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62" r:id="rId3"/>
    <p:sldId id="257" r:id="rId4"/>
    <p:sldId id="258" r:id="rId5"/>
    <p:sldId id="259" r:id="rId6"/>
    <p:sldId id="263" r:id="rId7"/>
    <p:sldId id="260" r:id="rId8"/>
    <p:sldId id="264" r:id="rId9"/>
    <p:sldId id="265" r:id="rId10"/>
    <p:sldId id="266" r:id="rId11"/>
    <p:sldId id="267" r:id="rId12"/>
    <p:sldId id="274" r:id="rId13"/>
    <p:sldId id="275" r:id="rId14"/>
    <p:sldId id="268" r:id="rId15"/>
    <p:sldId id="280" r:id="rId16"/>
    <p:sldId id="276" r:id="rId17"/>
    <p:sldId id="277" r:id="rId18"/>
    <p:sldId id="278" r:id="rId19"/>
    <p:sldId id="271" r:id="rId20"/>
    <p:sldId id="282" r:id="rId21"/>
    <p:sldId id="281" r:id="rId22"/>
  </p:sldIdLst>
  <p:sldSz cx="12192000" cy="6858000"/>
  <p:notesSz cx="6858000" cy="9144000"/>
  <p:custDataLst>
    <p:tags r:id="rId2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6" Type="http://schemas.openxmlformats.org/officeDocument/2006/relationships/tags" Target="tags/tag20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tags" Target="../tags/tag1.xml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0.xml"/><Relationship Id="rId1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1.xml"/><Relationship Id="rId1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2.xml"/><Relationship Id="rId1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3.xml"/><Relationship Id="rId1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1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4.xml"/><Relationship Id="rId1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5.xml"/><Relationship Id="rId1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6.xml"/><Relationship Id="rId1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7.xml"/><Relationship Id="rId1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8.xml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tags" Target="../tags/tag2.xml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tags" Target="../tags/tag19.xml"/><Relationship Id="rId5" Type="http://schemas.openxmlformats.org/officeDocument/2006/relationships/image" Target="../media/image6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3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4.xml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5.xml"/><Relationship Id="rId1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6.xml"/><Relationship Id="rId1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7.xml"/><Relationship Id="rId1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8.xml"/><Relationship Id="rId1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9.xml"/><Relationship Id="rId1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图片 1" descr="469fd0fbd77e274f99c71b5fe00897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0" y="-73025"/>
            <a:ext cx="2182495" cy="200279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1" name="图片 2" descr="eadbf7535fb58cbf3dde23cb415345a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016500"/>
            <a:ext cx="12192000" cy="1841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3" name="图片 8" descr="06e41747fc1fa52431d28022315a0f36"/>
          <p:cNvPicPr>
            <a:picLocks noChangeAspect="1"/>
          </p:cNvPicPr>
          <p:nvPr/>
        </p:nvPicPr>
        <p:blipFill>
          <a:blip r:embed="rId3"/>
          <a:srcRect r="48946" b="48851"/>
          <a:stretch>
            <a:fillRect/>
          </a:stretch>
        </p:blipFill>
        <p:spPr>
          <a:xfrm flipH="1">
            <a:off x="8253730" y="533400"/>
            <a:ext cx="3117215" cy="242824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5" name="图片 11" descr="06e41747fc1fa52431d28022315a0f36"/>
          <p:cNvPicPr>
            <a:picLocks noChangeAspect="1"/>
          </p:cNvPicPr>
          <p:nvPr/>
        </p:nvPicPr>
        <p:blipFill>
          <a:blip r:embed="rId3"/>
          <a:srcRect l="-424" t="49879" r="50662"/>
          <a:stretch>
            <a:fillRect/>
          </a:stretch>
        </p:blipFill>
        <p:spPr>
          <a:xfrm>
            <a:off x="544513" y="4117975"/>
            <a:ext cx="2179637" cy="18383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6" name="图片 12" descr="32ad48f2948f3b5757f2dbc0a556467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28338" y="4806950"/>
            <a:ext cx="928687" cy="2051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0" y="1755140"/>
            <a:ext cx="12192000" cy="24917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>
                <a:latin typeface="宋体" panose="02010600030101010101" pitchFamily="2" charset="-122"/>
                <a:ea typeface="宋体" panose="02010600030101010101" pitchFamily="2" charset="-122"/>
              </a:rPr>
              <a:t>人皆有不忍人之心</a:t>
            </a:r>
            <a:endParaRPr lang="zh-CN" altLang="en-US" sz="6000" b="1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/>
            <a:endParaRPr lang="zh-CN" altLang="zh-CN" sz="4800" b="1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/>
            <a:r>
              <a:rPr lang="zh-CN" altLang="zh-CN" sz="4800" b="1">
                <a:latin typeface="宋体" panose="02010600030101010101" pitchFamily="2" charset="-122"/>
                <a:ea typeface="宋体" panose="02010600030101010101" pitchFamily="2" charset="-122"/>
              </a:rPr>
              <a:t>孟子</a:t>
            </a:r>
            <a:endParaRPr lang="zh-CN" altLang="zh-CN" sz="48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custDataLst>
      <p:tags r:id="rId5"/>
    </p:custData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图片 2" descr="eadbf7535fb58cbf3dde23cb415345a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5721985"/>
            <a:ext cx="12192000" cy="113601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内容占位符 2"/>
          <p:cNvSpPr>
            <a:spLocks noGrp="1"/>
          </p:cNvSpPr>
          <p:nvPr/>
        </p:nvSpPr>
        <p:spPr>
          <a:xfrm>
            <a:off x="664633" y="352426"/>
            <a:ext cx="10862733" cy="193357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Aft>
                <a:spcPts val="1000"/>
              </a:spcAft>
              <a:buClr>
                <a:srgbClr val="5C9193"/>
              </a:buClr>
              <a:buNone/>
            </a:pPr>
            <a:r>
              <a:rPr lang="zh-CN" altLang="en-US" sz="3460" b="1" u="sng">
                <a:solidFill>
                  <a:srgbClr val="40404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恻隐之心，仁之</a:t>
            </a:r>
            <a:r>
              <a:rPr lang="zh-CN" altLang="en-US" sz="3460" b="1" u="sng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端</a:t>
            </a:r>
            <a:r>
              <a:rPr lang="zh-CN" altLang="en-US" sz="3460" b="1" u="sng">
                <a:solidFill>
                  <a:srgbClr val="40404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也</a:t>
            </a:r>
            <a:r>
              <a:rPr lang="zh-CN" altLang="en-US" sz="3460" b="1">
                <a:solidFill>
                  <a:srgbClr val="40404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（判断句）。羞恶之心，义之端也。辞让之心，礼之端也。是非之心，智之端也。人</a:t>
            </a:r>
            <a:r>
              <a:rPr lang="zh-CN" altLang="en-US" sz="3460" b="1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之</a:t>
            </a:r>
            <a:r>
              <a:rPr lang="zh-CN" altLang="en-US" sz="3460" b="1">
                <a:solidFill>
                  <a:srgbClr val="40404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有</a:t>
            </a:r>
            <a:r>
              <a:rPr lang="zh-CN" altLang="en-US" sz="3460" b="1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是</a:t>
            </a:r>
            <a:r>
              <a:rPr lang="zh-CN" altLang="en-US" sz="3460" b="1">
                <a:solidFill>
                  <a:srgbClr val="40404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四端也，</a:t>
            </a:r>
            <a:r>
              <a:rPr lang="zh-CN" altLang="en-US" sz="3460" b="1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犹</a:t>
            </a:r>
            <a:r>
              <a:rPr lang="zh-CN" altLang="en-US" sz="3460" b="1">
                <a:solidFill>
                  <a:srgbClr val="40404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其有四体也。</a:t>
            </a:r>
            <a:endParaRPr lang="zh-CN" altLang="en-US" sz="3460" b="1">
              <a:solidFill>
                <a:srgbClr val="40404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内容占位符 2"/>
          <p:cNvSpPr txBox="1"/>
          <p:nvPr/>
        </p:nvSpPr>
        <p:spPr>
          <a:xfrm>
            <a:off x="652145" y="2583180"/>
            <a:ext cx="10511790" cy="11715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端：萌芽，发端。</a:t>
            </a:r>
            <a:r>
              <a:rPr kumimoji="1" lang="zh-CN" altLang="en-US" sz="24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之：主谓取独。</a:t>
            </a:r>
            <a:endParaRPr kumimoji="1" lang="en-US" altLang="zh-CN" sz="24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kumimoji="1" lang="zh-CN" altLang="en-US" sz="24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是：这。犹：就像</a:t>
            </a:r>
            <a:endParaRPr kumimoji="1" lang="zh-CN" altLang="en-US" sz="24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" name="内容占位符 2"/>
          <p:cNvSpPr txBox="1"/>
          <p:nvPr/>
        </p:nvSpPr>
        <p:spPr>
          <a:xfrm>
            <a:off x="443230" y="4106545"/>
            <a:ext cx="10427335" cy="14084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en-US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译文：同情心是仁的发端；羞耻心是义的发端；谦让心是礼的发端；是非心是智的发端。人有这四种发端，就像有四肢一样。</a:t>
            </a:r>
            <a:endParaRPr lang="zh-CN" altLang="en-US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kumimoji="1" lang="zh-CN" altLang="en-US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图片 2" descr="eadbf7535fb58cbf3dde23cb415345a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5721985"/>
            <a:ext cx="12192000" cy="113601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内容占位符 2"/>
          <p:cNvSpPr>
            <a:spLocks noGrp="1"/>
          </p:cNvSpPr>
          <p:nvPr/>
        </p:nvSpPr>
        <p:spPr>
          <a:xfrm>
            <a:off x="1316990" y="523875"/>
            <a:ext cx="9568815" cy="19335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Aft>
                <a:spcPts val="1000"/>
              </a:spcAft>
              <a:buClr>
                <a:srgbClr val="5C9193"/>
              </a:buClr>
              <a:buNone/>
            </a:pPr>
            <a:r>
              <a:rPr lang="zh-CN" altLang="en-US" sz="3200" b="1">
                <a:solidFill>
                  <a:srgbClr val="40404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有是四端</a:t>
            </a:r>
            <a:r>
              <a:rPr lang="zh-CN" altLang="en-US" sz="3200" b="1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而</a:t>
            </a:r>
            <a:r>
              <a:rPr lang="zh-CN" altLang="en-US" sz="3200" b="1">
                <a:solidFill>
                  <a:srgbClr val="40404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自谓不能者，自</a:t>
            </a:r>
            <a:r>
              <a:rPr lang="zh-CN" altLang="en-US" sz="3200" b="1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贼</a:t>
            </a:r>
            <a:r>
              <a:rPr lang="zh-CN" altLang="en-US" sz="3200" b="1">
                <a:solidFill>
                  <a:srgbClr val="40404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者也；谓其君不能者，贼其君者也。</a:t>
            </a:r>
            <a:endParaRPr lang="zh-CN" altLang="en-US" sz="3200" b="1">
              <a:solidFill>
                <a:srgbClr val="40404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内容占位符 2"/>
          <p:cNvSpPr txBox="1"/>
          <p:nvPr/>
        </p:nvSpPr>
        <p:spPr>
          <a:xfrm>
            <a:off x="1786890" y="2106930"/>
            <a:ext cx="9740900" cy="97409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zh-CN" altLang="en-US" sz="23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而：表转折。</a:t>
            </a:r>
            <a:endParaRPr lang="en-US" altLang="zh-CN" sz="23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kumimoji="1" lang="zh-CN" altLang="en-US" sz="23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贼：名词作动词，伤害。</a:t>
            </a:r>
            <a:endParaRPr kumimoji="1" lang="zh-CN" altLang="en-US" sz="23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" name="内容占位符 2"/>
          <p:cNvSpPr txBox="1"/>
          <p:nvPr/>
        </p:nvSpPr>
        <p:spPr>
          <a:xfrm>
            <a:off x="1213485" y="3543300"/>
            <a:ext cx="10487660" cy="18243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en-US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译文：有了这四种发端却自认为不行的，是自暴自弃的人；认为他的君主不行的，是暴弃君主的人。</a:t>
            </a:r>
            <a:endParaRPr lang="zh-CN" altLang="en-US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图片 2" descr="eadbf7535fb58cbf3dde23cb415345a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5721985"/>
            <a:ext cx="12192000" cy="113601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内容占位符 2"/>
          <p:cNvSpPr>
            <a:spLocks noGrp="1"/>
          </p:cNvSpPr>
          <p:nvPr/>
        </p:nvSpPr>
        <p:spPr>
          <a:xfrm>
            <a:off x="664633" y="352426"/>
            <a:ext cx="10862733" cy="193357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Aft>
                <a:spcPts val="1000"/>
              </a:spcAft>
              <a:buClr>
                <a:srgbClr val="5C9193"/>
              </a:buClr>
              <a:buNone/>
            </a:pPr>
            <a:r>
              <a:rPr lang="zh-CN" altLang="en-US" sz="3460" b="1">
                <a:solidFill>
                  <a:srgbClr val="40404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凡有四端于我者，知皆扩而充之矣，若火之始</a:t>
            </a:r>
            <a:r>
              <a:rPr lang="zh-CN" altLang="en-US" sz="3460" b="1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然</a:t>
            </a:r>
            <a:r>
              <a:rPr lang="zh-CN" altLang="en-US" sz="3460" b="1">
                <a:solidFill>
                  <a:srgbClr val="40404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，泉之始</a:t>
            </a:r>
            <a:r>
              <a:rPr lang="zh-CN" altLang="en-US" sz="3460" b="1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达</a:t>
            </a:r>
            <a:r>
              <a:rPr lang="zh-CN" altLang="en-US" sz="3460" b="1">
                <a:solidFill>
                  <a:srgbClr val="40404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r>
              <a:rPr lang="zh-CN" altLang="en-US" sz="3460" b="1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苟</a:t>
            </a:r>
            <a:r>
              <a:rPr lang="zh-CN" altLang="en-US" sz="3460" b="1">
                <a:solidFill>
                  <a:srgbClr val="40404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能充之，足以</a:t>
            </a:r>
            <a:r>
              <a:rPr lang="zh-CN" altLang="en-US" sz="3460" b="1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保</a:t>
            </a:r>
            <a:r>
              <a:rPr lang="zh-CN" altLang="en-US" sz="3460" b="1">
                <a:solidFill>
                  <a:srgbClr val="40404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四海；苟不充之，不足以</a:t>
            </a:r>
            <a:r>
              <a:rPr lang="zh-CN" altLang="en-US" sz="3460" b="1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事</a:t>
            </a:r>
            <a:r>
              <a:rPr lang="zh-CN" altLang="en-US" sz="3460" b="1">
                <a:solidFill>
                  <a:srgbClr val="40404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父母。” </a:t>
            </a:r>
            <a:endParaRPr lang="zh-CN" altLang="en-US" sz="3460" b="1">
              <a:solidFill>
                <a:srgbClr val="40404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" name="内容占位符 2"/>
          <p:cNvSpPr txBox="1"/>
          <p:nvPr/>
        </p:nvSpPr>
        <p:spPr>
          <a:xfrm>
            <a:off x="956945" y="2259330"/>
            <a:ext cx="9898380" cy="974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然：通“燃”。</a:t>
            </a:r>
            <a:r>
              <a:rPr kumimoji="1" lang="zh-CN" altLang="en-US" sz="24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达：流通，指泉水涌出。</a:t>
            </a:r>
            <a:endParaRPr kumimoji="1" lang="en-US" altLang="zh-CN" sz="24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kumimoji="1" lang="zh-CN" altLang="en-US" sz="24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苟：如果。保：使</a:t>
            </a:r>
            <a:r>
              <a:rPr kumimoji="1" lang="en-US" altLang="zh-CN" sz="24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…</a:t>
            </a:r>
            <a:r>
              <a:rPr kumimoji="1" lang="zh-CN" altLang="en-US" sz="24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安定。事：侍奉。</a:t>
            </a:r>
            <a:endParaRPr kumimoji="1" lang="zh-CN" altLang="en-US" sz="24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5" name="内容占位符 2"/>
          <p:cNvSpPr txBox="1"/>
          <p:nvPr/>
        </p:nvSpPr>
        <p:spPr>
          <a:xfrm>
            <a:off x="869315" y="3710940"/>
            <a:ext cx="10831830" cy="23679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译文：凡是有这四种发端的人，知道都要扩大充实它们，就像火刚刚开始燃烧，泉水刚刚开始流淌。如果能够扩充它们，便足以安定天下，如果不能够扩充它们，就连赡养父母都成问题。 </a:t>
            </a:r>
            <a:endParaRPr lang="zh-CN" altLang="en-US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图片 2" descr="eadbf7535fb58cbf3dde23cb415345a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5721985"/>
            <a:ext cx="12192000" cy="113601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3265170" y="50800"/>
            <a:ext cx="565594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>
                <a:latin typeface="宋体" panose="02010600030101010101" pitchFamily="2" charset="-122"/>
                <a:ea typeface="宋体" panose="02010600030101010101" pitchFamily="2" charset="-122"/>
              </a:rPr>
              <a:t>具体探究</a:t>
            </a:r>
            <a:endParaRPr lang="zh-CN" altLang="en-US" sz="40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标题 1"/>
          <p:cNvSpPr>
            <a:spLocks noGrp="1"/>
          </p:cNvSpPr>
          <p:nvPr/>
        </p:nvSpPr>
        <p:spPr>
          <a:xfrm>
            <a:off x="904702" y="1579418"/>
            <a:ext cx="10515600" cy="7097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3600" b="1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一、孟子认为“不忍人之心”有哪些内容？</a:t>
            </a:r>
            <a:endParaRPr lang="zh-CN" altLang="en-US" sz="3600" b="1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" name="内容占位符 2"/>
          <p:cNvSpPr>
            <a:spLocks noGrp="1"/>
          </p:cNvSpPr>
          <p:nvPr/>
        </p:nvSpPr>
        <p:spPr>
          <a:xfrm>
            <a:off x="904875" y="2907030"/>
            <a:ext cx="10298430" cy="19691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lang="zh-CN" altLang="en-US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明确：孟子认为“不忍人之心”包含四个方面，即“恻隐、羞恶、辞让、是非”之心，简称“四心”。</a:t>
            </a:r>
            <a:endParaRPr lang="en-US" altLang="zh-CN" smtClean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indent="0">
              <a:buNone/>
            </a:pPr>
            <a:r>
              <a:rPr lang="zh-CN" altLang="en-US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这“四心”是“仁、义、礼、智”这四种道德范畴的发端，或者说是“四端”。</a:t>
            </a:r>
            <a:endParaRPr lang="zh-CN" altLang="en-US" smtClean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12322" y="2801683"/>
            <a:ext cx="2356702" cy="28826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en-US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恻隐</a:t>
            </a:r>
            <a:r>
              <a:rPr lang="en-US" altLang="zh-CN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---</a:t>
            </a:r>
            <a:r>
              <a:rPr lang="zh-CN" altLang="en-US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仁</a:t>
            </a:r>
            <a:endParaRPr lang="en-US" altLang="zh-CN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indent="0">
              <a:buNone/>
            </a:pPr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羞</a:t>
            </a:r>
            <a:r>
              <a:rPr lang="zh-CN" altLang="en-US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恶</a:t>
            </a:r>
            <a:r>
              <a:rPr lang="en-US" altLang="zh-CN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---</a:t>
            </a:r>
            <a:r>
              <a:rPr lang="zh-CN" altLang="en-US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义</a:t>
            </a:r>
            <a:endParaRPr lang="en-US" altLang="zh-CN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indent="0">
              <a:buNone/>
            </a:pPr>
            <a:r>
              <a:rPr lang="zh-CN" altLang="en-US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辞让</a:t>
            </a:r>
            <a:r>
              <a:rPr lang="en-US" altLang="zh-CN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---</a:t>
            </a:r>
            <a:r>
              <a:rPr lang="zh-CN" altLang="en-US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礼</a:t>
            </a:r>
            <a:endParaRPr lang="en-US" altLang="zh-CN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indent="0">
              <a:buNone/>
            </a:pPr>
            <a:r>
              <a:rPr lang="zh-CN" altLang="en-US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是非</a:t>
            </a:r>
            <a:r>
              <a:rPr lang="en-US" altLang="zh-CN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---</a:t>
            </a:r>
            <a:r>
              <a:rPr lang="zh-CN" altLang="en-US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智</a:t>
            </a:r>
            <a:endParaRPr lang="zh-CN" altLang="en-US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59164" y="1338607"/>
            <a:ext cx="736600" cy="507162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600" smtClean="0">
                <a:latin typeface="宋体" panose="02010600030101010101" pitchFamily="2" charset="-122"/>
                <a:ea typeface="宋体" panose="02010600030101010101" pitchFamily="2" charset="-122"/>
              </a:rPr>
              <a:t>人皆有不忍人之心</a:t>
            </a:r>
            <a:endParaRPr lang="zh-CN" altLang="en-US" sz="3600" smtClean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728863" y="3421930"/>
            <a:ext cx="1395167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四心</a:t>
            </a:r>
            <a:endParaRPr lang="zh-CN" altLang="en-US" sz="3600" smtClean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307149" y="3421930"/>
            <a:ext cx="1395167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四端</a:t>
            </a:r>
            <a:endParaRPr lang="zh-CN" altLang="en-US" sz="3600" smtClean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290712" y="1611983"/>
            <a:ext cx="9200562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smtClean="0">
                <a:solidFill>
                  <a:schemeClr val="tx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人皆有不忍人之心</a:t>
            </a:r>
            <a:r>
              <a:rPr lang="en-US" altLang="zh-CN" sz="3600">
                <a:solidFill>
                  <a:schemeClr val="tx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 </a:t>
            </a:r>
            <a:r>
              <a:rPr lang="en-US" altLang="zh-CN" sz="3600" smtClean="0">
                <a:solidFill>
                  <a:schemeClr val="tx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    </a:t>
            </a:r>
            <a:r>
              <a:rPr lang="zh-CN" altLang="en-US" sz="3600" smtClean="0">
                <a:solidFill>
                  <a:schemeClr val="tx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不忍人之政</a:t>
            </a:r>
            <a:endParaRPr lang="zh-CN" altLang="en-US" sz="3600" smtClean="0">
              <a:solidFill>
                <a:schemeClr val="tx1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右箭头 7"/>
          <p:cNvSpPr/>
          <p:nvPr/>
        </p:nvSpPr>
        <p:spPr>
          <a:xfrm>
            <a:off x="6136849" y="1805829"/>
            <a:ext cx="782425" cy="258641"/>
          </a:xfrm>
          <a:prstGeom prst="rightArrow">
            <a:avLst/>
          </a:prstGeom>
          <a:gradFill>
            <a:gsLst>
              <a:gs pos="50000">
                <a:srgbClr val="ECCFCB"/>
              </a:gs>
              <a:gs pos="0">
                <a:srgbClr val="F2DFDC"/>
              </a:gs>
              <a:gs pos="100000">
                <a:srgbClr val="E5BEB9"/>
              </a:gs>
            </a:gsLst>
            <a:lin scaled="1"/>
          </a:gradFill>
          <a:ln w="28575" cmpd="dbl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10066020" y="-218440"/>
            <a:ext cx="736600" cy="572389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6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  行    仁    政</a:t>
            </a:r>
            <a:endParaRPr lang="zh-CN" altLang="en-US" sz="360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0" name="左大括号 9"/>
          <p:cNvSpPr/>
          <p:nvPr/>
        </p:nvSpPr>
        <p:spPr>
          <a:xfrm>
            <a:off x="1819373" y="1611983"/>
            <a:ext cx="301658" cy="3883844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左大括号 10"/>
          <p:cNvSpPr/>
          <p:nvPr/>
        </p:nvSpPr>
        <p:spPr>
          <a:xfrm rot="10800000">
            <a:off x="9342477" y="1611983"/>
            <a:ext cx="301658" cy="3883844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New picture" hidden="1"/>
          <p:cNvPicPr/>
          <p:nvPr/>
        </p:nvPicPr>
        <p:blipFill>
          <a:blip r:embed="rId1"/>
          <a:stretch>
            <a:fillRect/>
          </a:stretch>
        </p:blipFill>
        <p:spPr>
          <a:xfrm>
            <a:off x="10375900" y="12077700"/>
            <a:ext cx="266700" cy="444500"/>
          </a:xfrm>
          <a:prstGeom prst="cube">
            <a:avLst/>
          </a:prstGeom>
        </p:spPr>
      </p:pic>
      <p:pic>
        <p:nvPicPr>
          <p:cNvPr id="17411" name="图片 2" descr="eadbf7535fb58cbf3dde23cb415345a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721985"/>
            <a:ext cx="12192000" cy="113601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图片 2" descr="eadbf7535fb58cbf3dde23cb415345a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5721985"/>
            <a:ext cx="12192000" cy="113601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3265170" y="50800"/>
            <a:ext cx="565594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>
                <a:latin typeface="宋体" panose="02010600030101010101" pitchFamily="2" charset="-122"/>
                <a:ea typeface="宋体" panose="02010600030101010101" pitchFamily="2" charset="-122"/>
              </a:rPr>
              <a:t>具体探究</a:t>
            </a:r>
            <a:endParaRPr lang="zh-CN" altLang="en-US" sz="40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标题 1"/>
          <p:cNvSpPr>
            <a:spLocks noGrp="1"/>
          </p:cNvSpPr>
          <p:nvPr/>
        </p:nvSpPr>
        <p:spPr>
          <a:xfrm>
            <a:off x="904702" y="1579418"/>
            <a:ext cx="10515600" cy="7097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3600" b="1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二、本文的论证思路是怎样的？</a:t>
            </a:r>
            <a:endParaRPr lang="zh-CN" altLang="en-US" sz="3600" b="1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" name="内容占位符 2"/>
          <p:cNvSpPr>
            <a:spLocks noGrp="1"/>
          </p:cNvSpPr>
          <p:nvPr/>
        </p:nvSpPr>
        <p:spPr>
          <a:xfrm>
            <a:off x="1028700" y="2554605"/>
            <a:ext cx="10921365" cy="29178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230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lang="zh-CN" altLang="en-US" sz="230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全文可分为三层</a:t>
            </a:r>
            <a:endParaRPr lang="zh-CN" altLang="en-US" sz="2300" smtClean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indent="0">
              <a:buNone/>
            </a:pPr>
            <a:r>
              <a:rPr lang="zh-CN" altLang="en-US" sz="230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第一层由开头至“治天下可运之掌上”。提出“人皆有不忍人之心”的见解，认为以“不忍人之心”而行“不忍人之政”，天下就会大治。</a:t>
            </a:r>
            <a:endParaRPr lang="zh-CN" altLang="en-US" sz="2300" smtClean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indent="0">
              <a:buNone/>
            </a:pPr>
            <a:r>
              <a:rPr lang="zh-CN" altLang="en-US" sz="230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第二层由“所以谓人皆有不认人之心者”至“非恶其声而然也”，举例证明中心论点。</a:t>
            </a:r>
            <a:endParaRPr lang="zh-CN" altLang="en-US" sz="2300" smtClean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indent="0">
              <a:buNone/>
            </a:pPr>
            <a:r>
              <a:rPr lang="zh-CN" altLang="en-US" sz="230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第三层从“由是观之”到文末。阐述“四端”，并将其与“仁、义、礼、智”相配论述，并指出扩充“四端”的重要性。</a:t>
            </a:r>
            <a:endParaRPr lang="zh-CN" altLang="en-US" sz="2300" smtClean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图片 2" descr="eadbf7535fb58cbf3dde23cb415345a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5721985"/>
            <a:ext cx="12192000" cy="113601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3265170" y="50800"/>
            <a:ext cx="565594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>
                <a:latin typeface="宋体" panose="02010600030101010101" pitchFamily="2" charset="-122"/>
                <a:ea typeface="宋体" panose="02010600030101010101" pitchFamily="2" charset="-122"/>
              </a:rPr>
              <a:t>具体探究</a:t>
            </a:r>
            <a:endParaRPr lang="zh-CN" altLang="en-US" sz="40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标题 1"/>
          <p:cNvSpPr>
            <a:spLocks noGrp="1"/>
          </p:cNvSpPr>
          <p:nvPr/>
        </p:nvSpPr>
        <p:spPr>
          <a:xfrm>
            <a:off x="904702" y="1579418"/>
            <a:ext cx="10515600" cy="7097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3600" b="1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三、本文运用了哪些论证方法？</a:t>
            </a:r>
            <a:endParaRPr lang="zh-CN" altLang="en-US" sz="3600" b="1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" name="内容占位符 2"/>
          <p:cNvSpPr>
            <a:spLocks noGrp="1"/>
          </p:cNvSpPr>
          <p:nvPr/>
        </p:nvSpPr>
        <p:spPr>
          <a:xfrm>
            <a:off x="1028700" y="2815590"/>
            <a:ext cx="10921365" cy="2057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230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</a:t>
            </a:r>
            <a:r>
              <a:rPr lang="zh-CN" altLang="en-US" sz="230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正反对比论证（正面：人皆有不忍人之心/反面：无恻隐之心，非人也…）</a:t>
            </a:r>
            <a:endParaRPr lang="zh-CN" altLang="en-US" sz="2300" smtClean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indent="0">
              <a:buNone/>
            </a:pPr>
            <a:r>
              <a:rPr lang="zh-CN" altLang="en-US" sz="230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比喻论证（若火之始然，泉之始达。）</a:t>
            </a:r>
            <a:endParaRPr lang="zh-CN" altLang="en-US" sz="2300" smtClean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indent="0">
              <a:buNone/>
            </a:pPr>
            <a:r>
              <a:rPr lang="zh-CN" altLang="en-US" sz="230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举例论证（今人将见孺子将入于井…）</a:t>
            </a:r>
            <a:endParaRPr lang="zh-CN" altLang="en-US" sz="2300" smtClean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图片 2" descr="eadbf7535fb58cbf3dde23cb415345a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5721985"/>
            <a:ext cx="12192000" cy="113601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3341370" y="650875"/>
            <a:ext cx="565594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>
                <a:latin typeface="宋体" panose="02010600030101010101" pitchFamily="2" charset="-122"/>
                <a:ea typeface="宋体" panose="02010600030101010101" pitchFamily="2" charset="-122"/>
              </a:rPr>
              <a:t>拓展延伸</a:t>
            </a:r>
            <a:endParaRPr lang="zh-CN" altLang="en-US" sz="40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标题 1"/>
          <p:cNvSpPr>
            <a:spLocks noGrp="1"/>
          </p:cNvSpPr>
          <p:nvPr/>
        </p:nvSpPr>
        <p:spPr>
          <a:xfrm>
            <a:off x="628650" y="1579245"/>
            <a:ext cx="11098530" cy="273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32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altLang="en-US" sz="32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你认为孟子的论断</a:t>
            </a:r>
            <a:r>
              <a:rPr lang="en-US" altLang="zh-CN" sz="32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</a:t>
            </a:r>
            <a:r>
              <a:rPr lang="zh-CN" altLang="en-US" sz="32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人皆有不忍人之心</a:t>
            </a:r>
            <a:r>
              <a:rPr lang="en-US" altLang="zh-CN" sz="32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”“</a:t>
            </a:r>
            <a:r>
              <a:rPr lang="zh-CN" altLang="en-US" sz="32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四端说</a:t>
            </a:r>
            <a:r>
              <a:rPr lang="en-US" altLang="zh-CN" sz="32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”</a:t>
            </a:r>
            <a:endParaRPr lang="en-US" altLang="zh-CN" sz="320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ctr"/>
            <a:r>
              <a:rPr lang="zh-CN" altLang="en-US" sz="32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在现实生活中是否具有可行性，为什么？</a:t>
            </a:r>
            <a:endParaRPr lang="zh-CN" altLang="en-US" sz="320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  <p:custDataLst>
      <p:tags r:id="rId2"/>
    </p:custData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图片 2" descr="eadbf7535fb58cbf3dde23cb415345a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5721985"/>
            <a:ext cx="12192000" cy="113601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3341370" y="650875"/>
            <a:ext cx="565594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>
                <a:latin typeface="宋体" panose="02010600030101010101" pitchFamily="2" charset="-122"/>
                <a:ea typeface="宋体" panose="02010600030101010101" pitchFamily="2" charset="-122"/>
              </a:rPr>
              <a:t>主题归纳</a:t>
            </a:r>
            <a:endParaRPr lang="zh-CN" altLang="en-US" sz="40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174875" y="2088515"/>
            <a:ext cx="8375015" cy="2061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《人皆有不忍人之心》从人性的前提推导政治，即由人人都有“不忍人之心”的仁心推导仁政。因为这种“不忍人之心”是人本身所固有的，所以施行认证也应该是天经地义的。</a:t>
            </a:r>
            <a:endParaRPr lang="zh-CN" altLang="en-US" sz="32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  <p:custDataLst>
      <p:tags r:id="rId2"/>
    </p:custData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图片 2" descr="eadbf7535fb58cbf3dde23cb415345a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5721985"/>
            <a:ext cx="12192000" cy="113601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3341370" y="650875"/>
            <a:ext cx="565594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>
                <a:latin typeface="宋体" panose="02010600030101010101" pitchFamily="2" charset="-122"/>
                <a:ea typeface="宋体" panose="02010600030101010101" pitchFamily="2" charset="-122"/>
              </a:rPr>
              <a:t>课下作业</a:t>
            </a:r>
            <a:endParaRPr lang="zh-CN" altLang="en-US" sz="40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531235" y="2635885"/>
            <a:ext cx="661416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完成同步练习册</a:t>
            </a:r>
            <a:endParaRPr lang="zh-CN" altLang="en-US" sz="28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拓展阅读《孟子 公孙丑上》</a:t>
            </a:r>
            <a:endParaRPr lang="zh-CN" altLang="en-US" sz="28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  <p:custDataLst>
      <p:tags r:id="rId2"/>
    </p:custData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图片 1" descr="469fd0fbd77e274f99c71b5fe00897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0" y="-73025"/>
            <a:ext cx="2182495" cy="200279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1" name="图片 2" descr="eadbf7535fb58cbf3dde23cb415345a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016500"/>
            <a:ext cx="12192000" cy="1841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3" name="图片 8" descr="06e41747fc1fa52431d28022315a0f36"/>
          <p:cNvPicPr>
            <a:picLocks noChangeAspect="1"/>
          </p:cNvPicPr>
          <p:nvPr/>
        </p:nvPicPr>
        <p:blipFill>
          <a:blip r:embed="rId3"/>
          <a:srcRect r="48946" b="48851"/>
          <a:stretch>
            <a:fillRect/>
          </a:stretch>
        </p:blipFill>
        <p:spPr>
          <a:xfrm flipH="1">
            <a:off x="8253730" y="533400"/>
            <a:ext cx="3117215" cy="242824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5" name="图片 11" descr="06e41747fc1fa52431d28022315a0f36"/>
          <p:cNvPicPr>
            <a:picLocks noChangeAspect="1"/>
          </p:cNvPicPr>
          <p:nvPr/>
        </p:nvPicPr>
        <p:blipFill>
          <a:blip r:embed="rId3"/>
          <a:srcRect l="-424" t="49879" r="50662"/>
          <a:stretch>
            <a:fillRect/>
          </a:stretch>
        </p:blipFill>
        <p:spPr>
          <a:xfrm>
            <a:off x="544513" y="4117975"/>
            <a:ext cx="2179637" cy="18383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6" name="图片 12" descr="32ad48f2948f3b5757f2dbc0a556467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28338" y="4806950"/>
            <a:ext cx="928687" cy="2051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3341370" y="1250950"/>
            <a:ext cx="565594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>
                <a:latin typeface="宋体" panose="02010600030101010101" pitchFamily="2" charset="-122"/>
                <a:ea typeface="宋体" panose="02010600030101010101" pitchFamily="2" charset="-122"/>
              </a:rPr>
              <a:t>学习目标</a:t>
            </a:r>
            <a:endParaRPr lang="zh-CN" altLang="en-US" sz="40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788285" y="2061845"/>
            <a:ext cx="7454900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sz="28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1.积累文中重要的文言实词、虚词、特殊句式等文言基础知识。</a:t>
            </a:r>
            <a:endParaRPr lang="zh-CN" altLang="en-US" sz="28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</a:t>
            </a:r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把握孟子的“四端”说。</a:t>
            </a:r>
            <a:endParaRPr lang="zh-CN" altLang="en-US" sz="28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3.</a:t>
            </a:r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梳理本文的说理思路，把握孟子的论辩艺术</a:t>
            </a:r>
            <a:endParaRPr lang="zh-CN" altLang="en-US" sz="28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endParaRPr lang="zh-CN" altLang="en-US" sz="28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  <p:custDataLst>
      <p:tags r:id="rId5"/>
    </p:custData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图片 1" descr="469fd0fbd77e274f99c71b5fe00897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0" y="-73025"/>
            <a:ext cx="2182495" cy="200279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1" name="图片 2" descr="eadbf7535fb58cbf3dde23cb415345a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016500"/>
            <a:ext cx="12192000" cy="1841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3" name="图片 8" descr="06e41747fc1fa52431d28022315a0f36"/>
          <p:cNvPicPr>
            <a:picLocks noChangeAspect="1"/>
          </p:cNvPicPr>
          <p:nvPr/>
        </p:nvPicPr>
        <p:blipFill>
          <a:blip r:embed="rId3"/>
          <a:srcRect r="48946" b="48851"/>
          <a:stretch>
            <a:fillRect/>
          </a:stretch>
        </p:blipFill>
        <p:spPr>
          <a:xfrm flipH="1">
            <a:off x="8253730" y="533400"/>
            <a:ext cx="3117215" cy="242824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5" name="图片 11" descr="06e41747fc1fa52431d28022315a0f36"/>
          <p:cNvPicPr>
            <a:picLocks noChangeAspect="1"/>
          </p:cNvPicPr>
          <p:nvPr/>
        </p:nvPicPr>
        <p:blipFill>
          <a:blip r:embed="rId3"/>
          <a:srcRect l="-424" t="49879" r="50662"/>
          <a:stretch>
            <a:fillRect/>
          </a:stretch>
        </p:blipFill>
        <p:spPr>
          <a:xfrm>
            <a:off x="544513" y="4117975"/>
            <a:ext cx="2179637" cy="18383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6" name="图片 12" descr="32ad48f2948f3b5757f2dbc0a556467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28338" y="4806950"/>
            <a:ext cx="928687" cy="2051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0" y="2459990"/>
            <a:ext cx="12192000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zh-CN" sz="6600" b="1">
                <a:latin typeface="宋体" panose="02010600030101010101" pitchFamily="2" charset="-122"/>
                <a:ea typeface="宋体" panose="02010600030101010101" pitchFamily="2" charset="-122"/>
              </a:rPr>
              <a:t>谢谢大家</a:t>
            </a:r>
            <a:endParaRPr lang="zh-CN" altLang="zh-CN" sz="66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7417" name="New picture"/>
          <p:cNvPicPr/>
          <p:nvPr/>
        </p:nvPicPr>
        <p:blipFill>
          <a:blip r:embed="rId5"/>
          <a:stretch>
            <a:fillRect/>
          </a:stretch>
        </p:blipFill>
        <p:spPr>
          <a:xfrm>
            <a:off x="10515600" y="11836400"/>
            <a:ext cx="355600" cy="266700"/>
          </a:xfrm>
          <a:prstGeom prst="cube">
            <a:avLst/>
          </a:prstGeom>
        </p:spPr>
      </p:pic>
    </p:spTree>
    <p:custDataLst>
      <p:tags r:id="rId6"/>
    </p:custData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图片 2" descr="eadbf7535fb58cbf3dde23cb415345a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5721985"/>
            <a:ext cx="12192000" cy="113601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405130" y="1471930"/>
            <a:ext cx="11656695" cy="4523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</a:t>
            </a:r>
            <a:r>
              <a:rPr lang="zh-CN" altLang="en-US" sz="2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孟子，名轲，字子舆，邹国人。战国时期哲学家、思想家、政治家、教育家，儒家学派的代表人物之一，与孔子、荀子是先秦儒家的三位代表人物，与孔子并称“</a:t>
            </a:r>
            <a:r>
              <a:rPr lang="zh-CN" altLang="en-US" sz="24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孔孟</a:t>
            </a:r>
            <a:r>
              <a:rPr lang="zh-CN" altLang="en-US" sz="2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”。元朝追封为“</a:t>
            </a:r>
            <a:r>
              <a:rPr lang="zh-CN" altLang="en-US" sz="24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亚圣</a:t>
            </a:r>
            <a:r>
              <a:rPr lang="zh-CN" altLang="en-US" sz="2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”。</a:t>
            </a:r>
            <a:endParaRPr lang="zh-CN" altLang="en-US" sz="24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孟子的主要思想就是:</a:t>
            </a:r>
            <a:r>
              <a:rPr lang="zh-CN" altLang="en-US" sz="24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仁、义、善</a:t>
            </a:r>
            <a:r>
              <a:rPr lang="zh-CN" altLang="en-US" sz="2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孟子有如下一些言论和思想:在人性方面，主张性善论。以为人生来就具备仁、义、礼、智四种品德。人可以通过内省去保持和扩充它，否则将会丧失这些善的品质。因而他要求人们重视内省的作用。在社会政治观点方面，孟子突出仁政、王道的理论。仁政就是对人民"省刑罚，薄税敛。"他从历史经验总结出"暴其民甚，则以身弑国亡，"又说三代得天下都因为仁，由于不仁而失天下。强调发展农业，体恤民众，关注民生，在价值观方面，他强调舍身取义，"生，亦我所欲也;义，亦我所欲也。二者不可得兼，舍生而取义者也。"强调要以"礼义"来约束自己的一言一行，不能为优越的物质条件而放弃礼义，"万钟则不辨礼义而受之，万钟于我何加焉!"</a:t>
            </a:r>
            <a:endParaRPr lang="zh-CN" altLang="en-US" sz="24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341370" y="317500"/>
            <a:ext cx="565594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>
                <a:latin typeface="宋体" panose="02010600030101010101" pitchFamily="2" charset="-122"/>
                <a:ea typeface="宋体" panose="02010600030101010101" pitchFamily="2" charset="-122"/>
              </a:rPr>
              <a:t>走进作者</a:t>
            </a:r>
            <a:endParaRPr lang="zh-CN" altLang="en-US" sz="40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custDataLst>
      <p:tags r:id="rId2"/>
    </p:custData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图片 2" descr="eadbf7535fb58cbf3dde23cb415345a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5721985"/>
            <a:ext cx="12192000" cy="113601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354965" y="1068705"/>
            <a:ext cx="11586845" cy="5631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lang="zh-CN" altLang="en-US" sz="2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《孟子》一书共七篇，是战国时期孟子的言论汇编，记录了孟子与其他各家思想的争辩，对弟子的言传身教，游说诸侯等内容，由孟子及其弟子(万章等)共同编撰而成。</a:t>
            </a:r>
            <a:r>
              <a:rPr lang="zh-CN" altLang="en-US" sz="24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《孟子》记录了孟子的治国思想、政治策略(仁政、王霸之辨、民本、格君心之非，民为贵社稷次之君为轻)和政治行动</a:t>
            </a:r>
            <a:r>
              <a:rPr lang="zh-CN" altLang="en-US" sz="2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，成书大约在战国中期，属儒家经典著作。</a:t>
            </a:r>
            <a:endParaRPr lang="zh-CN" altLang="en-US" sz="24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其学说出发点为性善论，主张德治。</a:t>
            </a:r>
            <a:r>
              <a:rPr lang="zh-CN" altLang="en-US" sz="24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南宋时朱熹将《孟子》与《论语》《大学》《中庸》合在一起称"四书"</a:t>
            </a:r>
            <a:r>
              <a:rPr lang="zh-CN" altLang="en-US" sz="2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。自从宋、元、明、清以来，都把它当做家传户诵的书。就像我们的教科书一样。</a:t>
            </a:r>
            <a:endParaRPr lang="zh-CN" altLang="en-US" sz="24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《孟子》是四书中篇幅最大的部头最重的一本，有三万五千多字，从此直到清末，"四书"一直是科举必考内容。《孟子》这部书的理论，不但纯粹宏博，文章也极雄健优美。(</a:t>
            </a:r>
            <a:r>
              <a:rPr lang="zh-CN" altLang="en-US" sz="24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五经:《诗》《书》《礼》《易》《春秋》</a:t>
            </a:r>
            <a:r>
              <a:rPr lang="zh-CN" altLang="en-US" sz="2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)《孟子》是记录孟轲言行的一部著作，也是儒家重要经典之一。篇目有:(一)《梁惠王》上、下，(二)《公孙丑》上、下，(三)《滕文公》上、下，(四)《离娄》上、下，(五)《万章》上、下，(六)《告子》上、下，(七)《尽心》上、下。</a:t>
            </a:r>
            <a:endParaRPr lang="zh-CN" altLang="en-US" sz="24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endParaRPr lang="zh-CN" altLang="en-US" sz="24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endParaRPr lang="zh-CN" altLang="en-US" sz="24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341370" y="317500"/>
            <a:ext cx="565594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>
                <a:latin typeface="宋体" panose="02010600030101010101" pitchFamily="2" charset="-122"/>
                <a:ea typeface="宋体" panose="02010600030101010101" pitchFamily="2" charset="-122"/>
              </a:rPr>
              <a:t>关于《孟子》</a:t>
            </a:r>
            <a:endParaRPr lang="zh-CN" altLang="en-US" sz="40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custDataLst>
      <p:tags r:id="rId2"/>
    </p:custData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图片 2" descr="eadbf7535fb58cbf3dde23cb415345a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5721985"/>
            <a:ext cx="12192000" cy="113601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1165225" y="1999615"/>
            <a:ext cx="10196195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2800">
                <a:latin typeface="楷体" panose="02010609060101010101" charset="-122"/>
                <a:ea typeface="楷体" panose="02010609060101010101" charset="-122"/>
              </a:rPr>
              <a:t>孟子所处的战国中期，封建制已经在各国确立。各诸侯国的统治者对外争城夺地，互相攻伐；对内残酷剥削，劳役繁重，破坏生产。割据混战的局面已成为社会经济进一步发展的严重障碍。在尖锐激烈的社会变革和错综复杂的社会矛盾下，各个学派的代表人物都提出了自己的思想主张。孟子也针对社会现状阐述了自己的观点，《人皆有不忍人之心》便是其中的一篇。</a:t>
            </a:r>
            <a:endParaRPr lang="zh-CN" altLang="en-US" sz="28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341370" y="650875"/>
            <a:ext cx="565594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>
                <a:latin typeface="宋体" panose="02010600030101010101" pitchFamily="2" charset="-122"/>
                <a:ea typeface="宋体" panose="02010600030101010101" pitchFamily="2" charset="-122"/>
              </a:rPr>
              <a:t>历史背景</a:t>
            </a:r>
            <a:endParaRPr lang="zh-CN" altLang="en-US" sz="40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custDataLst>
      <p:tags r:id="rId2"/>
    </p:custData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图片 2" descr="eadbf7535fb58cbf3dde23cb415345a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5721985"/>
            <a:ext cx="12192000" cy="113601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内容占位符 2"/>
          <p:cNvSpPr>
            <a:spLocks noGrp="1"/>
          </p:cNvSpPr>
          <p:nvPr/>
        </p:nvSpPr>
        <p:spPr>
          <a:xfrm>
            <a:off x="1016000" y="1966595"/>
            <a:ext cx="10583545" cy="29190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kumimoji="1" lang="en-US" altLang="zh-CN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《</a:t>
            </a:r>
            <a:r>
              <a:rPr kumimoji="1" lang="zh-CN" alt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人皆有不忍人之心</a:t>
            </a:r>
            <a:r>
              <a:rPr kumimoji="1" lang="en-US" altLang="zh-CN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》</a:t>
            </a:r>
            <a:r>
              <a:rPr kumimoji="1" lang="zh-CN" alt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选自</a:t>
            </a:r>
            <a:r>
              <a:rPr kumimoji="1" lang="en-US" altLang="zh-CN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《</a:t>
            </a:r>
            <a:r>
              <a:rPr kumimoji="1" lang="zh-CN" alt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孟子</a:t>
            </a:r>
            <a:r>
              <a:rPr kumimoji="1" lang="en-US" altLang="zh-CN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·</a:t>
            </a:r>
            <a:r>
              <a:rPr kumimoji="1" lang="zh-CN" alt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公孙丑上</a:t>
            </a:r>
            <a:r>
              <a:rPr kumimoji="1" lang="en-US" altLang="zh-CN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》</a:t>
            </a:r>
            <a:endParaRPr kumimoji="1" lang="en-US" altLang="zh-CN" sz="32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indent="0">
              <a:buNone/>
            </a:pPr>
            <a:r>
              <a:rPr kumimoji="1" lang="zh-CN" alt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kumimoji="1" lang="zh-CN" alt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不忍人之心</a:t>
            </a:r>
            <a:r>
              <a:rPr kumimoji="1" lang="zh-CN" alt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”，指怜爱别人的心。</a:t>
            </a:r>
            <a:endParaRPr kumimoji="1" lang="en-US" altLang="zh-CN" sz="32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indent="0">
              <a:buNone/>
            </a:pPr>
            <a:r>
              <a:rPr kumimoji="1" lang="zh-CN" alt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kumimoji="1" lang="zh-CN" alt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忍人</a:t>
            </a:r>
            <a:r>
              <a:rPr kumimoji="1" lang="zh-CN" alt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”，狠心对待别人。</a:t>
            </a:r>
            <a:endParaRPr kumimoji="1" lang="en-US" altLang="zh-CN" sz="32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indent="0">
              <a:buNone/>
            </a:pPr>
            <a:r>
              <a:rPr kumimoji="1" lang="zh-CN" alt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“人皆有不忍人之心”是孟子的观点，即每个人都有怜爱别人的心。</a:t>
            </a:r>
            <a:endParaRPr kumimoji="1" lang="zh-CN" altLang="en-US" sz="32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341370" y="650875"/>
            <a:ext cx="565594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>
                <a:latin typeface="宋体" panose="02010600030101010101" pitchFamily="2" charset="-122"/>
                <a:ea typeface="宋体" panose="02010600030101010101" pitchFamily="2" charset="-122"/>
              </a:rPr>
              <a:t>题目释义</a:t>
            </a:r>
            <a:endParaRPr lang="zh-CN" altLang="en-US" sz="40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custDataLst>
      <p:tags r:id="rId2"/>
    </p:custData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图片 2" descr="eadbf7535fb58cbf3dde23cb415345a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5721985"/>
            <a:ext cx="12192000" cy="113601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3341370" y="12700"/>
            <a:ext cx="565594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>
                <a:latin typeface="宋体" panose="02010600030101010101" pitchFamily="2" charset="-122"/>
                <a:ea typeface="宋体" panose="02010600030101010101" pitchFamily="2" charset="-122"/>
              </a:rPr>
              <a:t>初读课文</a:t>
            </a:r>
            <a:r>
              <a:rPr lang="en-US" altLang="zh-CN" sz="4000" b="1">
                <a:latin typeface="宋体" panose="02010600030101010101" pitchFamily="2" charset="-122"/>
                <a:ea typeface="宋体" panose="02010600030101010101" pitchFamily="2" charset="-122"/>
              </a:rPr>
              <a:t>——</a:t>
            </a:r>
            <a:r>
              <a:rPr lang="zh-CN" altLang="en-US" sz="4000" b="1">
                <a:latin typeface="宋体" panose="02010600030101010101" pitchFamily="2" charset="-122"/>
                <a:ea typeface="宋体" panose="02010600030101010101" pitchFamily="2" charset="-122"/>
              </a:rPr>
              <a:t>文意疏通</a:t>
            </a:r>
            <a:endParaRPr lang="zh-CN" altLang="en-US" sz="40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/>
        </p:nvSpPr>
        <p:spPr>
          <a:xfrm>
            <a:off x="838200" y="1121410"/>
            <a:ext cx="10515600" cy="129095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3200" b="1">
                <a:solidFill>
                  <a:srgbClr val="40404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孟子曰：“人皆有不</a:t>
            </a:r>
            <a:r>
              <a:rPr lang="zh-CN" altLang="en-US" sz="3200" b="1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忍人</a:t>
            </a:r>
            <a:r>
              <a:rPr lang="zh-CN" altLang="en-US" sz="3200" b="1">
                <a:solidFill>
                  <a:srgbClr val="40404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之心。先王有不忍人之心，</a:t>
            </a:r>
            <a:r>
              <a:rPr lang="zh-CN" altLang="en-US" sz="3200" b="1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斯</a:t>
            </a:r>
            <a:r>
              <a:rPr lang="zh-CN" altLang="en-US" sz="3200" b="1">
                <a:solidFill>
                  <a:srgbClr val="40404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有不忍人之政矣。</a:t>
            </a:r>
            <a:r>
              <a:rPr lang="zh-CN" altLang="en-US" sz="3200" b="1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以</a:t>
            </a:r>
            <a:r>
              <a:rPr lang="zh-CN" altLang="en-US" sz="3200" b="1">
                <a:solidFill>
                  <a:srgbClr val="40404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不忍人之心，行不忍人之政，治天下可</a:t>
            </a:r>
            <a:r>
              <a:rPr lang="zh-CN" altLang="en-US" sz="3200" b="1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运</a:t>
            </a:r>
            <a:r>
              <a:rPr lang="zh-CN" altLang="en-US" sz="3200" b="1">
                <a:solidFill>
                  <a:srgbClr val="40404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之掌上。 </a:t>
            </a:r>
            <a:endParaRPr lang="zh-CN" altLang="en-US" sz="3200" b="1">
              <a:solidFill>
                <a:srgbClr val="40404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>
              <a:buNone/>
            </a:pPr>
            <a:endParaRPr kumimoji="1" lang="zh-CN" altLang="en-US" sz="3200" b="1">
              <a:solidFill>
                <a:srgbClr val="40404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" name="内容占位符 2"/>
          <p:cNvSpPr txBox="1"/>
          <p:nvPr/>
        </p:nvSpPr>
        <p:spPr>
          <a:xfrm>
            <a:off x="1662430" y="2709545"/>
            <a:ext cx="8940800" cy="82867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忍人：狠心对待别人。</a:t>
            </a:r>
            <a:r>
              <a:rPr kumimoji="1" lang="zh-CN" altLang="en-US" sz="24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斯：于是，就。</a:t>
            </a:r>
            <a:endParaRPr kumimoji="1" lang="en-US" altLang="zh-CN" sz="24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kumimoji="1" lang="zh-CN" altLang="en-US" sz="24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以：用。            运：运转，转动。</a:t>
            </a:r>
            <a:endParaRPr kumimoji="1" lang="zh-CN" altLang="en-US" sz="24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5" name="内容占位符 2"/>
          <p:cNvSpPr txBox="1"/>
          <p:nvPr/>
        </p:nvSpPr>
        <p:spPr>
          <a:xfrm>
            <a:off x="911860" y="3848735"/>
            <a:ext cx="10486390" cy="14262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zh-CN" altLang="en-US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译文：孟子说：“每个人都有怜爱别人的心。先王有怜爱别人的心，于是有怜悯体恤百姓的政治；用怜爱别人的心实行怜悯体恤百姓的政治，治理天下就可以像在手掌心里转动东西一样容易了。</a:t>
            </a:r>
            <a:endParaRPr kumimoji="1" lang="zh-CN" altLang="en-US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图片 2" descr="eadbf7535fb58cbf3dde23cb415345a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5721985"/>
            <a:ext cx="12192000" cy="113601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内容占位符 2"/>
          <p:cNvSpPr>
            <a:spLocks noGrp="1"/>
          </p:cNvSpPr>
          <p:nvPr/>
        </p:nvSpPr>
        <p:spPr>
          <a:xfrm>
            <a:off x="838199" y="487892"/>
            <a:ext cx="10862733" cy="19335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Aft>
                <a:spcPts val="1000"/>
              </a:spcAft>
              <a:buClr>
                <a:srgbClr val="5C9193"/>
              </a:buClr>
              <a:buNone/>
            </a:pPr>
            <a:r>
              <a:rPr lang="zh-CN" altLang="en-US" sz="3200" b="1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所以</a:t>
            </a:r>
            <a:r>
              <a:rPr lang="zh-CN" altLang="en-US" sz="3200" b="1">
                <a:solidFill>
                  <a:srgbClr val="40404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谓人皆有不忍人之心者：</a:t>
            </a:r>
            <a:r>
              <a:rPr lang="zh-CN" altLang="en-US" sz="3200" b="1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今</a:t>
            </a:r>
            <a:r>
              <a:rPr lang="zh-CN" altLang="en-US" sz="3200" b="1">
                <a:solidFill>
                  <a:srgbClr val="40404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人</a:t>
            </a:r>
            <a:r>
              <a:rPr lang="zh-CN" altLang="en-US" sz="3200" b="1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乍</a:t>
            </a:r>
            <a:r>
              <a:rPr lang="zh-CN" altLang="en-US" sz="3200" b="1">
                <a:solidFill>
                  <a:srgbClr val="40404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见孺子将入于井，皆有</a:t>
            </a:r>
            <a:r>
              <a:rPr lang="zh-CN" altLang="en-US" sz="3200" b="1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怵惕恻隐</a:t>
            </a:r>
            <a:r>
              <a:rPr lang="zh-CN" altLang="en-US" sz="3200" b="1">
                <a:solidFill>
                  <a:srgbClr val="40404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之心；</a:t>
            </a:r>
            <a:r>
              <a:rPr lang="zh-CN" altLang="en-US" sz="3200" b="1" u="sng">
                <a:solidFill>
                  <a:srgbClr val="40404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非所以</a:t>
            </a:r>
            <a:r>
              <a:rPr lang="zh-CN" altLang="en-US" sz="3200" b="1" u="sng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内</a:t>
            </a:r>
            <a:r>
              <a:rPr lang="zh-CN" altLang="en-US" sz="3200" b="1" u="sng">
                <a:solidFill>
                  <a:srgbClr val="40404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交于孺子之父母也，非所以</a:t>
            </a:r>
            <a:r>
              <a:rPr lang="zh-CN" altLang="en-US" sz="3200" b="1" u="sng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要</a:t>
            </a:r>
            <a:r>
              <a:rPr lang="zh-CN" altLang="en-US" sz="3200" b="1" u="sng">
                <a:solidFill>
                  <a:srgbClr val="40404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誉于乡 党朋友也</a:t>
            </a:r>
            <a:r>
              <a:rPr lang="zh-CN" altLang="en-US" sz="3200" b="1">
                <a:solidFill>
                  <a:srgbClr val="40404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（状语后置句） ，非</a:t>
            </a:r>
            <a:r>
              <a:rPr lang="zh-CN" altLang="en-US" sz="3200" b="1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恶</a:t>
            </a:r>
            <a:r>
              <a:rPr lang="zh-CN" altLang="en-US" sz="3200" b="1">
                <a:solidFill>
                  <a:srgbClr val="40404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其声而</a:t>
            </a:r>
            <a:r>
              <a:rPr lang="zh-CN" altLang="en-US" sz="3200" b="1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然</a:t>
            </a:r>
            <a:r>
              <a:rPr lang="zh-CN" altLang="en-US" sz="3200" b="1">
                <a:solidFill>
                  <a:srgbClr val="40404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也。 </a:t>
            </a:r>
            <a:endParaRPr lang="zh-CN" altLang="en-US" sz="3200" b="1">
              <a:solidFill>
                <a:srgbClr val="40404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" name="内容占位符 2"/>
          <p:cNvSpPr txBox="1"/>
          <p:nvPr/>
        </p:nvSpPr>
        <p:spPr>
          <a:xfrm>
            <a:off x="652145" y="2707005"/>
            <a:ext cx="10362565" cy="9950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所以：</a:t>
            </a:r>
            <a:r>
              <a:rPr lang="en-US" altLang="zh-CN" sz="24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…</a:t>
            </a:r>
            <a:r>
              <a:rPr lang="zh-CN" altLang="en-US" sz="24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的原因。</a:t>
            </a:r>
            <a:r>
              <a:rPr kumimoji="1" lang="zh-CN" altLang="en-US" sz="24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今：表假设，如果。乍：突然。怵惕：惊骇，恐惧。</a:t>
            </a:r>
            <a:endParaRPr kumimoji="1" lang="zh-CN" altLang="en-US" sz="24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kumimoji="1" lang="zh-CN" altLang="en-US" sz="24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恻隐：哀痛，怜悯。内：同“纳”，结交。要：求取。恶：厌恶。然：这样。</a:t>
            </a:r>
            <a:endParaRPr kumimoji="1" lang="en-US" altLang="zh-CN" sz="24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kumimoji="1" lang="en-US" altLang="zh-CN" sz="24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5" name="内容占位符 2"/>
          <p:cNvSpPr txBox="1"/>
          <p:nvPr/>
        </p:nvSpPr>
        <p:spPr>
          <a:xfrm>
            <a:off x="514985" y="3953510"/>
            <a:ext cx="11186795" cy="193103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译文：之所以说每个人都有怜悯体恤别人的心，（是因为）如果有人突然看见一个小孩要掉进井里了，都会产生惊奇同情的心理——这不是因为要想和孩子的父母结交，不是因为要想在乡邻朋友中博取声誉，也不是因为厌恶这孩子的哭叫声才产生这种恐惧同情心理的。 </a:t>
            </a:r>
            <a:endParaRPr lang="zh-CN" altLang="en-US">
              <a:solidFill>
                <a:schemeClr val="accent5">
                  <a:lumMod val="50000"/>
                </a:schemeClr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kumimoji="1" lang="zh-CN" altLang="en-US">
              <a:solidFill>
                <a:schemeClr val="accent5">
                  <a:lumMod val="50000"/>
                </a:schemeClr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图片 2" descr="eadbf7535fb58cbf3dde23cb415345a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5721985"/>
            <a:ext cx="12192000" cy="113601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内容占位符 2"/>
          <p:cNvSpPr>
            <a:spLocks noGrp="1"/>
          </p:cNvSpPr>
          <p:nvPr/>
        </p:nvSpPr>
        <p:spPr>
          <a:xfrm>
            <a:off x="838200" y="487680"/>
            <a:ext cx="10515600" cy="1736725"/>
          </a:xfrm>
          <a:prstGeom prst="rect">
            <a:avLst/>
          </a:prstGeom>
        </p:spPr>
        <p:txBody>
          <a:bodyPr vert="horz" lIns="91440" tIns="45720" rIns="91440" bIns="45720" rtlCol="0">
            <a:normAutofit fontScale="9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30000"/>
              </a:lnSpc>
              <a:spcAft>
                <a:spcPts val="800"/>
              </a:spcAft>
              <a:buNone/>
            </a:pPr>
            <a:r>
              <a:rPr lang="zh-CN" altLang="en-US" sz="3765" b="1">
                <a:solidFill>
                  <a:srgbClr val="40404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由是观之，无恻隐之心，非人也；无</a:t>
            </a:r>
            <a:r>
              <a:rPr lang="zh-CN" altLang="en-US" sz="3765" b="1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羞恶</a:t>
            </a:r>
            <a:r>
              <a:rPr lang="zh-CN" altLang="en-US" sz="3765" b="1">
                <a:solidFill>
                  <a:srgbClr val="40404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之心，非人也；无辞让之心，非人也；无是非之心，非人也。 </a:t>
            </a:r>
            <a:endParaRPr lang="zh-CN" altLang="en-US" sz="3765" b="1">
              <a:solidFill>
                <a:srgbClr val="40404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>
              <a:buNone/>
            </a:pPr>
            <a:endParaRPr kumimoji="1" lang="zh-CN" altLang="en-US" sz="3765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" name="内容占位符 2"/>
          <p:cNvSpPr txBox="1"/>
          <p:nvPr/>
        </p:nvSpPr>
        <p:spPr>
          <a:xfrm>
            <a:off x="988060" y="2442845"/>
            <a:ext cx="10086975" cy="6578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羞恶：对自身的不善感到羞耻，对他人的不善感到憎恶。</a:t>
            </a:r>
            <a:endParaRPr kumimoji="1" lang="zh-CN" altLang="en-US" sz="24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" name="内容占位符 2"/>
          <p:cNvSpPr txBox="1"/>
          <p:nvPr/>
        </p:nvSpPr>
        <p:spPr>
          <a:xfrm>
            <a:off x="906145" y="3622040"/>
            <a:ext cx="10930255" cy="13074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译文：由此看来，没有同情心，（简直）不是人；没有羞耻心，（简直）不是人；没有谦让心，（简直）不是人；没有是非心，（简直）不是人。 </a:t>
            </a:r>
            <a:endParaRPr lang="zh-CN" altLang="en-US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kumimoji="1" lang="zh-CN" altLang="en-US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ags/tag1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0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1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2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3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4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5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6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7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8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9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2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20.xml><?xml version="1.0" encoding="utf-8"?>
<p:tagLst xmlns:p="http://schemas.openxmlformats.org/presentationml/2006/main">
  <p:tag name="AS_OS" val="Unix 3.10 unknown"/>
  <p:tag name="AS_RELEASE_DATE" val="2017.06.20"/>
  <p:tag name="AS_TITLE" val="Aspose.Slides for Java"/>
  <p:tag name="AS_VERSION" val="17.6"/>
</p:tagLst>
</file>

<file path=ppt/tags/tag3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4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5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6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8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9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2797</Words>
  <Application>WPS 演示</Application>
  <PresentationFormat/>
  <Paragraphs>139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9" baseType="lpstr">
      <vt:lpstr>Arial</vt:lpstr>
      <vt:lpstr>宋体</vt:lpstr>
      <vt:lpstr>Wingdings</vt:lpstr>
      <vt:lpstr>楷体</vt:lpstr>
      <vt:lpstr>微软雅黑</vt:lpstr>
      <vt:lpstr>Arial Unicode MS</vt:lpstr>
      <vt:lpstr>Calibri</vt:lpstr>
      <vt:lpstr>华文新魏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Administrator</cp:lastModifiedBy>
  <cp:revision>2</cp:revision>
  <cp:lastPrinted>2020-11-04T19:16:00Z</cp:lastPrinted>
  <dcterms:created xsi:type="dcterms:W3CDTF">2020-11-04T19:16:00Z</dcterms:created>
  <dcterms:modified xsi:type="dcterms:W3CDTF">2020-12-13T01:47:54Z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KSOProductBuildVer">
    <vt:lpwstr>2052-11.1.0.9564</vt:lpwstr>
  </property>
</Properties>
</file>