
<file path=[Content_Types].xml><?xml version="1.0" encoding="utf-8"?>
<Types xmlns="http://schemas.openxmlformats.org/package/2006/content-types">
  <Default Extension="jpeg" ContentType="image/jpeg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5"/>
  </p:handoutMasterIdLst>
  <p:sldIdLst>
    <p:sldId id="1330" r:id="rId3"/>
    <p:sldId id="1327" r:id="rId5"/>
    <p:sldId id="1328" r:id="rId6"/>
    <p:sldId id="1329" r:id="rId7"/>
    <p:sldId id="1331" r:id="rId8"/>
    <p:sldId id="1342" r:id="rId9"/>
    <p:sldId id="1378" r:id="rId10"/>
    <p:sldId id="1355" r:id="rId11"/>
    <p:sldId id="1356" r:id="rId12"/>
    <p:sldId id="1357" r:id="rId13"/>
    <p:sldId id="1358" r:id="rId14"/>
    <p:sldId id="1359" r:id="rId15"/>
    <p:sldId id="1360" r:id="rId16"/>
    <p:sldId id="1361" r:id="rId17"/>
    <p:sldId id="1362" r:id="rId18"/>
    <p:sldId id="1379" r:id="rId19"/>
    <p:sldId id="1380" r:id="rId20"/>
    <p:sldId id="1381" r:id="rId21"/>
    <p:sldId id="1090" r:id="rId22"/>
    <p:sldId id="496" r:id="rId23"/>
    <p:sldId id="1092" r:id="rId24"/>
    <p:sldId id="1314" r:id="rId25"/>
    <p:sldId id="1109" r:id="rId26"/>
    <p:sldId id="1166" r:id="rId27"/>
    <p:sldId id="1095" r:id="rId28"/>
    <p:sldId id="1093" r:id="rId29"/>
    <p:sldId id="1315" r:id="rId30"/>
    <p:sldId id="1326" r:id="rId31"/>
    <p:sldId id="1363" r:id="rId32"/>
    <p:sldId id="257" r:id="rId33"/>
    <p:sldId id="1365" r:id="rId34"/>
  </p:sldIdLst>
  <p:sldSz cx="9144000" cy="5143500" type="screen16x9"/>
  <p:notesSz cx="6858000" cy="9144000"/>
  <p:embeddedFontLst>
    <p:embeddedFont>
      <p:font typeface="楷体" panose="02010609060101010101" charset="-122"/>
      <p:regular r:id="rId40"/>
    </p:embeddedFont>
    <p:embeddedFont>
      <p:font typeface="黑体" panose="02010609060101010101" pitchFamily="49" charset="-122"/>
      <p:regular r:id="rId41"/>
    </p:embeddedFont>
    <p:embeddedFont>
      <p:font typeface="微软雅黑" panose="020B0503020204020204" pitchFamily="34" charset="-122"/>
      <p:regular r:id="rId42"/>
    </p:embeddedFont>
    <p:embeddedFont>
      <p:font typeface="Calibri" panose="020F0502020204030204" charset="0"/>
      <p:regular r:id="rId43"/>
      <p:bold r:id="rId44"/>
      <p:italic r:id="rId45"/>
      <p:boldItalic r:id="rId46"/>
    </p:embeddedFont>
    <p:embeddedFont>
      <p:font typeface="楷体_GB2312" panose="02010609030101010101" pitchFamily="49" charset="-122"/>
      <p:regular r:id="rId47"/>
    </p:embeddedFont>
    <p:embeddedFont>
      <p:font typeface="Impact" panose="020B0806030902050204" charset="0"/>
      <p:regular r:id="rId48"/>
    </p:embeddedFont>
  </p:embeddedFontLst>
  <p:custDataLst>
    <p:tags r:id="rId4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2DEF7"/>
    <a:srgbClr val="211813"/>
    <a:srgbClr val="0000FF"/>
    <a:srgbClr val="53B948"/>
    <a:srgbClr val="D2F5B9"/>
    <a:srgbClr val="0B5FD1"/>
    <a:srgbClr val="29A6DE"/>
    <a:srgbClr val="98D267"/>
    <a:srgbClr val="D1F5B8"/>
    <a:srgbClr val="ECAA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3705" autoAdjust="0"/>
  </p:normalViewPr>
  <p:slideViewPr>
    <p:cSldViewPr>
      <p:cViewPr>
        <p:scale>
          <a:sx n="130" d="100"/>
          <a:sy n="130" d="100"/>
        </p:scale>
        <p:origin x="-1074" y="-324"/>
      </p:cViewPr>
      <p:guideLst>
        <p:guide orient="horz" pos="1631"/>
        <p:guide pos="29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9" Type="http://schemas.openxmlformats.org/officeDocument/2006/relationships/tags" Target="tags/tag11.xml"/><Relationship Id="rId48" Type="http://schemas.openxmlformats.org/officeDocument/2006/relationships/font" Target="fonts/font9.fntdata"/><Relationship Id="rId47" Type="http://schemas.openxmlformats.org/officeDocument/2006/relationships/font" Target="fonts/font8.fntdata"/><Relationship Id="rId46" Type="http://schemas.openxmlformats.org/officeDocument/2006/relationships/font" Target="fonts/font7.fntdata"/><Relationship Id="rId45" Type="http://schemas.openxmlformats.org/officeDocument/2006/relationships/font" Target="fonts/font6.fntdata"/><Relationship Id="rId44" Type="http://schemas.openxmlformats.org/officeDocument/2006/relationships/font" Target="fonts/font5.fntdata"/><Relationship Id="rId43" Type="http://schemas.openxmlformats.org/officeDocument/2006/relationships/font" Target="fonts/font4.fntdata"/><Relationship Id="rId42" Type="http://schemas.openxmlformats.org/officeDocument/2006/relationships/font" Target="fonts/font3.fntdata"/><Relationship Id="rId41" Type="http://schemas.openxmlformats.org/officeDocument/2006/relationships/font" Target="fonts/font2.fntdata"/><Relationship Id="rId40" Type="http://schemas.openxmlformats.org/officeDocument/2006/relationships/font" Target="fonts/font1.fntdata"/><Relationship Id="rId4" Type="http://schemas.openxmlformats.org/officeDocument/2006/relationships/notesMaster" Target="notesMasters/notesMaster1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" Target="slide14.xml"/><Relationship Id="rId8" Type="http://schemas.openxmlformats.org/officeDocument/2006/relationships/tags" Target="../tags/tag5.xml"/><Relationship Id="rId7" Type="http://schemas.openxmlformats.org/officeDocument/2006/relationships/slide" Target="slide13.xml"/><Relationship Id="rId6" Type="http://schemas.openxmlformats.org/officeDocument/2006/relationships/tags" Target="../tags/tag4.xml"/><Relationship Id="rId5" Type="http://schemas.openxmlformats.org/officeDocument/2006/relationships/slide" Target="slide12.xml"/><Relationship Id="rId4" Type="http://schemas.openxmlformats.org/officeDocument/2006/relationships/tags" Target="../tags/tag3.xml"/><Relationship Id="rId3" Type="http://schemas.openxmlformats.org/officeDocument/2006/relationships/slide" Target="slide11.xml"/><Relationship Id="rId20" Type="http://schemas.openxmlformats.org/officeDocument/2006/relationships/slideLayout" Target="../slideLayouts/slideLayout5.xml"/><Relationship Id="rId2" Type="http://schemas.openxmlformats.org/officeDocument/2006/relationships/image" Target="../media/image30.png"/><Relationship Id="rId19" Type="http://schemas.openxmlformats.org/officeDocument/2006/relationships/slide" Target="slide19.xml"/><Relationship Id="rId18" Type="http://schemas.openxmlformats.org/officeDocument/2006/relationships/tags" Target="../tags/tag10.xml"/><Relationship Id="rId17" Type="http://schemas.openxmlformats.org/officeDocument/2006/relationships/slide" Target="slide18.xml"/><Relationship Id="rId16" Type="http://schemas.openxmlformats.org/officeDocument/2006/relationships/tags" Target="../tags/tag9.xml"/><Relationship Id="rId15" Type="http://schemas.openxmlformats.org/officeDocument/2006/relationships/slide" Target="slide17.xml"/><Relationship Id="rId14" Type="http://schemas.openxmlformats.org/officeDocument/2006/relationships/tags" Target="../tags/tag8.xml"/><Relationship Id="rId13" Type="http://schemas.openxmlformats.org/officeDocument/2006/relationships/slide" Target="slide16.xml"/><Relationship Id="rId12" Type="http://schemas.openxmlformats.org/officeDocument/2006/relationships/tags" Target="../tags/tag7.xml"/><Relationship Id="rId11" Type="http://schemas.openxmlformats.org/officeDocument/2006/relationships/slide" Target="slide15.xml"/><Relationship Id="rId10" Type="http://schemas.openxmlformats.org/officeDocument/2006/relationships/tags" Target="../tags/tag6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5.tiff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6.tiff"/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7.tiff"/><Relationship Id="rId4" Type="http://schemas.openxmlformats.org/officeDocument/2006/relationships/image" Target="../media/image44.jpeg"/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.tiff"/><Relationship Id="rId2" Type="http://schemas.openxmlformats.org/officeDocument/2006/relationships/image" Target="../media/image46.png"/><Relationship Id="rId1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image" Target="../media/image9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tiff"/><Relationship Id="rId1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11.tiff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7.png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12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0.png"/><Relationship Id="rId1" Type="http://schemas.openxmlformats.org/officeDocument/2006/relationships/image" Target="../media/image6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73.jpeg"/><Relationship Id="rId1" Type="http://schemas.openxmlformats.org/officeDocument/2006/relationships/image" Target="../media/image13.tiff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tif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2.tiff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image" Target="../media/image20.png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7" Type="http://schemas.openxmlformats.org/officeDocument/2006/relationships/slideLayout" Target="../slideLayouts/slideLayout3.xml"/><Relationship Id="rId16" Type="http://schemas.openxmlformats.org/officeDocument/2006/relationships/tags" Target="../tags/tag1.xml"/><Relationship Id="rId15" Type="http://schemas.openxmlformats.org/officeDocument/2006/relationships/image" Target="../media/image27.png"/><Relationship Id="rId14" Type="http://schemas.openxmlformats.org/officeDocument/2006/relationships/image" Target="../media/image26.png"/><Relationship Id="rId13" Type="http://schemas.openxmlformats.org/officeDocument/2006/relationships/image" Target="../media/image25.png"/><Relationship Id="rId12" Type="http://schemas.openxmlformats.org/officeDocument/2006/relationships/image" Target="../media/image24.png"/><Relationship Id="rId11" Type="http://schemas.openxmlformats.org/officeDocument/2006/relationships/image" Target="../media/image23.png"/><Relationship Id="rId10" Type="http://schemas.openxmlformats.org/officeDocument/2006/relationships/image" Target="../media/image22.png"/><Relationship Id="rId1" Type="http://schemas.openxmlformats.org/officeDocument/2006/relationships/image" Target="../media/image3.tif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9.jpeg"/><Relationship Id="rId2" Type="http://schemas.openxmlformats.org/officeDocument/2006/relationships/image" Target="../media/image4.tiff"/><Relationship Id="rId1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36930" y="1140449"/>
            <a:ext cx="5040630" cy="796767"/>
            <a:chOff x="5009" y="2378"/>
            <a:chExt cx="10584" cy="1673"/>
          </a:xfrm>
        </p:grpSpPr>
        <p:sp>
          <p:nvSpPr>
            <p:cNvPr id="3" name="椭圆 2"/>
            <p:cNvSpPr/>
            <p:nvPr/>
          </p:nvSpPr>
          <p:spPr>
            <a:xfrm>
              <a:off x="5238" y="2540"/>
              <a:ext cx="1711" cy="1275"/>
            </a:xfrm>
            <a:prstGeom prst="ellipse">
              <a:avLst/>
            </a:prstGeom>
            <a:solidFill>
              <a:srgbClr val="009F62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n>
                  <a:solidFill>
                    <a:srgbClr val="009F62"/>
                  </a:solidFill>
                </a:ln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398" y="2378"/>
              <a:ext cx="8195" cy="1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noProof="1">
                  <a:solidFill>
                    <a:srgbClr val="FFFF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" panose="02010609060101010101" charset="-122"/>
                </a:rPr>
                <a:t>“贝”的故事</a:t>
              </a:r>
              <a:endParaRPr lang="zh-CN" altLang="en-US" sz="4500" b="1" noProof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009" y="2435"/>
              <a:ext cx="2087" cy="1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3</a:t>
              </a:r>
              <a:endParaRPr lang="en-US" altLang="zh-CN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872264" y="2859882"/>
            <a:ext cx="3573780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中华文化 博大精深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04712" y="1161098"/>
            <a:ext cx="1014413" cy="1022985"/>
            <a:chOff x="3159" y="2438"/>
            <a:chExt cx="2130" cy="2148"/>
          </a:xfrm>
        </p:grpSpPr>
        <p:pic>
          <p:nvPicPr>
            <p:cNvPr id="91" name="图片 90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59" y="2438"/>
              <a:ext cx="2115" cy="2115"/>
            </a:xfrm>
            <a:prstGeom prst="rect">
              <a:avLst/>
            </a:prstGeom>
          </p:spPr>
        </p:pic>
        <p:sp>
          <p:nvSpPr>
            <p:cNvPr id="6" name="文本框 5">
              <a:hlinkClick r:id="rId3" action="ppaction://hlinksldjump"/>
            </p:cNvPr>
            <p:cNvSpPr txBox="1"/>
            <p:nvPr/>
          </p:nvSpPr>
          <p:spPr>
            <a:xfrm>
              <a:off x="3251" y="2453"/>
              <a:ext cx="2038" cy="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贝</a:t>
              </a:r>
              <a:endPara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786301" y="1161098"/>
            <a:ext cx="1021556" cy="1022985"/>
            <a:chOff x="5850" y="2438"/>
            <a:chExt cx="2145" cy="2148"/>
          </a:xfrm>
        </p:grpSpPr>
        <p:pic>
          <p:nvPicPr>
            <p:cNvPr id="92" name="图片 91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50" y="2438"/>
              <a:ext cx="2115" cy="2115"/>
            </a:xfrm>
            <a:prstGeom prst="rect">
              <a:avLst/>
            </a:prstGeom>
          </p:spPr>
        </p:pic>
        <p:sp>
          <p:nvSpPr>
            <p:cNvPr id="8" name="文本框 7">
              <a:hlinkClick r:id="rId5" action="ppaction://hlinksldjump"/>
            </p:cNvPr>
            <p:cNvSpPr txBox="1"/>
            <p:nvPr/>
          </p:nvSpPr>
          <p:spPr>
            <a:xfrm>
              <a:off x="5957" y="2453"/>
              <a:ext cx="2038" cy="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壳</a:t>
              </a:r>
              <a:endPara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68843" y="1161098"/>
            <a:ext cx="1007269" cy="1022985"/>
            <a:chOff x="8543" y="2438"/>
            <a:chExt cx="2115" cy="2148"/>
          </a:xfrm>
        </p:grpSpPr>
        <p:pic>
          <p:nvPicPr>
            <p:cNvPr id="93" name="图片 92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43" y="2438"/>
              <a:ext cx="2115" cy="2115"/>
            </a:xfrm>
            <a:prstGeom prst="rect">
              <a:avLst/>
            </a:prstGeom>
          </p:spPr>
        </p:pic>
        <p:sp>
          <p:nvSpPr>
            <p:cNvPr id="11" name="文本框 10">
              <a:hlinkClick r:id="rId7" action="ppaction://hlinksldjump"/>
            </p:cNvPr>
            <p:cNvSpPr txBox="1"/>
            <p:nvPr/>
          </p:nvSpPr>
          <p:spPr>
            <a:xfrm>
              <a:off x="8612" y="2453"/>
              <a:ext cx="2038" cy="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甲</a:t>
              </a:r>
              <a:endPara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351384" y="1161098"/>
            <a:ext cx="1017270" cy="1024414"/>
            <a:chOff x="11236" y="2438"/>
            <a:chExt cx="2136" cy="2151"/>
          </a:xfrm>
        </p:grpSpPr>
        <p:pic>
          <p:nvPicPr>
            <p:cNvPr id="94" name="图片 93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236" y="2438"/>
              <a:ext cx="2115" cy="2115"/>
            </a:xfrm>
            <a:prstGeom prst="rect">
              <a:avLst/>
            </a:prstGeom>
          </p:spPr>
        </p:pic>
        <p:sp>
          <p:nvSpPr>
            <p:cNvPr id="14" name="文本框 13">
              <a:hlinkClick r:id="rId9" action="ppaction://hlinksldjump"/>
            </p:cNvPr>
            <p:cNvSpPr txBox="1"/>
            <p:nvPr/>
          </p:nvSpPr>
          <p:spPr>
            <a:xfrm>
              <a:off x="11334" y="2456"/>
              <a:ext cx="2038" cy="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骨</a:t>
              </a:r>
              <a:endPara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634401" y="1161098"/>
            <a:ext cx="1007269" cy="1037273"/>
            <a:chOff x="13930" y="2438"/>
            <a:chExt cx="2115" cy="2178"/>
          </a:xfrm>
        </p:grpSpPr>
        <p:pic>
          <p:nvPicPr>
            <p:cNvPr id="95" name="图片 94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930" y="2438"/>
              <a:ext cx="2115" cy="2115"/>
            </a:xfrm>
            <a:prstGeom prst="rect">
              <a:avLst/>
            </a:prstGeom>
          </p:spPr>
        </p:pic>
        <p:sp>
          <p:nvSpPr>
            <p:cNvPr id="17" name="文本框 16">
              <a:hlinkClick r:id="rId11" action="ppaction://hlinksldjump"/>
            </p:cNvPr>
            <p:cNvSpPr txBox="1"/>
            <p:nvPr/>
          </p:nvSpPr>
          <p:spPr>
            <a:xfrm>
              <a:off x="14007" y="2483"/>
              <a:ext cx="2038" cy="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钱</a:t>
              </a:r>
              <a:endPara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504713" y="2827020"/>
            <a:ext cx="1007269" cy="1024414"/>
            <a:chOff x="3159" y="5936"/>
            <a:chExt cx="2115" cy="2151"/>
          </a:xfrm>
        </p:grpSpPr>
        <p:pic>
          <p:nvPicPr>
            <p:cNvPr id="98" name="图片 97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59" y="5936"/>
              <a:ext cx="2115" cy="2115"/>
            </a:xfrm>
            <a:prstGeom prst="rect">
              <a:avLst/>
            </a:prstGeom>
          </p:spPr>
        </p:pic>
        <p:sp>
          <p:nvSpPr>
            <p:cNvPr id="29" name="文本框 28">
              <a:hlinkClick r:id="rId13" action="ppaction://hlinksldjump"/>
            </p:cNvPr>
            <p:cNvSpPr txBox="1"/>
            <p:nvPr/>
          </p:nvSpPr>
          <p:spPr>
            <a:xfrm>
              <a:off x="3221" y="5954"/>
              <a:ext cx="2038" cy="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币</a:t>
              </a:r>
              <a:endPara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786301" y="2827021"/>
            <a:ext cx="1007269" cy="1031558"/>
            <a:chOff x="5850" y="5936"/>
            <a:chExt cx="2115" cy="2166"/>
          </a:xfrm>
        </p:grpSpPr>
        <p:pic>
          <p:nvPicPr>
            <p:cNvPr id="99" name="图片 98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50" y="5936"/>
              <a:ext cx="2115" cy="2115"/>
            </a:xfrm>
            <a:prstGeom prst="rect">
              <a:avLst/>
            </a:prstGeom>
          </p:spPr>
        </p:pic>
        <p:sp>
          <p:nvSpPr>
            <p:cNvPr id="32" name="文本框 31">
              <a:hlinkClick r:id="rId15" action="ppaction://hlinksldjump"/>
            </p:cNvPr>
            <p:cNvSpPr txBox="1"/>
            <p:nvPr/>
          </p:nvSpPr>
          <p:spPr>
            <a:xfrm>
              <a:off x="5927" y="5969"/>
              <a:ext cx="2038" cy="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与</a:t>
              </a:r>
              <a:endPara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068842" y="2827022"/>
            <a:ext cx="1024890" cy="1045845"/>
            <a:chOff x="8543" y="5936"/>
            <a:chExt cx="2152" cy="2196"/>
          </a:xfrm>
        </p:grpSpPr>
        <p:pic>
          <p:nvPicPr>
            <p:cNvPr id="100" name="图片 99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43" y="5936"/>
              <a:ext cx="2115" cy="2115"/>
            </a:xfrm>
            <a:prstGeom prst="rect">
              <a:avLst/>
            </a:prstGeom>
          </p:spPr>
        </p:pic>
        <p:sp>
          <p:nvSpPr>
            <p:cNvPr id="35" name="文本框 34">
              <a:hlinkClick r:id="rId17" action="ppaction://hlinksldjump"/>
            </p:cNvPr>
            <p:cNvSpPr txBox="1"/>
            <p:nvPr/>
          </p:nvSpPr>
          <p:spPr>
            <a:xfrm>
              <a:off x="8657" y="5999"/>
              <a:ext cx="2038" cy="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财</a:t>
              </a:r>
              <a:endPara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351384" y="2827022"/>
            <a:ext cx="1007269" cy="1045845"/>
            <a:chOff x="11236" y="5936"/>
            <a:chExt cx="2115" cy="2196"/>
          </a:xfrm>
        </p:grpSpPr>
        <p:pic>
          <p:nvPicPr>
            <p:cNvPr id="101" name="图片 100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236" y="5936"/>
              <a:ext cx="2115" cy="2115"/>
            </a:xfrm>
            <a:prstGeom prst="rect">
              <a:avLst/>
            </a:prstGeom>
          </p:spPr>
        </p:pic>
        <p:sp>
          <p:nvSpPr>
            <p:cNvPr id="38" name="文本框 37">
              <a:hlinkClick r:id="rId19" action="ppaction://hlinksldjump"/>
            </p:cNvPr>
            <p:cNvSpPr txBox="1"/>
            <p:nvPr/>
          </p:nvSpPr>
          <p:spPr>
            <a:xfrm>
              <a:off x="11289" y="5999"/>
              <a:ext cx="2038" cy="2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关</a:t>
              </a:r>
              <a:endPara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59801fb5e4d4e_610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7076" y="1146811"/>
            <a:ext cx="6410325" cy="345043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65697" y="1711167"/>
            <a:ext cx="113400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动物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30642" y="1711167"/>
            <a:ext cx="113400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贝壳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0642" y="3458051"/>
            <a:ext cx="1577340" cy="123880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甲骨文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07017" y="1711167"/>
            <a:ext cx="113400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张开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76725" y="1711167"/>
            <a:ext cx="113400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样子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65697" y="2585085"/>
            <a:ext cx="113400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可以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30642" y="2585085"/>
            <a:ext cx="113400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钱币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07017" y="2585085"/>
            <a:ext cx="113400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钱财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76725" y="2585085"/>
            <a:ext cx="113400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有关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275410" y="311944"/>
            <a:ext cx="621000" cy="621000"/>
          </a:xfrm>
          <a:prstGeom prst="rect">
            <a:avLst/>
          </a:prstGeom>
          <a:solidFill>
            <a:srgbClr val="7F96CF"/>
          </a:solidFill>
          <a:ln>
            <a:solidFill>
              <a:srgbClr val="9E9E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/>
              <a:t>词</a:t>
            </a:r>
            <a:endParaRPr lang="zh-CN" altLang="en-US" sz="3000"/>
          </a:p>
        </p:txBody>
      </p:sp>
      <p:sp>
        <p:nvSpPr>
          <p:cNvPr id="41" name="矩形 40"/>
          <p:cNvSpPr/>
          <p:nvPr/>
        </p:nvSpPr>
        <p:spPr>
          <a:xfrm>
            <a:off x="4261724" y="311944"/>
            <a:ext cx="621000" cy="621000"/>
          </a:xfrm>
          <a:prstGeom prst="rect">
            <a:avLst/>
          </a:prstGeom>
          <a:solidFill>
            <a:srgbClr val="7F96CF"/>
          </a:solidFill>
          <a:ln>
            <a:solidFill>
              <a:srgbClr val="9E9E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/>
              <a:t>语</a:t>
            </a:r>
            <a:endParaRPr lang="zh-CN" altLang="en-US" sz="3000"/>
          </a:p>
        </p:txBody>
      </p:sp>
      <p:sp>
        <p:nvSpPr>
          <p:cNvPr id="42" name="矩形 41"/>
          <p:cNvSpPr/>
          <p:nvPr/>
        </p:nvSpPr>
        <p:spPr>
          <a:xfrm>
            <a:off x="5247561" y="311944"/>
            <a:ext cx="621000" cy="621000"/>
          </a:xfrm>
          <a:prstGeom prst="rect">
            <a:avLst/>
          </a:prstGeom>
          <a:solidFill>
            <a:srgbClr val="7F96CF"/>
          </a:solidFill>
          <a:ln>
            <a:solidFill>
              <a:srgbClr val="9E9E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/>
              <a:t>表</a:t>
            </a:r>
            <a:endParaRPr lang="zh-CN" altLang="en-US" sz="3000"/>
          </a:p>
        </p:txBody>
      </p:sp>
      <p:sp>
        <p:nvSpPr>
          <p:cNvPr id="3" name="文本框 2"/>
          <p:cNvSpPr txBox="1"/>
          <p:nvPr/>
        </p:nvSpPr>
        <p:spPr>
          <a:xfrm>
            <a:off x="1765697" y="3458051"/>
            <a:ext cx="113400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比如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41247" y="3072289"/>
            <a:ext cx="7548086" cy="1705451"/>
            <a:chOff x="1019" y="2058"/>
            <a:chExt cx="15849" cy="3581"/>
          </a:xfrm>
        </p:grpSpPr>
        <p:sp>
          <p:nvSpPr>
            <p:cNvPr id="4" name="圆角矩形 3"/>
            <p:cNvSpPr/>
            <p:nvPr/>
          </p:nvSpPr>
          <p:spPr>
            <a:xfrm>
              <a:off x="1019" y="2791"/>
              <a:ext cx="15849" cy="2848"/>
            </a:xfrm>
            <a:prstGeom prst="roundRect">
              <a:avLst/>
            </a:prstGeom>
            <a:solidFill>
              <a:srgbClr val="FFD966"/>
            </a:solidFill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流程图: 可选过程 4"/>
            <p:cNvSpPr/>
            <p:nvPr/>
          </p:nvSpPr>
          <p:spPr>
            <a:xfrm>
              <a:off x="1802" y="2058"/>
              <a:ext cx="3756" cy="1066"/>
            </a:xfrm>
            <a:prstGeom prst="flowChartAlternateProcess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rgbClr val="7030A0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700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sym typeface="+mn-ea"/>
                </a:rPr>
                <a:t>挑战一下</a:t>
              </a:r>
              <a:endParaRPr lang="zh-CN" altLang="en-US" sz="27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14150" y="3675698"/>
            <a:ext cx="5853113" cy="102822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sym typeface="+mn-ea"/>
              </a:rPr>
              <a:t>小琳在商场看到一个非常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漂</a:t>
            </a:r>
            <a:r>
              <a:rPr lang="zh-CN" altLang="en-US" sz="2400" b="1" u="sng">
                <a:latin typeface="楷体" panose="02010609060101010101" charset="-122"/>
                <a:ea typeface="楷体" panose="02010609060101010101" charset="-122"/>
                <a:sym typeface="+mn-ea"/>
              </a:rPr>
              <a:t>     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sym typeface="+mn-ea"/>
              </a:rPr>
              <a:t>亮的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漂</a:t>
            </a:r>
            <a:r>
              <a:rPr lang="zh-CN" altLang="en-US" sz="2400" b="1" u="sng">
                <a:latin typeface="楷体" panose="02010609060101010101" charset="-122"/>
                <a:ea typeface="楷体" panose="02010609060101010101" charset="-122"/>
                <a:sym typeface="+mn-ea"/>
              </a:rPr>
              <a:t>     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sym typeface="+mn-ea"/>
              </a:rPr>
              <a:t>流瓶，于是央求妈妈帮她买下来。</a:t>
            </a:r>
            <a:endParaRPr lang="zh-CN" altLang="en-US" sz="24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727746" y="3313272"/>
            <a:ext cx="1758315" cy="1653064"/>
            <a:chOff x="15400" y="2513"/>
            <a:chExt cx="3692" cy="3471"/>
          </a:xfrm>
        </p:grpSpPr>
        <p:pic>
          <p:nvPicPr>
            <p:cNvPr id="26" name="图片 25" descr="6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17482" y="4253"/>
              <a:ext cx="1610" cy="1731"/>
            </a:xfrm>
            <a:prstGeom prst="rect">
              <a:avLst/>
            </a:prstGeom>
          </p:spPr>
        </p:pic>
        <p:sp>
          <p:nvSpPr>
            <p:cNvPr id="27" name="云形标注 26"/>
            <p:cNvSpPr/>
            <p:nvPr/>
          </p:nvSpPr>
          <p:spPr>
            <a:xfrm>
              <a:off x="15400" y="2513"/>
              <a:ext cx="3073" cy="1581"/>
            </a:xfrm>
            <a:prstGeom prst="cloudCallout">
              <a:avLst>
                <a:gd name="adj1" fmla="val 31627"/>
                <a:gd name="adj2" fmla="val 59614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注意红色字的读音</a:t>
              </a:r>
              <a:endPara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020741" y="816292"/>
            <a:ext cx="4495800" cy="1778318"/>
            <a:chOff x="8442" y="1714"/>
            <a:chExt cx="9440" cy="3734"/>
          </a:xfrm>
        </p:grpSpPr>
        <p:sp>
          <p:nvSpPr>
            <p:cNvPr id="7" name="矩形 6"/>
            <p:cNvSpPr/>
            <p:nvPr/>
          </p:nvSpPr>
          <p:spPr>
            <a:xfrm>
              <a:off x="8442" y="2228"/>
              <a:ext cx="9440" cy="3220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lgDashDotDot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单圆角矩形 7"/>
            <p:cNvSpPr/>
            <p:nvPr/>
          </p:nvSpPr>
          <p:spPr>
            <a:xfrm>
              <a:off x="9553" y="1714"/>
              <a:ext cx="3207" cy="846"/>
            </a:xfrm>
            <a:prstGeom prst="round1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chemeClr val="tx1"/>
                  </a:solidFill>
                </a:rPr>
                <a:t>原文示例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346497" y="1350646"/>
            <a:ext cx="3978116" cy="1126332"/>
            <a:chOff x="8986" y="2836"/>
            <a:chExt cx="8353" cy="2365"/>
          </a:xfrm>
        </p:grpSpPr>
        <p:sp>
          <p:nvSpPr>
            <p:cNvPr id="20" name="文本框 19"/>
            <p:cNvSpPr txBox="1"/>
            <p:nvPr/>
          </p:nvSpPr>
          <p:spPr>
            <a:xfrm>
              <a:off x="8986" y="2836"/>
              <a:ext cx="8353" cy="2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·古时候，人们觉得贝壳很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漂（    ）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亮，很珍贵。</a:t>
              </a:r>
              <a:endPara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456" y="4202"/>
              <a:ext cx="1260" cy="780"/>
            </a:xfrm>
            <a:prstGeom prst="rect">
              <a:avLst/>
            </a:prstGeom>
          </p:spPr>
        </p:pic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3751" y="3763328"/>
            <a:ext cx="614363" cy="37861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4211" y="4254818"/>
            <a:ext cx="578644" cy="342900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440293" y="1354933"/>
            <a:ext cx="2820829" cy="1092042"/>
            <a:chOff x="924" y="2845"/>
            <a:chExt cx="5923" cy="2293"/>
          </a:xfrm>
        </p:grpSpPr>
        <p:grpSp>
          <p:nvGrpSpPr>
            <p:cNvPr id="14" name="组合 13"/>
            <p:cNvGrpSpPr/>
            <p:nvPr/>
          </p:nvGrpSpPr>
          <p:grpSpPr>
            <a:xfrm>
              <a:off x="924" y="2920"/>
              <a:ext cx="5923" cy="2218"/>
              <a:chOff x="2499" y="4539"/>
              <a:chExt cx="5923" cy="2218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2499" y="5116"/>
                <a:ext cx="999" cy="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000" b="1">
                    <a:solidFill>
                      <a:srgbClr val="FF0000"/>
                    </a:solidFill>
                    <a:latin typeface="楷体" panose="02010609060101010101" charset="-122"/>
                    <a:ea typeface="楷体" panose="02010609060101010101" charset="-122"/>
                  </a:rPr>
                  <a:t>漂</a:t>
                </a:r>
                <a:endParaRPr lang="zh-CN" altLang="en-US" sz="3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5330" y="4539"/>
                <a:ext cx="3092" cy="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000">
                    <a:solidFill>
                      <a:srgbClr val="FF0000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（漂亮）</a:t>
                </a:r>
                <a:endParaRPr lang="zh-CN" altLang="en-US" sz="300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5330" y="5594"/>
                <a:ext cx="3048" cy="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000">
                    <a:solidFill>
                      <a:srgbClr val="FF0000"/>
                    </a:solidFill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  <a:sym typeface="+mn-ea"/>
                  </a:rPr>
                  <a:t>（漂流）</a:t>
                </a:r>
                <a:endParaRPr lang="zh-CN" altLang="en-US" sz="300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endParaRPr>
              </a:p>
            </p:txBody>
          </p:sp>
          <p:sp>
            <p:nvSpPr>
              <p:cNvPr id="18" name="左大括号 17"/>
              <p:cNvSpPr/>
              <p:nvPr/>
            </p:nvSpPr>
            <p:spPr>
              <a:xfrm>
                <a:off x="3794" y="4719"/>
                <a:ext cx="300" cy="1787"/>
              </a:xfrm>
              <a:prstGeom prst="leftBrace">
                <a:avLst>
                  <a:gd name="adj1" fmla="val 61666"/>
                  <a:gd name="adj2" fmla="val 50000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>
                    <a:latin typeface="楷体" panose="02010609060101010101" charset="-122"/>
                    <a:ea typeface="楷体" panose="02010609060101010101" charset="-122"/>
                  </a:rPr>
                  <a:t>  </a:t>
                </a:r>
                <a:endParaRPr lang="en-US" altLang="zh-CN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43" y="2845"/>
              <a:ext cx="1620" cy="111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88" y="4029"/>
              <a:ext cx="1545" cy="975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334804" y="232886"/>
            <a:ext cx="3377565" cy="628650"/>
            <a:chOff x="2480" y="7042"/>
            <a:chExt cx="7092" cy="1320"/>
          </a:xfrm>
        </p:grpSpPr>
        <p:pic>
          <p:nvPicPr>
            <p:cNvPr id="33" name="图片 32" descr="C:\Users\Administrator\Desktop\语文教材详解标\生字全解.tif生字全解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2480" y="7042"/>
              <a:ext cx="7092" cy="1320"/>
            </a:xfrm>
            <a:prstGeom prst="rect">
              <a:avLst/>
            </a:prstGeom>
          </p:spPr>
        </p:pic>
        <p:sp>
          <p:nvSpPr>
            <p:cNvPr id="34" name="文本框 33"/>
            <p:cNvSpPr txBox="1"/>
            <p:nvPr/>
          </p:nvSpPr>
          <p:spPr>
            <a:xfrm>
              <a:off x="5239" y="7145"/>
              <a:ext cx="3289" cy="116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30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多 音 字</a:t>
              </a:r>
              <a:endParaRPr lang="zh-CN" altLang="en-US" sz="3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99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99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99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D:\HCL\1 人教\其他\5 图片\timg (35).jpgtimg (35)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132762" y="1880235"/>
            <a:ext cx="1261586" cy="1198245"/>
          </a:xfrm>
          <a:prstGeom prst="rect">
            <a:avLst/>
          </a:prstGeom>
        </p:spPr>
      </p:pic>
      <p:pic>
        <p:nvPicPr>
          <p:cNvPr id="4" name="图片 3" descr="D:\HCL\1 人教\其他\5 图片\timg (36).jpgtimg (36)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77315" y="1922145"/>
            <a:ext cx="1622584" cy="1081564"/>
          </a:xfrm>
          <a:prstGeom prst="rect">
            <a:avLst/>
          </a:prstGeom>
        </p:spPr>
      </p:pic>
      <p:pic>
        <p:nvPicPr>
          <p:cNvPr id="5" name="图片 4" descr="D:\HCL\1 人教\其他\5 图片\timg (37).jpgtimg (37)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722859" y="1922145"/>
            <a:ext cx="1553051" cy="1081564"/>
          </a:xfrm>
          <a:prstGeom prst="rect">
            <a:avLst/>
          </a:prstGeom>
        </p:spPr>
      </p:pic>
      <p:sp>
        <p:nvSpPr>
          <p:cNvPr id="14" name="云形 13"/>
          <p:cNvSpPr/>
          <p:nvPr/>
        </p:nvSpPr>
        <p:spPr>
          <a:xfrm>
            <a:off x="1116569" y="1205389"/>
            <a:ext cx="1438275" cy="573881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张开</a:t>
            </a:r>
            <a:endParaRPr lang="zh-CN" altLang="en-US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云形 14"/>
          <p:cNvSpPr/>
          <p:nvPr/>
        </p:nvSpPr>
        <p:spPr>
          <a:xfrm>
            <a:off x="3352086" y="1205389"/>
            <a:ext cx="1438275" cy="573881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珍贵</a:t>
            </a:r>
            <a:endParaRPr lang="zh-CN" altLang="en-US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云形 15"/>
          <p:cNvSpPr/>
          <p:nvPr/>
        </p:nvSpPr>
        <p:spPr>
          <a:xfrm>
            <a:off x="5762387" y="1205389"/>
            <a:ext cx="1438275" cy="573881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损坏</a:t>
            </a:r>
            <a:endParaRPr lang="zh-CN" altLang="en-US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1108948" y="4059079"/>
            <a:ext cx="1488758" cy="595789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宝贵</a:t>
            </a:r>
            <a:endParaRPr lang="zh-CN" altLang="en-US" sz="3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云形 22"/>
          <p:cNvSpPr/>
          <p:nvPr/>
        </p:nvSpPr>
        <p:spPr>
          <a:xfrm>
            <a:off x="3343990" y="4059079"/>
            <a:ext cx="1488758" cy="595789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破坏</a:t>
            </a:r>
            <a:endParaRPr lang="zh-CN" altLang="en-US" sz="3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云形 23"/>
          <p:cNvSpPr/>
          <p:nvPr/>
        </p:nvSpPr>
        <p:spPr>
          <a:xfrm>
            <a:off x="5754767" y="4059079"/>
            <a:ext cx="1488758" cy="595789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打开</a:t>
            </a:r>
            <a:endParaRPr lang="zh-CN" altLang="en-US" sz="3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34804" y="226695"/>
            <a:ext cx="3357563" cy="637223"/>
            <a:chOff x="2480" y="7029"/>
            <a:chExt cx="7050" cy="1338"/>
          </a:xfrm>
        </p:grpSpPr>
        <p:pic>
          <p:nvPicPr>
            <p:cNvPr id="19" name="图片 18" descr="C:\Users\Administrator\Desktop\语文教材详解标\日积月累.tif日积月累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2480" y="7029"/>
              <a:ext cx="7050" cy="1338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4745" y="7145"/>
              <a:ext cx="4132" cy="116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3000" b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近 义 </a:t>
              </a:r>
              <a:r>
                <a:rPr lang="zh-CN" altLang="en-US" sz="30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词</a:t>
              </a:r>
              <a:endParaRPr lang="zh-CN" altLang="en-US" sz="3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7 -0.060648 L -0.512240 -0.170833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00" y="-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063 -0.066111 L 0.239167 -0.170833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-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292 -0.068796 L 0.272292 -0.168056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00" y="-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23" grpId="0" bldLvl="0" animBg="1"/>
      <p:bldP spid="2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云形 6"/>
          <p:cNvSpPr/>
          <p:nvPr/>
        </p:nvSpPr>
        <p:spPr>
          <a:xfrm>
            <a:off x="420291" y="1747362"/>
            <a:ext cx="1473994" cy="559594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张开</a:t>
            </a:r>
            <a:endParaRPr lang="zh-CN" altLang="en-US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 descr="D:\HCL\1 人教\其他\5 图片\timg (35).jpgtimg (35)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237661" y="1378268"/>
            <a:ext cx="1247299" cy="1184434"/>
          </a:xfrm>
          <a:prstGeom prst="roundRect">
            <a:avLst/>
          </a:prstGeom>
        </p:spPr>
      </p:pic>
      <p:pic>
        <p:nvPicPr>
          <p:cNvPr id="5" name="图片 4" descr="D:\HCL\1 人教\其他\5 图片\timg (43).jpgtimg (43)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066211" y="3271838"/>
            <a:ext cx="1500188" cy="965359"/>
          </a:xfrm>
          <a:prstGeom prst="roundRect">
            <a:avLst/>
          </a:prstGeom>
        </p:spPr>
      </p:pic>
      <p:sp>
        <p:nvSpPr>
          <p:cNvPr id="4" name="上下箭头 3"/>
          <p:cNvSpPr/>
          <p:nvPr/>
        </p:nvSpPr>
        <p:spPr>
          <a:xfrm>
            <a:off x="1017985" y="2402681"/>
            <a:ext cx="150019" cy="978218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上下箭头 5"/>
          <p:cNvSpPr/>
          <p:nvPr/>
        </p:nvSpPr>
        <p:spPr>
          <a:xfrm>
            <a:off x="2752487" y="2682716"/>
            <a:ext cx="127635" cy="418148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云形 10"/>
          <p:cNvSpPr/>
          <p:nvPr/>
        </p:nvSpPr>
        <p:spPr>
          <a:xfrm>
            <a:off x="413148" y="3473292"/>
            <a:ext cx="1473994" cy="559594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紧闭</a:t>
            </a:r>
            <a:endParaRPr lang="zh-CN" altLang="en-US" sz="3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云形 19"/>
          <p:cNvSpPr/>
          <p:nvPr/>
        </p:nvSpPr>
        <p:spPr>
          <a:xfrm>
            <a:off x="4980385" y="1745933"/>
            <a:ext cx="1473994" cy="559594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珍贵</a:t>
            </a:r>
            <a:endParaRPr lang="zh-CN" altLang="en-US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1" name="图片 20" descr="D:\HCL\1 人教\其他\5 图片\timg (36).jpgtimg (36)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573918" y="1523524"/>
            <a:ext cx="1506379" cy="1003935"/>
          </a:xfrm>
          <a:prstGeom prst="roundRect">
            <a:avLst/>
          </a:prstGeom>
        </p:spPr>
      </p:pic>
      <p:pic>
        <p:nvPicPr>
          <p:cNvPr id="22" name="图片 21" descr="D:\HCL\1 人教\其他\5 图片\timg (50).jpgtimg (50)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573918" y="3271838"/>
            <a:ext cx="1506379" cy="1011079"/>
          </a:xfrm>
          <a:prstGeom prst="roundRect">
            <a:avLst/>
          </a:prstGeom>
        </p:spPr>
      </p:pic>
      <p:sp>
        <p:nvSpPr>
          <p:cNvPr id="23" name="上下箭头 22"/>
          <p:cNvSpPr/>
          <p:nvPr/>
        </p:nvSpPr>
        <p:spPr>
          <a:xfrm>
            <a:off x="5642373" y="2402681"/>
            <a:ext cx="150019" cy="978218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4" name="上下箭头 23"/>
          <p:cNvSpPr/>
          <p:nvPr/>
        </p:nvSpPr>
        <p:spPr>
          <a:xfrm>
            <a:off x="7192566" y="2681287"/>
            <a:ext cx="127635" cy="418148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7" name="云形 26"/>
          <p:cNvSpPr/>
          <p:nvPr/>
        </p:nvSpPr>
        <p:spPr>
          <a:xfrm>
            <a:off x="4980385" y="3471863"/>
            <a:ext cx="1473994" cy="559594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普通</a:t>
            </a:r>
            <a:endParaRPr lang="zh-CN" altLang="en-US" sz="3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34804" y="226695"/>
            <a:ext cx="3377565" cy="641033"/>
            <a:chOff x="2480" y="7029"/>
            <a:chExt cx="7092" cy="1346"/>
          </a:xfrm>
        </p:grpSpPr>
        <p:pic>
          <p:nvPicPr>
            <p:cNvPr id="25" name="图片 24" descr="C:\Users\Administrator\Desktop\语文教材详解标\日积月累.tif日积月累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2480" y="7029"/>
              <a:ext cx="7092" cy="1346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4745" y="7145"/>
              <a:ext cx="4282" cy="116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3000" b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</a:t>
              </a:r>
              <a:r>
                <a:rPr lang="zh-CN" altLang="en-US" sz="30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反 义 词</a:t>
              </a:r>
              <a:endParaRPr lang="zh-CN" altLang="en-US" sz="3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4" grpId="0" bldLvl="0" animBg="1"/>
      <p:bldP spid="6" grpId="0" bldLvl="0" animBg="1"/>
      <p:bldP spid="11" grpId="0" bldLvl="0" animBg="1"/>
      <p:bldP spid="20" grpId="0" bldLvl="0" animBg="1"/>
      <p:bldP spid="23" grpId="0" bldLvl="0" animBg="1"/>
      <p:bldP spid="24" grpId="0" bldLvl="0" animBg="1"/>
      <p:bldP spid="2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00351" y="935355"/>
            <a:ext cx="3152299" cy="48387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贝壳：</a:t>
            </a:r>
            <a:r>
              <a:rPr lang="zh-CN" altLang="en-US" sz="27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贝类的硬壳。</a:t>
            </a:r>
            <a:endParaRPr lang="zh-CN" altLang="en-US" sz="27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0352" y="3015615"/>
            <a:ext cx="4298293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_GB2312" panose="02010609030101010101" pitchFamily="49" charset="-122"/>
                <a:sym typeface="+mn-ea"/>
              </a:rPr>
              <a:t>张开：</a:t>
            </a:r>
            <a:r>
              <a:rPr lang="zh-CN" altLang="en-US" sz="2700">
                <a:latin typeface="楷体" panose="02010609060101010101" charset="-122"/>
                <a:ea typeface="楷体" panose="02010609060101010101" charset="-122"/>
                <a:cs typeface="楷体_GB2312" panose="02010609030101010101" pitchFamily="49" charset="-122"/>
                <a:sym typeface="+mn-ea"/>
              </a:rPr>
              <a:t>使合拢的东西分开。</a:t>
            </a:r>
            <a:endParaRPr lang="zh-CN" altLang="en-US" sz="2700">
              <a:latin typeface="楷体" panose="02010609060101010101" charset="-122"/>
              <a:ea typeface="楷体" panose="02010609060101010101" charset="-122"/>
              <a:cs typeface="楷体_GB2312" panose="0201060903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0351" y="1419225"/>
            <a:ext cx="4617244" cy="89916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[</a:t>
            </a:r>
            <a:r>
              <a:rPr lang="zh-CN" altLang="en-US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造句</a:t>
            </a:r>
            <a:r>
              <a:rPr lang="en-US" altLang="zh-CN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]</a:t>
            </a:r>
            <a:r>
              <a:rPr lang="zh-CN" altLang="en-US" sz="27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海滩上的</a:t>
            </a:r>
            <a:r>
              <a:rPr lang="zh-CN" altLang="en-US" sz="27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贝壳</a:t>
            </a:r>
            <a:r>
              <a:rPr lang="zh-CN" altLang="en-US" sz="27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五光十色，美丽极了！</a:t>
            </a:r>
            <a:endParaRPr lang="zh-CN" altLang="en-US" sz="27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00351" y="3499485"/>
            <a:ext cx="4617244" cy="89916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[</a:t>
            </a:r>
            <a:r>
              <a:rPr lang="zh-CN" altLang="en-US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造句</a:t>
            </a:r>
            <a:r>
              <a:rPr lang="en-US" altLang="zh-CN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]</a:t>
            </a:r>
            <a:r>
              <a:rPr lang="zh-CN" altLang="en-US" sz="27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我矗立船首，张开</a:t>
            </a:r>
            <a:r>
              <a:rPr lang="zh-CN" altLang="en-US" sz="27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双臂</a:t>
            </a:r>
            <a:r>
              <a:rPr lang="zh-CN" altLang="en-US" sz="27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，体会一下乘风破浪的感觉。</a:t>
            </a:r>
            <a:endParaRPr lang="zh-CN" altLang="en-US" sz="27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5" name="图片 4" descr="D:\HCL\1 人教\其他\5 图片\351fd85cfa74ec7060f83693828ede7e.jpg351fd85cfa74ec7060f83693828ede7e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989321" y="935355"/>
            <a:ext cx="1736884" cy="1737360"/>
          </a:xfrm>
          <a:prstGeom prst="roundRect">
            <a:avLst/>
          </a:prstGeom>
        </p:spPr>
      </p:pic>
      <p:pic>
        <p:nvPicPr>
          <p:cNvPr id="6" name="图片 5" descr="D:\HCL\1 人教\其他\5 图片\图片25.png图片2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679283" y="3015615"/>
            <a:ext cx="2356961" cy="1608296"/>
          </a:xfrm>
          <a:prstGeom prst="round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334804" y="225742"/>
            <a:ext cx="3377565" cy="642938"/>
            <a:chOff x="2480" y="7027"/>
            <a:chExt cx="7092" cy="1350"/>
          </a:xfrm>
        </p:grpSpPr>
        <p:pic>
          <p:nvPicPr>
            <p:cNvPr id="14" name="图片 13" descr="C:\Users\Administrator\Desktop\语文教材详解标\课文精讲.tif课文精讲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2480" y="7027"/>
              <a:ext cx="7092" cy="1350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4779" y="7145"/>
              <a:ext cx="4336" cy="116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3000" b="1" dirty="0">
                  <a:solidFill>
                    <a:srgbClr val="7030A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词 语 解 释</a:t>
              </a:r>
              <a:endParaRPr lang="zh-CN" altLang="en-US" sz="30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709375" y="2261712"/>
            <a:ext cx="4405313" cy="1857851"/>
          </a:xfrm>
          <a:prstGeom prst="rect">
            <a:avLst/>
          </a:prstGeom>
        </p:spPr>
        <p:txBody>
          <a:bodyPr lIns="68580" tIns="34290" rIns="68580" bIns="34290"/>
          <a:lstStyle/>
          <a:p>
            <a:pPr>
              <a:lnSpc>
                <a:spcPct val="130000"/>
              </a:lnSpc>
            </a:pPr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读了这篇课文，你知道了什么？请你根据课文内容填一填。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11230" y="225742"/>
            <a:ext cx="3424714" cy="642938"/>
            <a:chOff x="2430" y="7027"/>
            <a:chExt cx="7191" cy="1350"/>
          </a:xfrm>
        </p:grpSpPr>
        <p:pic>
          <p:nvPicPr>
            <p:cNvPr id="11" name="图片 10" descr="探究读"/>
            <p:cNvPicPr>
              <a:picLocks noChangeAspect="1"/>
            </p:cNvPicPr>
            <p:nvPr/>
          </p:nvPicPr>
          <p:blipFill>
            <a:blip r:embed="rId1"/>
            <a:srcRect b="-197"/>
            <a:stretch>
              <a:fillRect/>
            </a:stretch>
          </p:blipFill>
          <p:spPr>
            <a:xfrm>
              <a:off x="2430" y="7027"/>
              <a:ext cx="7191" cy="135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8095" y="7318"/>
              <a:ext cx="746" cy="743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4825" y="7145"/>
              <a:ext cx="3289" cy="116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30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探 究 读</a:t>
              </a:r>
              <a:endParaRPr lang="zh-CN" altLang="en-US" sz="3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09375" y="1506379"/>
            <a:ext cx="741235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根据朗读指导，朗读课文，探究下列问题：</a:t>
            </a:r>
            <a:endParaRPr lang="zh-CN" altLang="en-US"/>
          </a:p>
        </p:txBody>
      </p:sp>
      <p:pic>
        <p:nvPicPr>
          <p:cNvPr id="2" name="图片 1" descr="tim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3750" y="2261711"/>
            <a:ext cx="2752249" cy="2392680"/>
          </a:xfrm>
          <a:prstGeom prst="rect">
            <a:avLst/>
          </a:prstGeom>
          <a:effectLst>
            <a:softEdge rad="381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83431" y="1764982"/>
            <a:ext cx="6441758" cy="2799398"/>
          </a:xfrm>
          <a:prstGeom prst="rect">
            <a:avLst/>
          </a:prstGeom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本文</a:t>
            </a:r>
            <a:r>
              <a:rPr lang="zh-CN" altLang="en-US" sz="3000" b="1" dirty="0">
                <a:solidFill>
                  <a:srgbClr val="21181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语言平实却内涵丰富。首先要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读好难读的词语</a:t>
            </a:r>
            <a:r>
              <a:rPr lang="zh-CN" altLang="en-US" sz="3000" b="1" dirty="0">
                <a:solidFill>
                  <a:srgbClr val="211813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，如甲骨文、漂亮、饰品、随身携带等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。读这篇课文要像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说话一样，让人听清楚、听明白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endParaRPr lang="zh-CN" altLang="en-US" sz="3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30041" y="235268"/>
            <a:ext cx="3425190" cy="637699"/>
            <a:chOff x="992" y="655"/>
            <a:chExt cx="7192" cy="1339"/>
          </a:xfrm>
        </p:grpSpPr>
        <p:pic>
          <p:nvPicPr>
            <p:cNvPr id="8" name="图片 7" descr="生字全解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92" y="655"/>
              <a:ext cx="7192" cy="1339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3278" y="768"/>
              <a:ext cx="4456" cy="116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3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朗 读 指 导</a:t>
              </a:r>
              <a:endPara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96729" y="2017395"/>
            <a:ext cx="5491639" cy="1657350"/>
          </a:xfrm>
          <a:prstGeom prst="rect">
            <a:avLst/>
          </a:prstGeom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读了这篇课文，我知道了甲骨文中的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贝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字，画的就是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_________________________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3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06555" y="3479483"/>
            <a:ext cx="4471988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贝类的两扇壳张开的样子。</a:t>
            </a:r>
            <a:endParaRPr lang="zh-CN" altLang="en-US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13398" y="542449"/>
            <a:ext cx="8010049" cy="1339691"/>
          </a:xfrm>
          <a:prstGeom prst="rect">
            <a:avLst/>
          </a:prstGeom>
        </p:spPr>
        <p:txBody>
          <a:bodyPr lIns="68580" tIns="34290" rIns="68580" bIns="34290"/>
          <a:lstStyle/>
          <a:p>
            <a:pPr>
              <a:lnSpc>
                <a:spcPct val="130000"/>
              </a:lnSpc>
            </a:pPr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读了这篇课文，你知道了什么？请你根据课文内容填一填。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4" name="图片 3" descr="tim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962651" y="1783080"/>
            <a:ext cx="2560796" cy="2226469"/>
          </a:xfrm>
          <a:prstGeom prst="rect">
            <a:avLst/>
          </a:prstGeom>
          <a:effectLst>
            <a:softEdge rad="381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9095" y="874395"/>
            <a:ext cx="8564880" cy="3539490"/>
            <a:chOff x="796" y="1836"/>
            <a:chExt cx="17984" cy="7432"/>
          </a:xfrm>
        </p:grpSpPr>
        <p:sp>
          <p:nvSpPr>
            <p:cNvPr id="7" name="矩形 6"/>
            <p:cNvSpPr/>
            <p:nvPr/>
          </p:nvSpPr>
          <p:spPr>
            <a:xfrm>
              <a:off x="1560" y="3199"/>
              <a:ext cx="16081" cy="4906"/>
            </a:xfrm>
            <a:prstGeom prst="rect">
              <a:avLst/>
            </a:prstGeom>
            <a:solidFill>
              <a:schemeClr val="bg1">
                <a:alpha val="68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lIns="68583" tIns="34291" rIns="68583" bIns="34291">
              <a:spAutoFit/>
            </a:bodyPr>
            <a:lstStyle/>
            <a:p>
              <a:pPr algn="just" fontAlgn="auto">
                <a:lnSpc>
                  <a:spcPct val="150000"/>
                </a:lnSpc>
              </a:pPr>
              <a:r>
                <a:rPr lang="zh-CN" altLang="en-US" sz="2700" b="1" dirty="0">
                  <a:latin typeface="楷体_GB2312" panose="02010609030101010101" pitchFamily="49" charset="-122"/>
                  <a:ea typeface="楷体_GB2312" panose="02010609030101010101" pitchFamily="49" charset="-122"/>
                  <a:cs typeface="楷体_GB2312" panose="02010609030101010101" pitchFamily="49" charset="-122"/>
                </a:rPr>
                <a:t>　　</a:t>
              </a:r>
              <a:r>
                <a:rPr lang="zh-CN" altLang="en-US" sz="3300" dirty="0">
                  <a:latin typeface="宋体" panose="02010600030101010101" pitchFamily="2" charset="-122"/>
                  <a:ea typeface="宋体" panose="02010600030101010101" pitchFamily="2" charset="-122"/>
                  <a:cs typeface="楷体_GB2312" panose="02010609030101010101" pitchFamily="49" charset="-122"/>
                </a:rPr>
                <a:t>同学们，</a:t>
              </a:r>
              <a:r>
                <a:rPr lang="zh-CN" altLang="en-US" sz="3300" dirty="0"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charset="-122"/>
                </a:rPr>
                <a:t>贝壳种类繁多又很漂亮，但它为什么会与钱财扯上关系呢？今天我们要学习的这篇课文就会告诉你答案。</a:t>
              </a:r>
              <a:endParaRPr lang="zh-CN" altLang="en-US" sz="3300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400000">
              <a:off x="796" y="1836"/>
              <a:ext cx="1590" cy="258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9920000">
              <a:off x="15000" y="6734"/>
              <a:ext cx="3780" cy="253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70260" y="1095010"/>
            <a:ext cx="2857500" cy="19073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1719" y="1199412"/>
            <a:ext cx="2857500" cy="19073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78033" y="2891454"/>
            <a:ext cx="2857500" cy="19073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52507" y="2780515"/>
            <a:ext cx="2857500" cy="19073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6" name="TextBox 4"/>
          <p:cNvSpPr txBox="1"/>
          <p:nvPr/>
        </p:nvSpPr>
        <p:spPr>
          <a:xfrm>
            <a:off x="3169219" y="336906"/>
            <a:ext cx="3362399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你见</a:t>
            </a:r>
            <a:r>
              <a:rPr lang="zh-CN" altLang="en-US" sz="33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过大海吗？</a:t>
            </a:r>
            <a:endParaRPr lang="zh-CN" altLang="en-US" sz="33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10540" y="1628299"/>
            <a:ext cx="8181975" cy="204787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  <a:defRPr/>
            </a:pPr>
            <a:r>
              <a:rPr lang="en-US" altLang="zh-CN" sz="3200" b="1" spc="45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3300" b="1" spc="45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一些生活在水里的动物，用贝壳保护自己的身体。</a:t>
            </a:r>
            <a:r>
              <a:rPr lang="zh-CN" altLang="en-US" sz="3300" b="1" spc="4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甲骨文</a:t>
            </a:r>
            <a:r>
              <a:rPr lang="zh-CN" altLang="en-US" sz="3300" b="1" spc="45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中的“贝”字，画的就是贝类的两扇壳张开的样子。</a:t>
            </a:r>
            <a:endParaRPr lang="zh-CN" altLang="en-US" sz="3300" b="1" spc="45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521768" y="2239327"/>
            <a:ext cx="1831181" cy="857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642461" y="2852738"/>
            <a:ext cx="2730818" cy="2809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579370" y="3551873"/>
            <a:ext cx="5017770" cy="13811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564356" y="282893"/>
            <a:ext cx="8016240" cy="13496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读课文的第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自然段，思考：贝壳有什么作用？甲骨文中的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贝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字是什么样子的？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93193" y="3676174"/>
            <a:ext cx="1888331" cy="1387316"/>
          </a:xfrm>
          <a:prstGeom prst="round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797844" y="3817146"/>
            <a:ext cx="3711416" cy="646272"/>
            <a:chOff x="4611" y="8920"/>
            <a:chExt cx="7793" cy="1357"/>
          </a:xfrm>
        </p:grpSpPr>
        <p:sp>
          <p:nvSpPr>
            <p:cNvPr id="3" name="文本框 2"/>
            <p:cNvSpPr txBox="1"/>
            <p:nvPr/>
          </p:nvSpPr>
          <p:spPr>
            <a:xfrm>
              <a:off x="4716" y="8920"/>
              <a:ext cx="7688" cy="135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是汉字的早期形式。</a:t>
              </a:r>
              <a:endPara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6" name="线形标注 1 5"/>
            <p:cNvSpPr/>
            <p:nvPr/>
          </p:nvSpPr>
          <p:spPr>
            <a:xfrm>
              <a:off x="4611" y="9029"/>
              <a:ext cx="7145" cy="1134"/>
            </a:xfrm>
            <a:prstGeom prst="borderCallout1">
              <a:avLst>
                <a:gd name="adj1" fmla="val 352"/>
                <a:gd name="adj2" fmla="val 49853"/>
                <a:gd name="adj3" fmla="val -167989"/>
                <a:gd name="adj4" fmla="val 77354"/>
              </a:avLst>
            </a:prstGeom>
            <a:grpFill/>
            <a:ln>
              <a:solidFill>
                <a:srgbClr val="0B5FD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3924301" y="2463642"/>
            <a:ext cx="1404461" cy="486251"/>
          </a:xfrm>
          <a:prstGeom prst="rect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3092768" y="3675222"/>
            <a:ext cx="1415415" cy="67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3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甲骨文</a:t>
            </a:r>
            <a:endParaRPr lang="zh-CN" altLang="en-US" sz="33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5268754" y="3752374"/>
            <a:ext cx="1065371" cy="67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3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小篆</a:t>
            </a:r>
            <a:endParaRPr lang="zh-CN" altLang="en-US" sz="33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7239000" y="3752374"/>
            <a:ext cx="1053465" cy="67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3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楷体</a:t>
            </a:r>
            <a:endParaRPr lang="zh-CN" altLang="en-US" sz="33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 descr="true"/>
          <p:cNvPicPr>
            <a:picLocks noChangeAspect="1"/>
          </p:cNvPicPr>
          <p:nvPr/>
        </p:nvPicPr>
        <p:blipFill>
          <a:blip r:embed="rId1">
            <a:clrChange>
              <a:clrFrom>
                <a:srgbClr val="EEEEEE">
                  <a:alpha val="100000"/>
                </a:srgbClr>
              </a:clrFrom>
              <a:clrTo>
                <a:srgbClr val="EEEEE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2968" y="2107406"/>
            <a:ext cx="1621155" cy="164496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75310" y="420529"/>
            <a:ext cx="8018145" cy="13496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3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	 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你知道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贝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字是怎样演变成今天的书写形式的吗？这样的字叫什么字吗？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燕尾形箭头 6"/>
          <p:cNvSpPr/>
          <p:nvPr/>
        </p:nvSpPr>
        <p:spPr>
          <a:xfrm>
            <a:off x="2628424" y="2948940"/>
            <a:ext cx="540068" cy="216218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燕尾形箭头 7"/>
          <p:cNvSpPr/>
          <p:nvPr/>
        </p:nvSpPr>
        <p:spPr>
          <a:xfrm>
            <a:off x="4631531" y="2948940"/>
            <a:ext cx="540068" cy="216218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燕尾形箭头 8"/>
          <p:cNvSpPr/>
          <p:nvPr/>
        </p:nvSpPr>
        <p:spPr>
          <a:xfrm>
            <a:off x="6523196" y="2892742"/>
            <a:ext cx="540068" cy="216218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49904" y="1614964"/>
            <a:ext cx="147113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象形字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0166" y="2245043"/>
            <a:ext cx="1140619" cy="164639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9230" y="2365058"/>
            <a:ext cx="1260634" cy="152638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2582" y="2481739"/>
            <a:ext cx="1073468" cy="12225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5" grpId="0"/>
      <p:bldP spid="7" grpId="0" animBg="1"/>
      <p:bldP spid="8" grpId="0" animBg="1"/>
      <p:bldP spid="9" grpId="0" animBg="1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4367" y="1140142"/>
            <a:ext cx="8197691" cy="13877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3300" b="1" dirty="0">
                <a:latin typeface="楷体" panose="02010609060101010101" charset="-122"/>
                <a:ea typeface="楷体" panose="02010609060101010101" charset="-122"/>
              </a:rPr>
              <a:t>	 </a:t>
            </a:r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这样的字还有</a:t>
            </a:r>
            <a:r>
              <a:rPr lang="en-US" altLang="zh-CN" sz="33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马、鱼、龟、燕……</a:t>
            </a:r>
            <a:r>
              <a:rPr lang="en-US" altLang="zh-CN" sz="33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你还知道哪些？请你说一说。</a:t>
            </a:r>
            <a:endParaRPr lang="zh-CN" altLang="en-US" sz="33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D">
                  <a:alpha val="100000"/>
                </a:srgbClr>
              </a:clrFrom>
              <a:clrTo>
                <a:srgbClr val="FFFF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367" y="3013234"/>
            <a:ext cx="1866424" cy="166163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771775" y="3302794"/>
            <a:ext cx="1610678" cy="10339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887278" y="3160395"/>
            <a:ext cx="1577816" cy="1366838"/>
          </a:xfrm>
          <a:prstGeom prst="rect">
            <a:avLst/>
          </a:prstGeom>
        </p:spPr>
      </p:pic>
      <p:pic>
        <p:nvPicPr>
          <p:cNvPr id="7" name="图片 6" descr="燕子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3239" y="3159443"/>
            <a:ext cx="1557338" cy="13677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471012" y="1884998"/>
            <a:ext cx="8202454" cy="27074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3300" b="1" dirty="0">
                <a:latin typeface="楷体" panose="02010609060101010101" charset="-122"/>
                <a:ea typeface="楷体" panose="02010609060101010101" charset="-122"/>
              </a:rPr>
              <a:t>古时候，人们觉得贝壳很漂亮，很珍贵，喜欢把它们当作饰品戴在身上。而且贝壳可以随身携带，不容易损坏，于是古人还把贝壳当作钱币。</a:t>
            </a:r>
            <a:endParaRPr lang="zh-CN" altLang="en-US" sz="33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2563178" y="3111818"/>
            <a:ext cx="3251359" cy="2428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589122" y="386716"/>
            <a:ext cx="7960519" cy="13496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	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读课文第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自然段，说说贝壳在古时候有什么作用？人们为什么会这样用贝壳？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009173" y="4461986"/>
            <a:ext cx="1564958" cy="123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2274" y="3709988"/>
            <a:ext cx="1193006" cy="13501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0552" y="275749"/>
            <a:ext cx="8051006" cy="13496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你能尝试用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因为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……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所以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……”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说说人们为什么会这样用贝壳吗？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0551" y="1809751"/>
            <a:ext cx="5673090" cy="27074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	</a:t>
            </a:r>
            <a:r>
              <a:rPr lang="zh-CN" altLang="en-US" sz="3300" b="1">
                <a:latin typeface="楷体" panose="02010609060101010101" charset="-122"/>
                <a:ea typeface="楷体" panose="02010609060101010101" charset="-122"/>
              </a:rPr>
              <a:t>因为</a:t>
            </a:r>
            <a:r>
              <a:rPr lang="zh-CN" altLang="en-US" sz="33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漂亮、珍贵</a:t>
            </a:r>
            <a:r>
              <a:rPr lang="zh-CN" altLang="en-US" sz="3300" b="1">
                <a:latin typeface="楷体" panose="02010609060101010101" charset="-122"/>
                <a:ea typeface="楷体" panose="02010609060101010101" charset="-122"/>
              </a:rPr>
              <a:t>，所以把</a:t>
            </a:r>
            <a:endParaRPr lang="zh-CN" altLang="en-US" sz="3300" b="1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30000"/>
              </a:lnSpc>
            </a:pPr>
            <a:r>
              <a:rPr lang="zh-CN" altLang="en-US" sz="3300" b="1">
                <a:latin typeface="楷体" panose="02010609060101010101" charset="-122"/>
                <a:ea typeface="楷体" panose="02010609060101010101" charset="-122"/>
              </a:rPr>
              <a:t>它当做饰品；因为</a:t>
            </a:r>
            <a:r>
              <a:rPr lang="zh-CN" altLang="en-US" sz="33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珍贵、方便</a:t>
            </a:r>
            <a:endParaRPr lang="zh-CN" altLang="en-US" sz="33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30000"/>
              </a:lnSpc>
            </a:pPr>
            <a:r>
              <a:rPr lang="zh-CN" altLang="en-US" sz="33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携带又不易损坏</a:t>
            </a:r>
            <a:r>
              <a:rPr lang="zh-CN" altLang="en-US" sz="3300" b="1">
                <a:latin typeface="楷体" panose="02010609060101010101" charset="-122"/>
                <a:ea typeface="楷体" panose="02010609060101010101" charset="-122"/>
              </a:rPr>
              <a:t>，所以把它当</a:t>
            </a:r>
            <a:endParaRPr lang="zh-CN" altLang="en-US" sz="3300" b="1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30000"/>
              </a:lnSpc>
            </a:pPr>
            <a:r>
              <a:rPr lang="zh-CN" altLang="en-US" sz="3300" b="1">
                <a:latin typeface="楷体" panose="02010609060101010101" charset="-122"/>
                <a:ea typeface="楷体" panose="02010609060101010101" charset="-122"/>
              </a:rPr>
              <a:t>做钱币。</a:t>
            </a:r>
            <a:endParaRPr lang="zh-CN" altLang="en-US" sz="3300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83605" y="2024063"/>
            <a:ext cx="2834164" cy="2171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931101" y="311883"/>
            <a:ext cx="1985030" cy="67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300" b="1" dirty="0">
                <a:solidFill>
                  <a:srgbClr val="FF0000"/>
                </a:solidFill>
                <a:latin typeface="宋体" panose="02010600030101010101" pitchFamily="2" charset="-122"/>
              </a:rPr>
              <a:t>贝壳饰品</a:t>
            </a:r>
            <a:endParaRPr lang="zh-CN" altLang="en-US" sz="33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64156" y="2847023"/>
            <a:ext cx="2094071" cy="1927384"/>
          </a:xfrm>
          <a:prstGeom prst="ellipse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07357" y="1043464"/>
            <a:ext cx="1877854" cy="1943100"/>
          </a:xfrm>
          <a:prstGeom prst="ellipse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855" y="2699385"/>
            <a:ext cx="2216468" cy="2005489"/>
          </a:xfrm>
          <a:prstGeom prst="ellipse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43099" y="1129189"/>
            <a:ext cx="2964656" cy="1771650"/>
          </a:xfrm>
          <a:prstGeom prst="rect">
            <a:avLst/>
          </a:prstGeom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5654548" y="223300"/>
            <a:ext cx="1985030" cy="67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300" b="1" dirty="0">
                <a:solidFill>
                  <a:srgbClr val="FF0000"/>
                </a:solidFill>
                <a:latin typeface="宋体" panose="02010600030101010101" pitchFamily="2" charset="-122"/>
              </a:rPr>
              <a:t>贝壳钱币</a:t>
            </a:r>
            <a:endParaRPr lang="zh-CN" altLang="en-US" sz="33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743099" y="2847023"/>
            <a:ext cx="2964656" cy="1710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72917" y="466249"/>
            <a:ext cx="8487251" cy="13877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952500">
              <a:lnSpc>
                <a:spcPct val="130000"/>
              </a:lnSpc>
              <a:defRPr/>
            </a:pPr>
            <a:r>
              <a:rPr lang="zh-CN" altLang="en-US" sz="3300" spc="45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现在你知道，为什么用</a:t>
            </a:r>
            <a:r>
              <a:rPr lang="en-US" altLang="zh-CN" sz="3300" spc="45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3300" spc="45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贝</a:t>
            </a:r>
            <a:r>
              <a:rPr lang="en-US" altLang="zh-CN" sz="3300" spc="45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3300" spc="45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作偏旁的字大多与钱财有关了吗？</a:t>
            </a:r>
            <a:endParaRPr lang="zh-CN" altLang="en-US" sz="3300" spc="45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25279" y="1902143"/>
            <a:ext cx="8343900" cy="2470785"/>
            <a:chOff x="683" y="3768"/>
            <a:chExt cx="17520" cy="5188"/>
          </a:xfrm>
        </p:grpSpPr>
        <p:pic>
          <p:nvPicPr>
            <p:cNvPr id="2" name="图片 1" descr="QQ图片2019011010085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5362" y="5775"/>
              <a:ext cx="2841" cy="2593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1533" y="4604"/>
              <a:ext cx="13349" cy="4352"/>
              <a:chOff x="869" y="4279"/>
              <a:chExt cx="17040" cy="4352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956" y="4279"/>
                <a:ext cx="16953" cy="43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lnSpc>
                    <a:spcPct val="130000"/>
                  </a:lnSpc>
                </a:pPr>
                <a:r>
                  <a:rPr lang="en-US" altLang="zh-CN" sz="3200" b="1"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	</a:t>
                </a:r>
                <a:r>
                  <a:rPr lang="zh-CN" altLang="en-US" sz="3300" b="1"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因为珍贵、携带方便、不易损坏被人们当做钱币，所以</a:t>
                </a:r>
                <a:r>
                  <a:rPr lang="en-US" altLang="zh-CN" sz="3300" b="1"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“</a:t>
                </a:r>
                <a:r>
                  <a:rPr lang="zh-CN" altLang="en-US" sz="3300" b="1"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贝</a:t>
                </a:r>
                <a:r>
                  <a:rPr lang="en-US" altLang="zh-CN" sz="3300" b="1"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”</a:t>
                </a:r>
                <a:r>
                  <a:rPr lang="zh-CN" altLang="en-US" sz="3300" b="1"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</a:rPr>
                  <a:t>字作偏旁的字大多与钱财有关。</a:t>
                </a:r>
                <a:endParaRPr lang="zh-CN" altLang="en-US" sz="33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endParaRPr>
              </a:p>
            </p:txBody>
          </p:sp>
          <p:sp>
            <p:nvSpPr>
              <p:cNvPr id="3" name="圆角矩形标注 2"/>
              <p:cNvSpPr/>
              <p:nvPr/>
            </p:nvSpPr>
            <p:spPr>
              <a:xfrm>
                <a:off x="869" y="4379"/>
                <a:ext cx="17010" cy="4082"/>
              </a:xfrm>
              <a:prstGeom prst="wedgeRoundRectCallout">
                <a:avLst>
                  <a:gd name="adj1" fmla="val 54973"/>
                  <a:gd name="adj2" fmla="val 10166"/>
                  <a:gd name="adj3" fmla="val 16667"/>
                </a:avLst>
              </a:prstGeom>
              <a:grpFill/>
              <a:ln w="38100">
                <a:solidFill>
                  <a:srgbClr val="B2DEF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" y="3768"/>
              <a:ext cx="2404" cy="225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8634" y="1449229"/>
            <a:ext cx="8146733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课文中介绍的几个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贝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字旁的字你知道它们的意思？你还知道哪些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贝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字旁的字？可以查字典，也可以向别人请教。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2503" y="960120"/>
            <a:ext cx="3431381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赚：</a:t>
            </a:r>
            <a:r>
              <a:rPr lang="zh-CN" altLang="en-US" sz="3300" b="1">
                <a:latin typeface="楷体" panose="02010609060101010101" charset="-122"/>
                <a:ea typeface="楷体" panose="02010609060101010101" charset="-122"/>
              </a:rPr>
              <a:t>得利得钱。</a:t>
            </a:r>
            <a:endParaRPr lang="zh-CN" altLang="en-US" sz="33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20127" y="960120"/>
            <a:ext cx="3011329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赔：</a:t>
            </a:r>
            <a:r>
              <a:rPr lang="zh-CN" altLang="en-US" sz="3300" b="1">
                <a:latin typeface="楷体" panose="02010609060101010101" charset="-122"/>
                <a:ea typeface="楷体" panose="02010609060101010101" charset="-122"/>
              </a:rPr>
              <a:t>损失钱财。</a:t>
            </a:r>
            <a:endParaRPr lang="zh-CN" altLang="en-US" sz="33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2503" y="1792129"/>
            <a:ext cx="3431381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购：</a:t>
            </a:r>
            <a:r>
              <a:rPr lang="zh-CN" altLang="en-US" sz="3300" b="1">
                <a:latin typeface="楷体" panose="02010609060101010101" charset="-122"/>
                <a:ea typeface="楷体" panose="02010609060101010101" charset="-122"/>
              </a:rPr>
              <a:t>用钱买东西。</a:t>
            </a:r>
            <a:endParaRPr lang="zh-CN" altLang="en-US" sz="33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20127" y="1792129"/>
            <a:ext cx="2877026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贫：</a:t>
            </a:r>
            <a:r>
              <a:rPr lang="zh-CN" altLang="en-US" sz="3300" b="1">
                <a:latin typeface="楷体" panose="02010609060101010101" charset="-122"/>
                <a:ea typeface="楷体" panose="02010609060101010101" charset="-122"/>
              </a:rPr>
              <a:t>穷，没钱。</a:t>
            </a:r>
            <a:endParaRPr lang="zh-CN" altLang="en-US" sz="33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2503" y="2611279"/>
            <a:ext cx="2192655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货：</a:t>
            </a:r>
            <a:r>
              <a:rPr lang="zh-CN" altLang="en-US" sz="3300" b="1">
                <a:latin typeface="楷体" panose="02010609060101010101" charset="-122"/>
                <a:ea typeface="楷体" panose="02010609060101010101" charset="-122"/>
              </a:rPr>
              <a:t>商品。</a:t>
            </a:r>
            <a:endParaRPr lang="zh-CN" altLang="en-US" sz="33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2503" y="3715702"/>
            <a:ext cx="5937409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赏、赐、贩、账、贸、贷……</a:t>
            </a:r>
            <a:endParaRPr lang="zh-CN" altLang="en-US" sz="33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6042" y="2569369"/>
            <a:ext cx="1395413" cy="114633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87064" y="3715702"/>
            <a:ext cx="980599" cy="9267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28877" y="1363028"/>
            <a:ext cx="8087201" cy="2031207"/>
            <a:chOff x="1109" y="3457"/>
            <a:chExt cx="16981" cy="4265"/>
          </a:xfrm>
        </p:grpSpPr>
        <p:sp>
          <p:nvSpPr>
            <p:cNvPr id="3" name="文本框 2"/>
            <p:cNvSpPr txBox="1"/>
            <p:nvPr/>
          </p:nvSpPr>
          <p:spPr>
            <a:xfrm>
              <a:off x="1109" y="3457"/>
              <a:ext cx="16981" cy="4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762000">
                <a:lnSpc>
                  <a:spcPct val="140000"/>
                </a:lnSpc>
              </a:pPr>
              <a:r>
                <a:rPr lang="zh-CN" altLang="en-US" sz="30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课文通过讲述</a:t>
              </a:r>
              <a:r>
                <a:rPr lang="en-US" altLang="zh-CN" sz="30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“</a:t>
              </a:r>
              <a:r>
                <a:rPr lang="zh-CN" altLang="en-US" sz="30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贝</a:t>
              </a:r>
              <a:r>
                <a:rPr lang="en-US" altLang="zh-CN" sz="30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”</a:t>
              </a:r>
              <a:r>
                <a:rPr lang="zh-CN" altLang="en-US" sz="30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的来历和</a:t>
              </a:r>
              <a:r>
                <a:rPr lang="en-US" altLang="zh-CN" sz="30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“</a:t>
              </a:r>
              <a:r>
                <a:rPr lang="zh-CN" altLang="en-US" sz="30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贝</a:t>
              </a:r>
              <a:r>
                <a:rPr lang="en-US" altLang="zh-CN" sz="30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”</a:t>
              </a:r>
              <a:r>
                <a:rPr lang="zh-CN" altLang="en-US" sz="30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字在中国汉字中有趣的应用，让人们了解汉字文化，感受</a:t>
              </a:r>
              <a:r>
                <a:rPr lang="zh-CN" altLang="en-US" sz="3000" b="1" dirty="0">
                  <a:solidFill>
                    <a:srgbClr val="7030A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汉字的神奇</a:t>
              </a:r>
              <a:r>
                <a:rPr lang="zh-CN" altLang="en-US" sz="30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，赞扬了古人          。</a:t>
              </a:r>
              <a:endPara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11727" y="7535"/>
              <a:ext cx="413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5541407" y="2772252"/>
            <a:ext cx="205168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造字的智慧</a:t>
            </a:r>
            <a:endParaRPr lang="zh-CN" altLang="en-US" sz="3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7" name="图片 6" descr="true (5)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771085" y="3506153"/>
            <a:ext cx="1414463" cy="12730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/>
          <p:nvPr/>
        </p:nvSpPr>
        <p:spPr>
          <a:xfrm>
            <a:off x="3098208" y="308930"/>
            <a:ext cx="3362399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大海</a:t>
            </a:r>
            <a:r>
              <a:rPr lang="zh-CN" altLang="en-US" sz="33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中有什么？</a:t>
            </a:r>
            <a:endParaRPr lang="zh-CN" altLang="en-US" sz="33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01905" y="2863297"/>
            <a:ext cx="2857500" cy="19002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9453" y="2856154"/>
            <a:ext cx="2857500" cy="19073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29501" y="1067836"/>
            <a:ext cx="2857500" cy="19073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21908" y="1067835"/>
            <a:ext cx="2857500" cy="19002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080079" y="1386426"/>
            <a:ext cx="3838851" cy="511969"/>
          </a:xfrm>
          <a:prstGeom prst="rect">
            <a:avLst/>
          </a:prstGeom>
          <a:noFill/>
        </p:spPr>
        <p:txBody>
          <a:bodyPr wrap="square" lIns="51432" tIns="25716" rIns="51432" bIns="25716" rtlCol="0">
            <a:spAutoFit/>
          </a:bodyPr>
          <a:lstStyle/>
          <a:p>
            <a:pPr>
              <a:defRPr/>
            </a:pPr>
            <a:r>
              <a:rPr lang="en-US" altLang="zh-CN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贝</a:t>
            </a:r>
            <a:r>
              <a:rPr lang="en-US" altLang="zh-CN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字的演变过程</a:t>
            </a:r>
            <a:endParaRPr lang="zh-CN" altLang="en-US" sz="3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80079" y="2109336"/>
            <a:ext cx="4226498" cy="511969"/>
          </a:xfrm>
          <a:prstGeom prst="rect">
            <a:avLst/>
          </a:prstGeom>
          <a:noFill/>
        </p:spPr>
        <p:txBody>
          <a:bodyPr wrap="square" lIns="51432" tIns="25716" rIns="51432" bIns="25716" rtlCol="0">
            <a:spAutoFit/>
          </a:bodyPr>
          <a:lstStyle/>
          <a:p>
            <a:pPr>
              <a:defRPr/>
            </a:pPr>
            <a:r>
              <a:rPr lang="en-US" altLang="zh-CN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贝</a:t>
            </a:r>
            <a:r>
              <a:rPr lang="en-US" altLang="zh-CN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当作饰品的原因</a:t>
            </a:r>
            <a:endParaRPr lang="zh-CN" altLang="en-US" sz="3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0079" y="2908442"/>
            <a:ext cx="4032199" cy="511969"/>
          </a:xfrm>
          <a:prstGeom prst="rect">
            <a:avLst/>
          </a:prstGeom>
          <a:noFill/>
        </p:spPr>
        <p:txBody>
          <a:bodyPr wrap="square" lIns="51432" tIns="25716" rIns="51432" bIns="25716" rtlCol="0">
            <a:spAutoFit/>
          </a:bodyPr>
          <a:lstStyle/>
          <a:p>
            <a:pPr>
              <a:defRPr/>
            </a:pPr>
            <a:r>
              <a:rPr lang="en-US" altLang="zh-CN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贝</a:t>
            </a:r>
            <a:r>
              <a:rPr lang="en-US" altLang="zh-CN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当作钱币的原因</a:t>
            </a:r>
            <a:endParaRPr lang="zh-CN" altLang="en-US" sz="3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965071" y="1547866"/>
            <a:ext cx="179061" cy="2632573"/>
          </a:xfrm>
          <a:prstGeom prst="leftBrace">
            <a:avLst>
              <a:gd name="adj1" fmla="val 27925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sz="3000" b="1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 flipH="1">
            <a:off x="7237433" y="1547866"/>
            <a:ext cx="178191" cy="2632573"/>
          </a:xfrm>
          <a:prstGeom prst="leftBrace">
            <a:avLst>
              <a:gd name="adj1" fmla="val 27925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sz="3000" b="1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18160" y="1947895"/>
            <a:ext cx="1740127" cy="14535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汉字源远流长，</a:t>
            </a:r>
            <a:endParaRPr lang="zh-CN" altLang="en-US" sz="3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博大精深</a:t>
            </a:r>
            <a:endParaRPr lang="zh-CN" altLang="en-US" sz="3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48098" y="1848364"/>
            <a:ext cx="1343431" cy="2026338"/>
            <a:chOff x="-101" y="3881"/>
            <a:chExt cx="2821" cy="4255"/>
          </a:xfrm>
        </p:grpSpPr>
        <p:sp>
          <p:nvSpPr>
            <p:cNvPr id="2" name="文本框 1"/>
            <p:cNvSpPr txBox="1"/>
            <p:nvPr/>
          </p:nvSpPr>
          <p:spPr>
            <a:xfrm>
              <a:off x="710" y="5034"/>
              <a:ext cx="1467" cy="3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30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的</a:t>
              </a:r>
              <a:endParaRPr lang="zh-CN" altLang="en-US" sz="3000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  <a:p>
              <a:pPr>
                <a:defRPr/>
              </a:pPr>
              <a:r>
                <a:rPr lang="zh-CN" altLang="en-US" sz="30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故</a:t>
              </a:r>
              <a:endParaRPr lang="zh-CN" altLang="en-US" sz="3000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  <a:p>
              <a:pPr>
                <a:defRPr/>
              </a:pPr>
              <a:r>
                <a:rPr lang="zh-CN" altLang="en-US" sz="30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事</a:t>
              </a:r>
              <a:endParaRPr lang="en-US" altLang="zh-CN" sz="3000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-101" y="3881"/>
              <a:ext cx="2821" cy="1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30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“</a:t>
              </a:r>
              <a:r>
                <a:rPr lang="zh-CN" altLang="en-US" sz="30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贝</a:t>
              </a:r>
              <a:r>
                <a:rPr lang="en-US" altLang="zh-CN" sz="30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”</a:t>
              </a:r>
              <a:endParaRPr lang="en-US" altLang="zh-CN" sz="3000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0" name="TextBox 13"/>
          <p:cNvSpPr txBox="1"/>
          <p:nvPr/>
        </p:nvSpPr>
        <p:spPr>
          <a:xfrm>
            <a:off x="1080079" y="3689451"/>
            <a:ext cx="6585719" cy="511969"/>
          </a:xfrm>
          <a:prstGeom prst="rect">
            <a:avLst/>
          </a:prstGeom>
          <a:noFill/>
        </p:spPr>
        <p:txBody>
          <a:bodyPr wrap="square" lIns="51432" tIns="25716" rIns="51432" bIns="25716" rtlCol="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用</a:t>
            </a:r>
            <a:r>
              <a:rPr lang="en-US" altLang="zh-CN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贝</a:t>
            </a:r>
            <a:r>
              <a:rPr lang="en-US" altLang="zh-CN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3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作偏旁的字大多与钱财有关</a:t>
            </a:r>
            <a:endParaRPr lang="zh-CN" altLang="en-US" sz="3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8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14" grpId="0"/>
      <p:bldP spid="15" grpId="0" bldLvl="0" animBg="1"/>
      <p:bldP spid="3" grpId="0" bldLvl="0" animBg="1"/>
      <p:bldP spid="4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9648" y="923926"/>
            <a:ext cx="7165181" cy="366950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带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“氵”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与水有关的字：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海、洋、湖、泊、江、河、溪、池、泪</a:t>
            </a:r>
            <a:endParaRPr lang="zh-CN" altLang="en-US" sz="3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762000"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带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目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与眼睛有关的字：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看、睡、眼、睛、睁、眨、眠、盯、眯</a:t>
            </a:r>
            <a:endParaRPr lang="zh-CN" altLang="en-US" sz="3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762000"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带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“忄”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与心有关的字：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情、惜、悔、悟、愧、忆、恼、怜、怀</a:t>
            </a:r>
            <a:endParaRPr lang="zh-CN" altLang="en-US" sz="3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4731783" y="1909286"/>
            <a:ext cx="4045744" cy="283845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20000"/>
              </a:lnSpc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大海中有各种小动物，还有漂亮的贝壳，接下来我们要讲的就是一个关于“贝”的故事，一起去看看吧！</a:t>
            </a:r>
            <a:endParaRPr lang="zh-CN" altLang="en-US" sz="3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0981" y="1307720"/>
            <a:ext cx="5500170" cy="214598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 algn="just">
              <a:lnSpc>
                <a:spcPct val="150000"/>
              </a:lnSpc>
              <a:defRPr/>
            </a:pPr>
            <a:r>
              <a:rPr lang="zh-CN" altLang="en-US" sz="3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甲骨文：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</a:t>
            </a:r>
            <a:r>
              <a:rPr lang="zh-CN" altLang="en-US" sz="3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国的一种古老文字，是汉字的早期形式。因镌刻、书写于龟甲与兽骨上而得名。</a:t>
            </a:r>
            <a:endParaRPr lang="zh-CN" altLang="en-US" sz="300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3412" y="1086253"/>
            <a:ext cx="2662645" cy="29709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5301" y="1079183"/>
            <a:ext cx="8153876" cy="330898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685800">
              <a:lnSpc>
                <a:spcPct val="130000"/>
              </a:lnSpc>
            </a:pPr>
            <a:r>
              <a:rPr lang="zh-CN" altLang="en-US" sz="27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1.会认1</a:t>
            </a:r>
            <a:r>
              <a:rPr lang="en-US" altLang="zh-CN" sz="27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</a:t>
            </a:r>
            <a:r>
              <a:rPr lang="zh-CN" altLang="en-US" sz="27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个生字，会写9个生字。</a:t>
            </a:r>
            <a:r>
              <a:rPr lang="zh-CN" altLang="en-US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（重点）</a:t>
            </a:r>
            <a:endParaRPr lang="zh-CN" altLang="en-US" sz="27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685800">
              <a:lnSpc>
                <a:spcPct val="130000"/>
              </a:lnSpc>
            </a:pPr>
            <a:r>
              <a:rPr lang="zh-CN" altLang="en-US" sz="27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2.正确、流利地朗读课文，能够复述课文。</a:t>
            </a:r>
            <a:r>
              <a:rPr lang="zh-CN" altLang="en-US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（重点）</a:t>
            </a:r>
            <a:endParaRPr lang="zh-CN" altLang="en-US" sz="27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685800">
              <a:lnSpc>
                <a:spcPct val="130000"/>
              </a:lnSpc>
            </a:pPr>
            <a:r>
              <a:rPr lang="zh-CN" altLang="en-US" sz="27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3.了解“贝”字的起源，贝的作用，知道偏旁是“贝”的生字的特点，进一步总结形声字的规律，学会分类识记生字。</a:t>
            </a:r>
            <a:r>
              <a:rPr lang="zh-CN" altLang="en-US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(难点)  </a:t>
            </a:r>
            <a:endParaRPr lang="zh-CN" altLang="en-US" sz="27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矩形 2"/>
          <p:cNvSpPr/>
          <p:nvPr/>
        </p:nvSpPr>
        <p:spPr>
          <a:xfrm>
            <a:off x="716995" y="1295877"/>
            <a:ext cx="7763351" cy="24226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auto">
              <a:lnSpc>
                <a:spcPct val="17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用自己喜欢的方式自由读课文，要求：  </a:t>
            </a:r>
            <a:endParaRPr lang="zh-CN" altLang="en-US" sz="3000" b="1" noProof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auto">
              <a:lnSpc>
                <a:spcPct val="17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       圈出文中的生字新词，注意读准字音，读通句子，遇到读不顺的地方可以多读几遍。</a:t>
            </a:r>
            <a:endParaRPr lang="zh-CN" altLang="en-US" sz="30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1231" y="233363"/>
            <a:ext cx="3388043" cy="638175"/>
            <a:chOff x="470" y="711"/>
            <a:chExt cx="7114" cy="1340"/>
          </a:xfrm>
        </p:grpSpPr>
        <p:grpSp>
          <p:nvGrpSpPr>
            <p:cNvPr id="2" name="组合 1"/>
            <p:cNvGrpSpPr/>
            <p:nvPr/>
          </p:nvGrpSpPr>
          <p:grpSpPr>
            <a:xfrm>
              <a:off x="470" y="711"/>
              <a:ext cx="7115" cy="1341"/>
              <a:chOff x="2430" y="8842"/>
              <a:chExt cx="7115" cy="1341"/>
            </a:xfrm>
          </p:grpSpPr>
          <p:pic>
            <p:nvPicPr>
              <p:cNvPr id="12" name="图片 11" descr="听范读"/>
              <p:cNvPicPr>
                <a:picLocks noChangeAspect="1"/>
              </p:cNvPicPr>
              <p:nvPr/>
            </p:nvPicPr>
            <p:blipFill>
              <a:blip r:embed="rId1"/>
              <a:srcRect/>
              <a:stretch>
                <a:fillRect/>
              </a:stretch>
            </p:blipFill>
            <p:spPr>
              <a:xfrm>
                <a:off x="2430" y="8842"/>
                <a:ext cx="7115" cy="1341"/>
              </a:xfrm>
              <a:prstGeom prst="rect">
                <a:avLst/>
              </a:prstGeom>
            </p:spPr>
          </p:pic>
          <p:sp>
            <p:nvSpPr>
              <p:cNvPr id="22" name="文本框 21"/>
              <p:cNvSpPr txBox="1"/>
              <p:nvPr/>
            </p:nvSpPr>
            <p:spPr>
              <a:xfrm>
                <a:off x="4931" y="8936"/>
                <a:ext cx="3289" cy="1163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zh-CN" altLang="en-US" sz="3000" b="1" dirty="0">
                    <a:solidFill>
                      <a:srgbClr val="902AB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预 习 读</a:t>
                </a:r>
                <a:endParaRPr lang="zh-CN" altLang="en-US" sz="3000" b="1" dirty="0">
                  <a:solidFill>
                    <a:srgbClr val="902AB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7F7F7">
                    <a:alpha val="100000"/>
                  </a:srgbClr>
                </a:clrFrom>
                <a:clrTo>
                  <a:srgbClr val="F7F7F7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6204" y="1081"/>
              <a:ext cx="736" cy="65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17721" y="4202907"/>
            <a:ext cx="214836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甲 </a:t>
            </a:r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骨 </a:t>
            </a:r>
            <a:r>
              <a:rPr lang="zh-CN" altLang="en-US" sz="3800" b="1">
                <a:latin typeface="楷体" panose="02010609060101010101" charset="-122"/>
                <a:ea typeface="楷体" panose="02010609060101010101" charset="-122"/>
                <a:sym typeface="+mn-ea"/>
              </a:rPr>
              <a:t>文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43176" y="1087279"/>
            <a:ext cx="143208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贝</a:t>
            </a:r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类</a:t>
            </a:r>
            <a:endParaRPr lang="zh-CN" altLang="en-US" sz="3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716293" y="1087279"/>
            <a:ext cx="143208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漂 </a:t>
            </a:r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亮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86551" y="1087279"/>
            <a:ext cx="143208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珍 </a:t>
            </a:r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贵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861096" y="1087279"/>
            <a:ext cx="143208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饰 </a:t>
            </a:r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品</a:t>
            </a:r>
            <a:endParaRPr lang="zh-CN" altLang="en-US" sz="3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3176" y="2124075"/>
            <a:ext cx="143208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随 </a:t>
            </a:r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身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716293" y="2124075"/>
            <a:ext cx="143208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容</a:t>
            </a:r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易</a:t>
            </a:r>
            <a:endParaRPr lang="zh-CN" altLang="en-US" sz="3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786551" y="2124075"/>
            <a:ext cx="143208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损 </a:t>
            </a:r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坏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855381" y="2124075"/>
            <a:ext cx="143208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钱</a:t>
            </a:r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币</a:t>
            </a:r>
            <a:endParaRPr lang="zh-CN" altLang="en-US" sz="3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43176" y="3160872"/>
            <a:ext cx="143208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钱</a:t>
            </a:r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财</a:t>
            </a:r>
            <a:endParaRPr lang="zh-CN" altLang="en-US" sz="3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16293" y="3160872"/>
            <a:ext cx="143208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赚 </a:t>
            </a:r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钱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86551" y="3160872"/>
            <a:ext cx="143208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赔 </a:t>
            </a:r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偿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59668" y="3160872"/>
            <a:ext cx="143208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购 </a:t>
            </a:r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买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3176" y="4202907"/>
            <a:ext cx="1432084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贫 </a:t>
            </a:r>
            <a:r>
              <a:rPr lang="zh-CN" altLang="en-US" sz="3800" b="1">
                <a:latin typeface="楷体" panose="02010609060101010101" charset="-122"/>
                <a:ea typeface="楷体" panose="02010609060101010101" charset="-122"/>
              </a:rPr>
              <a:t>困</a:t>
            </a:r>
            <a:endParaRPr lang="zh-CN" altLang="en-US" sz="3800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8523" y="800101"/>
            <a:ext cx="392906" cy="335756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148" y="742951"/>
            <a:ext cx="707231" cy="450056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7969" y="785813"/>
            <a:ext cx="771525" cy="350044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3971" y="742950"/>
            <a:ext cx="1143000" cy="428625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616" y="1824038"/>
            <a:ext cx="500063" cy="37147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8301" y="1731168"/>
            <a:ext cx="357188" cy="414338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370" y="1824038"/>
            <a:ext cx="564356" cy="350044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88342" y="1809751"/>
            <a:ext cx="371475" cy="335756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9935" y="2892267"/>
            <a:ext cx="535781" cy="335756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1035" y="2849404"/>
            <a:ext cx="985838" cy="357188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1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6556" y="2849404"/>
            <a:ext cx="542925" cy="41433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8240" y="2827973"/>
            <a:ext cx="628650" cy="400050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331" y="3886677"/>
            <a:ext cx="521494" cy="392906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00113" y="3850958"/>
            <a:ext cx="1178719" cy="428625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未标题-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471976" y="353377"/>
            <a:ext cx="2928938" cy="709613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970360" y="3449006"/>
            <a:ext cx="691515" cy="665798"/>
            <a:chOff x="1519" y="7241"/>
            <a:chExt cx="1452" cy="1398"/>
          </a:xfrm>
        </p:grpSpPr>
        <p:pic>
          <p:nvPicPr>
            <p:cNvPr id="4" name="图片 3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类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15666" y="2702246"/>
            <a:ext cx="691515" cy="665798"/>
            <a:chOff x="1519" y="7241"/>
            <a:chExt cx="1452" cy="1398"/>
          </a:xfrm>
        </p:grpSpPr>
        <p:pic>
          <p:nvPicPr>
            <p:cNvPr id="14" name="图片 13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漂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911430" y="4156713"/>
            <a:ext cx="691515" cy="665798"/>
            <a:chOff x="1519" y="7241"/>
            <a:chExt cx="1452" cy="1398"/>
          </a:xfrm>
        </p:grpSpPr>
        <p:pic>
          <p:nvPicPr>
            <p:cNvPr id="18" name="图片 17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珍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502456" y="3001330"/>
            <a:ext cx="691515" cy="665798"/>
            <a:chOff x="1519" y="7241"/>
            <a:chExt cx="1452" cy="1398"/>
          </a:xfrm>
        </p:grpSpPr>
        <p:pic>
          <p:nvPicPr>
            <p:cNvPr id="21" name="图片 20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饰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12157" y="4363406"/>
            <a:ext cx="691515" cy="665798"/>
            <a:chOff x="1519" y="7241"/>
            <a:chExt cx="1452" cy="1398"/>
          </a:xfrm>
        </p:grpSpPr>
        <p:pic>
          <p:nvPicPr>
            <p:cNvPr id="24" name="图片 23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骨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033951" y="3891918"/>
            <a:ext cx="691515" cy="665798"/>
            <a:chOff x="1519" y="7241"/>
            <a:chExt cx="1452" cy="1398"/>
          </a:xfrm>
        </p:grpSpPr>
        <p:pic>
          <p:nvPicPr>
            <p:cNvPr id="27" name="图片 26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品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590687" y="2755586"/>
            <a:ext cx="691515" cy="665798"/>
            <a:chOff x="1519" y="7241"/>
            <a:chExt cx="1452" cy="1398"/>
          </a:xfrm>
        </p:grpSpPr>
        <p:pic>
          <p:nvPicPr>
            <p:cNvPr id="30" name="图片 29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随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121230" y="4326734"/>
            <a:ext cx="691515" cy="665798"/>
            <a:chOff x="1519" y="7241"/>
            <a:chExt cx="1452" cy="1398"/>
          </a:xfrm>
        </p:grpSpPr>
        <p:pic>
          <p:nvPicPr>
            <p:cNvPr id="33" name="图片 32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34" name="文本框 33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易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590336" y="3449006"/>
            <a:ext cx="691515" cy="665798"/>
            <a:chOff x="1519" y="7241"/>
            <a:chExt cx="1452" cy="1398"/>
          </a:xfrm>
        </p:grpSpPr>
        <p:pic>
          <p:nvPicPr>
            <p:cNvPr id="36" name="图片 35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37" name="文本框 36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损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323761" y="3102296"/>
            <a:ext cx="691515" cy="665798"/>
            <a:chOff x="1519" y="7241"/>
            <a:chExt cx="1452" cy="1398"/>
          </a:xfrm>
        </p:grpSpPr>
        <p:pic>
          <p:nvPicPr>
            <p:cNvPr id="39" name="图片 38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40" name="文本框 39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币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72025" y="3589976"/>
            <a:ext cx="691515" cy="665798"/>
            <a:chOff x="1519" y="7241"/>
            <a:chExt cx="1452" cy="1398"/>
          </a:xfrm>
        </p:grpSpPr>
        <p:pic>
          <p:nvPicPr>
            <p:cNvPr id="42" name="图片 41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43" name="文本框 42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赔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248639" y="2643667"/>
            <a:ext cx="691515" cy="665798"/>
            <a:chOff x="1519" y="7241"/>
            <a:chExt cx="1452" cy="1398"/>
          </a:xfrm>
        </p:grpSpPr>
        <p:pic>
          <p:nvPicPr>
            <p:cNvPr id="45" name="图片 44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46" name="文本框 45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赚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973842" y="4326734"/>
            <a:ext cx="691515" cy="665798"/>
            <a:chOff x="1519" y="7241"/>
            <a:chExt cx="1452" cy="1398"/>
          </a:xfrm>
        </p:grpSpPr>
        <p:pic>
          <p:nvPicPr>
            <p:cNvPr id="48" name="图片 47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49" name="文本框 48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财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694534" y="2808449"/>
            <a:ext cx="691515" cy="665798"/>
            <a:chOff x="1519" y="7241"/>
            <a:chExt cx="1452" cy="1398"/>
          </a:xfrm>
        </p:grpSpPr>
        <p:pic>
          <p:nvPicPr>
            <p:cNvPr id="51" name="图片 50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52" name="文本框 51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购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744064" y="3992883"/>
            <a:ext cx="691515" cy="665798"/>
            <a:chOff x="1519" y="7241"/>
            <a:chExt cx="1452" cy="1398"/>
          </a:xfrm>
        </p:grpSpPr>
        <p:pic>
          <p:nvPicPr>
            <p:cNvPr id="54" name="图片 53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55" name="文本框 54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贫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12157" y="2643667"/>
            <a:ext cx="691515" cy="665798"/>
            <a:chOff x="1519" y="7241"/>
            <a:chExt cx="1452" cy="1398"/>
          </a:xfrm>
        </p:grpSpPr>
        <p:pic>
          <p:nvPicPr>
            <p:cNvPr id="57" name="图片 56" descr="u=211271769,2691987193&amp;fm=27&amp;gp=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 rot="11940000">
              <a:off x="1519" y="7241"/>
              <a:ext cx="1452" cy="1360"/>
            </a:xfrm>
            <a:prstGeom prst="rect">
              <a:avLst/>
            </a:prstGeom>
          </p:spPr>
        </p:pic>
        <p:sp>
          <p:nvSpPr>
            <p:cNvPr id="58" name="文本框 57"/>
            <p:cNvSpPr txBox="1"/>
            <p:nvPr/>
          </p:nvSpPr>
          <p:spPr>
            <a:xfrm>
              <a:off x="1687" y="7476"/>
              <a:ext cx="111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甲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10.xml><?xml version="1.0" encoding="utf-8"?>
<p:tagLst xmlns:p="http://schemas.openxmlformats.org/presentationml/2006/main">
  <p:tag name="KSO_WM_UNIT_PLACING_PICTURE_USER_VIEWPORT" val="{&quot;height&quot;:2115,&quot;width&quot;:2115}"/>
</p:tagLst>
</file>

<file path=ppt/tags/tag11.xml><?xml version="1.0" encoding="utf-8"?>
<p:tagLst xmlns:p="http://schemas.openxmlformats.org/presentationml/2006/main">
  <p:tag name="KSO_WM_DOC_GUID" val="{fa5e9e31-a647-4a14-a431-833d1c8b86ec}"/>
</p:tagLst>
</file>

<file path=ppt/tags/tag2.xml><?xml version="1.0" encoding="utf-8"?>
<p:tagLst xmlns:p="http://schemas.openxmlformats.org/presentationml/2006/main">
  <p:tag name="KSO_WM_UNIT_PLACING_PICTURE_USER_VIEWPORT" val="{&quot;height&quot;:2115,&quot;width&quot;:2115}"/>
</p:tagLst>
</file>

<file path=ppt/tags/tag3.xml><?xml version="1.0" encoding="utf-8"?>
<p:tagLst xmlns:p="http://schemas.openxmlformats.org/presentationml/2006/main">
  <p:tag name="KSO_WM_UNIT_PLACING_PICTURE_USER_VIEWPORT" val="{&quot;height&quot;:2115,&quot;width&quot;:2115}"/>
</p:tagLst>
</file>

<file path=ppt/tags/tag4.xml><?xml version="1.0" encoding="utf-8"?>
<p:tagLst xmlns:p="http://schemas.openxmlformats.org/presentationml/2006/main">
  <p:tag name="KSO_WM_UNIT_PLACING_PICTURE_USER_VIEWPORT" val="{&quot;height&quot;:2115,&quot;width&quot;:2115}"/>
</p:tagLst>
</file>

<file path=ppt/tags/tag5.xml><?xml version="1.0" encoding="utf-8"?>
<p:tagLst xmlns:p="http://schemas.openxmlformats.org/presentationml/2006/main">
  <p:tag name="KSO_WM_UNIT_PLACING_PICTURE_USER_VIEWPORT" val="{&quot;height&quot;:2115,&quot;width&quot;:2115}"/>
</p:tagLst>
</file>

<file path=ppt/tags/tag6.xml><?xml version="1.0" encoding="utf-8"?>
<p:tagLst xmlns:p="http://schemas.openxmlformats.org/presentationml/2006/main">
  <p:tag name="KSO_WM_UNIT_PLACING_PICTURE_USER_VIEWPORT" val="{&quot;height&quot;:2115,&quot;width&quot;:2115}"/>
</p:tagLst>
</file>

<file path=ppt/tags/tag7.xml><?xml version="1.0" encoding="utf-8"?>
<p:tagLst xmlns:p="http://schemas.openxmlformats.org/presentationml/2006/main">
  <p:tag name="KSO_WM_UNIT_PLACING_PICTURE_USER_VIEWPORT" val="{&quot;height&quot;:2115,&quot;width&quot;:2115}"/>
</p:tagLst>
</file>

<file path=ppt/tags/tag8.xml><?xml version="1.0" encoding="utf-8"?>
<p:tagLst xmlns:p="http://schemas.openxmlformats.org/presentationml/2006/main">
  <p:tag name="KSO_WM_UNIT_PLACING_PICTURE_USER_VIEWPORT" val="{&quot;height&quot;:2115,&quot;width&quot;:2115}"/>
</p:tagLst>
</file>

<file path=ppt/tags/tag9.xml><?xml version="1.0" encoding="utf-8"?>
<p:tagLst xmlns:p="http://schemas.openxmlformats.org/presentationml/2006/main">
  <p:tag name="KSO_WM_UNIT_PLACING_PICTURE_USER_VIEWPORT" val="{&quot;height&quot;:2115,&quot;width&quot;:2115}"/>
</p:tagLst>
</file>

<file path=ppt/theme/theme1.xml><?xml version="1.0" encoding="utf-8"?>
<a:theme xmlns:a="http://schemas.openxmlformats.org/drawingml/2006/main" name="第一PPT模板网-WWW.1PPT.COM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1615</Words>
  <Application>WPS 演示</Application>
  <PresentationFormat>全屏显示(16:9)</PresentationFormat>
  <Paragraphs>275</Paragraphs>
  <Slides>31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4" baseType="lpstr">
      <vt:lpstr>Arial</vt:lpstr>
      <vt:lpstr>宋体</vt:lpstr>
      <vt:lpstr>Wingdings</vt:lpstr>
      <vt:lpstr>楷体</vt:lpstr>
      <vt:lpstr>黑体</vt:lpstr>
      <vt:lpstr>微软雅黑</vt:lpstr>
      <vt:lpstr>Times New Roman</vt:lpstr>
      <vt:lpstr>Arial Unicode MS</vt:lpstr>
      <vt:lpstr>Calibri</vt:lpstr>
      <vt:lpstr>楷体_GB2312</vt:lpstr>
      <vt:lpstr>Arial</vt:lpstr>
      <vt:lpstr>Impact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/>
  <cp:lastModifiedBy>Administrator</cp:lastModifiedBy>
  <cp:revision>395</cp:revision>
  <dcterms:created xsi:type="dcterms:W3CDTF">2017-03-17T02:28:00Z</dcterms:created>
  <dcterms:modified xsi:type="dcterms:W3CDTF">2021-05-04T03:34:39Z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