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49"/>
  </p:notesMasterIdLst>
  <p:handoutMasterIdLst>
    <p:handoutMasterId r:id="rId51"/>
  </p:handoutMasterIdLst>
  <p:sldIdLst>
    <p:sldId id="256" r:id="rId4"/>
    <p:sldId id="259" r:id="rId5"/>
    <p:sldId id="475" r:id="rId6"/>
    <p:sldId id="476" r:id="rId7"/>
    <p:sldId id="562" r:id="rId8"/>
    <p:sldId id="563" r:id="rId9"/>
    <p:sldId id="567" r:id="rId10"/>
    <p:sldId id="568" r:id="rId11"/>
    <p:sldId id="577" r:id="rId12"/>
    <p:sldId id="576" r:id="rId13"/>
    <p:sldId id="565" r:id="rId14"/>
    <p:sldId id="566" r:id="rId15"/>
    <p:sldId id="573" r:id="rId16"/>
    <p:sldId id="578" r:id="rId17"/>
    <p:sldId id="579" r:id="rId18"/>
    <p:sldId id="580" r:id="rId19"/>
    <p:sldId id="581" r:id="rId20"/>
    <p:sldId id="582" r:id="rId21"/>
    <p:sldId id="583" r:id="rId22"/>
    <p:sldId id="584" r:id="rId23"/>
    <p:sldId id="585" r:id="rId24"/>
    <p:sldId id="586" r:id="rId25"/>
    <p:sldId id="587" r:id="rId26"/>
    <p:sldId id="588" r:id="rId27"/>
    <p:sldId id="589" r:id="rId28"/>
    <p:sldId id="590" r:id="rId29"/>
    <p:sldId id="591" r:id="rId30"/>
    <p:sldId id="601" r:id="rId31"/>
    <p:sldId id="592" r:id="rId32"/>
    <p:sldId id="593" r:id="rId33"/>
    <p:sldId id="603" r:id="rId34"/>
    <p:sldId id="597" r:id="rId35"/>
    <p:sldId id="602" r:id="rId36"/>
    <p:sldId id="598" r:id="rId37"/>
    <p:sldId id="604" r:id="rId38"/>
    <p:sldId id="605" r:id="rId39"/>
    <p:sldId id="606" r:id="rId40"/>
    <p:sldId id="608" r:id="rId41"/>
    <p:sldId id="609" r:id="rId42"/>
    <p:sldId id="610" r:id="rId43"/>
    <p:sldId id="611" r:id="rId44"/>
    <p:sldId id="612" r:id="rId45"/>
    <p:sldId id="613" r:id="rId46"/>
    <p:sldId id="614" r:id="rId47"/>
    <p:sldId id="547" r:id="rId48"/>
    <p:sldId id="266" r:id="rId50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  <a:srgbClr val="0000FF"/>
    <a:srgbClr val="FF00FF"/>
    <a:srgbClr val="00FFFF"/>
    <a:srgbClr val="000000"/>
    <a:srgbClr val="FFFFFF"/>
    <a:srgbClr val="FF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718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-5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handoutMaster" Target="handoutMasters/handoutMaster1.xml"/><Relationship Id="rId50" Type="http://schemas.openxmlformats.org/officeDocument/2006/relationships/slide" Target="slides/slide46.xml"/><Relationship Id="rId5" Type="http://schemas.openxmlformats.org/officeDocument/2006/relationships/slide" Target="slides/slide2.xml"/><Relationship Id="rId49" Type="http://schemas.openxmlformats.org/officeDocument/2006/relationships/notesMaster" Target="notesMasters/notesMaster1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9156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>
                <a:latin typeface="Calibri" panose="020F0502020204030204" pitchFamily="34" charset="0"/>
              </a:rPr>
              <a:t>状元成才路</a:t>
            </a:r>
            <a:endParaRPr lang="zh-CN" altLang="en-US" sz="1200" dirty="0">
              <a:latin typeface="Calibri" panose="020F0502020204030204" pitchFamily="34" charset="0"/>
            </a:endParaRPr>
          </a:p>
        </p:txBody>
      </p:sp>
      <p:sp>
        <p:nvSpPr>
          <p:cNvPr id="49157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>
                <a:latin typeface="Calibri" panose="020F0502020204030204" pitchFamily="34" charset="0"/>
              </a:rPr>
              <a:t>状元成才路</a:t>
            </a:r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0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"/>
          <p:cNvSpPr txBox="1"/>
          <p:nvPr/>
        </p:nvSpPr>
        <p:spPr>
          <a:xfrm>
            <a:off x="2713038" y="2532063"/>
            <a:ext cx="4156075" cy="7778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algn="ctr" eaLnBrk="1" hangingPunct="1"/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课外古诗词诵读</a:t>
            </a:r>
            <a:endParaRPr lang="zh-CN" altLang="en-US" sz="4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7" name="Picture 5" descr="C:\Users\Administrator\Desktop\图片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88" y="152400"/>
            <a:ext cx="3924300" cy="652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6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7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8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49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0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1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2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3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4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5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6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7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8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59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0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1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2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3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4" name="文本框 27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5" name="文本框 28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6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7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8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69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0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1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2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3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4" name="文本框 37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5" name="文本框 38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6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7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8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79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0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1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2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3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4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5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6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7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8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89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0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1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2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3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4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5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6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7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8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299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0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1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2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3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4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5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6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7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8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09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0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1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2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3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4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5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6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7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8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19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0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1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2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3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4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5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6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7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8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29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0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1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2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3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4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5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6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7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8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39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40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0341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行人莫问当年事，故国东来渭水流。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不要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问秦、汉灭亡的往事，只有渭水一如既往地向东流。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9" name="Text Box 5"/>
          <p:cNvSpPr txBox="1"/>
          <p:nvPr/>
        </p:nvSpPr>
        <p:spPr>
          <a:xfrm>
            <a:off x="725488" y="1536700"/>
            <a:ext cx="7920037" cy="265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spcBef>
                <a:spcPts val="18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诗人通过对登楼所观之景的描写，营造出了萧条苍凉的氛围，借秦苑、汉宫的荒废，抒发了作者</a:t>
            </a:r>
            <a:r>
              <a:rPr lang="zh-CN" altLang="en-US" sz="32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对历史沧桑、家国衰败的无限慨叹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8" y="527050"/>
            <a:ext cx="2693987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17525" y="1333500"/>
            <a:ext cx="8108950" cy="3190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此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诗首联扣题，写景抒情。“一上”表明触发诗人情感时间之短瞬，“万里”则极言愁思空间之迢遥广大，一个“愁”字，奠定了全诗的基调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颔联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写晚眺远景，寓意深远。云起日沉，雨来风满，是对自然环境的描写，也是对唐王朝日薄西山、危机四伏的没落局势的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形象化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勾画。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229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650" y="425450"/>
            <a:ext cx="270033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71513" y="523875"/>
            <a:ext cx="7756525" cy="42275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颈联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写晚眺近景，虚实结合。禁苑深宫，而今绿芜遍地，黄叶满林，鸟叫蝉鸣，世事的沧桑把诗人的愁怨从“万里”推向“千古”，以实景叠合虚景，吊古之情油然而生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尾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联作结，融情于景。一个“流”字，暗示出颓势难救的痛惜之情。渭水东流的景象中，融铸着诗人的忧愁和感古伤今的悲凉，委婉含蓄，令人伤感。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3"/>
          <p:cNvPicPr>
            <a:picLocks noChangeAspect="1"/>
          </p:cNvPicPr>
          <p:nvPr/>
        </p:nvPicPr>
        <p:blipFill>
          <a:blip r:embed="rId1"/>
          <a:srcRect t="19762" b="6787"/>
          <a:stretch>
            <a:fillRect/>
          </a:stretch>
        </p:blipFill>
        <p:spPr>
          <a:xfrm>
            <a:off x="0" y="0"/>
            <a:ext cx="9144000" cy="518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991100" y="1422400"/>
            <a:ext cx="1144588" cy="1892300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无题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011863" y="2541588"/>
            <a:ext cx="825500" cy="1849438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李商隐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6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7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8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0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1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2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5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6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7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8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79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0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1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2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3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4" name="文本框 24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5" name="文本框 25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6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7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8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89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0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1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2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3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4" name="文本框 34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5" name="文本框 35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6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7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8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399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0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1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2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3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4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5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6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7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8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09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0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1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2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3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4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5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6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7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8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19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0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1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2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3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4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5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6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7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8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29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0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1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2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3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4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5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6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7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8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39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0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1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2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3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4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5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6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7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8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49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0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1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2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3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4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5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6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7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8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59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60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5461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1366838" y="492125"/>
            <a:ext cx="616267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无题</a:t>
            </a:r>
            <a:endParaRPr lang="en-US" altLang="zh-CN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李商隐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相见时难别亦难，东风无力百花残。</a:t>
            </a:r>
            <a:endParaRPr lang="zh-CN" altLang="en-US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春蚕到死丝方尽，蜡炬成灰泪始干。</a:t>
            </a:r>
            <a:endParaRPr lang="zh-CN" altLang="en-US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晓镜但愁云鬓改，夜吟应觉月光寒。</a:t>
            </a:r>
            <a:endParaRPr lang="zh-CN" altLang="en-US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蓬山此去无多路，青鸟殷勤为探看。</a:t>
            </a:r>
            <a:endParaRPr lang="en-US" altLang="zh-CN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792163" y="1281113"/>
            <a:ext cx="7588250" cy="3452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李商隐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约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813—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约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858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），字义山，号玉谿生，怀州河内（今河南沁阳）人。晚唐著名诗人，和杜牧合称“小李杜”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,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与温庭筠合称“温李”。其诗构思新颖，风格秾丽，尤其是一些爱情诗和无题诗写得缠绵悱恻，优美动人，广为传诵。著有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李义山诗集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638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5738" y="207963"/>
            <a:ext cx="2695575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3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5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6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7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8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19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0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1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2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3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4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5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6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7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8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29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0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1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2" name="文本框 48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3" name="文本框 49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4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5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6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7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8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39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0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1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2" name="文本框 58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3" name="文本框 59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4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5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6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7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8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49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0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1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2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3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4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5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6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7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8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59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0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1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2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3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4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5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6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7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8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69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0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1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2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3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4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5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6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7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8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79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0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1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2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3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4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5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6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7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8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89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0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1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2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3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4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5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6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7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8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499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0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1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2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3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4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5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6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7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8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7509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线形标注 1(带边框和强调线) 26"/>
          <p:cNvSpPr/>
          <p:nvPr/>
        </p:nvSpPr>
        <p:spPr>
          <a:xfrm>
            <a:off x="2130425" y="3951288"/>
            <a:ext cx="708025" cy="366713"/>
          </a:xfrm>
          <a:prstGeom prst="accentBorderCallout1">
            <a:avLst>
              <a:gd name="adj1" fmla="val 66240"/>
              <a:gd name="adj2" fmla="val -5896"/>
              <a:gd name="adj3" fmla="val 104077"/>
              <a:gd name="adj4" fmla="val -4175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线形标注 1(带边框和强调线) 23"/>
          <p:cNvSpPr/>
          <p:nvPr/>
        </p:nvSpPr>
        <p:spPr>
          <a:xfrm>
            <a:off x="2505075" y="3084513"/>
            <a:ext cx="365125" cy="469900"/>
          </a:xfrm>
          <a:prstGeom prst="accentBorderCallout1">
            <a:avLst>
              <a:gd name="adj1" fmla="val 106108"/>
              <a:gd name="adj2" fmla="val -10391"/>
              <a:gd name="adj3" fmla="val 144350"/>
              <a:gd name="adj4" fmla="val -16423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线形标注 1(带边框和强调线) 10"/>
          <p:cNvSpPr/>
          <p:nvPr/>
        </p:nvSpPr>
        <p:spPr>
          <a:xfrm>
            <a:off x="3586163" y="2217738"/>
            <a:ext cx="1041400" cy="469900"/>
          </a:xfrm>
          <a:prstGeom prst="accentBorderCallout1">
            <a:avLst>
              <a:gd name="adj1" fmla="val 14583"/>
              <a:gd name="adj2" fmla="val -6043"/>
              <a:gd name="adj3" fmla="val -30226"/>
              <a:gd name="adj4" fmla="val -14466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线形标注 1(带边框和强调线) 27"/>
          <p:cNvSpPr/>
          <p:nvPr/>
        </p:nvSpPr>
        <p:spPr>
          <a:xfrm>
            <a:off x="5008563" y="3951288"/>
            <a:ext cx="708025" cy="366713"/>
          </a:xfrm>
          <a:prstGeom prst="accentBorderCallout1">
            <a:avLst>
              <a:gd name="adj1" fmla="val 77109"/>
              <a:gd name="adj2" fmla="val 105340"/>
              <a:gd name="adj3" fmla="val 119294"/>
              <a:gd name="adj4" fmla="val 12453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线形标注 1(带边框和强调线) 25"/>
          <p:cNvSpPr/>
          <p:nvPr/>
        </p:nvSpPr>
        <p:spPr>
          <a:xfrm>
            <a:off x="3594100" y="3132138"/>
            <a:ext cx="708025" cy="366713"/>
          </a:xfrm>
          <a:prstGeom prst="accentBorderCallout1">
            <a:avLst>
              <a:gd name="adj1" fmla="val 1023"/>
              <a:gd name="adj2" fmla="val -5896"/>
              <a:gd name="adj3" fmla="val -28531"/>
              <a:gd name="adj4" fmla="val 1779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线形标注 1(带边框和强调线) 21"/>
          <p:cNvSpPr/>
          <p:nvPr/>
        </p:nvSpPr>
        <p:spPr>
          <a:xfrm>
            <a:off x="6432550" y="2273300"/>
            <a:ext cx="349250" cy="358775"/>
          </a:xfrm>
          <a:prstGeom prst="accentBorderCallout1">
            <a:avLst>
              <a:gd name="adj1" fmla="val 21363"/>
              <a:gd name="adj2" fmla="val 105297"/>
              <a:gd name="adj3" fmla="val -251507"/>
              <a:gd name="adj4" fmla="val 23981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线形标注 1(带边框和强调线) 18"/>
          <p:cNvSpPr/>
          <p:nvPr/>
        </p:nvSpPr>
        <p:spPr>
          <a:xfrm>
            <a:off x="5033963" y="1439863"/>
            <a:ext cx="706438" cy="468313"/>
          </a:xfrm>
          <a:prstGeom prst="accentBorderCallout1">
            <a:avLst>
              <a:gd name="adj1" fmla="val 21363"/>
              <a:gd name="adj2" fmla="val 105297"/>
              <a:gd name="adj3" fmla="val -40395"/>
              <a:gd name="adj4" fmla="val 12391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 Box 5"/>
          <p:cNvSpPr txBox="1"/>
          <p:nvPr/>
        </p:nvSpPr>
        <p:spPr>
          <a:xfrm>
            <a:off x="2106613" y="233363"/>
            <a:ext cx="5799137" cy="4357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无题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李商隐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相见时难别亦难，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东风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无力百花残。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春蚕到死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丝方尽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，蜡炬成灰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泪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始干。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晓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但愁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云鬓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改，夜吟应觉月光寒。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蓬山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此去无多路，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青鸟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殷勤为探看。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38800" y="903288"/>
            <a:ext cx="984250" cy="41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春风。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9250" y="1216025"/>
            <a:ext cx="1965325" cy="1938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意思是除非死了，思念才会结束。丝，与“思”字双关，含相思之意。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26213" y="266700"/>
            <a:ext cx="19573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蜡烛燃烧时流下的烛油，称为“蜡泪”。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1525" y="3213100"/>
            <a:ext cx="135096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用作动词，照镜子。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35375" y="2719388"/>
            <a:ext cx="50561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青年女子浓黑轻柔的秀发，代指青春年华。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1752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0" y="228600"/>
            <a:ext cx="2700338" cy="85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1104900" y="4276725"/>
            <a:ext cx="2820988" cy="782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神话中海上的仙山，这里借指所思女子的住所。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62500" y="4284663"/>
            <a:ext cx="2820988" cy="782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神话中为西王母传信的神鸟。后为信使的代称。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  <p:bldP spid="11" grpId="0" animBg="1"/>
      <p:bldP spid="28" grpId="0" animBg="1"/>
      <p:bldP spid="26" grpId="0" animBg="1"/>
      <p:bldP spid="22" grpId="0" animBg="1"/>
      <p:bldP spid="19" grpId="0" animBg="1"/>
      <p:bldP spid="2" grpId="0"/>
      <p:bldP spid="5" grpId="0"/>
      <p:bldP spid="17" grpId="0"/>
      <p:bldP spid="18" grpId="0"/>
      <p:bldP spid="20" grpId="0"/>
      <p:bldP spid="21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Text Box 4"/>
          <p:cNvSpPr txBox="1"/>
          <p:nvPr/>
        </p:nvSpPr>
        <p:spPr>
          <a:xfrm>
            <a:off x="936625" y="1543050"/>
            <a:ext cx="73818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相见时难别亦难，东风无力百花残。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28663" y="2433638"/>
            <a:ext cx="7756525" cy="15684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见面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的机会真是难得，分别时也难舍难分，春风衰弱无力，百花纷纷凋零。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843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625" y="436563"/>
            <a:ext cx="269398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春蚕到死丝方尽，蜡炬成灰泪始干。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春蚕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结茧到死时丝才吐完，蜡烛燃烧殆尽时，像泪一样的蜡油才滴干。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8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9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0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1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2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3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4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5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6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7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8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69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0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1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2" name="文本框 26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3" name="文本框 2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4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5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6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7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8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79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0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1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2" name="文本框 36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3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4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5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6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7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8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89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0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1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2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3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4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5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6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7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8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99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0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1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2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3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4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5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6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7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8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09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0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1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2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3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4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5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6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7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8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19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0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1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2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3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4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5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6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7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8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29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0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1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2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3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4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5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6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7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8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39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0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1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2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3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4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5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6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7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8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149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676275" y="604838"/>
            <a:ext cx="939800" cy="40227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algn="ctr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诗词课题总览</a:t>
            </a:r>
            <a:endParaRPr lang="en-US" altLang="zh-CN" sz="4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719263" y="531813"/>
            <a:ext cx="6775450" cy="40322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咸阳城东楼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》/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许浑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无题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李商隐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行香子（树绕村庄）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秦观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丑奴儿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·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书博山道中壁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辛弃疾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6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7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89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0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1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2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3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4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5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6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7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8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499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0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1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2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3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4" name="文本框 27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5" name="文本框 28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6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7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8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09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0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1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2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3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4" name="文本框 37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5" name="文本框 38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6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7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8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19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0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1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2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3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4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5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6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7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8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29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0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1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2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3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4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5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6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7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8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39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0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1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2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3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4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5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6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7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8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49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0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1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2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3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4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5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6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7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8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59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0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1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2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3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4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5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6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7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8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69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0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1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2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3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4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5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6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7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8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79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80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0581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晓镜但愁云鬓改，夜吟应觉月光寒。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早起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对镜梳妆，唯恐青春容颜逐渐消失，夜晚吟诗，会感到月光清冷。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蓬山此去无多路，青鸟殷勤为探看。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蓬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山距此没有多远，希望有青鸟殷勤地替我去探望（你）。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9" name="Text Box 5"/>
          <p:cNvSpPr txBox="1"/>
          <p:nvPr/>
        </p:nvSpPr>
        <p:spPr>
          <a:xfrm>
            <a:off x="677863" y="1711325"/>
            <a:ext cx="7920037" cy="1922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spcBef>
                <a:spcPts val="18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这首诗以一个女子的口吻，写了两个爱人不忍分别，分别后又彼此思念的心情，</a:t>
            </a:r>
            <a:r>
              <a:rPr lang="zh-CN" altLang="en-US" sz="32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表达了诗人对至死不渝的爱情的赞颂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253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8" y="527050"/>
            <a:ext cx="2693987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5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6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7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8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69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0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1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2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4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5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6" name="文本框 26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7" name="文本框 2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8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79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0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1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2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3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4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5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6" name="文本框 36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7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8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89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0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1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2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3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4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5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6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7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8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599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0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1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2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3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4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5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6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7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8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09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0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1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2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3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4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5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6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7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8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19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0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1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2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3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4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5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6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7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8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29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0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1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2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3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4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5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6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7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8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39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0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1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2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3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4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5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6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7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8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49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50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51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52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3653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88963" y="1612900"/>
            <a:ext cx="7767638" cy="22875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这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是一首感情深挚、缠绵委婉的爱情诗。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首联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写出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两个恋人的难分难舍之情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颔联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诗人以象征的手法写出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自己的痴情苦意以及至死不渝的爱情追求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365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650" y="425450"/>
            <a:ext cx="270033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9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39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71513" y="889000"/>
            <a:ext cx="7756525" cy="3451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颈联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分别描述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两人因无法相见而惆怅，倍感清冷的情状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尾联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诗人运用了“蓬山”“青鸟”的神话传说，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寄托自己对爱人的抚慰和深长情意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诗人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情真意切而又含蓄蕴藉地写出了浓郁的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离别之恨和缠绵的相思之苦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30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72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72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1"/>
          <p:cNvPicPr>
            <a:picLocks noChangeAspect="1"/>
          </p:cNvPicPr>
          <p:nvPr/>
        </p:nvPicPr>
        <p:blipFill>
          <a:blip r:embed="rId1"/>
          <a:srcRect t="43173"/>
          <a:stretch>
            <a:fillRect/>
          </a:stretch>
        </p:blipFill>
        <p:spPr>
          <a:xfrm>
            <a:off x="0" y="-73025"/>
            <a:ext cx="9144000" cy="5216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矩形 4"/>
          <p:cNvSpPr/>
          <p:nvPr/>
        </p:nvSpPr>
        <p:spPr>
          <a:xfrm>
            <a:off x="661988" y="3454400"/>
            <a:ext cx="2041525" cy="10525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行香子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5604" name="矩形 7"/>
          <p:cNvSpPr/>
          <p:nvPr/>
        </p:nvSpPr>
        <p:spPr>
          <a:xfrm>
            <a:off x="2266950" y="4216400"/>
            <a:ext cx="1208088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秦观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29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0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1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2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3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4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5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6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7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8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39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0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1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2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3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4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5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6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7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8" name="文本框 24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49" name="文本框 25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0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1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2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3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4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5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6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7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8" name="文本框 34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59" name="文本框 35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0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1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2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3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4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5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6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7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8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69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0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1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2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3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4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5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6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7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8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79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0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1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2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3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4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5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6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7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8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89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0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1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2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3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4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5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6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7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8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699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0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1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2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3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4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5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6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7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8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09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0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1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2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3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4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5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6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7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8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19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0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1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2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3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4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6725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865188" y="484188"/>
            <a:ext cx="7294563" cy="4013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行香子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n-cs"/>
              </a:rPr>
              <a:t>秦观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</a:rPr>
              <a:t>    树绕村庄，水满陂塘。倚东风、豪兴徜徉。小园几许，收尽春光。有桃花红，李花白，菜花黄。    远远围墙，隐隐茅堂。飏青旗、流水桥旁。偶然乘兴，步过东冈。正莺儿啼，燕儿舞，蝶儿忙。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706438" y="1655763"/>
            <a:ext cx="7588250" cy="2254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秦观（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1049—1100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），字少游，又字太虚，号淮海居士，高邮（今属江苏）人。北宋词人。苏轼曾戏呼其为“山抹微云君”。代表作品有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鹊桥仙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淮海居士长短句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等。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765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8" y="576263"/>
            <a:ext cx="2695575" cy="858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5"/>
          <p:cNvSpPr txBox="1"/>
          <p:nvPr/>
        </p:nvSpPr>
        <p:spPr>
          <a:xfrm>
            <a:off x="862013" y="908050"/>
            <a:ext cx="7005637" cy="3797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行香子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秦观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树绕村庄，水满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陂塘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。倚东风、豪兴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徜徉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。小园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几许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，收尽春光。有桃花红，李花白，菜花黄。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45025" y="1912938"/>
            <a:ext cx="1143000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池塘。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97663" y="1168400"/>
            <a:ext cx="1947862" cy="97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闲游，安闲自在地步行。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867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0" y="228600"/>
            <a:ext cx="2700338" cy="85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3981450" y="1982788"/>
            <a:ext cx="681038" cy="47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bēi</a:t>
            </a:r>
            <a:endParaRPr lang="zh-CN" altLang="en-US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15175" y="1960563"/>
            <a:ext cx="1158875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chánɡ</a:t>
            </a:r>
            <a:endParaRPr lang="zh-CN" altLang="en-US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5975" y="2851150"/>
            <a:ext cx="1658938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yánɡ</a:t>
            </a:r>
            <a:endParaRPr lang="zh-CN" altLang="en-US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43163" y="3667125"/>
            <a:ext cx="4456112" cy="534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多少，这里表示园子不大。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1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2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3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4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5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6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7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8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09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0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1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2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3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4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5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6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7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8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19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0" name="文本框 31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1" name="文本框 32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2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3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4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5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6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7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8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29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0" name="文本框 41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1" name="文本框 42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2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3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4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5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6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7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8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39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0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1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2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3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4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5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6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7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8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49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0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1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2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3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4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5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6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7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8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59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0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1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2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3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4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5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6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7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8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69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0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1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2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3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4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5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6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7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8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79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0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1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2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3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4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5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6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7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8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89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0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1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2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3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4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5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6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9797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" name="线形标注 1(带边框和强调线) 3"/>
          <p:cNvSpPr/>
          <p:nvPr/>
        </p:nvSpPr>
        <p:spPr>
          <a:xfrm>
            <a:off x="5421313" y="1600200"/>
            <a:ext cx="677863" cy="384175"/>
          </a:xfrm>
          <a:prstGeom prst="accentBorderCallout1">
            <a:avLst>
              <a:gd name="adj1" fmla="val 110240"/>
              <a:gd name="adj2" fmla="val 108535"/>
              <a:gd name="adj3" fmla="val 467820"/>
              <a:gd name="adj4" fmla="val 24961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99" name="Text Box 5"/>
          <p:cNvSpPr txBox="1"/>
          <p:nvPr/>
        </p:nvSpPr>
        <p:spPr>
          <a:xfrm>
            <a:off x="671513" y="1239838"/>
            <a:ext cx="7013575" cy="2678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远远围墙，隐隐茅堂。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飏青旗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、流水桥旁。偶然乘兴，步过东冈。正莺儿啼，燕儿舞，蝶儿忙。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62488" y="3419475"/>
            <a:ext cx="3543300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酒店门口挂的青色酒幌。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32275" y="863600"/>
            <a:ext cx="1957388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飞扬，飘扬。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840288" y="1201738"/>
            <a:ext cx="1004887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yánɡ</a:t>
            </a:r>
            <a:endParaRPr lang="zh-CN" altLang="en-US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2"/>
          <p:cNvPicPr>
            <a:picLocks noChangeAspect="1"/>
          </p:cNvPicPr>
          <p:nvPr/>
        </p:nvPicPr>
        <p:blipFill>
          <a:blip r:embed="rId1"/>
          <a:srcRect l="10268"/>
          <a:stretch>
            <a:fillRect/>
          </a:stretch>
        </p:blipFill>
        <p:spPr>
          <a:xfrm>
            <a:off x="-22225" y="0"/>
            <a:ext cx="916622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7000875" y="323850"/>
            <a:ext cx="1009650" cy="3611563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咸阳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城东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楼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731125" y="2665413"/>
            <a:ext cx="923925" cy="1220788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许浑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Text Box 4"/>
          <p:cNvSpPr txBox="1"/>
          <p:nvPr/>
        </p:nvSpPr>
        <p:spPr>
          <a:xfrm>
            <a:off x="969963" y="1036638"/>
            <a:ext cx="7104062" cy="1773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树绕村庄，水满陂塘。倚东风、豪兴徜徉。小园几许，收尽春光。有桃花红，李花白，菜花黄。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77875" y="2841625"/>
            <a:ext cx="7493000" cy="17716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绿树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绕着村庄，春水溢满池塘，淋浴着东风，带着豪兴我信步而行。小园很小，却收尽春光。桃花正红，李花雪白，菜花</a:t>
            </a:r>
            <a:r>
              <a:rPr kumimoji="1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金黄。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3072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200025"/>
            <a:ext cx="2695575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47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49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0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1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2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3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4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5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6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7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8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59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0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1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2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3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4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5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6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7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8" name="文本框 25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69" name="文本框 26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0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1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2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3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4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5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6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7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8" name="文本框 35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79" name="文本框 36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0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1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2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3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4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5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6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7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8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89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0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1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2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3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4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5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6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7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8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799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0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1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2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3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4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5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6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7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8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09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0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1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2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3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4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5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6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7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8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19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0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1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2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3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4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5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6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7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8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29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0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1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2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3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4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5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6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7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8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39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0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1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2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3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4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1845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954088" y="546100"/>
            <a:ext cx="7169150" cy="1773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远远围墙，隐隐茅堂。飏青旗、流水桥旁。偶然乘兴，步过东冈。正莺儿啼，燕儿舞，蝶儿忙。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74725" y="2449513"/>
            <a:ext cx="7296150" cy="2332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远远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一带围墙，隐约有几间茅草屋。青色的旗帜在风中飞扬，小桥矗立在溪水旁。偶然乘着游兴，走过东面的山冈。莺儿鸣啼，燕儿飞舞，蝶儿匆忙，一派大好春光。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9" name="Text Box 5"/>
          <p:cNvSpPr txBox="1"/>
          <p:nvPr/>
        </p:nvSpPr>
        <p:spPr>
          <a:xfrm>
            <a:off x="677863" y="1711325"/>
            <a:ext cx="7429500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spcBef>
                <a:spcPts val="18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这首词以白描的手法、浅近的语言，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勾勒出一幅春光明媚、万物竞发的田园风光图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，写出了春天的生机勃勃，表现了词人</a:t>
            </a:r>
            <a:r>
              <a:rPr lang="zh-CN" altLang="en-US" sz="32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对大自然的热爱之情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277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8" y="527050"/>
            <a:ext cx="2693987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22300" y="1408113"/>
            <a:ext cx="7767638" cy="22891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词写景状物，沿着词人游春足迹这个线索次第展开，节奏轻快而意趣自出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结构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方面，上下片完全对称，组成两副相对独立的活动图画，相互辉映而又和谐统一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3379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650" y="425450"/>
            <a:ext cx="270033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9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39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6113" y="860425"/>
            <a:ext cx="7767638" cy="36433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艺术创新上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，词人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运用通俗、生动、朴素、清新的语言写景状物，使朴质自然的村野春光随词人轻松的脚步得到展现。全词下笔轻灵，意兴盎然，洋溢着一种由衷的快意和舒畅。如此风格情调在秦观的词中并不多见，但崭然一出便别开一番天地，对后代词曲在题材和意境的开拓方面有较大影响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1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2" name="图片 5"/>
          <p:cNvPicPr>
            <a:picLocks noChangeAspect="1"/>
          </p:cNvPicPr>
          <p:nvPr/>
        </p:nvPicPr>
        <p:blipFill>
          <a:blip r:embed="rId1"/>
          <a:srcRect r="3355" b="22081"/>
          <a:stretch>
            <a:fillRect/>
          </a:stretch>
        </p:blipFill>
        <p:spPr>
          <a:xfrm>
            <a:off x="0" y="0"/>
            <a:ext cx="9220200" cy="5211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矩形 4"/>
          <p:cNvSpPr/>
          <p:nvPr/>
        </p:nvSpPr>
        <p:spPr>
          <a:xfrm>
            <a:off x="1249363" y="1538288"/>
            <a:ext cx="6372225" cy="9159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丑奴儿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·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书博山道中壁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5844" name="矩形 7"/>
          <p:cNvSpPr/>
          <p:nvPr/>
        </p:nvSpPr>
        <p:spPr>
          <a:xfrm>
            <a:off x="2884488" y="2686050"/>
            <a:ext cx="2557462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辛弃疾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69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0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1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2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3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4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5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6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7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8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79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0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1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2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3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4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5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6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7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8" name="文本框 24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89" name="文本框 25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0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1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2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3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4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5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6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7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8" name="文本框 34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899" name="文本框 35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0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1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2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3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4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5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6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7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8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09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0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1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2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3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4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5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6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7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8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19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0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1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2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3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4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5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6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7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8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29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0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1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2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3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4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5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6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7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8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39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0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1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2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3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4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5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6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7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8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49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0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1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2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3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4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5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6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7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8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59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0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1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2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3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4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6965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833438" y="1055688"/>
            <a:ext cx="7292975" cy="28924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丑奴儿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·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书博山道中壁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n-cs"/>
              </a:rPr>
              <a:t>辛弃疾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</a:rPr>
              <a:t>    少年不识愁滋味，爱上层楼。爱上层楼。为赋新词强说愁。    而今识尽愁滋味，欲说还休。欲说还休。却道天凉好个秋。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722313" y="1184275"/>
            <a:ext cx="7588250" cy="3373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辛弃疾（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1140—1207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），字幼安，号稼轩，历城（今山东济南）人。南宋爱国词人。一生力主抗金北伐，并提出有关方略，均未被采纳。其词热情洋溢、慷慨激昂，富有爱国感情。有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稼轩长短句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以及今人辑本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辛稼轩诗文钞存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。词存六百二十九首。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3789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463" y="331788"/>
            <a:ext cx="2693987" cy="858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线形标注 1(带边框和强调线) 14"/>
          <p:cNvSpPr/>
          <p:nvPr/>
        </p:nvSpPr>
        <p:spPr>
          <a:xfrm>
            <a:off x="2041525" y="2463800"/>
            <a:ext cx="677863" cy="384175"/>
          </a:xfrm>
          <a:prstGeom prst="accentBorderCallout1">
            <a:avLst>
              <a:gd name="adj1" fmla="val 5985"/>
              <a:gd name="adj2" fmla="val -7429"/>
              <a:gd name="adj3" fmla="val -18085"/>
              <a:gd name="adj4" fmla="val -4450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线形标注 1(带边框和强调线) 9"/>
          <p:cNvSpPr/>
          <p:nvPr/>
        </p:nvSpPr>
        <p:spPr>
          <a:xfrm>
            <a:off x="2755900" y="2449513"/>
            <a:ext cx="677863" cy="384175"/>
          </a:xfrm>
          <a:prstGeom prst="accentBorderCallout1">
            <a:avLst>
              <a:gd name="adj1" fmla="val -3324"/>
              <a:gd name="adj2" fmla="val 105372"/>
              <a:gd name="adj3" fmla="val -46011"/>
              <a:gd name="adj4" fmla="val 13892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916" name="Text Box 5"/>
          <p:cNvSpPr txBox="1"/>
          <p:nvPr/>
        </p:nvSpPr>
        <p:spPr>
          <a:xfrm>
            <a:off x="1219200" y="965200"/>
            <a:ext cx="7005638" cy="2935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丑奴儿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书博山道中壁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3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辛弃疾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少年不识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愁滋味，爱上层楼。爱上层楼。为赋新词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说愁。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8225" y="1906588"/>
            <a:ext cx="1433513" cy="97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指年轻的时候。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25850" y="1946275"/>
            <a:ext cx="1046163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不懂。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3891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0" y="228600"/>
            <a:ext cx="2700338" cy="85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2486025" y="2874963"/>
            <a:ext cx="1158875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qiǎnɡ</a:t>
            </a:r>
            <a:endParaRPr lang="zh-CN" altLang="en-US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43225" y="3652838"/>
            <a:ext cx="2022475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竭力，极力。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7" grpId="0"/>
      <p:bldP spid="18" grpId="0"/>
      <p:bldP spid="12" grpId="0"/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1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2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3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4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5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6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7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8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49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0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1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2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3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4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5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6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7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8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59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0" name="文本框 28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1" name="文本框 29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2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3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4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5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6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7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8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69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0" name="文本框 38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1" name="文本框 39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2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3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4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5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6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7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8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79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0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1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2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3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4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5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6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7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8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89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0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1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2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3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4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5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6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7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8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9999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0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1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2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3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4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5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6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7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8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09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0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1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2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3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4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5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6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7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8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19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0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1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2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3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4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5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6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7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8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29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0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1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2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3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4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5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6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7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0038" name="Text Box 5"/>
          <p:cNvSpPr txBox="1"/>
          <p:nvPr/>
        </p:nvSpPr>
        <p:spPr>
          <a:xfrm>
            <a:off x="892175" y="1562100"/>
            <a:ext cx="7351713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20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而今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识尽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愁滋味，欲说还休。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欲说还休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。却道“天凉好个秋”！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86463" y="2398713"/>
            <a:ext cx="2422525" cy="97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内心有所顾虑而不敢表达。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60550" y="1370013"/>
            <a:ext cx="2617788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尝够，深深懂得。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5"/>
          <p:cNvSpPr txBox="1"/>
          <p:nvPr/>
        </p:nvSpPr>
        <p:spPr>
          <a:xfrm>
            <a:off x="1479550" y="638175"/>
            <a:ext cx="6162675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咸阳城东楼树</a:t>
            </a:r>
            <a:endParaRPr lang="en-US" altLang="zh-CN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许浑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一上高城万里愁，蒹葭杨柳似汀州。溪云初起日沉阁，山雨欲来风满楼。鸟下绿芜秦苑夕，蝉鸣黄叶汉宫秋。行人莫问当年事，故国东来渭水流。</a:t>
            </a:r>
            <a:endParaRPr lang="en-US" altLang="zh-CN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Text Box 4"/>
          <p:cNvSpPr txBox="1"/>
          <p:nvPr/>
        </p:nvSpPr>
        <p:spPr>
          <a:xfrm>
            <a:off x="647700" y="1350963"/>
            <a:ext cx="7696200" cy="1212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少年不识愁滋味，爱上层楼。爱上层楼。为赋新词强说愁。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28675" y="2733675"/>
            <a:ext cx="7491413" cy="17732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人年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少时不知道忧愁的滋味，喜欢登高远望。喜欢登高远望，为写一首新词无愁而勉强说愁。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096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200025"/>
            <a:ext cx="2695575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Text Box 4"/>
          <p:cNvSpPr txBox="1"/>
          <p:nvPr/>
        </p:nvSpPr>
        <p:spPr>
          <a:xfrm>
            <a:off x="1082675" y="1039813"/>
            <a:ext cx="7169150" cy="1133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而今识尽愁滋味，欲说还休。欲说还休。却道“天凉好个秋”！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95375" y="2578100"/>
            <a:ext cx="7296150" cy="12128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现在</a:t>
            </a:r>
            <a:r>
              <a:rPr kumimoji="1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尝尽了忧愁的滋味，想说却说不出。想说却说不出，却说好一个凉爽的秋天啊！</a:t>
            </a:r>
            <a:endParaRPr kumimoji="1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9" name="Text Box 5"/>
          <p:cNvSpPr txBox="1"/>
          <p:nvPr/>
        </p:nvSpPr>
        <p:spPr>
          <a:xfrm>
            <a:off x="527050" y="1782763"/>
            <a:ext cx="8002588" cy="1922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  <a:spcBef>
                <a:spcPts val="18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此词通篇言愁，通过“少年”时与“而今”的对比，表达了作者当时受压抑、遭排挤、报国无门的无奈、痛苦之情。</a:t>
            </a:r>
            <a:endParaRPr lang="zh-CN" altLang="en-US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301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788" y="527050"/>
            <a:ext cx="2693987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71513" y="1579563"/>
            <a:ext cx="7767638" cy="20923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词人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以“愁”为线索，上片写少年登高望远，气壮如山，不识愁为何物。下片写而今历尽艰辛，“识尽愁滋味”。“而今”二字，转折有力，不仅显示时间跨度，也反映了不同的人生经历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4403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650" y="425450"/>
            <a:ext cx="270033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59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0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1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2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3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4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5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6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7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8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69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0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1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2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3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4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5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6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7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8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79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0" name="文本框 25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1" name="文本框 26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2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3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4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5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6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7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8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89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0" name="文本框 35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1" name="文本框 36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2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3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4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5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6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7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8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099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0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1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2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3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4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5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6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7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8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09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0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1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2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3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4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5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6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7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8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19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0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1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2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3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4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5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6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7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8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29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0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1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2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3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4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5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6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7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8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39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0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1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2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3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4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5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6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7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8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49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0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1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2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3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4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5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6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45157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8975" y="1168400"/>
            <a:ext cx="7767638" cy="26082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 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词构思新巧，词人运用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反复、对比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的手法，将昔日不知“愁”滋味与现在尝尽“愁”滋味相比较，突出了一个“愁”字，感情真挚而又平易浅近。浓愁淡写，重语轻说，寓激情于婉约之中，语浅意深，别具一番耐人寻味的情韵。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1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26987" y="-38100"/>
            <a:ext cx="9197975" cy="5197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135" rIns="1080135" anchor="ctr"/>
          <a:lstStyle/>
          <a:p>
            <a:pPr marL="0" marR="0" lvl="0" indent="45720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  <a:sym typeface="+mn-ea"/>
              </a:rPr>
              <a:t>声  明</a:t>
            </a:r>
            <a:endParaRPr kumimoji="0" lang="zh-CN" altLang="en-US" sz="35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  <a:sym typeface="+mn-ea"/>
            </a:endParaRPr>
          </a:p>
          <a:p>
            <a:pPr marL="0" marR="0" lvl="0" indent="45720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5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</a:endParaRPr>
          </a:p>
          <a:p>
            <a:pPr marL="0" marR="0" lvl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  <a:sym typeface="+mn-ea"/>
              </a:rPr>
              <a:t> 本文件仅用于个人学习、研究或欣赏，以及其他非商业性或非盈利性用途，但同时应遵守著作权法及其他相关法律的规定，不得侵犯本司及相关权利人的合法权利。</a:t>
            </a:r>
            <a:endParaRPr kumimoji="0" lang="zh-CN" altLang="en-US" sz="2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  <a:sym typeface="+mn-ea"/>
            </a:endParaRPr>
          </a:p>
          <a:p>
            <a:pPr marL="0" marR="0" lvl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  <a:sym typeface="+mn-ea"/>
              </a:rPr>
              <a:t> 除此以外，将本文件任何内容用于其他用途时，应获得授权，如发现未经授权用于商业或盈利用途将追加侵权者的法律责任。</a:t>
            </a:r>
            <a:endParaRPr kumimoji="0" lang="zh-CN" altLang="en-US" sz="2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  <a:sym typeface="+mn-ea"/>
            </a:endParaRPr>
          </a:p>
          <a:p>
            <a:pPr marL="0" marR="0" lvl="0" indent="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</a:endParaRPr>
          </a:p>
          <a:p>
            <a:pPr marL="0" marR="0" lvl="0" indent="45720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  <a:sym typeface="+mn-ea"/>
              </a:rPr>
              <a:t>武汉天成贵龙文化传播有限公司</a:t>
            </a:r>
            <a:endParaRPr kumimoji="0" lang="zh-CN" altLang="en-US" sz="2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  <a:sym typeface="+mn-ea"/>
            </a:endParaRPr>
          </a:p>
          <a:p>
            <a:pPr marL="0" marR="0" lvl="0" indent="45720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n-cs"/>
                <a:sym typeface="+mn-ea"/>
              </a:rPr>
              <a:t>湖北山河律师事务所</a:t>
            </a:r>
            <a:endParaRPr kumimoji="0" lang="zh-CN" altLang="en-US" sz="2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Picture 12" descr="7485157_073341707000_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5200" y="0"/>
            <a:ext cx="4772025" cy="3125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Picture 11" descr="图形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88" y="3132138"/>
            <a:ext cx="7839075" cy="66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29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0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1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2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3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4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5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6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7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8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39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0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1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2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3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4" name="文本框 25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5" name="文本框 26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6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7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8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49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0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1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2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3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4" name="文本框 35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5" name="文本框 36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6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7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8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59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0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1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2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3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4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5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6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7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8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69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0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1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2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3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4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5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6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7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8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79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0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1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2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3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4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5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6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7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8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89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0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1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2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3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4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5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6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7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8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199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0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1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2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3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4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5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6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7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8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09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0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1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2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3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4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5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6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7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8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19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20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5221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4538" y="1592263"/>
            <a:ext cx="7575550" cy="2332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许浑（约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791—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约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858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），字用晦（一作仲晦），丹阳（今属江苏）人。晚唐最具影响力的诗人之一。其一生不作古诗，专攻律体，题材以怀古、田园诗为佳，偶对整密、诗律纯熟。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522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825" y="550863"/>
            <a:ext cx="2693988" cy="858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5"/>
          <p:cNvSpPr txBox="1"/>
          <p:nvPr/>
        </p:nvSpPr>
        <p:spPr>
          <a:xfrm>
            <a:off x="1765300" y="790575"/>
            <a:ext cx="5797550" cy="4314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咸阳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城东楼树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5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许浑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70000"/>
              </a:lnSpc>
              <a:buClr>
                <a:schemeClr val="tx2"/>
              </a:buClr>
              <a:buSzPct val="70000"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一上高城万里愁，蒹葭杨柳似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汀州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。溪云初起日沉阁，山雨欲来风满楼。鸟下绿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秦苑夕，阐明黄叶汉宫秋。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行人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莫问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当年事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，故国东来渭水流。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43225" y="109538"/>
            <a:ext cx="4710113" cy="97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秦代都城，在今陕西咸阳东北。此题一作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咸阳城西楼晚眺</a:t>
            </a: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。 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67425" y="1884363"/>
            <a:ext cx="1766888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水中小洲。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17650" y="3352800"/>
            <a:ext cx="2066925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丛生的杂草。 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8963" y="4079875"/>
            <a:ext cx="2820987" cy="534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这里指作者自己。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98850" y="4087813"/>
            <a:ext cx="3590925" cy="534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指秦、汉灭亡的往事。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615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813" y="482600"/>
            <a:ext cx="2700337" cy="858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7" grpId="0"/>
      <p:bldP spid="18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32"/>
          <p:cNvSpPr txBox="1"/>
          <p:nvPr/>
        </p:nvSpPr>
        <p:spPr>
          <a:xfrm>
            <a:off x="4475163" y="2925763"/>
            <a:ext cx="504825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文本框 34"/>
          <p:cNvSpPr txBox="1"/>
          <p:nvPr/>
        </p:nvSpPr>
        <p:spPr>
          <a:xfrm rot="-280097">
            <a:off x="3433763" y="12287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文本框 36"/>
          <p:cNvSpPr txBox="1"/>
          <p:nvPr/>
        </p:nvSpPr>
        <p:spPr>
          <a:xfrm rot="-5350866">
            <a:off x="5861050" y="1316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文本框 37"/>
          <p:cNvSpPr txBox="1"/>
          <p:nvPr/>
        </p:nvSpPr>
        <p:spPr>
          <a:xfrm rot="-4150866">
            <a:off x="5330825" y="17240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文本框 45"/>
          <p:cNvSpPr txBox="1"/>
          <p:nvPr/>
        </p:nvSpPr>
        <p:spPr>
          <a:xfrm rot="-5350866">
            <a:off x="6421438" y="13382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文本框 46"/>
          <p:cNvSpPr txBox="1"/>
          <p:nvPr/>
        </p:nvSpPr>
        <p:spPr>
          <a:xfrm rot="-424911">
            <a:off x="7067550" y="15700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文本框 47"/>
          <p:cNvSpPr txBox="1"/>
          <p:nvPr/>
        </p:nvSpPr>
        <p:spPr>
          <a:xfrm rot="-4150866">
            <a:off x="7654925" y="24987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文本框 49"/>
          <p:cNvSpPr txBox="1"/>
          <p:nvPr/>
        </p:nvSpPr>
        <p:spPr>
          <a:xfrm rot="657351">
            <a:off x="5448300" y="1335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8" name="文本框 50"/>
          <p:cNvSpPr txBox="1"/>
          <p:nvPr/>
        </p:nvSpPr>
        <p:spPr>
          <a:xfrm rot="1480325">
            <a:off x="7391400" y="124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文本框 51"/>
          <p:cNvSpPr txBox="1"/>
          <p:nvPr/>
        </p:nvSpPr>
        <p:spPr>
          <a:xfrm rot="-5350866">
            <a:off x="5980113" y="21764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0" name="文本框 32"/>
          <p:cNvSpPr txBox="1"/>
          <p:nvPr/>
        </p:nvSpPr>
        <p:spPr>
          <a:xfrm>
            <a:off x="3262313" y="3560763"/>
            <a:ext cx="5048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1" name="文本框 34"/>
          <p:cNvSpPr txBox="1"/>
          <p:nvPr/>
        </p:nvSpPr>
        <p:spPr>
          <a:xfrm rot="4149897">
            <a:off x="4464050" y="3498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文本框 36"/>
          <p:cNvSpPr txBox="1"/>
          <p:nvPr/>
        </p:nvSpPr>
        <p:spPr>
          <a:xfrm rot="-1380000">
            <a:off x="3900488" y="13017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3" name="文本框 37"/>
          <p:cNvSpPr txBox="1"/>
          <p:nvPr/>
        </p:nvSpPr>
        <p:spPr>
          <a:xfrm rot="-180000">
            <a:off x="4130675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4" name="文本框 45"/>
          <p:cNvSpPr txBox="1"/>
          <p:nvPr/>
        </p:nvSpPr>
        <p:spPr>
          <a:xfrm rot="-1380000">
            <a:off x="4460875" y="13239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5" name="文本框 46"/>
          <p:cNvSpPr txBox="1"/>
          <p:nvPr/>
        </p:nvSpPr>
        <p:spPr>
          <a:xfrm rot="-1380000">
            <a:off x="4830763" y="1538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6" name="文本框 47"/>
          <p:cNvSpPr txBox="1"/>
          <p:nvPr/>
        </p:nvSpPr>
        <p:spPr>
          <a:xfrm rot="-180000">
            <a:off x="5064125" y="22352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7" name="文本框 49"/>
          <p:cNvSpPr txBox="1"/>
          <p:nvPr/>
        </p:nvSpPr>
        <p:spPr>
          <a:xfrm rot="-5350866">
            <a:off x="6310313" y="21097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8" name="文本框 50"/>
          <p:cNvSpPr txBox="1"/>
          <p:nvPr/>
        </p:nvSpPr>
        <p:spPr>
          <a:xfrm rot="-170103">
            <a:off x="5589588" y="25908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89" name="文本框 51"/>
          <p:cNvSpPr txBox="1"/>
          <p:nvPr/>
        </p:nvSpPr>
        <p:spPr>
          <a:xfrm rot="-5350866">
            <a:off x="5845175" y="34337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0" name="文本框 32"/>
          <p:cNvSpPr txBox="1"/>
          <p:nvPr/>
        </p:nvSpPr>
        <p:spPr>
          <a:xfrm rot="1209897">
            <a:off x="1500188" y="28924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1" name="文本框 34"/>
          <p:cNvSpPr txBox="1"/>
          <p:nvPr/>
        </p:nvSpPr>
        <p:spPr>
          <a:xfrm rot="4149897">
            <a:off x="2143125" y="34559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2" name="文本框 26"/>
          <p:cNvSpPr txBox="1"/>
          <p:nvPr/>
        </p:nvSpPr>
        <p:spPr>
          <a:xfrm rot="-1380000">
            <a:off x="160496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3" name="文本框 27"/>
          <p:cNvSpPr txBox="1"/>
          <p:nvPr/>
        </p:nvSpPr>
        <p:spPr>
          <a:xfrm rot="1029897">
            <a:off x="2486025" y="2754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4" name="文本框 45"/>
          <p:cNvSpPr txBox="1"/>
          <p:nvPr/>
        </p:nvSpPr>
        <p:spPr>
          <a:xfrm rot="-1380000">
            <a:off x="3162300" y="3146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5" name="文本框 46"/>
          <p:cNvSpPr txBox="1"/>
          <p:nvPr/>
        </p:nvSpPr>
        <p:spPr>
          <a:xfrm rot="-170103">
            <a:off x="787400" y="15303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6" name="文本框 47"/>
          <p:cNvSpPr txBox="1"/>
          <p:nvPr/>
        </p:nvSpPr>
        <p:spPr>
          <a:xfrm rot="1029897">
            <a:off x="828675" y="34004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7" name="文本框 49"/>
          <p:cNvSpPr txBox="1"/>
          <p:nvPr/>
        </p:nvSpPr>
        <p:spPr>
          <a:xfrm rot="-170103">
            <a:off x="3009900" y="3836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8" name="文本框 50"/>
          <p:cNvSpPr txBox="1"/>
          <p:nvPr/>
        </p:nvSpPr>
        <p:spPr>
          <a:xfrm rot="-170103">
            <a:off x="4157663" y="31702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199" name="文本框 51"/>
          <p:cNvSpPr txBox="1"/>
          <p:nvPr/>
        </p:nvSpPr>
        <p:spPr>
          <a:xfrm rot="-170103">
            <a:off x="4324350" y="3929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0" name="文本框 32"/>
          <p:cNvSpPr txBox="1"/>
          <p:nvPr/>
        </p:nvSpPr>
        <p:spPr>
          <a:xfrm rot="-5070842">
            <a:off x="322263" y="2041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1" name="文本框 34"/>
          <p:cNvSpPr txBox="1"/>
          <p:nvPr/>
        </p:nvSpPr>
        <p:spPr>
          <a:xfrm rot="4149897">
            <a:off x="1339850" y="215900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2" name="文本框 36"/>
          <p:cNvSpPr txBox="1"/>
          <p:nvPr/>
        </p:nvSpPr>
        <p:spPr>
          <a:xfrm rot="-170103">
            <a:off x="1243013" y="12779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3" name="文本框 37"/>
          <p:cNvSpPr txBox="1"/>
          <p:nvPr/>
        </p:nvSpPr>
        <p:spPr>
          <a:xfrm rot="1029897">
            <a:off x="1338263" y="16843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4" name="文本框 45"/>
          <p:cNvSpPr txBox="1"/>
          <p:nvPr/>
        </p:nvSpPr>
        <p:spPr>
          <a:xfrm rot="-1380000">
            <a:off x="2117725" y="11461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5" name="文本框 46"/>
          <p:cNvSpPr txBox="1"/>
          <p:nvPr/>
        </p:nvSpPr>
        <p:spPr>
          <a:xfrm rot="-1380000">
            <a:off x="2687638" y="13160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6" name="文本框 47"/>
          <p:cNvSpPr txBox="1"/>
          <p:nvPr/>
        </p:nvSpPr>
        <p:spPr>
          <a:xfrm rot="-180000">
            <a:off x="2416175" y="1879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7" name="文本框 49"/>
          <p:cNvSpPr txBox="1"/>
          <p:nvPr/>
        </p:nvSpPr>
        <p:spPr>
          <a:xfrm rot="-1380000">
            <a:off x="3276600" y="15382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8" name="文本框 50"/>
          <p:cNvSpPr txBox="1"/>
          <p:nvPr/>
        </p:nvSpPr>
        <p:spPr>
          <a:xfrm rot="-1380000">
            <a:off x="2849563" y="21193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09" name="文本框 51"/>
          <p:cNvSpPr txBox="1"/>
          <p:nvPr/>
        </p:nvSpPr>
        <p:spPr>
          <a:xfrm rot="-1380000">
            <a:off x="3484563" y="22558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0" name="文本框 32"/>
          <p:cNvSpPr txBox="1"/>
          <p:nvPr/>
        </p:nvSpPr>
        <p:spPr>
          <a:xfrm rot="1209897">
            <a:off x="5114925" y="35385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1" name="文本框 34"/>
          <p:cNvSpPr txBox="1"/>
          <p:nvPr/>
        </p:nvSpPr>
        <p:spPr>
          <a:xfrm rot="-1030866">
            <a:off x="6313488" y="389413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2" name="文本框 36"/>
          <p:cNvSpPr txBox="1"/>
          <p:nvPr/>
        </p:nvSpPr>
        <p:spPr>
          <a:xfrm rot="368503">
            <a:off x="5773738" y="2859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3" name="文本框 37"/>
          <p:cNvSpPr txBox="1"/>
          <p:nvPr/>
        </p:nvSpPr>
        <p:spPr>
          <a:xfrm rot="829244">
            <a:off x="5284788" y="39735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4" name="文本框 45"/>
          <p:cNvSpPr txBox="1"/>
          <p:nvPr/>
        </p:nvSpPr>
        <p:spPr>
          <a:xfrm rot="-4502722">
            <a:off x="6778625" y="25003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5" name="文本框 46"/>
          <p:cNvSpPr txBox="1"/>
          <p:nvPr/>
        </p:nvSpPr>
        <p:spPr>
          <a:xfrm rot="2702238">
            <a:off x="7567613" y="30622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6" name="文本框 47"/>
          <p:cNvSpPr txBox="1"/>
          <p:nvPr/>
        </p:nvSpPr>
        <p:spPr>
          <a:xfrm rot="-3456638">
            <a:off x="6743700" y="3403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7" name="文本框 49"/>
          <p:cNvSpPr txBox="1"/>
          <p:nvPr/>
        </p:nvSpPr>
        <p:spPr>
          <a:xfrm rot="-3180423">
            <a:off x="1963738" y="23241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8" name="文本框 50"/>
          <p:cNvSpPr txBox="1"/>
          <p:nvPr/>
        </p:nvSpPr>
        <p:spPr>
          <a:xfrm rot="-3640556">
            <a:off x="7239000" y="35909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19" name="文本框 51"/>
          <p:cNvSpPr txBox="1"/>
          <p:nvPr/>
        </p:nvSpPr>
        <p:spPr>
          <a:xfrm rot="1549510">
            <a:off x="7754938" y="21748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0" name="文本框 32"/>
          <p:cNvSpPr txBox="1"/>
          <p:nvPr/>
        </p:nvSpPr>
        <p:spPr>
          <a:xfrm rot="4190103">
            <a:off x="4287838" y="2506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1" name="文本框 34"/>
          <p:cNvSpPr txBox="1"/>
          <p:nvPr/>
        </p:nvSpPr>
        <p:spPr>
          <a:xfrm rot="8340000">
            <a:off x="4922838" y="31384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2" name="文本框 36"/>
          <p:cNvSpPr txBox="1"/>
          <p:nvPr/>
        </p:nvSpPr>
        <p:spPr>
          <a:xfrm rot="-1160763">
            <a:off x="5773738" y="17510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3" name="文本框 37"/>
          <p:cNvSpPr txBox="1"/>
          <p:nvPr/>
        </p:nvSpPr>
        <p:spPr>
          <a:xfrm rot="39237">
            <a:off x="5649913" y="2273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4" name="文本框 45"/>
          <p:cNvSpPr txBox="1"/>
          <p:nvPr/>
        </p:nvSpPr>
        <p:spPr>
          <a:xfrm rot="-1160763">
            <a:off x="6334125" y="17732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5" name="文本框 46"/>
          <p:cNvSpPr txBox="1"/>
          <p:nvPr/>
        </p:nvSpPr>
        <p:spPr>
          <a:xfrm rot="-1160763">
            <a:off x="6704013" y="19875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6" name="文本框 47"/>
          <p:cNvSpPr txBox="1"/>
          <p:nvPr/>
        </p:nvSpPr>
        <p:spPr>
          <a:xfrm rot="39237">
            <a:off x="7185025" y="24574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7" name="文本框 49"/>
          <p:cNvSpPr txBox="1"/>
          <p:nvPr/>
        </p:nvSpPr>
        <p:spPr>
          <a:xfrm rot="-1160763">
            <a:off x="7038975" y="2159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8" name="文本框 50"/>
          <p:cNvSpPr txBox="1"/>
          <p:nvPr/>
        </p:nvSpPr>
        <p:spPr>
          <a:xfrm rot="-1160763">
            <a:off x="7488238" y="19335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29" name="文本框 51"/>
          <p:cNvSpPr txBox="1"/>
          <p:nvPr/>
        </p:nvSpPr>
        <p:spPr>
          <a:xfrm rot="-1160763">
            <a:off x="7289800" y="27940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0" name="文本框 32"/>
          <p:cNvSpPr txBox="1"/>
          <p:nvPr/>
        </p:nvSpPr>
        <p:spPr>
          <a:xfrm rot="4190103">
            <a:off x="2765425" y="33401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1" name="文本框 34"/>
          <p:cNvSpPr txBox="1"/>
          <p:nvPr/>
        </p:nvSpPr>
        <p:spPr>
          <a:xfrm rot="8340000">
            <a:off x="3924300" y="28162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2" name="文本框 36"/>
          <p:cNvSpPr txBox="1"/>
          <p:nvPr/>
        </p:nvSpPr>
        <p:spPr>
          <a:xfrm rot="2810103">
            <a:off x="3813175" y="17351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3" name="文本框 37"/>
          <p:cNvSpPr txBox="1"/>
          <p:nvPr/>
        </p:nvSpPr>
        <p:spPr>
          <a:xfrm rot="4010103">
            <a:off x="3813175" y="22780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4" name="文本框 45"/>
          <p:cNvSpPr txBox="1"/>
          <p:nvPr/>
        </p:nvSpPr>
        <p:spPr>
          <a:xfrm rot="2810103">
            <a:off x="4373563" y="17573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5" name="文本框 46"/>
          <p:cNvSpPr txBox="1"/>
          <p:nvPr/>
        </p:nvSpPr>
        <p:spPr>
          <a:xfrm rot="2810103">
            <a:off x="474345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6" name="文本框 47"/>
          <p:cNvSpPr txBox="1"/>
          <p:nvPr/>
        </p:nvSpPr>
        <p:spPr>
          <a:xfrm rot="4010103">
            <a:off x="47434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7" name="文本框 49"/>
          <p:cNvSpPr txBox="1"/>
          <p:nvPr/>
        </p:nvSpPr>
        <p:spPr>
          <a:xfrm rot="-1160763">
            <a:off x="6224588" y="2544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8" name="文本框 50"/>
          <p:cNvSpPr txBox="1"/>
          <p:nvPr/>
        </p:nvSpPr>
        <p:spPr>
          <a:xfrm rot="4020000">
            <a:off x="5218113" y="26304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39" name="文本框 51"/>
          <p:cNvSpPr txBox="1"/>
          <p:nvPr/>
        </p:nvSpPr>
        <p:spPr>
          <a:xfrm rot="-1160763">
            <a:off x="5599113" y="32194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0" name="文本框 32"/>
          <p:cNvSpPr txBox="1"/>
          <p:nvPr/>
        </p:nvSpPr>
        <p:spPr>
          <a:xfrm rot="5400000">
            <a:off x="1141413" y="32289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1" name="文本框 34"/>
          <p:cNvSpPr txBox="1"/>
          <p:nvPr/>
        </p:nvSpPr>
        <p:spPr>
          <a:xfrm rot="8340000">
            <a:off x="1881188" y="3552825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2" name="文本框 36"/>
          <p:cNvSpPr txBox="1"/>
          <p:nvPr/>
        </p:nvSpPr>
        <p:spPr>
          <a:xfrm rot="2810103">
            <a:off x="1862138" y="27320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3" name="文本框 37"/>
          <p:cNvSpPr txBox="1"/>
          <p:nvPr/>
        </p:nvSpPr>
        <p:spPr>
          <a:xfrm rot="5220000">
            <a:off x="2297113" y="30146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4" name="文本框 45"/>
          <p:cNvSpPr txBox="1"/>
          <p:nvPr/>
        </p:nvSpPr>
        <p:spPr>
          <a:xfrm rot="2810103">
            <a:off x="2809875" y="27463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5" name="文本框 46"/>
          <p:cNvSpPr txBox="1"/>
          <p:nvPr/>
        </p:nvSpPr>
        <p:spPr>
          <a:xfrm rot="4020000">
            <a:off x="700088" y="196373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6" name="文本框 47"/>
          <p:cNvSpPr txBox="1"/>
          <p:nvPr/>
        </p:nvSpPr>
        <p:spPr>
          <a:xfrm rot="5220000">
            <a:off x="701675" y="28971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7" name="文本框 49"/>
          <p:cNvSpPr txBox="1"/>
          <p:nvPr/>
        </p:nvSpPr>
        <p:spPr>
          <a:xfrm rot="4020000">
            <a:off x="2463800" y="374015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8" name="文本框 50"/>
          <p:cNvSpPr txBox="1"/>
          <p:nvPr/>
        </p:nvSpPr>
        <p:spPr>
          <a:xfrm rot="4020000">
            <a:off x="3702050" y="33670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49" name="文本框 51"/>
          <p:cNvSpPr txBox="1"/>
          <p:nvPr/>
        </p:nvSpPr>
        <p:spPr>
          <a:xfrm rot="4020000">
            <a:off x="4071938" y="35814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0" name="文本框 32"/>
          <p:cNvSpPr txBox="1"/>
          <p:nvPr/>
        </p:nvSpPr>
        <p:spPr>
          <a:xfrm rot="-880739">
            <a:off x="514350" y="25146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1" name="文本框 34"/>
          <p:cNvSpPr txBox="1"/>
          <p:nvPr/>
        </p:nvSpPr>
        <p:spPr>
          <a:xfrm rot="8340000">
            <a:off x="1254125" y="2592388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2" name="文本框 36"/>
          <p:cNvSpPr txBox="1"/>
          <p:nvPr/>
        </p:nvSpPr>
        <p:spPr>
          <a:xfrm rot="4020000">
            <a:off x="1670050" y="1511300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3" name="文本框 37"/>
          <p:cNvSpPr txBox="1"/>
          <p:nvPr/>
        </p:nvSpPr>
        <p:spPr>
          <a:xfrm rot="5220000">
            <a:off x="1670050" y="20542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4" name="文本框 45"/>
          <p:cNvSpPr txBox="1"/>
          <p:nvPr/>
        </p:nvSpPr>
        <p:spPr>
          <a:xfrm rot="2810103">
            <a:off x="2230438" y="153352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5" name="文本框 46"/>
          <p:cNvSpPr txBox="1"/>
          <p:nvPr/>
        </p:nvSpPr>
        <p:spPr>
          <a:xfrm rot="2810103">
            <a:off x="2600325" y="174783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6" name="文本框 47"/>
          <p:cNvSpPr txBox="1"/>
          <p:nvPr/>
        </p:nvSpPr>
        <p:spPr>
          <a:xfrm rot="4010103">
            <a:off x="2328863" y="23129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7" name="文本框 49"/>
          <p:cNvSpPr txBox="1"/>
          <p:nvPr/>
        </p:nvSpPr>
        <p:spPr>
          <a:xfrm rot="2810103">
            <a:off x="3187700" y="197167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8" name="文本框 50"/>
          <p:cNvSpPr txBox="1"/>
          <p:nvPr/>
        </p:nvSpPr>
        <p:spPr>
          <a:xfrm rot="2810103">
            <a:off x="3074988" y="240665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59" name="文本框 51"/>
          <p:cNvSpPr txBox="1"/>
          <p:nvPr/>
        </p:nvSpPr>
        <p:spPr>
          <a:xfrm rot="2810103">
            <a:off x="3444875" y="262096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0" name="文本框 32"/>
          <p:cNvSpPr txBox="1"/>
          <p:nvPr/>
        </p:nvSpPr>
        <p:spPr>
          <a:xfrm rot="5400000">
            <a:off x="4751388" y="36830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1" name="文本框 34"/>
          <p:cNvSpPr txBox="1"/>
          <p:nvPr/>
        </p:nvSpPr>
        <p:spPr>
          <a:xfrm rot="3159237">
            <a:off x="5819775" y="4006850"/>
            <a:ext cx="50165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2" name="文本框 36"/>
          <p:cNvSpPr txBox="1"/>
          <p:nvPr/>
        </p:nvSpPr>
        <p:spPr>
          <a:xfrm rot="-1160763">
            <a:off x="6237288" y="292576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3" name="文本框 37"/>
          <p:cNvSpPr txBox="1"/>
          <p:nvPr/>
        </p:nvSpPr>
        <p:spPr>
          <a:xfrm rot="39237">
            <a:off x="6237288" y="3468688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4" name="文本框 45"/>
          <p:cNvSpPr txBox="1"/>
          <p:nvPr/>
        </p:nvSpPr>
        <p:spPr>
          <a:xfrm rot="-1160763">
            <a:off x="6797675" y="2947988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5" name="文本框 46"/>
          <p:cNvSpPr txBox="1"/>
          <p:nvPr/>
        </p:nvSpPr>
        <p:spPr>
          <a:xfrm rot="-1160763">
            <a:off x="7167563" y="3162300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6" name="文本框 47"/>
          <p:cNvSpPr txBox="1"/>
          <p:nvPr/>
        </p:nvSpPr>
        <p:spPr>
          <a:xfrm rot="39237">
            <a:off x="6854825" y="3730625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7" name="文本框 49"/>
          <p:cNvSpPr txBox="1"/>
          <p:nvPr/>
        </p:nvSpPr>
        <p:spPr>
          <a:xfrm rot="-1160763">
            <a:off x="7688263" y="3452813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8" name="文本框 50"/>
          <p:cNvSpPr txBox="1"/>
          <p:nvPr/>
        </p:nvSpPr>
        <p:spPr>
          <a:xfrm rot="-1160763">
            <a:off x="7642225" y="3821113"/>
            <a:ext cx="5064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7269" name="文本框 51"/>
          <p:cNvSpPr txBox="1"/>
          <p:nvPr/>
        </p:nvSpPr>
        <p:spPr>
          <a:xfrm rot="-1160763">
            <a:off x="6780213" y="1146175"/>
            <a:ext cx="5064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zh-CN" sz="500" dirty="0">
                <a:solidFill>
                  <a:srgbClr val="EEECE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500" dirty="0">
              <a:solidFill>
                <a:srgbClr val="EEECE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936625" y="1543050"/>
            <a:ext cx="73818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一上高城万里愁，蒹葭杨柳似汀州。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839788" y="2544763"/>
            <a:ext cx="7756525" cy="15684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一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登上咸阳高高的城楼，万里忧愁，蒹葭杨柳，就像江中的小</a:t>
            </a: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洲。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727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625" y="436563"/>
            <a:ext cx="2693988" cy="86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溪云初起日沉阁，山雨欲来风满楼。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溪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云突起红日落在寺阁之外，山雨将至，狂风已吹满咸阳楼。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4"/>
          <p:cNvSpPr txBox="1"/>
          <p:nvPr/>
        </p:nvSpPr>
        <p:spPr>
          <a:xfrm>
            <a:off x="904875" y="1155700"/>
            <a:ext cx="73358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鸟下绿芜秦苑夕，蝉鸣黄叶汉宫秋。</a:t>
            </a:r>
            <a:endParaRPr lang="zh-CN" altLang="en-US" sz="3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900" y="2230438"/>
            <a:ext cx="7758113" cy="15700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黄昏</a:t>
            </a:r>
            <a:r>
              <a:rPr kumimoji="1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杂草丛生的园中鸟照飞，深秋枯叶满枝的树上蝉鸣啾啾。</a:t>
            </a:r>
            <a:endParaRPr kumimoji="1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10435</Words>
  <Application>WPS 演示</Application>
  <PresentationFormat/>
  <Paragraphs>3015</Paragraphs>
  <Slides>46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黑体</vt:lpstr>
      <vt:lpstr>Calibri</vt:lpstr>
      <vt:lpstr>楷体</vt:lpstr>
      <vt:lpstr>+mn-ea</vt:lpstr>
      <vt:lpstr>楷体_GB2312</vt:lpstr>
      <vt:lpstr>微软雅黑</vt:lpstr>
      <vt:lpstr>Arial Unicode MS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状元成才路;</dc:title>
  <dc:creator>状元成才路</dc:creator>
  <cp:keywords>状元成才路</cp:keywords>
  <dc:description>声  明
 本文件仅用于个人学习、研究或欣赏，以及其他非商业性或非盈利性用途，但同时应遵守著作权法及其他相关法律的规定，不得侵犯本司及相关权利人的合法权利。
 除此以外，将本文件任何内容用于其他用途时，应获得授权，如发现未经授权用于商业或盈利用途将追加侵权者的法律责任。
武汉天成贵龙文化传播有限公司
湖北山河律师事务所</dc:description>
  <cp:lastModifiedBy>Administrator</cp:lastModifiedBy>
  <cp:revision>1143</cp:revision>
  <dcterms:created xsi:type="dcterms:W3CDTF">2016-01-14T07:05:12Z</dcterms:created>
  <dcterms:modified xsi:type="dcterms:W3CDTF">2018-11-30T08:45:36Z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