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anose="02070309020205020404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anose="02070309020205020404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/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/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/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/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/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/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/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/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/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/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/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/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/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/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/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/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/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/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/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/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/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/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/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/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/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/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/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/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/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/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/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/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/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/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/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/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/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/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/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/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/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/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/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/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/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/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/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/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/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/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/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/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/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/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/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/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/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/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/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/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/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/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/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/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/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 panose="020B0603020202020204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panose="05020102010507070707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panose="05020102010507070707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panose="05020102010507070707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panose="05020102010507070707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panose="05020102010507070707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52" y="0"/>
            <a:ext cx="91661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83568" y="836712"/>
            <a:ext cx="469872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保护森林</a:t>
            </a:r>
            <a:endParaRPr lang="zh-CN" altLang="en-US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35896" y="4149080"/>
            <a:ext cx="469872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人人有责</a:t>
            </a:r>
            <a:endParaRPr lang="zh-CN" altLang="en-US" sz="8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4659"/>
            <a:ext cx="7559824" cy="59661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9318064">
            <a:off x="467544" y="3068960"/>
            <a:ext cx="8494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大家一起快来保护森林吧！</a:t>
            </a:r>
            <a:endParaRPr lang="zh-CN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>
                <a:solidFill>
                  <a:schemeClr val="bg1"/>
                </a:solidFill>
              </a:rPr>
              <a:t>森林是孕育人类的母亲； </a:t>
            </a:r>
            <a:br>
              <a:rPr lang="zh-CN" altLang="en-US" sz="3200" dirty="0">
                <a:solidFill>
                  <a:schemeClr val="bg1"/>
                </a:solidFill>
              </a:rPr>
            </a:br>
            <a:r>
              <a:rPr lang="zh-CN" altLang="en-US" sz="3200" dirty="0">
                <a:solidFill>
                  <a:schemeClr val="bg1"/>
                </a:solidFill>
              </a:rPr>
              <a:t>森林是人类的资源宝库； </a:t>
            </a:r>
            <a:br>
              <a:rPr lang="zh-CN" altLang="en-US" sz="3200" dirty="0">
                <a:solidFill>
                  <a:schemeClr val="bg1"/>
                </a:solidFill>
              </a:rPr>
            </a:br>
            <a:r>
              <a:rPr lang="zh-CN" altLang="en-US" sz="3200" dirty="0">
                <a:solidFill>
                  <a:schemeClr val="bg1"/>
                </a:solidFill>
              </a:rPr>
              <a:t>森林能保护土壤； </a:t>
            </a:r>
            <a:br>
              <a:rPr lang="zh-CN" altLang="en-US" sz="3200" dirty="0">
                <a:solidFill>
                  <a:schemeClr val="bg1"/>
                </a:solidFill>
              </a:rPr>
            </a:br>
            <a:r>
              <a:rPr lang="zh-CN" altLang="en-US" sz="3200" dirty="0">
                <a:solidFill>
                  <a:schemeClr val="bg1"/>
                </a:solidFill>
              </a:rPr>
              <a:t>森林能涵养水源； </a:t>
            </a:r>
            <a:br>
              <a:rPr lang="zh-CN" altLang="en-US" sz="3200" dirty="0">
                <a:solidFill>
                  <a:schemeClr val="bg1"/>
                </a:solidFill>
              </a:rPr>
            </a:br>
            <a:r>
              <a:rPr lang="zh-CN" altLang="en-US" sz="3200" dirty="0">
                <a:solidFill>
                  <a:schemeClr val="bg1"/>
                </a:solidFill>
              </a:rPr>
              <a:t>森林能调节气候，制造氧气； </a:t>
            </a:r>
            <a:br>
              <a:rPr lang="zh-CN" altLang="en-US" sz="3200" dirty="0">
                <a:solidFill>
                  <a:schemeClr val="bg1"/>
                </a:solidFill>
              </a:rPr>
            </a:br>
            <a:r>
              <a:rPr lang="zh-CN" altLang="en-US" sz="3200" dirty="0">
                <a:solidFill>
                  <a:schemeClr val="bg1"/>
                </a:solidFill>
              </a:rPr>
              <a:t>森林能净化空气； </a:t>
            </a:r>
            <a:br>
              <a:rPr lang="zh-CN" altLang="en-US" sz="3200" dirty="0">
                <a:solidFill>
                  <a:schemeClr val="bg1"/>
                </a:solidFill>
              </a:rPr>
            </a:br>
            <a:r>
              <a:rPr lang="zh-CN" altLang="en-US" sz="3200" dirty="0">
                <a:solidFill>
                  <a:schemeClr val="bg1"/>
                </a:solidFill>
              </a:rPr>
              <a:t>森林能消除噪声。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026" y="658164"/>
            <a:ext cx="3679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森林的作用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40"/>
            <a:ext cx="9144000" cy="686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dirty="0" smtClean="0"/>
              <a:t>      </a:t>
            </a:r>
            <a:r>
              <a:rPr lang="zh-CN" alt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人为</a:t>
            </a: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因素的森林破坏包括森林采伐，人类引起森林火灾，酸雨和引进的物种。也有自然因素可能会破坏森林，包括森林火灾、昆虫、疾病、天气、物种之间的竞争等。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森林被破坏的主要原因</a:t>
            </a:r>
            <a:r>
              <a:rPr lang="zh-CN" alt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：                                                                                                                                                                                             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◇为了利用木材，大量地砍伐森林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◇烧毁田地造成的原始森林的消失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◇为放牧，确保大规模的农地而开拓森林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◇滑雪场等娱乐设施的开发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◇因酸性雨导致树木干枯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◇全球变暖造成的森林干枯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◇频繁的火山爆发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◇地壳板块运动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    1970</a:t>
            </a: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年开始，酸雨的森林破坏备受瞩目。受害严重的主要地区是欧洲和北美的北方林。许多国家的森林面积在减少，有的国家失去了一半以上的森林。靠近五大湖的美国，加拿大受严重的酸雨影响。到处可以看到树叶掉落，干枯的森林。在</a:t>
            </a:r>
            <a:r>
              <a:rPr lang="zh-CN" alt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中国的</a:t>
            </a:r>
            <a:r>
              <a:rPr lang="zh-CN" alt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工业城市周边，也出现了针叶树林干枯的现象。除此之外，还有各个国家受酸雨的影响，森林在受破坏。</a:t>
            </a:r>
            <a:endParaRPr lang="zh-CN" alt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9367" y="660544"/>
            <a:ext cx="5724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森林被破坏</a:t>
            </a: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的原因</a:t>
            </a:r>
            <a:endParaRPr lang="zh-CN" alt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森林的</a:t>
            </a:r>
            <a:r>
              <a:rPr lang="zh-CN" altLang="en-US" dirty="0" smtClean="0">
                <a:solidFill>
                  <a:schemeClr val="bg1"/>
                </a:solidFill>
              </a:rPr>
              <a:t>功能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/>
              <a:t>．</a:t>
            </a:r>
            <a:r>
              <a:rPr lang="zh-CN" altLang="en-US" dirty="0">
                <a:solidFill>
                  <a:schemeClr val="bg1"/>
                </a:solidFill>
              </a:rPr>
              <a:t>调节生物圈的</a:t>
            </a:r>
            <a:r>
              <a:rPr lang="en-US" altLang="zh-CN" dirty="0">
                <a:solidFill>
                  <a:schemeClr val="bg1"/>
                </a:solidFill>
              </a:rPr>
              <a:t>CO2</a:t>
            </a:r>
            <a:r>
              <a:rPr lang="zh-CN" altLang="en-US" dirty="0">
                <a:solidFill>
                  <a:schemeClr val="bg1"/>
                </a:solidFill>
              </a:rPr>
              <a:t>和</a:t>
            </a:r>
            <a:r>
              <a:rPr lang="en-US" altLang="zh-CN" dirty="0">
                <a:solidFill>
                  <a:schemeClr val="bg1"/>
                </a:solidFill>
              </a:rPr>
              <a:t>O2</a:t>
            </a:r>
            <a:r>
              <a:rPr lang="zh-CN" altLang="en-US" dirty="0">
                <a:solidFill>
                  <a:schemeClr val="bg1"/>
                </a:solidFill>
              </a:rPr>
              <a:t>的平衡 处于生长季节的阔叶林，每公顷每天能吸收</a:t>
            </a:r>
            <a:r>
              <a:rPr lang="en-US" altLang="zh-CN" dirty="0">
                <a:solidFill>
                  <a:schemeClr val="bg1"/>
                </a:solidFill>
              </a:rPr>
              <a:t>1</a:t>
            </a:r>
            <a:r>
              <a:rPr lang="zh-CN" altLang="en-US" dirty="0">
                <a:solidFill>
                  <a:schemeClr val="bg1"/>
                </a:solidFill>
              </a:rPr>
              <a:t>吨</a:t>
            </a:r>
            <a:r>
              <a:rPr lang="en-US" altLang="zh-CN" dirty="0">
                <a:solidFill>
                  <a:schemeClr val="bg1"/>
                </a:solidFill>
              </a:rPr>
              <a:t>CO2</a:t>
            </a:r>
            <a:r>
              <a:rPr lang="zh-CN" altLang="en-US" dirty="0">
                <a:solidFill>
                  <a:schemeClr val="bg1"/>
                </a:solidFill>
              </a:rPr>
              <a:t>，生产</a:t>
            </a:r>
            <a:r>
              <a:rPr lang="en-US" altLang="zh-CN" dirty="0">
                <a:solidFill>
                  <a:schemeClr val="bg1"/>
                </a:solidFill>
              </a:rPr>
              <a:t>730</a:t>
            </a:r>
            <a:r>
              <a:rPr lang="zh-CN" altLang="en-US" dirty="0">
                <a:solidFill>
                  <a:schemeClr val="bg1"/>
                </a:solidFill>
              </a:rPr>
              <a:t>公斤</a:t>
            </a:r>
            <a:r>
              <a:rPr lang="en-US" altLang="zh-CN" dirty="0">
                <a:solidFill>
                  <a:schemeClr val="bg1"/>
                </a:solidFill>
              </a:rPr>
              <a:t>O2</a:t>
            </a:r>
            <a:r>
              <a:rPr lang="zh-CN" altLang="en-US" dirty="0">
                <a:solidFill>
                  <a:schemeClr val="bg1"/>
                </a:solidFill>
              </a:rPr>
              <a:t>。按此推算，若人均拥有</a:t>
            </a:r>
            <a:r>
              <a:rPr lang="en-US" altLang="zh-CN" dirty="0">
                <a:solidFill>
                  <a:schemeClr val="bg1"/>
                </a:solidFill>
              </a:rPr>
              <a:t>102</a:t>
            </a:r>
            <a:r>
              <a:rPr lang="zh-CN" altLang="en-US" dirty="0">
                <a:solidFill>
                  <a:schemeClr val="bg1"/>
                </a:solidFill>
              </a:rPr>
              <a:t>米的森林，就能满足自己对氧的需要了。 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zh-CN" altLang="en-US" dirty="0">
                <a:solidFill>
                  <a:schemeClr val="bg1"/>
                </a:solidFill>
              </a:rPr>
              <a:t>．净化空气 森林枝叶茂密，湿度也较高，能吸附油烟、灰尘，还能吸收</a:t>
            </a:r>
            <a:r>
              <a:rPr lang="en-US" altLang="zh-CN" dirty="0">
                <a:solidFill>
                  <a:schemeClr val="bg1"/>
                </a:solidFill>
              </a:rPr>
              <a:t>SO2</a:t>
            </a:r>
            <a:r>
              <a:rPr lang="zh-CN" altLang="en-US" dirty="0">
                <a:solidFill>
                  <a:schemeClr val="bg1"/>
                </a:solidFill>
              </a:rPr>
              <a:t>等有毒气体。每公顷油松林一年可吸尘</a:t>
            </a:r>
            <a:r>
              <a:rPr lang="en-US" altLang="zh-CN" dirty="0">
                <a:solidFill>
                  <a:schemeClr val="bg1"/>
                </a:solidFill>
              </a:rPr>
              <a:t>36.4</a:t>
            </a:r>
            <a:r>
              <a:rPr lang="zh-CN" altLang="en-US" dirty="0">
                <a:solidFill>
                  <a:schemeClr val="bg1"/>
                </a:solidFill>
              </a:rPr>
              <a:t>吨，夹竹桃、梧桐、槐树等能吸收</a:t>
            </a:r>
            <a:r>
              <a:rPr lang="en-US" altLang="zh-CN" dirty="0">
                <a:solidFill>
                  <a:schemeClr val="bg1"/>
                </a:solidFill>
              </a:rPr>
              <a:t>SO2</a:t>
            </a:r>
            <a:r>
              <a:rPr lang="zh-CN" altLang="en-US" dirty="0">
                <a:solidFill>
                  <a:schemeClr val="bg1"/>
                </a:solidFill>
              </a:rPr>
              <a:t>。松树针叶分泌的杀菌素可杀死白喉杆菌和结核杆菌。据测定，绿化区每立方米空气中的细菌含量仅为市区的</a:t>
            </a:r>
            <a:r>
              <a:rPr lang="en-US" altLang="zh-CN" dirty="0">
                <a:solidFill>
                  <a:schemeClr val="bg1"/>
                </a:solidFill>
              </a:rPr>
              <a:t>15</a:t>
            </a:r>
            <a:r>
              <a:rPr lang="zh-CN" altLang="en-US" dirty="0">
                <a:solidFill>
                  <a:schemeClr val="bg1"/>
                </a:solidFill>
              </a:rPr>
              <a:t>％。 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zh-CN" altLang="en-US" dirty="0">
                <a:solidFill>
                  <a:schemeClr val="bg1"/>
                </a:solidFill>
              </a:rPr>
              <a:t>．减低噪音 </a:t>
            </a:r>
            <a:r>
              <a:rPr lang="en-US" altLang="zh-CN" dirty="0">
                <a:solidFill>
                  <a:schemeClr val="bg1"/>
                </a:solidFill>
              </a:rPr>
              <a:t>30</a:t>
            </a:r>
            <a:r>
              <a:rPr lang="zh-CN" altLang="en-US" dirty="0">
                <a:solidFill>
                  <a:schemeClr val="bg1"/>
                </a:solidFill>
              </a:rPr>
              <a:t>米宽的林带可减低噪音</a:t>
            </a:r>
            <a:r>
              <a:rPr lang="en-US" altLang="zh-CN" dirty="0">
                <a:solidFill>
                  <a:schemeClr val="bg1"/>
                </a:solidFill>
              </a:rPr>
              <a:t>6</a:t>
            </a:r>
            <a:r>
              <a:rPr lang="zh-CN" altLang="en-US" dirty="0">
                <a:solidFill>
                  <a:schemeClr val="bg1"/>
                </a:solidFill>
              </a:rPr>
              <a:t>～</a:t>
            </a:r>
            <a:r>
              <a:rPr lang="en-US" altLang="zh-CN" dirty="0">
                <a:solidFill>
                  <a:schemeClr val="bg1"/>
                </a:solidFill>
              </a:rPr>
              <a:t>8</a:t>
            </a:r>
            <a:r>
              <a:rPr lang="zh-CN" altLang="en-US" dirty="0">
                <a:solidFill>
                  <a:schemeClr val="bg1"/>
                </a:solidFill>
              </a:rPr>
              <a:t>分贝，在行道树之间种灌木，防噪音效果更佳。 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zh-CN" altLang="en-US" dirty="0">
                <a:solidFill>
                  <a:schemeClr val="bg1"/>
                </a:solidFill>
              </a:rPr>
              <a:t>．涵养水源，保持水土 茂密的林冠能截留雨水，林下的枯枝落叶层能缓冲雨水对地表的冲击力，促进水的渗透，减少和节制地面径流，有利于涵养水源。据统计，一亩林地比裸地多蓄水</a:t>
            </a:r>
            <a:r>
              <a:rPr lang="en-US" altLang="zh-CN" dirty="0">
                <a:solidFill>
                  <a:schemeClr val="bg1"/>
                </a:solidFill>
              </a:rPr>
              <a:t>20</a:t>
            </a:r>
            <a:r>
              <a:rPr lang="zh-CN" altLang="en-US" dirty="0">
                <a:solidFill>
                  <a:schemeClr val="bg1"/>
                </a:solidFill>
              </a:rPr>
              <a:t>吨，</a:t>
            </a:r>
            <a:r>
              <a:rPr lang="en-US" altLang="zh-CN" dirty="0">
                <a:solidFill>
                  <a:schemeClr val="bg1"/>
                </a:solidFill>
              </a:rPr>
              <a:t>5</a:t>
            </a:r>
            <a:r>
              <a:rPr lang="zh-CN" altLang="en-US" dirty="0">
                <a:solidFill>
                  <a:schemeClr val="bg1"/>
                </a:solidFill>
              </a:rPr>
              <a:t>万亩森林的贮水量相当于一座</a:t>
            </a:r>
            <a:r>
              <a:rPr lang="en-US" altLang="zh-CN" dirty="0">
                <a:solidFill>
                  <a:schemeClr val="bg1"/>
                </a:solidFill>
              </a:rPr>
              <a:t>100</a:t>
            </a:r>
            <a:r>
              <a:rPr lang="zh-CN" altLang="en-US" dirty="0">
                <a:solidFill>
                  <a:schemeClr val="bg1"/>
                </a:solidFill>
              </a:rPr>
              <a:t>万立方米的大水库。森林还能有效地减少水土流失，据统计，在一次降雨</a:t>
            </a:r>
            <a:r>
              <a:rPr lang="en-US" altLang="zh-CN" dirty="0">
                <a:solidFill>
                  <a:schemeClr val="bg1"/>
                </a:solidFill>
              </a:rPr>
              <a:t>346</a:t>
            </a:r>
            <a:r>
              <a:rPr lang="zh-CN" altLang="en-US" dirty="0">
                <a:solidFill>
                  <a:schemeClr val="bg1"/>
                </a:solidFill>
              </a:rPr>
              <a:t>毫米后，平均每亩林地流失土壤</a:t>
            </a:r>
            <a:r>
              <a:rPr lang="en-US" altLang="zh-CN" dirty="0">
                <a:solidFill>
                  <a:schemeClr val="bg1"/>
                </a:solidFill>
              </a:rPr>
              <a:t>4</a:t>
            </a:r>
            <a:r>
              <a:rPr lang="zh-CN" altLang="en-US" dirty="0">
                <a:solidFill>
                  <a:schemeClr val="bg1"/>
                </a:solidFill>
              </a:rPr>
              <a:t>公斤，草地为</a:t>
            </a:r>
            <a:r>
              <a:rPr lang="en-US" altLang="zh-CN" dirty="0">
                <a:solidFill>
                  <a:schemeClr val="bg1"/>
                </a:solidFill>
              </a:rPr>
              <a:t>6.2</a:t>
            </a:r>
            <a:r>
              <a:rPr lang="zh-CN" altLang="en-US" dirty="0">
                <a:solidFill>
                  <a:schemeClr val="bg1"/>
                </a:solidFill>
              </a:rPr>
              <a:t>公斤，作物地和裸地分别是</a:t>
            </a:r>
            <a:r>
              <a:rPr lang="en-US" altLang="zh-CN" dirty="0">
                <a:solidFill>
                  <a:schemeClr val="bg1"/>
                </a:solidFill>
              </a:rPr>
              <a:t>238</a:t>
            </a:r>
            <a:r>
              <a:rPr lang="zh-CN" altLang="en-US" dirty="0">
                <a:solidFill>
                  <a:schemeClr val="bg1"/>
                </a:solidFill>
              </a:rPr>
              <a:t>公斤和</a:t>
            </a:r>
            <a:r>
              <a:rPr lang="en-US" altLang="zh-CN" dirty="0">
                <a:solidFill>
                  <a:schemeClr val="bg1"/>
                </a:solidFill>
              </a:rPr>
              <a:t>450</a:t>
            </a:r>
            <a:r>
              <a:rPr lang="zh-CN" altLang="en-US" dirty="0">
                <a:solidFill>
                  <a:schemeClr val="bg1"/>
                </a:solidFill>
              </a:rPr>
              <a:t>公斤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en-US" altLang="zh-CN" dirty="0">
                <a:solidFill>
                  <a:schemeClr val="bg1"/>
                </a:solidFill>
              </a:rPr>
              <a:t>5</a:t>
            </a:r>
            <a:r>
              <a:rPr lang="zh-CN" altLang="en-US" dirty="0">
                <a:solidFill>
                  <a:schemeClr val="bg1"/>
                </a:solidFill>
              </a:rPr>
              <a:t>．调节气温、降低风速、增加</a:t>
            </a:r>
            <a:r>
              <a:rPr lang="zh-CN" altLang="en-US" dirty="0" smtClean="0">
                <a:solidFill>
                  <a:schemeClr val="bg1"/>
                </a:solidFill>
              </a:rPr>
              <a:t>降雨量。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8" y="0"/>
            <a:ext cx="91505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7125113" cy="924475"/>
          </a:xfrm>
        </p:spPr>
        <p:txBody>
          <a:bodyPr/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破坏</a:t>
            </a:r>
            <a:r>
              <a:rPr lang="zh-CN" altLang="en-US" sz="4000" dirty="0">
                <a:solidFill>
                  <a:schemeClr val="bg1"/>
                </a:solidFill>
              </a:rPr>
              <a:t>森林的后果 </a:t>
            </a:r>
            <a:br>
              <a:rPr lang="zh-CN" alt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r>
              <a:rPr lang="zh-CN" altLang="en-US" dirty="0">
                <a:solidFill>
                  <a:schemeClr val="bg1"/>
                </a:solidFill>
              </a:rPr>
              <a:t>．水土流失 </a:t>
            </a:r>
            <a:r>
              <a:rPr lang="zh-CN" altLang="en-US" dirty="0" smtClean="0">
                <a:solidFill>
                  <a:schemeClr val="bg1"/>
                </a:solidFill>
              </a:rPr>
              <a:t>森林</a:t>
            </a:r>
            <a:r>
              <a:rPr lang="zh-CN" altLang="en-US" dirty="0">
                <a:solidFill>
                  <a:schemeClr val="bg1"/>
                </a:solidFill>
              </a:rPr>
              <a:t>被砍伐后，裸露的土地经不起风吹雨打日晒。晴天，由于太阳曝晒，地温升高，有机物分解为可溶性矿质元素的进程加快；雨天，雨水直接冲测，把肥沃的表土连同矿质元素带进江河。据估计，我国每年约有</a:t>
            </a:r>
            <a:r>
              <a:rPr lang="en-US" altLang="zh-CN" dirty="0">
                <a:solidFill>
                  <a:schemeClr val="bg1"/>
                </a:solidFill>
              </a:rPr>
              <a:t>50</a:t>
            </a:r>
            <a:r>
              <a:rPr lang="zh-CN" altLang="en-US" dirty="0">
                <a:solidFill>
                  <a:schemeClr val="bg1"/>
                </a:solidFill>
              </a:rPr>
              <a:t>多亿吨土壤被冲进江河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zh-CN" altLang="en-US" dirty="0">
                <a:solidFill>
                  <a:schemeClr val="bg1"/>
                </a:solidFill>
              </a:rPr>
              <a:t>．流沙淤积，堵塞水库河道 黄河水中的含沙量居全球之冠，洪水到来时，水、沙各占一半。由于流沙淤积，黄河下游有些地方的河床比堤外土地高出</a:t>
            </a:r>
            <a:r>
              <a:rPr lang="en-US" altLang="zh-CN" dirty="0">
                <a:solidFill>
                  <a:schemeClr val="bg1"/>
                </a:solidFill>
              </a:rPr>
              <a:t>12</a:t>
            </a:r>
            <a:r>
              <a:rPr lang="zh-CN" altLang="en-US" dirty="0">
                <a:solidFill>
                  <a:schemeClr val="bg1"/>
                </a:solidFill>
              </a:rPr>
              <a:t>米，甚至比开封市的城墙还高，严重威胁人民的生命和财产安全。 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zh-CN" altLang="en-US" dirty="0">
                <a:solidFill>
                  <a:schemeClr val="bg1"/>
                </a:solidFill>
              </a:rPr>
              <a:t>．环境恶化，灾情频繁 海南省万宁县的森林覆盖率原来高达</a:t>
            </a:r>
            <a:r>
              <a:rPr lang="en-US" altLang="zh-CN" dirty="0">
                <a:solidFill>
                  <a:schemeClr val="bg1"/>
                </a:solidFill>
              </a:rPr>
              <a:t>63</a:t>
            </a:r>
            <a:r>
              <a:rPr lang="zh-CN" altLang="en-US" dirty="0">
                <a:solidFill>
                  <a:schemeClr val="bg1"/>
                </a:solidFill>
              </a:rPr>
              <a:t>％，由于有森林调节，本世纪四、五十年代没发生过干旱。后来，人为的破坏使那里的森林覆盖率降至</a:t>
            </a:r>
            <a:r>
              <a:rPr lang="en-US" altLang="zh-CN" dirty="0">
                <a:solidFill>
                  <a:schemeClr val="bg1"/>
                </a:solidFill>
              </a:rPr>
              <a:t>9.8</a:t>
            </a:r>
            <a:r>
              <a:rPr lang="zh-CN" altLang="en-US" dirty="0">
                <a:solidFill>
                  <a:schemeClr val="bg1"/>
                </a:solidFill>
              </a:rPr>
              <a:t>％，从此以后，自然灾害纷至沓来，从</a:t>
            </a:r>
            <a:r>
              <a:rPr lang="en-US" altLang="zh-CN" dirty="0">
                <a:solidFill>
                  <a:schemeClr val="bg1"/>
                </a:solidFill>
              </a:rPr>
              <a:t>60</a:t>
            </a:r>
            <a:r>
              <a:rPr lang="zh-CN" altLang="en-US" dirty="0">
                <a:solidFill>
                  <a:schemeClr val="bg1"/>
                </a:solidFill>
              </a:rPr>
              <a:t>到</a:t>
            </a:r>
            <a:r>
              <a:rPr lang="en-US" altLang="zh-CN" dirty="0">
                <a:solidFill>
                  <a:schemeClr val="bg1"/>
                </a:solidFill>
              </a:rPr>
              <a:t>70</a:t>
            </a:r>
            <a:r>
              <a:rPr lang="zh-CN" altLang="en-US" dirty="0">
                <a:solidFill>
                  <a:schemeClr val="bg1"/>
                </a:solidFill>
              </a:rPr>
              <a:t>年代，平均每</a:t>
            </a:r>
            <a:r>
              <a:rPr lang="en-US" altLang="zh-CN" dirty="0">
                <a:solidFill>
                  <a:schemeClr val="bg1"/>
                </a:solidFill>
              </a:rPr>
              <a:t>10</a:t>
            </a:r>
            <a:r>
              <a:rPr lang="zh-CN" altLang="en-US" dirty="0">
                <a:solidFill>
                  <a:schemeClr val="bg1"/>
                </a:solidFill>
              </a:rPr>
              <a:t>年就有</a:t>
            </a:r>
            <a:r>
              <a:rPr lang="en-US" altLang="zh-CN" dirty="0">
                <a:solidFill>
                  <a:schemeClr val="bg1"/>
                </a:solidFill>
              </a:rPr>
              <a:t>6</a:t>
            </a:r>
            <a:r>
              <a:rPr lang="zh-CN" altLang="en-US" dirty="0">
                <a:solidFill>
                  <a:schemeClr val="bg1"/>
                </a:solidFill>
              </a:rPr>
              <a:t>年闹旱灾，致使</a:t>
            </a:r>
            <a:r>
              <a:rPr lang="en-US" altLang="zh-CN" dirty="0">
                <a:solidFill>
                  <a:schemeClr val="bg1"/>
                </a:solidFill>
              </a:rPr>
              <a:t>21</a:t>
            </a:r>
            <a:r>
              <a:rPr lang="zh-CN" altLang="en-US" dirty="0">
                <a:solidFill>
                  <a:schemeClr val="bg1"/>
                </a:solidFill>
              </a:rPr>
              <a:t>条河的河水断流，</a:t>
            </a:r>
            <a:r>
              <a:rPr lang="en-US" altLang="zh-CN" dirty="0">
                <a:solidFill>
                  <a:schemeClr val="bg1"/>
                </a:solidFill>
              </a:rPr>
              <a:t>3/4</a:t>
            </a:r>
            <a:r>
              <a:rPr lang="zh-CN" altLang="en-US" dirty="0">
                <a:solidFill>
                  <a:schemeClr val="bg1"/>
                </a:solidFill>
              </a:rPr>
              <a:t>的农田受旱减产，</a:t>
            </a:r>
            <a:r>
              <a:rPr lang="en-US" altLang="zh-CN" dirty="0">
                <a:solidFill>
                  <a:schemeClr val="bg1"/>
                </a:solidFill>
              </a:rPr>
              <a:t>25</a:t>
            </a:r>
            <a:r>
              <a:rPr lang="zh-CN" altLang="en-US" dirty="0">
                <a:solidFill>
                  <a:schemeClr val="bg1"/>
                </a:solidFill>
              </a:rPr>
              <a:t>个水库干涸。特别是森林被毁，使一些珍稀动物失去繁衍基地。那里的动物就难以生存。我国的海南坡鹿、华南虎、黑冠长臂猿等珍贵动物都由于生境遭到破坏而濒临灭绝。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2" y="134076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以前的小溪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/>
          <a:srcRect l="-1531"/>
          <a:stretch>
            <a:fillRect/>
          </a:stretch>
        </p:blipFill>
        <p:spPr bwMode="auto">
          <a:xfrm>
            <a:off x="-135466" y="-113834"/>
            <a:ext cx="9279466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2975679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昔日的大树郁郁葱葱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                                                                                                               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67"/>
          <a:stretch>
            <a:fillRect/>
          </a:stretch>
        </p:blipFill>
        <p:spPr bwMode="auto">
          <a:xfrm>
            <a:off x="-135467" y="0"/>
            <a:ext cx="93747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可现在</a:t>
            </a:r>
            <a:r>
              <a:rPr lang="en-US" altLang="zh-CN" dirty="0" smtClean="0"/>
              <a:t>…………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755576" y="2060848"/>
            <a:ext cx="7639083" cy="428720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春季</Template>
  <TotalTime>0</TotalTime>
  <Words>1694</Words>
  <Application>WPS 演示</Application>
  <PresentationFormat>全屏显示(4:3)</PresentationFormat>
  <Paragraphs>48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Trebuchet MS</vt:lpstr>
      <vt:lpstr>Wingdings 2</vt:lpstr>
      <vt:lpstr>Arial</vt:lpstr>
      <vt:lpstr>Courier New</vt:lpstr>
      <vt:lpstr>微软雅黑</vt:lpstr>
      <vt:lpstr>Verdana</vt:lpstr>
      <vt:lpstr>Calibri</vt:lpstr>
      <vt:lpstr>Spring</vt:lpstr>
      <vt:lpstr>PowerPoint 演示文稿</vt:lpstr>
      <vt:lpstr>PowerPoint 演示文稿</vt:lpstr>
      <vt:lpstr>PowerPoint 演示文稿</vt:lpstr>
      <vt:lpstr>森林的功能</vt:lpstr>
      <vt:lpstr>破坏森林的后果  </vt:lpstr>
      <vt:lpstr>PowerPoint 演示文稿</vt:lpstr>
      <vt:lpstr>PowerPoint 演示文稿</vt:lpstr>
      <vt:lpstr>                                                                                                                   </vt:lpstr>
      <vt:lpstr>可现在…………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2013-05-03T08:28:00Z</dcterms:created>
  <dcterms:modified xsi:type="dcterms:W3CDTF">2019-06-28T02:12:52Z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