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389" r:id="rId6"/>
    <p:sldId id="257" r:id="rId7"/>
    <p:sldId id="259" r:id="rId8"/>
    <p:sldId id="292" r:id="rId9"/>
    <p:sldId id="293" r:id="rId10"/>
    <p:sldId id="485" r:id="rId11"/>
    <p:sldId id="294" r:id="rId12"/>
    <p:sldId id="295" r:id="rId13"/>
    <p:sldId id="296" r:id="rId14"/>
    <p:sldId id="390" r:id="rId15"/>
    <p:sldId id="265" r:id="rId16"/>
    <p:sldId id="321" r:id="rId17"/>
    <p:sldId id="395" r:id="rId18"/>
    <p:sldId id="260" r:id="rId19"/>
    <p:sldId id="322" r:id="rId20"/>
    <p:sldId id="396" r:id="rId21"/>
    <p:sldId id="354" r:id="rId22"/>
    <p:sldId id="356" r:id="rId23"/>
    <p:sldId id="357" r:id="rId24"/>
    <p:sldId id="377" r:id="rId25"/>
    <p:sldId id="380" r:id="rId26"/>
    <p:sldId id="382" r:id="rId27"/>
    <p:sldId id="384" r:id="rId28"/>
    <p:sldId id="386" r:id="rId29"/>
    <p:sldId id="387" r:id="rId30"/>
    <p:sldId id="379" r:id="rId31"/>
    <p:sldId id="270" r:id="rId32"/>
    <p:sldId id="423" r:id="rId33"/>
    <p:sldId id="478" r:id="rId34"/>
    <p:sldId id="427" r:id="rId35"/>
    <p:sldId id="428" r:id="rId36"/>
    <p:sldId id="429" r:id="rId37"/>
    <p:sldId id="430" r:id="rId38"/>
    <p:sldId id="431" r:id="rId39"/>
    <p:sldId id="476" r:id="rId40"/>
    <p:sldId id="477" r:id="rId41"/>
    <p:sldId id="480" r:id="rId42"/>
    <p:sldId id="439" r:id="rId43"/>
    <p:sldId id="433" r:id="rId44"/>
    <p:sldId id="440" r:id="rId45"/>
    <p:sldId id="484" r:id="rId46"/>
    <p:sldId id="442" r:id="rId47"/>
    <p:sldId id="443" r:id="rId48"/>
    <p:sldId id="447" r:id="rId49"/>
    <p:sldId id="448" r:id="rId50"/>
    <p:sldId id="449" r:id="rId51"/>
    <p:sldId id="481" r:id="rId52"/>
    <p:sldId id="450" r:id="rId53"/>
    <p:sldId id="451" r:id="rId54"/>
    <p:sldId id="453" r:id="rId55"/>
    <p:sldId id="454" r:id="rId56"/>
    <p:sldId id="455" r:id="rId57"/>
    <p:sldId id="456" r:id="rId58"/>
    <p:sldId id="487" r:id="rId59"/>
    <p:sldId id="457" r:id="rId60"/>
    <p:sldId id="458" r:id="rId61"/>
    <p:sldId id="459" r:id="rId62"/>
    <p:sldId id="461" r:id="rId63"/>
    <p:sldId id="462" r:id="rId64"/>
    <p:sldId id="464" r:id="rId65"/>
    <p:sldId id="465" r:id="rId66"/>
    <p:sldId id="483" r:id="rId67"/>
    <p:sldId id="467" r:id="rId68"/>
    <p:sldId id="468" r:id="rId69"/>
    <p:sldId id="486" r:id="rId70"/>
    <p:sldId id="482" r:id="rId71"/>
    <p:sldId id="479" r:id="rId72"/>
    <p:sldId id="474" r:id="rId73"/>
  </p:sldIdLst>
  <p:sldSz cx="12192000" cy="6858000"/>
  <p:notesSz cx="6858000" cy="9144000"/>
  <p:custDataLst>
    <p:tags r:id="rId7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38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7" Type="http://schemas.openxmlformats.org/officeDocument/2006/relationships/tags" Target="tags/tag17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07D1B-BDD6-40C2-B844-1E83EBF422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prstClr val="white"/>
              </a:buClr>
            </a:pPr>
            <a:endParaRPr lang="zh-CN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prstClr val="white"/>
              </a:buClr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rPr>
              <a:t>ks5u精品课件</a:t>
            </a:r>
            <a:endParaRPr lang="zh-CN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prstClr val="white"/>
              </a:buClr>
            </a:pPr>
            <a:fld id="{9A0DB2DC-4C9A-4742-B13C-FB6460FD3503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alphaModFix amt="20000"/>
            <a:lum/>
          </a:blip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alphaModFix amt="20000"/>
            <a:lum/>
          </a:blip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12298;&#28373;&#29579;&#38401;&#24207;&#12299;&#35829;&#35835;&#21160;&#30011;.swf" TargetMode="Externa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32.jpeg"/><Relationship Id="rId1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8.png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2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46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24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6.jpeg"/><Relationship Id="rId1" Type="http://schemas.openxmlformats.org/officeDocument/2006/relationships/image" Target="../media/image48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7.jpeg"/><Relationship Id="rId1" Type="http://schemas.openxmlformats.org/officeDocument/2006/relationships/image" Target="../media/image48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8.jpeg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55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image" Target="../media/image59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904355"/>
          </a:xfrm>
          <a:prstGeom prst="rect">
            <a:avLst/>
          </a:prstGeom>
        </p:spPr>
      </p:pic>
      <p:pic>
        <p:nvPicPr>
          <p:cNvPr id="8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6722" y="3517101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20" y="922020"/>
            <a:ext cx="10057765" cy="2806065"/>
          </a:xfrm>
          <a:prstGeom prst="rect">
            <a:avLst/>
          </a:prstGeom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1645" y="3517265"/>
            <a:ext cx="2961640" cy="14668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31115"/>
            <a:ext cx="6609715" cy="6830695"/>
          </a:xfrm>
          <a:prstGeom prst="rect">
            <a:avLst/>
          </a:prstGeom>
        </p:spPr>
      </p:pic>
      <p:sp>
        <p:nvSpPr>
          <p:cNvPr id="6147" name="矩形 6146"/>
          <p:cNvSpPr/>
          <p:nvPr/>
        </p:nvSpPr>
        <p:spPr>
          <a:xfrm>
            <a:off x="7633335" y="480695"/>
            <a:ext cx="39122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滕  王  阁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Text Box 2"/>
          <p:cNvSpPr txBox="1"/>
          <p:nvPr/>
        </p:nvSpPr>
        <p:spPr>
          <a:xfrm>
            <a:off x="6787252" y="2846297"/>
            <a:ext cx="598807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落霞与孤鹜齐飞</a:t>
            </a:r>
            <a:r>
              <a:rPr lang="zh-CN" altLang="en-US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36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秋水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共长天</a:t>
            </a:r>
            <a:r>
              <a:rPr lang="zh-CN" altLang="en-US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一色。</a:t>
            </a:r>
            <a:endParaRPr lang="en-US" altLang="zh-CN" sz="36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 </a:t>
            </a:r>
            <a:r>
              <a:rPr lang="en-US" altLang="zh-CN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 勃</a:t>
            </a:r>
            <a:r>
              <a:rPr lang="en-US" altLang="zh-CN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滕王阁序</a:t>
            </a:r>
            <a:r>
              <a:rPr lang="en-US" altLang="zh-CN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379932" y="317829"/>
            <a:ext cx="1337441" cy="2117944"/>
          </a:xfrm>
        </p:spPr>
        <p:txBody>
          <a:bodyPr anchor="ctr">
            <a:noAutofit/>
          </a:bodyPr>
          <a:lstStyle/>
          <a:p>
            <a:r>
              <a:rPr lang="zh-CN" altLang="en-US" sz="4800" b="1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   </a:t>
            </a:r>
            <a:br>
              <a:rPr lang="zh-CN" altLang="en-US" sz="4800" b="1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800" b="1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者</a:t>
            </a:r>
            <a:br>
              <a:rPr lang="zh-CN" altLang="en-US" sz="4800" b="1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800" b="1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介</a:t>
            </a:r>
            <a:br>
              <a:rPr lang="zh-CN" altLang="en-US" sz="4800" b="1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800" b="1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绍</a:t>
            </a:r>
            <a:endParaRPr lang="zh-CN" altLang="en-US" sz="4800" b="1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2461884" y="899317"/>
            <a:ext cx="5095766" cy="41910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3900" b="1">
                <a:latin typeface="宋体" panose="02010600030101010101" pitchFamily="2" charset="-122"/>
                <a:ea typeface="宋体" panose="02010600030101010101" pitchFamily="2" charset="-122"/>
              </a:rPr>
              <a:t>王勃（</a:t>
            </a:r>
            <a:r>
              <a:rPr lang="en-US" altLang="zh-CN" sz="3900" b="1">
                <a:latin typeface="宋体" panose="02010600030101010101" pitchFamily="2" charset="-122"/>
                <a:ea typeface="宋体" panose="02010600030101010101" pitchFamily="2" charset="-122"/>
              </a:rPr>
              <a:t>649——675</a:t>
            </a:r>
            <a:r>
              <a:rPr lang="zh-CN" altLang="en-US" sz="3900" b="1" smtClean="0">
                <a:latin typeface="宋体" panose="02010600030101010101" pitchFamily="2" charset="-122"/>
                <a:ea typeface="宋体" panose="02010600030101010101" pitchFamily="2" charset="-122"/>
              </a:rPr>
              <a:t>），字</a:t>
            </a:r>
            <a:r>
              <a:rPr lang="zh-CN" altLang="en-US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子安</a:t>
            </a:r>
            <a:r>
              <a:rPr lang="zh-CN" altLang="en-US" sz="3900" b="1">
                <a:latin typeface="宋体" panose="02010600030101010101" pitchFamily="2" charset="-122"/>
                <a:ea typeface="宋体" panose="02010600030101010101" pitchFamily="2" charset="-122"/>
              </a:rPr>
              <a:t>。初唐文学家</a:t>
            </a:r>
            <a:r>
              <a:rPr lang="zh-CN" altLang="en-US" sz="3900" b="1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9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900" b="1" smtClean="0">
                <a:latin typeface="宋体" panose="02010600030101010101" pitchFamily="2" charset="-122"/>
                <a:ea typeface="宋体" panose="02010600030101010101" pitchFamily="2" charset="-122"/>
              </a:rPr>
              <a:t>王勃</a:t>
            </a:r>
            <a:r>
              <a:rPr lang="zh-CN" altLang="en-US" sz="3900" b="1">
                <a:latin typeface="宋体" panose="02010600030101010101" pitchFamily="2" charset="-122"/>
                <a:ea typeface="宋体" panose="02010600030101010101" pitchFamily="2" charset="-122"/>
              </a:rPr>
              <a:t>与杨炯，卢照邻，骆宾王以诗文齐名，并称“</a:t>
            </a:r>
            <a:r>
              <a:rPr lang="zh-CN" altLang="en-US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王杨卢骆</a:t>
            </a:r>
            <a:r>
              <a:rPr lang="zh-CN" altLang="en-US" sz="3900" b="1">
                <a:latin typeface="宋体" panose="02010600030101010101" pitchFamily="2" charset="-122"/>
                <a:ea typeface="宋体" panose="02010600030101010101" pitchFamily="2" charset="-122"/>
              </a:rPr>
              <a:t>”，也称“</a:t>
            </a:r>
            <a:r>
              <a:rPr lang="zh-CN" altLang="en-US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初唐四杰”</a:t>
            </a:r>
            <a:r>
              <a:rPr lang="zh-CN" altLang="en-US" sz="3900" b="1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9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900" b="1" smtClean="0"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r>
              <a:rPr lang="zh-CN" altLang="en-US" sz="39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9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五言律诗</a:t>
            </a:r>
            <a:r>
              <a:rPr lang="zh-CN" altLang="en-US" sz="39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9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绝句</a:t>
            </a:r>
            <a:r>
              <a:rPr lang="zh-CN" altLang="en-US" sz="3900" b="1">
                <a:latin typeface="宋体" panose="02010600030101010101" pitchFamily="2" charset="-122"/>
                <a:ea typeface="宋体" panose="02010600030101010101" pitchFamily="2" charset="-122"/>
              </a:rPr>
              <a:t>成就较大。</a:t>
            </a:r>
            <a:endParaRPr lang="zh-CN" altLang="en-US" sz="39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28095" y="3322636"/>
            <a:ext cx="2700338" cy="3535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88166" y="0"/>
            <a:ext cx="440383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4"/>
          <p:cNvCxnSpPr>
            <a:cxnSpLocks noChangeShapeType="1"/>
          </p:cNvCxnSpPr>
          <p:nvPr/>
        </p:nvCxnSpPr>
        <p:spPr bwMode="auto">
          <a:xfrm flipH="1">
            <a:off x="126124" y="3748383"/>
            <a:ext cx="11855669" cy="40005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15"/>
          <p:cNvCxnSpPr>
            <a:cxnSpLocks noChangeShapeType="1"/>
          </p:cNvCxnSpPr>
          <p:nvPr/>
        </p:nvCxnSpPr>
        <p:spPr bwMode="auto">
          <a:xfrm>
            <a:off x="5579275" y="807840"/>
            <a:ext cx="29845" cy="58420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图片 20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616325" y="199510"/>
            <a:ext cx="169926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869055" y="423665"/>
            <a:ext cx="144653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序言</a:t>
            </a:r>
            <a:endParaRPr lang="zh-CN" altLang="zh-CN" sz="4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20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162675" y="199510"/>
            <a:ext cx="1422400" cy="1216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370057" y="454462"/>
            <a:ext cx="14986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骈文</a:t>
            </a:r>
            <a:endParaRPr lang="zh-CN" alt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49"/>
          <p:cNvSpPr txBox="1">
            <a:spLocks noChangeArrowheads="1"/>
          </p:cNvSpPr>
          <p:nvPr/>
        </p:nvSpPr>
        <p:spPr bwMode="auto">
          <a:xfrm>
            <a:off x="5609120" y="1408713"/>
            <a:ext cx="664379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2400" b="1" ker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骈文</a:t>
            </a:r>
            <a:r>
              <a:rPr lang="zh-CN" altLang="en-US" sz="2400" b="1" kern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，又</a:t>
            </a:r>
            <a:r>
              <a:rPr lang="zh-CN" altLang="en-US" sz="2400" b="1" ker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称</a:t>
            </a:r>
            <a:r>
              <a:rPr lang="zh-CN" altLang="en-US" sz="24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骈俪文</a:t>
            </a:r>
            <a:r>
              <a:rPr lang="zh-CN" altLang="en-US" sz="2400" b="1" ker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。骈文本义即是</a:t>
            </a:r>
            <a:r>
              <a:rPr lang="zh-CN" altLang="en-US" sz="24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对偶文</a:t>
            </a:r>
            <a:r>
              <a:rPr lang="zh-CN" altLang="en-US" sz="2400" b="1" ker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的意思，是从中国古代文章中的一种修辞手法演变来的。因其</a:t>
            </a:r>
            <a:r>
              <a:rPr lang="zh-CN" altLang="en-US" sz="24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常用四字句、六字句</a:t>
            </a:r>
            <a:r>
              <a:rPr lang="zh-CN" altLang="en-US" sz="2400" b="1" ker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2400" b="1" ker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故也称</a:t>
            </a:r>
            <a:r>
              <a:rPr lang="en-US" altLang="zh-CN" sz="24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"</a:t>
            </a:r>
            <a:r>
              <a:rPr lang="zh-CN" altLang="en-US" sz="24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四六文</a:t>
            </a:r>
            <a:r>
              <a:rPr lang="en-US" altLang="zh-CN" sz="24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"</a:t>
            </a:r>
            <a:r>
              <a:rPr lang="zh-CN" altLang="en-US" sz="24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或</a:t>
            </a:r>
            <a:r>
              <a:rPr lang="en-US" altLang="zh-CN" sz="24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"</a:t>
            </a:r>
            <a:r>
              <a:rPr lang="zh-CN" altLang="en-US" sz="24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骈四俪六</a:t>
            </a:r>
            <a:r>
              <a:rPr lang="en-US" altLang="zh-CN" sz="24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" </a:t>
            </a:r>
            <a:r>
              <a:rPr lang="zh-CN" altLang="en-US" sz="24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2400" b="1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南北朝</a:t>
            </a:r>
            <a:r>
              <a:rPr lang="zh-CN" altLang="en-US" sz="2400" b="1" ker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是骈体文的</a:t>
            </a:r>
            <a:r>
              <a:rPr lang="zh-CN" altLang="en-US" sz="2400" b="1" ker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全盛时期</a:t>
            </a:r>
            <a:r>
              <a:rPr lang="zh-CN" altLang="en-US" sz="2400" b="1" kern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ker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49"/>
          <p:cNvSpPr txBox="1">
            <a:spLocks noChangeArrowheads="1"/>
          </p:cNvSpPr>
          <p:nvPr/>
        </p:nvSpPr>
        <p:spPr bwMode="auto">
          <a:xfrm>
            <a:off x="5609120" y="3972184"/>
            <a:ext cx="663928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2800" b="1" ker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骈文的主要特点是</a:t>
            </a:r>
            <a:r>
              <a:rPr lang="zh-CN" altLang="en-US" sz="2800" b="1" kern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要求</a:t>
            </a:r>
            <a:endParaRPr lang="en-US" altLang="zh-CN" sz="2800" b="1" kern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800" b="1" kern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通篇文章</a:t>
            </a:r>
            <a:r>
              <a:rPr lang="zh-CN" altLang="en-US" sz="2800" b="1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句法结构相互对称，词语</a:t>
            </a:r>
            <a:r>
              <a:rPr lang="zh-CN" altLang="en-US" sz="28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对偶</a:t>
            </a:r>
            <a:r>
              <a:rPr lang="zh-CN" altLang="en-US" sz="2800" b="1" kern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sz="2800" b="1" kern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800" b="1" kern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</a:t>
            </a:r>
            <a:r>
              <a:rPr lang="zh-CN" altLang="en-US" sz="2800" b="1" ker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声韵上，骈文讲究</a:t>
            </a:r>
            <a:r>
              <a:rPr lang="zh-CN" altLang="en-US" sz="28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运用平仄，音律和谐</a:t>
            </a:r>
            <a:r>
              <a:rPr lang="zh-CN" altLang="en-US" sz="2800" b="1" kern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sz="2800" b="1" kern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800" b="1" kern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修辞</a:t>
            </a:r>
            <a:r>
              <a:rPr lang="zh-CN" altLang="en-US" sz="2800" b="1" ker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上注重</a:t>
            </a:r>
            <a:r>
              <a:rPr lang="zh-CN" altLang="en-US" sz="28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藻饰和用典</a:t>
            </a:r>
            <a:r>
              <a:rPr lang="zh-CN" altLang="en-US" sz="2800" b="1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2800" b="1" ker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49"/>
          <p:cNvSpPr txBox="1">
            <a:spLocks noChangeArrowheads="1"/>
          </p:cNvSpPr>
          <p:nvPr/>
        </p:nvSpPr>
        <p:spPr bwMode="auto">
          <a:xfrm>
            <a:off x="510560" y="1831361"/>
            <a:ext cx="462848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50000"/>
              </a:lnSpc>
              <a:defRPr/>
            </a:pPr>
            <a:r>
              <a:rPr lang="zh-CN" altLang="en-US" sz="2800" b="1" ker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序，文体的一种，有书序、赠序、宴集序等</a:t>
            </a: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600" kern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eaLnBrk="1" hangingPunct="1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>
            <a:off x="224197" y="4271035"/>
            <a:ext cx="520120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50000"/>
              </a:lnSpc>
              <a:defRPr/>
            </a:pPr>
            <a:r>
              <a:rPr lang="zh-CN" altLang="en-US" sz="2800" b="1" ker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书序是著作或诗文前的</a:t>
            </a:r>
            <a:r>
              <a:rPr lang="zh-CN" altLang="en-US" sz="28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说明或评价性文字</a:t>
            </a:r>
            <a:r>
              <a:rPr lang="zh-CN" altLang="en-US" sz="2800" b="1" ker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。本文是饯别序，即临别赠言，属于赠序类的文章</a:t>
            </a:r>
            <a:r>
              <a:rPr lang="zh-CN" altLang="en-US" sz="2800" b="1" kern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2800" b="1" kern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0" y="92075"/>
            <a:ext cx="3189233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</a:pPr>
            <a:r>
              <a:rPr lang="en-US" altLang="zh-CN" sz="4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文体知识</a:t>
            </a:r>
            <a:endParaRPr lang="zh-CN" altLang="en-US" sz="48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5" grpId="0"/>
      <p:bldP spid="17" grpId="0"/>
      <p:bldP spid="19" grpId="0"/>
      <p:bldP spid="21" grpId="0"/>
      <p:bldP spid="102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41736" y="69938"/>
            <a:ext cx="4032885" cy="90551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  作  背  景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221922"/>
            <a:ext cx="11319642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4200"/>
              </a:lnSpc>
            </a:pPr>
            <a:r>
              <a:rPr lang="zh-CN" altLang="en-US" sz="2800" b="1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王勃</a:t>
            </a:r>
            <a:r>
              <a:rPr lang="zh-CN" altLang="en-US" sz="28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才华早露，六岁即善写文章，十四岁便科举中第，被司刑太常伯刘祥道赞为</a:t>
            </a:r>
            <a:r>
              <a:rPr lang="zh-CN" altLang="en-US" sz="2800" b="1" ker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神童</a:t>
            </a:r>
            <a:r>
              <a:rPr lang="zh-CN" altLang="en-US" sz="28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，向朝廷表荐，对策高第，援朝散郎。沛王李贤闻其名声，邀请他作王府侍读，两年后因一篇</a:t>
            </a:r>
            <a:r>
              <a:rPr lang="zh-CN" altLang="en-US" sz="2800" b="1" ker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《檄英王鸡》</a:t>
            </a:r>
            <a:r>
              <a:rPr lang="zh-CN" altLang="en-US" sz="24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（檄文是古代用于征召，晓谕的政府公告或声讨、揭发罪行等的文书。现在也指战斗性强的批判，声讨</a:t>
            </a:r>
            <a:r>
              <a:rPr lang="zh-CN" altLang="en-US" sz="2400" b="1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文章）</a:t>
            </a:r>
            <a:r>
              <a:rPr lang="zh-CN" altLang="en-US" sz="2800" b="1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28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游戏文章触怒了唐高宗，被逐出沛王府。后</a:t>
            </a:r>
            <a:r>
              <a:rPr lang="zh-CN" altLang="en-US" sz="2800" b="1" ker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因擅杀官奴而犯罪</a:t>
            </a:r>
            <a:r>
              <a:rPr lang="zh-CN" altLang="en-US" sz="28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，父亲也受连累，贬为交趾令</a:t>
            </a:r>
            <a:r>
              <a:rPr lang="zh-CN" altLang="en-US" sz="2800" b="1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sz="2800" b="1" kern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800" b="1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</a:t>
            </a:r>
            <a:r>
              <a:rPr lang="zh-CN" altLang="en-US" sz="2800" b="1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上</a:t>
            </a:r>
            <a:r>
              <a:rPr lang="zh-CN" altLang="en-US" sz="28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元二年（公元675），王勃前往交趾省亲，途径南昌，正赶上当地都督阎某在滕王客上欢宴群僚和宾客。王勃在宴会上赋诗并写了这篇著名的</a:t>
            </a:r>
            <a:r>
              <a:rPr lang="zh-CN" altLang="en-US" sz="2800" b="1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《滕王阁序》</a:t>
            </a:r>
            <a:r>
              <a:rPr lang="zh-CN" altLang="en-US" sz="28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。两个月后，王勃渡海溺水，惊悸而</a:t>
            </a:r>
            <a:r>
              <a:rPr lang="zh-CN" altLang="en-US" sz="2800" b="1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死，英年早逝</a:t>
            </a:r>
            <a:r>
              <a:rPr lang="zh-CN" altLang="en-US" sz="28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2800" b="1" ker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>
              <a:lnSpc>
                <a:spcPts val="4200"/>
              </a:lnSpc>
            </a:pPr>
            <a:r>
              <a:rPr lang="en-US" altLang="zh-CN" sz="2800" b="1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</a:t>
            </a:r>
            <a:r>
              <a:rPr lang="zh-CN" altLang="en-US" sz="28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滕王阁序</a:t>
            </a:r>
            <a:r>
              <a:rPr lang="en-US" altLang="zh-CN" sz="28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》</a:t>
            </a:r>
            <a:r>
              <a:rPr lang="zh-CN" altLang="en-US" sz="28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遂成为他的</a:t>
            </a:r>
            <a:r>
              <a:rPr lang="zh-CN" altLang="en-US" sz="28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“绝唱”</a:t>
            </a:r>
            <a:r>
              <a:rPr lang="zh-CN" altLang="en-US" sz="2800" b="1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2800" b="1" ker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87712" y="4162097"/>
            <a:ext cx="2059152" cy="2695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/>
          <p:nvPr/>
        </p:nvSpPr>
        <p:spPr>
          <a:xfrm>
            <a:off x="374650" y="1463840"/>
            <a:ext cx="11425767" cy="3709035"/>
          </a:xfrm>
          <a:prstGeom prst="rect">
            <a:avLst/>
          </a:prstGeom>
          <a:noFill/>
          <a:ln w="38100" cap="flat" cmpd="dbl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	</a:t>
            </a:r>
            <a:r>
              <a:rPr lang="zh-CN" altLang="en-US" sz="2800" b="1" smtClean="0">
                <a:latin typeface="黑体" panose="02010609060101010101" pitchFamily="2" charset="-122"/>
                <a:ea typeface="黑体" panose="02010609060101010101" pitchFamily="2" charset="-122"/>
              </a:rPr>
              <a:t>五代 王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定保</a:t>
            </a:r>
            <a:r>
              <a:rPr lang="en-US" altLang="zh-CN" sz="2800" b="1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唐摭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(zhí)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言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卷五载：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“王勃著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滕王阁序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时年十四</a:t>
            </a:r>
            <a:r>
              <a:rPr lang="zh-CN" altLang="en-US" sz="2800" b="1" smtClean="0">
                <a:latin typeface="黑体" panose="02010609060101010101" pitchFamily="2" charset="-122"/>
                <a:ea typeface="黑体" panose="02010609060101010101" pitchFamily="2" charset="-122"/>
              </a:rPr>
              <a:t>。都督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阎公不之信。勃虽在座，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而阎公意属子婿孟学士者为之，已宿构矣。乃以纸笔让宾客，勃不辞让。公大怒，拂衣而起，专令人伺其下笔。第一报云：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豫章故郡，洪都新府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公曰：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是亦老生常谈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。又报云：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星分翼轸，地接衡庐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。公闻之，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沉吟不言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。又云：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落霞与孤鹜齐飞，秋水共长天一色。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公矍（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jué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）然而起，曰：</a:t>
            </a:r>
            <a:r>
              <a:rPr lang="zh-CN" altLang="en-US" sz="28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此真天才，当垂不朽矣！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遂亟请宴所，极欢而罢。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title"/>
          </p:nvPr>
        </p:nvSpPr>
        <p:spPr>
          <a:xfrm>
            <a:off x="593835" y="126124"/>
            <a:ext cx="2969172" cy="90805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金桥简黑体" pitchFamily="2" charset="-122"/>
                <a:cs typeface="+mj-cs"/>
              </a:rPr>
              <a:t>写作背景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金桥简黑体" pitchFamily="2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755" y="899160"/>
            <a:ext cx="3995420" cy="296672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198666" y="158398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49719" y="1633159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贰</a:t>
            </a:r>
            <a:endParaRPr lang="zh-CN" altLang="en-US" sz="60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2899743" y="3463795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感知文本结构</a:t>
            </a:r>
            <a:endParaRPr lang="zh-CN" altLang="en-US" sz="6000" b="1" ker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图片 212993" descr="wm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1260474"/>
            <a:ext cx="12192000" cy="559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2995" name="文本框 212994"/>
          <p:cNvSpPr txBox="1"/>
          <p:nvPr/>
        </p:nvSpPr>
        <p:spPr>
          <a:xfrm>
            <a:off x="3530600" y="3352800"/>
            <a:ext cx="5532120" cy="11068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课文诵读欣赏</a:t>
            </a:r>
            <a:endParaRPr lang="zh-CN" altLang="en-US" sz="6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hlinkClick r:id="rId2"/>
            </a:endParaRPr>
          </a:p>
        </p:txBody>
      </p:sp>
      <p:sp>
        <p:nvSpPr>
          <p:cNvPr id="212997" name="矩形 212996"/>
          <p:cNvSpPr/>
          <p:nvPr/>
        </p:nvSpPr>
        <p:spPr>
          <a:xfrm>
            <a:off x="107950" y="-61595"/>
            <a:ext cx="9144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buClr>
                <a:srgbClr val="000000"/>
              </a:buClr>
            </a:pPr>
            <a:r>
              <a:rPr lang="zh-CN" altLang="en-US" sz="4000" b="1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听课文朗读录音，注意字音、句式变化， 节奏停顿。</a:t>
            </a:r>
            <a:endParaRPr lang="zh-CN" altLang="en-US" sz="4000" b="1">
              <a:solidFill>
                <a:srgbClr val="0099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/>
      <p:bldP spid="2129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6726767" y="249239"/>
            <a:ext cx="5666316" cy="607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t"/>
            <a:r>
              <a:rPr lang="en-US" altLang="zh-CN" sz="2800" b="1">
                <a:latin typeface="宋体" panose="02010600030101010101" pitchFamily="2" charset="-122"/>
              </a:rPr>
              <a:t>14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zh-CN" altLang="en-US" sz="2800" b="1">
                <a:latin typeface="Times New Roman" panose="02020603050405020304" pitchFamily="2" charset="0"/>
              </a:rPr>
              <a:t>舸（　 ）</a:t>
            </a:r>
            <a:endParaRPr lang="zh-CN" altLang="en-US" sz="2800" b="1">
              <a:latin typeface="Times New Roman" panose="02020603050405020304" pitchFamily="2" charset="0"/>
            </a:endParaRPr>
          </a:p>
          <a:p>
            <a:pPr fontAlgn="t"/>
            <a:r>
              <a:rPr lang="en-US" altLang="zh-CN" sz="2800" b="1">
                <a:latin typeface="宋体" panose="02010600030101010101" pitchFamily="2" charset="-122"/>
              </a:rPr>
              <a:t>15</a:t>
            </a:r>
            <a:r>
              <a:rPr lang="zh-CN" altLang="en-US" sz="2800" b="1">
                <a:latin typeface="宋体" panose="02010600030101010101" pitchFamily="2" charset="-122"/>
              </a:rPr>
              <a:t>、蠡（　　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16</a:t>
            </a:r>
            <a:r>
              <a:rPr lang="zh-CN" altLang="en-US" sz="2800" b="1">
                <a:latin typeface="宋体" panose="02010600030101010101" pitchFamily="2" charset="-122"/>
              </a:rPr>
              <a:t>、遄飞（　　   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17</a:t>
            </a:r>
            <a:r>
              <a:rPr lang="zh-CN" altLang="en-US" sz="2800" b="1">
                <a:latin typeface="宋体" panose="02010600030101010101" pitchFamily="2" charset="-122"/>
              </a:rPr>
              <a:t>、睢</a:t>
            </a:r>
            <a:r>
              <a:rPr lang="en-US" altLang="zh-CN" sz="2800" b="1">
                <a:latin typeface="宋体" panose="02010600030101010101" pitchFamily="2" charset="-122"/>
              </a:rPr>
              <a:t>(     )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18</a:t>
            </a:r>
            <a:r>
              <a:rPr lang="zh-CN" altLang="en-US" sz="2800" b="1">
                <a:latin typeface="宋体" panose="02010600030101010101" pitchFamily="2" charset="-122"/>
              </a:rPr>
              <a:t>、邺</a:t>
            </a:r>
            <a:r>
              <a:rPr lang="en-US" altLang="zh-CN" sz="2800" b="1">
                <a:latin typeface="宋体" panose="02010600030101010101" pitchFamily="2" charset="-122"/>
              </a:rPr>
              <a:t>(    )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19</a:t>
            </a:r>
            <a:r>
              <a:rPr lang="zh-CN" altLang="en-US" sz="2800" b="1">
                <a:latin typeface="宋体" panose="02010600030101010101" pitchFamily="2" charset="-122"/>
              </a:rPr>
              <a:t>、睇眄</a:t>
            </a:r>
            <a:r>
              <a:rPr lang="en-US" altLang="zh-CN" sz="2800" b="1">
                <a:latin typeface="宋体" panose="02010600030101010101" pitchFamily="2" charset="-122"/>
              </a:rPr>
              <a:t>(         )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20</a:t>
            </a:r>
            <a:r>
              <a:rPr lang="zh-CN" altLang="en-US" sz="2800" b="1">
                <a:latin typeface="宋体" panose="02010600030101010101" pitchFamily="2" charset="-122"/>
              </a:rPr>
              <a:t>、南溟（        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21</a:t>
            </a:r>
            <a:r>
              <a:rPr lang="zh-CN" altLang="en-US" sz="2800" b="1">
                <a:latin typeface="宋体" panose="02010600030101010101" pitchFamily="2" charset="-122"/>
              </a:rPr>
              <a:t>、阍</a:t>
            </a:r>
            <a:r>
              <a:rPr lang="en-US" altLang="zh-CN" sz="2800" b="1">
                <a:latin typeface="宋体" panose="02010600030101010101" pitchFamily="2" charset="-122"/>
              </a:rPr>
              <a:t>(    )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22</a:t>
            </a:r>
            <a:r>
              <a:rPr lang="zh-CN" altLang="en-US" sz="2800" b="1">
                <a:latin typeface="宋体" panose="02010600030101010101" pitchFamily="2" charset="-122"/>
              </a:rPr>
              <a:t>、舛</a:t>
            </a:r>
            <a:r>
              <a:rPr lang="en-US" altLang="zh-CN" sz="2800" b="1">
                <a:latin typeface="宋体" panose="02010600030101010101" pitchFamily="2" charset="-122"/>
              </a:rPr>
              <a:t>(      )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23</a:t>
            </a:r>
            <a:r>
              <a:rPr lang="zh-CN" altLang="en-US" sz="2800" b="1">
                <a:latin typeface="宋体" panose="02010600030101010101" pitchFamily="2" charset="-122"/>
              </a:rPr>
              <a:t>、赊</a:t>
            </a:r>
            <a:r>
              <a:rPr lang="en-US" altLang="zh-CN" sz="2800" b="1">
                <a:latin typeface="宋体" panose="02010600030101010101" pitchFamily="2" charset="-122"/>
              </a:rPr>
              <a:t>(    )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24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zh-CN" altLang="zh-CN" sz="2800" b="1">
                <a:latin typeface="宋体" panose="02010600030101010101" pitchFamily="2" charset="-122"/>
              </a:rPr>
              <a:t>悫</a:t>
            </a:r>
            <a:r>
              <a:rPr lang="en-US" altLang="zh-CN" sz="2800" b="1">
                <a:latin typeface="宋体" panose="02010600030101010101" pitchFamily="2" charset="-122"/>
              </a:rPr>
              <a:t>(    )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25</a:t>
            </a:r>
            <a:r>
              <a:rPr lang="zh-CN" altLang="en-US" sz="2800" b="1">
                <a:latin typeface="宋体" panose="02010600030101010101" pitchFamily="2" charset="-122"/>
              </a:rPr>
              <a:t>、簪笏</a:t>
            </a:r>
            <a:r>
              <a:rPr lang="en-US" altLang="zh-CN" sz="2800" b="1">
                <a:latin typeface="宋体" panose="02010600030101010101" pitchFamily="2" charset="-122"/>
              </a:rPr>
              <a:t>(       )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26</a:t>
            </a:r>
            <a:r>
              <a:rPr lang="zh-CN" altLang="en-US" sz="2800" b="1">
                <a:latin typeface="宋体" panose="02010600030101010101" pitchFamily="2" charset="-122"/>
              </a:rPr>
              <a:t>、梓（   ）泽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</a:rPr>
              <a:t>27</a:t>
            </a:r>
            <a:r>
              <a:rPr lang="zh-CN" altLang="en-US" sz="2800" b="1">
                <a:latin typeface="宋体" panose="02010600030101010101" pitchFamily="2" charset="-122"/>
              </a:rPr>
              <a:t>、胜筵（       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1305984" y="177801"/>
            <a:ext cx="6239933" cy="6669087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、翼轸（  　　  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、襟（     ） 三江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、棨（     ）戟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</a:rPr>
              <a:t>、懿（　　）范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</a:rPr>
              <a:t>、襜（       ）帷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6</a:t>
            </a:r>
            <a:r>
              <a:rPr lang="zh-CN" altLang="en-US" sz="2800" b="1">
                <a:latin typeface="宋体" panose="02010600030101010101" pitchFamily="2" charset="-122"/>
              </a:rPr>
              <a:t>、潦水</a:t>
            </a:r>
            <a:r>
              <a:rPr lang="en-US" altLang="zh-CN" sz="2800" b="1">
                <a:latin typeface="宋体" panose="02010600030101010101" pitchFamily="2" charset="-122"/>
              </a:rPr>
              <a:t>(       )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7</a:t>
            </a:r>
            <a:r>
              <a:rPr lang="zh-CN" altLang="en-US" sz="2800" b="1">
                <a:latin typeface="宋体" panose="02010600030101010101" pitchFamily="2" charset="-122"/>
              </a:rPr>
              <a:t>、骖騑（        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8</a:t>
            </a:r>
            <a:r>
              <a:rPr lang="zh-CN" altLang="en-US" sz="2800" b="1">
                <a:latin typeface="宋体" panose="02010600030101010101" pitchFamily="2" charset="-122"/>
              </a:rPr>
              <a:t>、崇阿（　　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9</a:t>
            </a:r>
            <a:r>
              <a:rPr lang="zh-CN" altLang="en-US" sz="2800" b="1">
                <a:latin typeface="宋体" panose="02010600030101010101" pitchFamily="2" charset="-122"/>
              </a:rPr>
              <a:t>、鹤汀（     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</a:rPr>
              <a:t>、凫（  ）渚（ </a:t>
            </a:r>
            <a:r>
              <a:rPr lang="zh-CN" altLang="en-US" sz="2800" b="1" smtClean="0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11</a:t>
            </a:r>
            <a:r>
              <a:rPr lang="zh-CN" altLang="en-US" sz="2800" b="1">
                <a:latin typeface="宋体" panose="02010600030101010101" pitchFamily="2" charset="-122"/>
              </a:rPr>
              <a:t>、闥</a:t>
            </a:r>
            <a:r>
              <a:rPr lang="en-US" altLang="zh-CN" sz="2800" b="1">
                <a:latin typeface="宋体" panose="02010600030101010101" pitchFamily="2" charset="-122"/>
              </a:rPr>
              <a:t>(   )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12</a:t>
            </a:r>
            <a:r>
              <a:rPr lang="zh-CN" altLang="en-US" sz="2800" b="1">
                <a:latin typeface="宋体" panose="02010600030101010101" pitchFamily="2" charset="-122"/>
              </a:rPr>
              <a:t>、甍</a:t>
            </a:r>
            <a:r>
              <a:rPr lang="en-US" altLang="zh-CN" sz="2800" b="1">
                <a:latin typeface="宋体" panose="02010600030101010101" pitchFamily="2" charset="-122"/>
              </a:rPr>
              <a:t>(     )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13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zh-CN" altLang="en-US" sz="2800" b="1"/>
              <a:t>川泽纡（    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31780" name="Text Box 4"/>
          <p:cNvSpPr txBox="1"/>
          <p:nvPr/>
        </p:nvSpPr>
        <p:spPr>
          <a:xfrm>
            <a:off x="3119967" y="188913"/>
            <a:ext cx="205951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y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ì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zh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ě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n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81" name="Text Box 5"/>
          <p:cNvSpPr txBox="1"/>
          <p:nvPr/>
        </p:nvSpPr>
        <p:spPr>
          <a:xfrm>
            <a:off x="2832101" y="739776"/>
            <a:ext cx="96943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j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ī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n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82" name="Text Box 6"/>
          <p:cNvSpPr txBox="1"/>
          <p:nvPr/>
        </p:nvSpPr>
        <p:spPr>
          <a:xfrm>
            <a:off x="3215218" y="4149726"/>
            <a:ext cx="121073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t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ī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83" name="Text Box 7"/>
          <p:cNvSpPr txBox="1"/>
          <p:nvPr/>
        </p:nvSpPr>
        <p:spPr>
          <a:xfrm rot="-10800000" flipV="1">
            <a:off x="2756958" y="4668839"/>
            <a:ext cx="72601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f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ú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84" name="Text Box 8"/>
          <p:cNvSpPr txBox="1"/>
          <p:nvPr/>
        </p:nvSpPr>
        <p:spPr>
          <a:xfrm>
            <a:off x="4242858" y="4638676"/>
            <a:ext cx="121073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2" charset="0"/>
              </a:rPr>
              <a:t> zh</a:t>
            </a:r>
            <a:r>
              <a:rPr lang="en-US" altLang="zh-CN" sz="2800" b="1" err="1" smtClean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ŭ</a:t>
            </a:r>
            <a:r>
              <a:rPr lang="en-US" altLang="zh-CN" sz="2800" smtClean="0">
                <a:latin typeface="Times New Roman" panose="02020603050405020304" pitchFamily="2" charset="0"/>
              </a:rPr>
              <a:t> </a:t>
            </a:r>
            <a:endParaRPr lang="en-US" altLang="zh-CN" sz="2800">
              <a:latin typeface="Times New Roman" panose="02020603050405020304" pitchFamily="2" charset="0"/>
            </a:endParaRPr>
          </a:p>
        </p:txBody>
      </p:sp>
      <p:sp>
        <p:nvSpPr>
          <p:cNvPr id="331785" name="Text Box 9"/>
          <p:cNvSpPr txBox="1"/>
          <p:nvPr/>
        </p:nvSpPr>
        <p:spPr>
          <a:xfrm>
            <a:off x="3790952" y="6165851"/>
            <a:ext cx="96943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y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ū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87" name="Text Box 11"/>
          <p:cNvSpPr txBox="1"/>
          <p:nvPr/>
        </p:nvSpPr>
        <p:spPr>
          <a:xfrm>
            <a:off x="8056034" y="3213101"/>
            <a:ext cx="121073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h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ū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n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88" name="Text Box 12"/>
          <p:cNvSpPr txBox="1"/>
          <p:nvPr/>
        </p:nvSpPr>
        <p:spPr>
          <a:xfrm>
            <a:off x="8015818" y="4149726"/>
            <a:ext cx="1454149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shē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89" name="Text Box 13"/>
          <p:cNvSpPr txBox="1"/>
          <p:nvPr/>
        </p:nvSpPr>
        <p:spPr>
          <a:xfrm>
            <a:off x="8807451" y="2781301"/>
            <a:ext cx="1574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m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í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90" name="Text Box 14"/>
          <p:cNvSpPr txBox="1"/>
          <p:nvPr/>
        </p:nvSpPr>
        <p:spPr>
          <a:xfrm>
            <a:off x="9169401" y="5805488"/>
            <a:ext cx="1090084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y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á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n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91" name="Text Box 15"/>
          <p:cNvSpPr txBox="1"/>
          <p:nvPr/>
        </p:nvSpPr>
        <p:spPr>
          <a:xfrm>
            <a:off x="8326967" y="5373688"/>
            <a:ext cx="1574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z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ĭ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92" name="Text Box 16"/>
          <p:cNvSpPr txBox="1"/>
          <p:nvPr/>
        </p:nvSpPr>
        <p:spPr>
          <a:xfrm>
            <a:off x="2927351" y="1181101"/>
            <a:ext cx="171873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qǐ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93" name="Text Box 17"/>
          <p:cNvSpPr txBox="1"/>
          <p:nvPr/>
        </p:nvSpPr>
        <p:spPr>
          <a:xfrm>
            <a:off x="2927351" y="1700213"/>
            <a:ext cx="171873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yì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94" name="Text Box 18"/>
          <p:cNvSpPr txBox="1"/>
          <p:nvPr/>
        </p:nvSpPr>
        <p:spPr>
          <a:xfrm>
            <a:off x="2736852" y="2205038"/>
            <a:ext cx="297603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chān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95" name="Text Box 19"/>
          <p:cNvSpPr txBox="1"/>
          <p:nvPr/>
        </p:nvSpPr>
        <p:spPr>
          <a:xfrm>
            <a:off x="3215218" y="3630614"/>
            <a:ext cx="251883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ē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96" name="Text Box 20"/>
          <p:cNvSpPr txBox="1"/>
          <p:nvPr/>
        </p:nvSpPr>
        <p:spPr>
          <a:xfrm>
            <a:off x="3215217" y="2765426"/>
            <a:ext cx="1945216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lǎo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97" name="Text Box 21"/>
          <p:cNvSpPr txBox="1"/>
          <p:nvPr/>
        </p:nvSpPr>
        <p:spPr>
          <a:xfrm>
            <a:off x="3170256" y="3125788"/>
            <a:ext cx="3321049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cān fēi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98" name="Text Box 22"/>
          <p:cNvSpPr txBox="1"/>
          <p:nvPr/>
        </p:nvSpPr>
        <p:spPr>
          <a:xfrm>
            <a:off x="8786831" y="1124143"/>
            <a:ext cx="297603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chuǎn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799" name="Text Box 23"/>
          <p:cNvSpPr txBox="1"/>
          <p:nvPr/>
        </p:nvSpPr>
        <p:spPr>
          <a:xfrm>
            <a:off x="2734734" y="5157788"/>
            <a:ext cx="183303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tà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800" name="Text Box 24"/>
          <p:cNvSpPr txBox="1"/>
          <p:nvPr/>
        </p:nvSpPr>
        <p:spPr>
          <a:xfrm>
            <a:off x="2639484" y="5661026"/>
            <a:ext cx="3206749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méng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801" name="Text Box 25"/>
          <p:cNvSpPr txBox="1"/>
          <p:nvPr/>
        </p:nvSpPr>
        <p:spPr>
          <a:xfrm>
            <a:off x="8208434" y="115888"/>
            <a:ext cx="217593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宋体" panose="02010600030101010101" pitchFamily="2" charset="-122"/>
              </a:rPr>
              <a:t>gě</a:t>
            </a:r>
            <a:endParaRPr lang="en-US" altLang="zh-CN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331802" name="Text Box 26"/>
          <p:cNvSpPr txBox="1"/>
          <p:nvPr/>
        </p:nvSpPr>
        <p:spPr>
          <a:xfrm>
            <a:off x="8542869" y="620713"/>
            <a:ext cx="1716616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lǐ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803" name="Text Box 27"/>
          <p:cNvSpPr txBox="1"/>
          <p:nvPr/>
        </p:nvSpPr>
        <p:spPr>
          <a:xfrm>
            <a:off x="8303684" y="1397001"/>
            <a:ext cx="1945216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sūi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804" name="Text Box 28"/>
          <p:cNvSpPr txBox="1"/>
          <p:nvPr/>
        </p:nvSpPr>
        <p:spPr>
          <a:xfrm>
            <a:off x="8113184" y="1844676"/>
            <a:ext cx="1945216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yè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805" name="Text Box 29"/>
          <p:cNvSpPr txBox="1"/>
          <p:nvPr/>
        </p:nvSpPr>
        <p:spPr>
          <a:xfrm>
            <a:off x="8591551" y="2333626"/>
            <a:ext cx="3206749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dì miǎn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806" name="Text Box 30"/>
          <p:cNvSpPr txBox="1"/>
          <p:nvPr/>
        </p:nvSpPr>
        <p:spPr>
          <a:xfrm>
            <a:off x="8017934" y="3644901"/>
            <a:ext cx="297603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chuǎn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807" name="Text Box 31"/>
          <p:cNvSpPr txBox="1"/>
          <p:nvPr/>
        </p:nvSpPr>
        <p:spPr>
          <a:xfrm>
            <a:off x="8056034" y="4506915"/>
            <a:ext cx="229023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què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1808" name="Text Box 32"/>
          <p:cNvSpPr txBox="1"/>
          <p:nvPr/>
        </p:nvSpPr>
        <p:spPr>
          <a:xfrm>
            <a:off x="8498418" y="4868863"/>
            <a:ext cx="2745316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zān  hù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1890" y="43630"/>
            <a:ext cx="711092" cy="34163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7030A0"/>
                </a:solidFill>
              </a:rPr>
              <a:t>掌握</a:t>
            </a:r>
            <a:endParaRPr lang="en-US" altLang="zh-CN" sz="5400" b="1" smtClean="0">
              <a:solidFill>
                <a:srgbClr val="7030A0"/>
              </a:solidFill>
            </a:endParaRPr>
          </a:p>
          <a:p>
            <a:pPr algn="ctr"/>
            <a:r>
              <a:rPr lang="zh-CN" altLang="en-US" sz="5400" b="1" smtClean="0">
                <a:solidFill>
                  <a:srgbClr val="7030A0"/>
                </a:solidFill>
              </a:rPr>
              <a:t>字音</a:t>
            </a:r>
            <a:endParaRPr lang="zh-CN" altLang="en-US" sz="5400" b="1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1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3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3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3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3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31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31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3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3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331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3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331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31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31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3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0" grpId="0"/>
      <p:bldP spid="331781" grpId="0"/>
      <p:bldP spid="331782" grpId="0"/>
      <p:bldP spid="331783" grpId="0"/>
      <p:bldP spid="331784" grpId="0"/>
      <p:bldP spid="331785" grpId="0"/>
      <p:bldP spid="331785" grpId="1"/>
      <p:bldP spid="331787" grpId="0"/>
      <p:bldP spid="331788" grpId="0"/>
      <p:bldP spid="331789" grpId="0"/>
      <p:bldP spid="331789" grpId="1"/>
      <p:bldP spid="331790" grpId="0"/>
      <p:bldP spid="331791" grpId="0"/>
      <p:bldP spid="331792" grpId="0"/>
      <p:bldP spid="331793" grpId="0"/>
      <p:bldP spid="331794" grpId="0"/>
      <p:bldP spid="331795" grpId="0"/>
      <p:bldP spid="331796" grpId="0"/>
      <p:bldP spid="331797" grpId="0"/>
      <p:bldP spid="331798" grpId="0"/>
      <p:bldP spid="331799" grpId="0"/>
      <p:bldP spid="331800" grpId="0"/>
      <p:bldP spid="331801" grpId="0"/>
      <p:bldP spid="331802" grpId="0"/>
      <p:bldP spid="331803" grpId="0"/>
      <p:bldP spid="331804" grpId="0"/>
      <p:bldP spid="331805" grpId="0"/>
      <p:bldP spid="331806" grpId="0"/>
      <p:bldP spid="331807" grpId="0"/>
      <p:bldP spid="33180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31"/>
          <p:cNvSpPr txBox="1">
            <a:spLocks noChangeArrowheads="1"/>
          </p:cNvSpPr>
          <p:nvPr/>
        </p:nvSpPr>
        <p:spPr bwMode="auto">
          <a:xfrm>
            <a:off x="444396" y="166278"/>
            <a:ext cx="320719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99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断句品韵</a:t>
            </a:r>
            <a:endParaRPr lang="zh-CN" altLang="en-US" sz="4800" b="1">
              <a:solidFill>
                <a:srgbClr val="9900C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163" name="文本占位符 92162"/>
          <p:cNvSpPr>
            <a:spLocks noGrp="1"/>
          </p:cNvSpPr>
          <p:nvPr>
            <p:ph type="body" idx="1"/>
          </p:nvPr>
        </p:nvSpPr>
        <p:spPr>
          <a:xfrm>
            <a:off x="131445" y="996315"/>
            <a:ext cx="7815580" cy="5732780"/>
          </a:xfrm>
        </p:spPr>
        <p:txBody>
          <a:bodyPr>
            <a:normAutofit fontScale="97500" lnSpcReduction="10000"/>
          </a:bodyPr>
          <a:lstStyle/>
          <a:p>
            <a:pPr indent="0" fontAlgn="auto">
              <a:lnSpc>
                <a:spcPct val="150000"/>
              </a:lnSpc>
              <a:buNone/>
            </a:pPr>
            <a:r>
              <a:rPr lang="zh-CN" altLang="en-US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四四对四四：</a:t>
            </a:r>
            <a:endParaRPr lang="zh-CN" altLang="en-US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豫章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故郡，洪都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新府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二二式”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zh-CN" altLang="en-US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六字句的断句：</a:t>
            </a:r>
            <a:r>
              <a:rPr lang="en-US" altLang="zh-CN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en-US" altLang="zh-CN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孟学士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之词宗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访风景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于崇阿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三三式”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临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帝子之长州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穷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岛屿之萦回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一五式”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钟鸣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鼎食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之家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谁悲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失路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之人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二二二式”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响穷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彭蠡之滨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气凌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彭泽之樽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二四式”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抚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凌云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而自惜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幸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承恩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于伟饯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一二三式”</a:t>
            </a:r>
            <a:r>
              <a:rPr lang="en-US" altLang="zh-CN" b="1"/>
              <a:t> </a:t>
            </a:r>
            <a:endParaRPr lang="en-US" altLang="zh-CN" b="1"/>
          </a:p>
        </p:txBody>
      </p:sp>
      <p:pic>
        <p:nvPicPr>
          <p:cNvPr id="5124" name="内容占位符 9222" descr="黄鹤楼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2855" y="167502"/>
            <a:ext cx="4849145" cy="64585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9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08335" y="1324321"/>
            <a:ext cx="2741061" cy="4679328"/>
            <a:chOff x="3756025" y="1563688"/>
            <a:chExt cx="2741061" cy="4679328"/>
          </a:xfrm>
        </p:grpSpPr>
        <p:pic>
          <p:nvPicPr>
            <p:cNvPr id="3" name="图片 9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957638" y="3073400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881438" y="1704975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空心弧 2"/>
            <p:cNvSpPr/>
            <p:nvPr/>
          </p:nvSpPr>
          <p:spPr bwMode="auto">
            <a:xfrm rot="5400000">
              <a:off x="3756025" y="1563688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空心弧 47"/>
            <p:cNvSpPr/>
            <p:nvPr/>
          </p:nvSpPr>
          <p:spPr bwMode="auto">
            <a:xfrm rot="16200000" flipH="1">
              <a:off x="3779838" y="2957513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67"/>
            <p:cNvSpPr>
              <a:spLocks noChangeAspect="1" noEditPoints="1"/>
            </p:cNvSpPr>
            <p:nvPr/>
          </p:nvSpPr>
          <p:spPr bwMode="auto">
            <a:xfrm>
              <a:off x="4179888" y="3346450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58"/>
            <p:cNvSpPr>
              <a:spLocks noChangeAspect="1" noEditPoints="1"/>
            </p:cNvSpPr>
            <p:nvPr/>
          </p:nvSpPr>
          <p:spPr bwMode="auto">
            <a:xfrm>
              <a:off x="4029075" y="1982788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9" name="图片 9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5281061" y="4965078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0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5204861" y="3596653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空心弧 2"/>
            <p:cNvSpPr/>
            <p:nvPr/>
          </p:nvSpPr>
          <p:spPr bwMode="auto">
            <a:xfrm rot="5400000">
              <a:off x="5079448" y="3455366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空心弧 47"/>
            <p:cNvSpPr/>
            <p:nvPr/>
          </p:nvSpPr>
          <p:spPr bwMode="auto">
            <a:xfrm rot="16200000" flipH="1">
              <a:off x="5103261" y="4849191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67"/>
            <p:cNvSpPr>
              <a:spLocks noChangeAspect="1" noEditPoints="1"/>
            </p:cNvSpPr>
            <p:nvPr/>
          </p:nvSpPr>
          <p:spPr bwMode="auto">
            <a:xfrm>
              <a:off x="5503311" y="5238128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58"/>
            <p:cNvSpPr>
              <a:spLocks noChangeAspect="1" noEditPoints="1"/>
            </p:cNvSpPr>
            <p:nvPr/>
          </p:nvSpPr>
          <p:spPr bwMode="auto">
            <a:xfrm>
              <a:off x="5352498" y="3874466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106680" y="1466215"/>
            <a:ext cx="470165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第一部分（1）：扣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“洪府”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，概写洪州的地理风貌，引出参加宴会的人物。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45"/>
          <p:cNvSpPr txBox="1">
            <a:spLocks noChangeArrowheads="1"/>
          </p:cNvSpPr>
          <p:nvPr/>
        </p:nvSpPr>
        <p:spPr bwMode="auto">
          <a:xfrm>
            <a:off x="596900" y="4023995"/>
            <a:ext cx="433705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第二部分（2～3）：扣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“秋日登阁”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，写三秋时节滕王阁的万千气象和周围的自然、人文景观。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>
            <a:off x="6458345" y="1544179"/>
            <a:ext cx="556323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第三部分（4～5）：扣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“饯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”，写宴会的盛况，抒发人生的感慨。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45"/>
          <p:cNvSpPr txBox="1">
            <a:spLocks noChangeArrowheads="1"/>
          </p:cNvSpPr>
          <p:nvPr/>
        </p:nvSpPr>
        <p:spPr bwMode="auto">
          <a:xfrm>
            <a:off x="7762875" y="4112260"/>
            <a:ext cx="420433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第四部分（6～7）：扣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“别”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，述说自己的身世和怀才不遇的苦闷，感叹盛宴难再。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31"/>
          <p:cNvSpPr txBox="1">
            <a:spLocks noChangeArrowheads="1"/>
          </p:cNvSpPr>
          <p:nvPr/>
        </p:nvSpPr>
        <p:spPr bwMode="auto">
          <a:xfrm>
            <a:off x="106576" y="96428"/>
            <a:ext cx="320719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99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结构层次</a:t>
            </a:r>
            <a:endParaRPr lang="zh-CN" altLang="en-US" sz="4800" b="1">
              <a:solidFill>
                <a:srgbClr val="9900C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2"/>
          <p:cNvSpPr txBox="1"/>
          <p:nvPr/>
        </p:nvSpPr>
        <p:spPr>
          <a:xfrm>
            <a:off x="318814" y="2363730"/>
            <a:ext cx="8113986" cy="206210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b="1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、掌握文言基础知识，疏通文章大意。</a:t>
            </a:r>
            <a:endParaRPr lang="en-US" altLang="zh-CN" sz="3200" b="1" smtClean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3200" b="1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b="1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、学习掌握情景交融、对偶和用典的</a:t>
            </a:r>
            <a:r>
              <a:rPr lang="zh-CN" altLang="en-US" sz="32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</a:t>
            </a:r>
            <a:endParaRPr lang="zh-CN" altLang="en-US" sz="3200" b="1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3200" b="1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b="1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、体味作者怀才不遇而又自励志节，抑郁不平而又不甘沉沦的复杂情感。</a:t>
            </a:r>
            <a:endParaRPr lang="zh-CN" altLang="en-US" sz="3200" b="1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19" name="WordArt 17"/>
          <p:cNvSpPr>
            <a:spLocks noTextEdit="1"/>
          </p:cNvSpPr>
          <p:nvPr/>
        </p:nvSpPr>
        <p:spPr>
          <a:xfrm>
            <a:off x="1524000" y="685800"/>
            <a:ext cx="5181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smtClean="0">
                <a:ln w="1270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教学</a:t>
            </a:r>
            <a:r>
              <a:rPr lang="zh-CN" altLang="en-US" sz="3600">
                <a:ln w="1270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目标</a:t>
            </a:r>
            <a:endParaRPr lang="zh-CN" altLang="en-US" sz="3600">
              <a:ln w="127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32800" y="-317499"/>
            <a:ext cx="3352800" cy="444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755" y="899160"/>
            <a:ext cx="3995420" cy="296672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198666" y="158398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2866" y="1738569"/>
            <a:ext cx="1106170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叁</a:t>
            </a:r>
            <a:endParaRPr lang="zh-CN" altLang="en-US" sz="60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2899743" y="3463795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还原宴会场景</a:t>
            </a:r>
            <a:endParaRPr lang="zh-CN" altLang="en-US" sz="6000" b="1" ker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9" name="图片 214018" descr="twg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2067" y="2935817"/>
            <a:ext cx="6279934" cy="39221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4020" name="矩形 214019"/>
          <p:cNvSpPr/>
          <p:nvPr/>
        </p:nvSpPr>
        <p:spPr>
          <a:xfrm>
            <a:off x="220715" y="125903"/>
            <a:ext cx="11382705" cy="2677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lvl="0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豫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章故郡，洪都新府。星分翼轸，地接衡庐。襟三江而带五湖，控蛮荆而引瓯越。物华天宝，龙光射牛斗之墟；人杰地灵，徐孺</a:t>
            </a:r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下陈蕃之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榻。雄州雾列，俊采星驰。台隍枕夷夏之交，宾主尽东南之美。 </a:t>
            </a:r>
            <a:endParaRPr lang="en-US" altLang="zh-CN" sz="2800" b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都督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阎公之雅望，棨戟遥临；宇文新州之懿范，襜帷暂驻。十旬休假，胜友如云；千里逢迎，高朋满座。腾蛟起凤，孟学士之词宗；紫电青霜，王将军之武库。家君作宰，路出名区；童子何知，躬逢胜饯</a:t>
            </a:r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纯音乐 - 渔舟唱晚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45766" y="5830570"/>
            <a:ext cx="1008992" cy="102743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935817"/>
            <a:ext cx="5123793" cy="3922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2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330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矩形 167937"/>
          <p:cNvSpPr/>
          <p:nvPr/>
        </p:nvSpPr>
        <p:spPr>
          <a:xfrm>
            <a:off x="1420495" y="59690"/>
            <a:ext cx="10499725" cy="6001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豫章故郡，洪都新府。</a:t>
            </a: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anose="02010509060101010101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星分翼轸，地接衡庐。</a:t>
            </a: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anose="02010509060101010101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anose="02010509060101010101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anose="02010509060101010101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襟</a:t>
            </a: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三江而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带</a:t>
            </a: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五湖，控蛮荆而引瓯越。</a:t>
            </a: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anose="02010509060101010101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anose="02010509060101010101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anose="02010509060101010101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anose="02010509060101010101" pitchFamily="49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anose="02010509060101010101" pitchFamily="49" charset="-122"/>
            </a:endParaRPr>
          </a:p>
        </p:txBody>
      </p:sp>
      <p:sp>
        <p:nvSpPr>
          <p:cNvPr id="167939" name="文本框 167938"/>
          <p:cNvSpPr txBox="1"/>
          <p:nvPr/>
        </p:nvSpPr>
        <p:spPr>
          <a:xfrm>
            <a:off x="1624330" y="1001713"/>
            <a:ext cx="9144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豫章原为旧时的郡治，洪州本是新设的都府；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940" name="文本框 167939"/>
          <p:cNvSpPr txBox="1"/>
          <p:nvPr/>
        </p:nvSpPr>
        <p:spPr>
          <a:xfrm>
            <a:off x="1624329" y="2319953"/>
            <a:ext cx="6715629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天空正当翼星、轸星所在，地域紧接衡州、江州两处。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941" name="文本框 167940"/>
          <p:cNvSpPr txBox="1"/>
          <p:nvPr/>
        </p:nvSpPr>
        <p:spPr>
          <a:xfrm>
            <a:off x="1420495" y="4477851"/>
            <a:ext cx="7575584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三江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当衣襟把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湖</a:t>
            </a:r>
            <a:r>
              <a:rPr lang="zh-CN" altLang="en-US" sz="2800" b="1" smtClean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束带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，上控着荆楚下连着东瓯。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8550" name="文本框 108549"/>
          <p:cNvSpPr txBox="1"/>
          <p:nvPr/>
        </p:nvSpPr>
        <p:spPr>
          <a:xfrm>
            <a:off x="9149980" y="0"/>
            <a:ext cx="3042020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时：由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古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及今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endParaRPr lang="en-US" altLang="zh-CN" sz="3200" b="1" smtClean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历史久远</a:t>
            </a:r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8551" name="矩形 108550"/>
          <p:cNvSpPr/>
          <p:nvPr/>
        </p:nvSpPr>
        <p:spPr>
          <a:xfrm>
            <a:off x="9149980" y="1879939"/>
            <a:ext cx="3042020" cy="10772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algn="ctr"/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空：由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天及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地</a:t>
            </a:r>
            <a:endParaRPr lang="en-US" altLang="zh-CN" sz="3200" b="1" smtClean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界域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辽阔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8552" name="矩形 108551"/>
          <p:cNvSpPr/>
          <p:nvPr/>
        </p:nvSpPr>
        <p:spPr>
          <a:xfrm>
            <a:off x="9885359" y="3822984"/>
            <a:ext cx="2101857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anchor="ctr">
            <a:spAutoFit/>
          </a:bodyPr>
          <a:lstStyle/>
          <a:p>
            <a:pPr lvl="0"/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地势宏伟</a:t>
            </a: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8553" name="左弧形箭头 108552"/>
          <p:cNvSpPr/>
          <p:nvPr/>
        </p:nvSpPr>
        <p:spPr>
          <a:xfrm>
            <a:off x="10944664" y="1077218"/>
            <a:ext cx="215900" cy="720725"/>
          </a:xfrm>
          <a:prstGeom prst="curvedRightArrow">
            <a:avLst>
              <a:gd name="adj1" fmla="val 66764"/>
              <a:gd name="adj2" fmla="val 133529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8555" name="左弧形箭头 108554"/>
          <p:cNvSpPr/>
          <p:nvPr/>
        </p:nvSpPr>
        <p:spPr>
          <a:xfrm>
            <a:off x="10936288" y="2913698"/>
            <a:ext cx="215900" cy="720725"/>
          </a:xfrm>
          <a:prstGeom prst="curvedRightArrow">
            <a:avLst>
              <a:gd name="adj1" fmla="val 66764"/>
              <a:gd name="adj2" fmla="val 133529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8546" name="矩形 108545"/>
          <p:cNvSpPr/>
          <p:nvPr/>
        </p:nvSpPr>
        <p:spPr>
          <a:xfrm>
            <a:off x="2904808" y="6091873"/>
            <a:ext cx="5104075" cy="7067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4000" b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交代南昌的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地理环境</a:t>
            </a:r>
            <a:r>
              <a:rPr lang="zh-CN" altLang="en-US" sz="4000" b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4000" b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  <p:bldP spid="167939" grpId="0"/>
      <p:bldP spid="167940" grpId="0"/>
      <p:bldP spid="167941" grpId="0"/>
      <p:bldP spid="108550" grpId="0"/>
      <p:bldP spid="108551" grpId="0"/>
      <p:bldP spid="108552" grpId="0"/>
      <p:bldP spid="1085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矩形 168961"/>
          <p:cNvSpPr/>
          <p:nvPr/>
        </p:nvSpPr>
        <p:spPr>
          <a:xfrm>
            <a:off x="1524000" y="2276475"/>
            <a:ext cx="91440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anose="02010509060101010101" pitchFamily="49" charset="-122"/>
              </a:rPr>
              <a:t>人杰地灵，徐孺下陈蕃之榻。</a:t>
            </a:r>
            <a:endParaRPr lang="zh-CN" altLang="en-US" sz="36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anose="02010509060101010101" pitchFamily="49" charset="-122"/>
              </a:rPr>
              <a:t>雄州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anose="02010509060101010101" pitchFamily="49" charset="-122"/>
              </a:rPr>
              <a:t>雾</a:t>
            </a:r>
            <a:r>
              <a:rPr lang="zh-CN" altLang="en-US" sz="36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anose="02010509060101010101" pitchFamily="49" charset="-122"/>
              </a:rPr>
              <a:t>列，俊采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anose="02010509060101010101" pitchFamily="49" charset="-122"/>
              </a:rPr>
              <a:t>星</a:t>
            </a:r>
            <a:r>
              <a:rPr lang="zh-CN" altLang="en-US" sz="36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anose="02010509060101010101" pitchFamily="49" charset="-122"/>
              </a:rPr>
              <a:t>驰。</a:t>
            </a:r>
            <a:endParaRPr lang="zh-CN" altLang="en-US" sz="36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68963" name="文本框 168962"/>
          <p:cNvSpPr txBox="1"/>
          <p:nvPr/>
        </p:nvSpPr>
        <p:spPr>
          <a:xfrm>
            <a:off x="1524000" y="2829560"/>
            <a:ext cx="89630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人物英俊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山川灵秀，高士徐孺</a:t>
            </a:r>
            <a:r>
              <a:rPr lang="zh-CN" altLang="en-US" sz="3600" b="1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留宿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在陈藩特设的榻上。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8964" name="文本框 168963"/>
          <p:cNvSpPr txBox="1"/>
          <p:nvPr/>
        </p:nvSpPr>
        <p:spPr>
          <a:xfrm>
            <a:off x="1524000" y="4652963"/>
            <a:ext cx="89646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　　雄伟的州郡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像云雾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在大地上排列，杰出的人才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如流星般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在夜空飞驰。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8968" name="矩形 168967"/>
          <p:cNvSpPr/>
          <p:nvPr/>
        </p:nvSpPr>
        <p:spPr>
          <a:xfrm>
            <a:off x="1523683" y="227013"/>
            <a:ext cx="6126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物华天宝，龙光射牛斗之墟；</a:t>
            </a:r>
            <a:endParaRPr lang="zh-CN" altLang="en-US" sz="36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969" name="文本框 168968"/>
          <p:cNvSpPr txBox="1"/>
          <p:nvPr/>
        </p:nvSpPr>
        <p:spPr>
          <a:xfrm>
            <a:off x="1524000" y="981075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　　物产华美有天生的珍宝，龙泉剑光直射着斗、牛星之位；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9576" name="文本框 109575"/>
          <p:cNvSpPr txBox="1"/>
          <p:nvPr/>
        </p:nvSpPr>
        <p:spPr>
          <a:xfrm>
            <a:off x="9911715" y="147003"/>
            <a:ext cx="2232025" cy="5835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物产丰富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7" name="文本框 109576"/>
          <p:cNvSpPr txBox="1"/>
          <p:nvPr/>
        </p:nvSpPr>
        <p:spPr>
          <a:xfrm>
            <a:off x="9911398" y="2299335"/>
            <a:ext cx="2016125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人才杰出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8" name="文本框 109577"/>
          <p:cNvSpPr txBox="1"/>
          <p:nvPr/>
        </p:nvSpPr>
        <p:spPr>
          <a:xfrm flipH="1">
            <a:off x="9611825" y="3966845"/>
            <a:ext cx="2231729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地灵 人杰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5" name="左弧形箭头 109574"/>
          <p:cNvSpPr/>
          <p:nvPr/>
        </p:nvSpPr>
        <p:spPr>
          <a:xfrm>
            <a:off x="10668000" y="1385570"/>
            <a:ext cx="275590" cy="794385"/>
          </a:xfrm>
          <a:prstGeom prst="curvedRightArrow">
            <a:avLst>
              <a:gd name="adj1" fmla="val 66764"/>
              <a:gd name="adj2" fmla="val 133529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左弧形箭头 1"/>
          <p:cNvSpPr/>
          <p:nvPr/>
        </p:nvSpPr>
        <p:spPr>
          <a:xfrm>
            <a:off x="10727690" y="3246120"/>
            <a:ext cx="215900" cy="720725"/>
          </a:xfrm>
          <a:prstGeom prst="curvedRightArrow">
            <a:avLst>
              <a:gd name="adj1" fmla="val 66764"/>
              <a:gd name="adj2" fmla="val 133529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9570" name="文本占位符 109569"/>
          <p:cNvSpPr>
            <a:spLocks noGrp="1"/>
          </p:cNvSpPr>
          <p:nvPr/>
        </p:nvSpPr>
        <p:spPr>
          <a:xfrm>
            <a:off x="3740784" y="6001384"/>
            <a:ext cx="3337933" cy="73049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4000" b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交代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地灵人杰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957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957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/>
      <p:bldP spid="168964" grpId="0"/>
      <p:bldP spid="168969" grpId="0"/>
      <p:bldP spid="109576" grpId="0"/>
      <p:bldP spid="109577" grpId="0"/>
      <p:bldP spid="109578" grpId="0"/>
      <p:bldP spid="109570" grpId="0" animBg="1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文本框 171009"/>
          <p:cNvSpPr txBox="1"/>
          <p:nvPr/>
        </p:nvSpPr>
        <p:spPr>
          <a:xfrm>
            <a:off x="1512253" y="1329232"/>
            <a:ext cx="10394732" cy="3216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都督阎公之雅望，棨戟遥临</a:t>
            </a:r>
            <a:r>
              <a:rPr lang="zh-CN" altLang="en-US" sz="3200" b="1" smtClean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；宇文</a:t>
            </a: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新州之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懿</a:t>
            </a: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范，襜帷暂驻。</a:t>
            </a: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anose="02010509060101010101" pitchFamily="49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</a:pPr>
            <a:endParaRPr lang="en-US" altLang="zh-CN" sz="1600" b="1" smtClean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zh-CN" altLang="en-US" sz="3200" b="1" smtClean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旬休假，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胜</a:t>
            </a: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友如云；千里逢迎，高朋满座。</a:t>
            </a: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011" name="文本框 171010"/>
          <p:cNvSpPr txBox="1"/>
          <p:nvPr/>
        </p:nvSpPr>
        <p:spPr>
          <a:xfrm>
            <a:off x="1523998" y="1983257"/>
            <a:ext cx="1022903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　</a:t>
            </a:r>
            <a:r>
              <a:rPr lang="zh-CN" altLang="en-US" sz="2800" b="1" smtClean="0">
                <a:solidFill>
                  <a:srgbClr val="C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有崇高声望的都督阎公</a:t>
            </a:r>
            <a:r>
              <a:rPr lang="zh-CN" altLang="en-US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他的仪仗从远方赶来；有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美好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风范的新州刺史宇文公，他的车驾在这里暂时停留</a:t>
            </a:r>
            <a:r>
              <a:rPr lang="zh-CN" altLang="en-US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。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1013" name="文本框 171012"/>
          <p:cNvSpPr txBox="1"/>
          <p:nvPr/>
        </p:nvSpPr>
        <p:spPr>
          <a:xfrm>
            <a:off x="492025" y="3840679"/>
            <a:ext cx="111632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　</a:t>
            </a:r>
            <a:r>
              <a:rPr lang="zh-CN" altLang="en-US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十天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一旬的休假日，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好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友聚集如云</a:t>
            </a:r>
            <a:r>
              <a:rPr lang="zh-CN" altLang="en-US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千里喜迎宾客，良朋坐满宴席</a:t>
            </a:r>
            <a:r>
              <a:rPr lang="zh-CN" altLang="en-US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1014" name="矩形 171013"/>
          <p:cNvSpPr/>
          <p:nvPr/>
        </p:nvSpPr>
        <p:spPr>
          <a:xfrm>
            <a:off x="1523683" y="85725"/>
            <a:ext cx="6750566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台隍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枕</a:t>
            </a: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夷夏之交，宾主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尽</a:t>
            </a: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东南之美。</a:t>
            </a: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015" name="文本框 171014"/>
          <p:cNvSpPr txBox="1"/>
          <p:nvPr/>
        </p:nvSpPr>
        <p:spPr>
          <a:xfrm>
            <a:off x="1523998" y="692150"/>
            <a:ext cx="105321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城池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雄踞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于蛮夷与中原相交之处，宾主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全都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是东南地区的</a:t>
            </a:r>
            <a:r>
              <a:rPr lang="zh-CN" altLang="en-US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俊杰。 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26" y="132762"/>
            <a:ext cx="1412875" cy="3824384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05618" y="670500"/>
            <a:ext cx="8433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12253" y="4363899"/>
            <a:ext cx="100335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prstClr val="black"/>
              </a:buClr>
            </a:pP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腾蛟起凤，孟学士之词宗</a:t>
            </a:r>
            <a:r>
              <a:rPr lang="zh-CN" altLang="en-US" sz="3200" b="1" smtClean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紫电清霜，王将军之武库</a:t>
            </a:r>
            <a:r>
              <a:rPr lang="zh-CN" altLang="en-US" sz="3200" b="1" smtClean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2384" y="5022475"/>
            <a:ext cx="115641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文采腾蛟起凤，孟学士是词章的宗师</a:t>
            </a:r>
            <a:r>
              <a:rPr lang="zh-CN" altLang="en-US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宝剑紫电青霜，王将军收藏于自己的武库。 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28"/>
          <p:cNvSpPr txBox="1"/>
          <p:nvPr/>
        </p:nvSpPr>
        <p:spPr>
          <a:xfrm>
            <a:off x="3344605" y="5947917"/>
            <a:ext cx="6079725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kern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人杰</a:t>
            </a:r>
            <a:r>
              <a:rPr lang="zh-CN" altLang="en-US" sz="3600" ker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：主宾尊贵，俊采</a:t>
            </a:r>
            <a:r>
              <a:rPr lang="zh-CN" altLang="en-US" sz="3600" kern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星驰</a:t>
            </a:r>
            <a:endParaRPr lang="zh-CN" altLang="en-US" sz="3600" ker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1" grpId="0"/>
      <p:bldP spid="171013" grpId="0"/>
      <p:bldP spid="171015" grpId="0"/>
      <p:bldP spid="4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文本框 110593"/>
          <p:cNvSpPr txBox="1"/>
          <p:nvPr/>
        </p:nvSpPr>
        <p:spPr>
          <a:xfrm>
            <a:off x="1774825" y="765175"/>
            <a:ext cx="82819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交代参加宴会的人员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（贤主嘉宾）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596" name="矩形 110595"/>
          <p:cNvSpPr/>
          <p:nvPr/>
        </p:nvSpPr>
        <p:spPr>
          <a:xfrm>
            <a:off x="1695450" y="1664018"/>
            <a:ext cx="8604250" cy="4524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台隍枕夷夏之交，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宾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尽东南之美。</a:t>
            </a:r>
            <a:endParaRPr lang="zh-CN" altLang="en-US" sz="32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都督</a:t>
            </a:r>
            <a:r>
              <a:rPr lang="zh-CN" altLang="en-US" sz="3200" b="1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阎公</a:t>
            </a:r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之雅望，棨戟遥临；</a:t>
            </a:r>
            <a:endParaRPr lang="zh-CN" altLang="en-US" sz="32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宇文</a:t>
            </a:r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新州之懿范，襜帷暂驻。</a:t>
            </a:r>
            <a:endParaRPr lang="zh-CN" altLang="en-US" sz="32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十旬休假，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胜友</a:t>
            </a:r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如云；千里逢迎，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高朋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满座。腾蛟起凤</a:t>
            </a:r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孟学士</a:t>
            </a:r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之词宗；</a:t>
            </a:r>
            <a:endParaRPr lang="zh-CN" altLang="en-US" sz="32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紫电清霜，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王将军</a:t>
            </a:r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之武库。</a:t>
            </a:r>
            <a:endParaRPr lang="zh-CN" altLang="en-US" sz="32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597" name="文本框 110596"/>
          <p:cNvSpPr txBox="1"/>
          <p:nvPr/>
        </p:nvSpPr>
        <p:spPr>
          <a:xfrm>
            <a:off x="1524000" y="0"/>
            <a:ext cx="29511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66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汉仪菱心体简" pitchFamily="1" charset="-122"/>
              </a:rPr>
              <a:t>分层背诵：</a:t>
            </a:r>
            <a:endParaRPr lang="zh-CN" altLang="en-US" sz="4000" b="1">
              <a:solidFill>
                <a:srgbClr val="66006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汉仪菱心体简" pitchFamily="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28262" y="0"/>
            <a:ext cx="1963738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/>
      <p:bldP spid="11059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文本框 174081"/>
          <p:cNvSpPr txBox="1"/>
          <p:nvPr/>
        </p:nvSpPr>
        <p:spPr>
          <a:xfrm>
            <a:off x="1524000" y="227330"/>
            <a:ext cx="5940425" cy="313932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家君作宰，路出名区</a:t>
            </a:r>
            <a:r>
              <a:rPr lang="zh-CN" altLang="en-US" sz="3600" b="1" smtClean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3600" b="1" smtClean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童子何知，躬逢胜饯。</a:t>
            </a:r>
            <a:r>
              <a:rPr lang="zh-CN" altLang="en-US" sz="36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zh-CN" altLang="en-US" sz="36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4083" name="文本框 174082"/>
          <p:cNvSpPr txBox="1"/>
          <p:nvPr/>
        </p:nvSpPr>
        <p:spPr>
          <a:xfrm>
            <a:off x="2007181" y="1365336"/>
            <a:ext cx="7093957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　　家父在交趾做县令，我探亲经过这一有名的地区；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4084" name="文本框 174083"/>
          <p:cNvSpPr txBox="1"/>
          <p:nvPr/>
        </p:nvSpPr>
        <p:spPr>
          <a:xfrm>
            <a:off x="1824583" y="3607541"/>
            <a:ext cx="6830685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  <a:r>
              <a:rPr lang="zh-CN" altLang="en-US" sz="3200" b="1" smtClean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年轻人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有什么才能知识，却有幸参加了这豪华的盛宴。 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088" name="文本框 174087"/>
          <p:cNvSpPr txBox="1"/>
          <p:nvPr/>
        </p:nvSpPr>
        <p:spPr>
          <a:xfrm>
            <a:off x="1524000" y="5375362"/>
            <a:ext cx="6179557" cy="70675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交代自己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参加</a:t>
            </a:r>
            <a:r>
              <a:rPr lang="zh-CN" altLang="en-US" sz="4000" b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宴会的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原因。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0" y="314960"/>
            <a:ext cx="3352800" cy="5854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/>
      <p:bldP spid="174084" grpId="0"/>
      <p:bldP spid="1740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/>
          <p:nvPr/>
        </p:nvSpPr>
        <p:spPr>
          <a:xfrm>
            <a:off x="-1" y="292537"/>
            <a:ext cx="85096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根据课文还原王勃与主人阎公与宾客的关系</a:t>
            </a:r>
            <a:endParaRPr lang="zh-CN" altLang="en-US" sz="3200" b="1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2619533" y="1531302"/>
            <a:ext cx="22590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失意的过客：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5645785" y="1531303"/>
            <a:ext cx="13890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王勃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363538" y="4479925"/>
            <a:ext cx="23256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德高的主人：</a:t>
            </a:r>
            <a:endParaRPr lang="zh-CN" altLang="en-US" sz="3200" b="1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2732406" y="4479925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阎公</a:t>
            </a:r>
            <a:endParaRPr lang="zh-CN" altLang="en-US" sz="3200" b="1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6575425" y="4479925"/>
            <a:ext cx="25723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望重的嘉宾</a:t>
            </a:r>
            <a:r>
              <a:rPr lang="zh-CN" altLang="en-US" sz="2800" b="1">
                <a:solidFill>
                  <a:srgbClr val="66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endParaRPr lang="zh-CN" altLang="en-US" sz="2800" b="1">
              <a:solidFill>
                <a:srgbClr val="6600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9029224" y="4507865"/>
            <a:ext cx="262128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孟、王、豪客</a:t>
            </a:r>
            <a:endParaRPr lang="zh-CN" altLang="en-US" sz="3200" b="1">
              <a:solidFill>
                <a:srgbClr val="66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文士</a:t>
            </a:r>
            <a:endParaRPr lang="zh-CN" altLang="en-US" sz="3200" b="1">
              <a:solidFill>
                <a:srgbClr val="66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Line 9"/>
          <p:cNvSpPr/>
          <p:nvPr/>
        </p:nvSpPr>
        <p:spPr>
          <a:xfrm flipV="1">
            <a:off x="4656455" y="4601845"/>
            <a:ext cx="1530350" cy="12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274" name="Line 10"/>
          <p:cNvSpPr/>
          <p:nvPr/>
        </p:nvSpPr>
        <p:spPr>
          <a:xfrm flipH="1">
            <a:off x="2145348" y="2310130"/>
            <a:ext cx="1584325" cy="15128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275" name="Line 11"/>
          <p:cNvSpPr/>
          <p:nvPr/>
        </p:nvSpPr>
        <p:spPr>
          <a:xfrm>
            <a:off x="6575108" y="2309813"/>
            <a:ext cx="1800225" cy="13684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276" name="Line 12"/>
          <p:cNvSpPr/>
          <p:nvPr/>
        </p:nvSpPr>
        <p:spPr>
          <a:xfrm flipH="1">
            <a:off x="4656138" y="4918393"/>
            <a:ext cx="15843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277" name="Text Box 15"/>
          <p:cNvSpPr txBox="1"/>
          <p:nvPr/>
        </p:nvSpPr>
        <p:spPr>
          <a:xfrm>
            <a:off x="3352800" y="2760980"/>
            <a:ext cx="7924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800" b="1">
                <a:solidFill>
                  <a:srgbClr val="CC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</a:t>
            </a:r>
            <a:endParaRPr lang="zh-CN" altLang="en-US" sz="4800" b="1">
              <a:solidFill>
                <a:srgbClr val="CC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8" name="Text Box 16"/>
          <p:cNvSpPr txBox="1"/>
          <p:nvPr/>
        </p:nvSpPr>
        <p:spPr>
          <a:xfrm>
            <a:off x="6293485" y="2791778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400" b="1">
                <a:solidFill>
                  <a:srgbClr val="CC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</a:t>
            </a:r>
            <a:endParaRPr lang="zh-CN" altLang="en-US" sz="4400" b="1">
              <a:solidFill>
                <a:srgbClr val="CC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7810" y="136525"/>
            <a:ext cx="2891790" cy="423164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11270" grpId="0"/>
      <p:bldP spid="11271" grpId="0"/>
      <p:bldP spid="11272" grpId="0"/>
      <p:bldP spid="11277" grpId="0"/>
      <p:bldP spid="1127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31"/>
          <p:cNvSpPr txBox="1">
            <a:spLocks noChangeArrowheads="1"/>
          </p:cNvSpPr>
          <p:nvPr/>
        </p:nvSpPr>
        <p:spPr bwMode="auto">
          <a:xfrm>
            <a:off x="334185" y="213710"/>
            <a:ext cx="11490785" cy="11988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文章开始不写楼台，不写宴会，而先写地势与人物，这样写有何好处? </a:t>
            </a:r>
            <a:endParaRPr lang="zh-CN" sz="3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144999" y="1920941"/>
            <a:ext cx="6098365" cy="378565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200" kern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文章</a:t>
            </a:r>
            <a:r>
              <a:rPr lang="zh-CN" altLang="en-US" sz="32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借用铺陈</a:t>
            </a:r>
            <a:r>
              <a:rPr lang="zh-CN" altLang="en-US" sz="3200" ker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的手法，历叙界域之大，地势之雄，物产丰富，人才俊美，既</a:t>
            </a:r>
            <a:r>
              <a:rPr lang="zh-CN" altLang="en-US" sz="3200" ker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渲染了和乐的</a:t>
            </a:r>
            <a:r>
              <a:rPr lang="zh-CN" altLang="en-US" sz="3200" kern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氛围</a:t>
            </a:r>
            <a:r>
              <a:rPr lang="zh-CN" altLang="en-US" sz="3200" ker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、宴会的高雅</a:t>
            </a:r>
            <a:r>
              <a:rPr lang="zh-CN" altLang="en-US" sz="3200" ker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，也</a:t>
            </a:r>
            <a:r>
              <a:rPr lang="zh-CN" altLang="en-US" sz="3200" kern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紧扣照应题目</a:t>
            </a:r>
            <a:r>
              <a:rPr lang="zh-CN" altLang="en-US" sz="3200" ker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《秋日登洪府滕王阁饯别序》</a:t>
            </a:r>
            <a:r>
              <a:rPr lang="zh-CN" altLang="en-US" sz="3200" kern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3200" kern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409" name="图片 14339" descr="tengwang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2400" y="1659255"/>
            <a:ext cx="5322570" cy="47224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755" y="899160"/>
            <a:ext cx="3995420" cy="296672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198666" y="158398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2866" y="1738569"/>
            <a:ext cx="1106170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肆</a:t>
            </a:r>
            <a:endParaRPr lang="zh-CN" altLang="en-US" sz="60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2899743" y="3463795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赏析秋季美景</a:t>
            </a:r>
            <a:endParaRPr lang="zh-CN" altLang="en-US" sz="6000" b="1" ker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290" y="-35560"/>
            <a:ext cx="3995420" cy="405193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154851" y="15992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50791" y="1753809"/>
            <a:ext cx="1290320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壹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2772108" y="3742560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认识作者文体</a:t>
            </a:r>
            <a:endParaRPr lang="zh-CN" altLang="en-US" sz="6000" b="1" ker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文本占位符 176129"/>
          <p:cNvSpPr>
            <a:spLocks noGrp="1" noRot="1"/>
          </p:cNvSpPr>
          <p:nvPr>
            <p:ph type="body" idx="1"/>
          </p:nvPr>
        </p:nvSpPr>
        <p:spPr>
          <a:xfrm>
            <a:off x="362606" y="0"/>
            <a:ext cx="11366939" cy="343955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 sz="2800" b="1" smtClean="0"/>
              <a:t>     时</a:t>
            </a:r>
            <a:r>
              <a:rPr lang="zh-CN" altLang="en-US" sz="2800" b="1">
                <a:solidFill>
                  <a:srgbClr val="FF5050"/>
                </a:solidFill>
              </a:rPr>
              <a:t>维</a:t>
            </a:r>
            <a:r>
              <a:rPr lang="zh-CN" altLang="en-US" sz="2800" b="1"/>
              <a:t>九月，</a:t>
            </a:r>
            <a:r>
              <a:rPr lang="zh-CN" altLang="en-US" sz="2800" b="1">
                <a:solidFill>
                  <a:srgbClr val="FF5050"/>
                </a:solidFill>
              </a:rPr>
              <a:t>序</a:t>
            </a:r>
            <a:r>
              <a:rPr lang="zh-CN" altLang="en-US" sz="2800" b="1"/>
              <a:t>属三秋。潦水尽而寒潭清，烟光凝而暮山紫。</a:t>
            </a:r>
            <a:r>
              <a:rPr lang="zh-CN" altLang="en-US" sz="2800" b="1">
                <a:solidFill>
                  <a:srgbClr val="FF5050"/>
                </a:solidFill>
              </a:rPr>
              <a:t>俨骖騑</a:t>
            </a:r>
            <a:r>
              <a:rPr lang="zh-CN" altLang="en-US" sz="2800" b="1"/>
              <a:t>于上路，访风景于</a:t>
            </a:r>
            <a:r>
              <a:rPr lang="zh-CN" altLang="en-US" sz="2800" b="1">
                <a:solidFill>
                  <a:srgbClr val="FF5050"/>
                </a:solidFill>
              </a:rPr>
              <a:t>崇阿</a:t>
            </a:r>
            <a:r>
              <a:rPr lang="zh-CN" altLang="en-US" sz="2800" b="1"/>
              <a:t>；临帝子之长洲，得天人之旧馆。层峦耸翠，上出重霄；飞阁流丹，下临无地。鹤</a:t>
            </a:r>
            <a:r>
              <a:rPr lang="zh-CN" altLang="en-US" sz="2800" b="1">
                <a:solidFill>
                  <a:srgbClr val="FF5050"/>
                </a:solidFill>
              </a:rPr>
              <a:t>汀</a:t>
            </a:r>
            <a:r>
              <a:rPr lang="zh-CN" altLang="en-US" sz="2800" b="1"/>
              <a:t>凫</a:t>
            </a:r>
            <a:r>
              <a:rPr lang="zh-CN" altLang="en-US" sz="2800" b="1">
                <a:solidFill>
                  <a:srgbClr val="FF5050"/>
                </a:solidFill>
              </a:rPr>
              <a:t>渚</a:t>
            </a:r>
            <a:r>
              <a:rPr lang="zh-CN" altLang="en-US" sz="2800" b="1"/>
              <a:t>，</a:t>
            </a:r>
            <a:r>
              <a:rPr lang="zh-CN" altLang="en-US" sz="2800" b="1">
                <a:solidFill>
                  <a:srgbClr val="FF5050"/>
                </a:solidFill>
              </a:rPr>
              <a:t>穷</a:t>
            </a:r>
            <a:r>
              <a:rPr lang="zh-CN" altLang="en-US" sz="2800" b="1"/>
              <a:t>岛屿之萦回；桂殿兰宫，</a:t>
            </a:r>
            <a:r>
              <a:rPr lang="zh-CN" altLang="en-US" sz="2800" b="1">
                <a:solidFill>
                  <a:srgbClr val="FF5050"/>
                </a:solidFill>
              </a:rPr>
              <a:t>即</a:t>
            </a:r>
            <a:r>
              <a:rPr lang="zh-CN" altLang="en-US" sz="2800" b="1"/>
              <a:t>冈峦之体势。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  </a:t>
            </a:r>
            <a:r>
              <a:rPr lang="zh-CN" altLang="en-US" sz="2800" b="1" smtClean="0"/>
              <a:t> </a:t>
            </a:r>
            <a:r>
              <a:rPr lang="zh-CN" altLang="en-US" sz="2800" b="1">
                <a:solidFill>
                  <a:srgbClr val="FF5050"/>
                </a:solidFill>
              </a:rPr>
              <a:t>披</a:t>
            </a:r>
            <a:r>
              <a:rPr lang="zh-CN" altLang="en-US" sz="2800" b="1"/>
              <a:t>绣</a:t>
            </a:r>
            <a:r>
              <a:rPr lang="zh-CN" altLang="en-US" sz="2800" b="1">
                <a:solidFill>
                  <a:srgbClr val="FF5050"/>
                </a:solidFill>
              </a:rPr>
              <a:t>闼</a:t>
            </a:r>
            <a:r>
              <a:rPr lang="zh-CN" altLang="en-US" sz="2800" b="1"/>
              <a:t>，俯雕</a:t>
            </a:r>
            <a:r>
              <a:rPr lang="zh-CN" altLang="en-US" sz="2800" b="1">
                <a:solidFill>
                  <a:srgbClr val="FF5050"/>
                </a:solidFill>
              </a:rPr>
              <a:t>甍</a:t>
            </a:r>
            <a:r>
              <a:rPr lang="zh-CN" altLang="en-US" sz="2800" b="1"/>
              <a:t>，山原</a:t>
            </a:r>
            <a:r>
              <a:rPr lang="zh-CN" altLang="en-US" sz="2800" b="1">
                <a:solidFill>
                  <a:srgbClr val="FF5050"/>
                </a:solidFill>
              </a:rPr>
              <a:t>旷</a:t>
            </a:r>
            <a:r>
              <a:rPr lang="zh-CN" altLang="en-US" sz="2800" b="1"/>
              <a:t>其</a:t>
            </a:r>
            <a:r>
              <a:rPr lang="zh-CN" altLang="en-US" sz="2800" b="1">
                <a:solidFill>
                  <a:srgbClr val="FF5050"/>
                </a:solidFill>
              </a:rPr>
              <a:t>盈</a:t>
            </a:r>
            <a:r>
              <a:rPr lang="zh-CN" altLang="en-US" sz="2800" b="1"/>
              <a:t>视，川泽</a:t>
            </a:r>
            <a:r>
              <a:rPr lang="zh-CN" altLang="en-US" sz="2800" b="1">
                <a:solidFill>
                  <a:srgbClr val="FF5050"/>
                </a:solidFill>
              </a:rPr>
              <a:t>纡</a:t>
            </a:r>
            <a:r>
              <a:rPr lang="zh-CN" altLang="en-US" sz="2800" b="1"/>
              <a:t>其</a:t>
            </a:r>
            <a:r>
              <a:rPr lang="zh-CN" altLang="en-US" sz="2800" b="1">
                <a:solidFill>
                  <a:srgbClr val="FF5050"/>
                </a:solidFill>
              </a:rPr>
              <a:t>骇瞩</a:t>
            </a:r>
            <a:r>
              <a:rPr lang="zh-CN" altLang="en-US" sz="2800" b="1"/>
              <a:t>。</a:t>
            </a:r>
            <a:r>
              <a:rPr lang="zh-CN" altLang="en-US" sz="2800" b="1">
                <a:solidFill>
                  <a:srgbClr val="FF5050"/>
                </a:solidFill>
              </a:rPr>
              <a:t>闾阎扑</a:t>
            </a:r>
            <a:r>
              <a:rPr lang="zh-CN" altLang="en-US" sz="2800" b="1"/>
              <a:t>地，钟鸣鼎食之家；</a:t>
            </a:r>
            <a:r>
              <a:rPr lang="zh-CN" altLang="en-US" sz="2800" b="1">
                <a:solidFill>
                  <a:srgbClr val="FF5050"/>
                </a:solidFill>
              </a:rPr>
              <a:t>舸舰</a:t>
            </a:r>
            <a:r>
              <a:rPr lang="zh-CN" altLang="en-US" sz="2800" b="1"/>
              <a:t>弥</a:t>
            </a:r>
            <a:r>
              <a:rPr lang="zh-CN" altLang="en-US" sz="2800" b="1">
                <a:solidFill>
                  <a:srgbClr val="FF5050"/>
                </a:solidFill>
              </a:rPr>
              <a:t>津</a:t>
            </a:r>
            <a:r>
              <a:rPr lang="zh-CN" altLang="en-US" sz="2800" b="1"/>
              <a:t>，青雀黄龙之</a:t>
            </a:r>
            <a:r>
              <a:rPr lang="zh-CN" altLang="en-US" sz="2800" b="1">
                <a:solidFill>
                  <a:srgbClr val="FF5050"/>
                </a:solidFill>
              </a:rPr>
              <a:t>舳</a:t>
            </a:r>
            <a:r>
              <a:rPr lang="zh-CN" altLang="en-US" sz="2800" b="1"/>
              <a:t>。云销雨</a:t>
            </a:r>
            <a:r>
              <a:rPr lang="zh-CN" altLang="en-US" sz="2800" b="1">
                <a:solidFill>
                  <a:srgbClr val="FF5050"/>
                </a:solidFill>
              </a:rPr>
              <a:t>霁</a:t>
            </a:r>
            <a:r>
              <a:rPr lang="zh-CN" altLang="en-US" sz="2800" b="1"/>
              <a:t>，</a:t>
            </a:r>
            <a:r>
              <a:rPr lang="zh-CN" altLang="en-US" sz="2800" b="1">
                <a:solidFill>
                  <a:srgbClr val="FF5050"/>
                </a:solidFill>
              </a:rPr>
              <a:t>彩彻</a:t>
            </a:r>
            <a:r>
              <a:rPr lang="zh-CN" altLang="en-US" sz="2800" b="1"/>
              <a:t>区明。落霞与孤</a:t>
            </a:r>
            <a:r>
              <a:rPr lang="zh-CN" altLang="en-US" sz="2800" b="1">
                <a:solidFill>
                  <a:srgbClr val="FF5050"/>
                </a:solidFill>
              </a:rPr>
              <a:t>鹜</a:t>
            </a:r>
            <a:r>
              <a:rPr lang="zh-CN" altLang="en-US" sz="2800" b="1"/>
              <a:t>齐飞，秋水共长天一色。渔舟唱晚，响</a:t>
            </a:r>
            <a:r>
              <a:rPr lang="zh-CN" altLang="en-US" sz="2800" b="1">
                <a:solidFill>
                  <a:srgbClr val="FF5050"/>
                </a:solidFill>
              </a:rPr>
              <a:t>穷</a:t>
            </a:r>
            <a:r>
              <a:rPr lang="zh-CN" altLang="en-US" sz="2800" b="1"/>
              <a:t>彭蠡之滨；雁阵惊寒，声断衡阳之</a:t>
            </a:r>
            <a:r>
              <a:rPr lang="zh-CN" altLang="en-US" sz="2800" b="1">
                <a:solidFill>
                  <a:srgbClr val="FF5050"/>
                </a:solidFill>
              </a:rPr>
              <a:t>浦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9040" y="3568065"/>
            <a:ext cx="3340735" cy="3376930"/>
          </a:xfrm>
          <a:prstGeom prst="rect">
            <a:avLst/>
          </a:prstGeom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" y="3655060"/>
            <a:ext cx="4070985" cy="3168015"/>
          </a:xfrm>
          <a:prstGeom prst="rect">
            <a:avLst/>
          </a:prstGeom>
        </p:spPr>
      </p:pic>
      <p:pic>
        <p:nvPicPr>
          <p:cNvPr id="4" name="图片 3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385" y="3625850"/>
            <a:ext cx="4521200" cy="27952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"/>
                                        <p:tgtEl>
                                          <p:spTgt spid="1761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"/>
                                        <p:tgtEl>
                                          <p:spTgt spid="176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39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"/>
                                        <p:tgtEl>
                                          <p:spTgt spid="176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 animBg="1" advAuto="100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1919923" y="806133"/>
            <a:ext cx="8351838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时维九月，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序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属三秋。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潦水尽而寒潭清，烟光凝而暮山紫。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2238058" y="1729423"/>
            <a:ext cx="74168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时间是在九月，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季节</a:t>
            </a:r>
            <a:r>
              <a:rPr lang="zh-CN" altLang="en-US" sz="3200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属于三秋。 </a:t>
            </a:r>
            <a:endParaRPr lang="zh-CN" altLang="en-US" sz="3200" b="1" noProof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1999298" y="3625707"/>
            <a:ext cx="883161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地面的积水消尽而寒潭清澈见底，晚霞的余光凝聚而暮山一片青紫。 </a:t>
            </a:r>
            <a:endParaRPr lang="zh-CN" altLang="en-US" sz="3200" b="1" noProof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4" name="文本框 38913"/>
          <p:cNvSpPr txBox="1"/>
          <p:nvPr/>
        </p:nvSpPr>
        <p:spPr>
          <a:xfrm>
            <a:off x="3169919" y="5411788"/>
            <a:ext cx="4775901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Tx/>
            </a:pPr>
            <a:r>
              <a:rPr lang="zh-CN" altLang="en-US" sz="4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举行宴会的时间 </a:t>
            </a:r>
            <a:endParaRPr lang="zh-CN" altLang="en-US" sz="44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  <p:bldP spid="389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2135187" y="730568"/>
            <a:ext cx="8492173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Times New Roman" panose="02020603050405020304" pitchFamily="2" charset="0"/>
                <a:ea typeface="黑体" panose="02010609060101010101" pitchFamily="2" charset="-122"/>
              </a:rPr>
              <a:t>俨骖騑于上路，访风景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于崇阿</a:t>
            </a:r>
            <a:r>
              <a:rPr lang="zh-CN" altLang="en-US" sz="4000" b="1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4000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Times New Roman" panose="02020603050405020304" pitchFamily="2" charset="0"/>
                <a:ea typeface="黑体" panose="02010609060101010101" pitchFamily="2" charset="-122"/>
              </a:rPr>
              <a:t>临帝子之长洲，得天人之旧馆。</a:t>
            </a:r>
            <a:endParaRPr lang="zh-CN" altLang="en-US" sz="4000" b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2270234" y="2052658"/>
            <a:ext cx="9159767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整顿车马上了大路，到高耸的山岭中寻访美景</a:t>
            </a:r>
            <a:r>
              <a:rPr lang="en-US" altLang="zh-CN" sz="3200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;</a:t>
            </a:r>
            <a:endParaRPr lang="en-US" altLang="zh-CN" sz="3200" b="1" noProof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1891863" y="4469305"/>
            <a:ext cx="991651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亲临滕王阁前的长洲，找到仙人旧日的馆阁。 </a:t>
            </a:r>
            <a:endParaRPr lang="zh-CN" altLang="en-US" sz="3200" b="1" noProof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38" name="文本框 39937"/>
          <p:cNvSpPr txBox="1"/>
          <p:nvPr/>
        </p:nvSpPr>
        <p:spPr>
          <a:xfrm>
            <a:off x="3570923" y="5982335"/>
            <a:ext cx="4674443" cy="70675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来参加宴会的过程 </a:t>
            </a:r>
            <a:endParaRPr lang="zh-CN" altLang="en-US" sz="4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  <p:bldP spid="39941" grpId="0"/>
      <p:bldP spid="399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1633220" y="82868"/>
            <a:ext cx="9144000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层峦耸翠，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上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出重霄；飞阁流丹，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下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临无地。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鹤汀凫渚，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穷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岛屿之萦回；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1901506" y="1401813"/>
            <a:ext cx="9733445" cy="10926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ts val="3920"/>
              </a:lnSpc>
              <a:spcBef>
                <a:spcPct val="0"/>
              </a:spcBef>
              <a:buClrTx/>
            </a:pPr>
            <a:r>
              <a:rPr lang="zh-CN" altLang="en-US" sz="28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层叠的台阁耸立在翠绿的山上，</a:t>
            </a:r>
            <a:r>
              <a:rPr lang="zh-CN" altLang="en-US" sz="28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向上</a:t>
            </a:r>
            <a:r>
              <a:rPr lang="zh-CN" altLang="en-US" sz="28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直冲云霄；凌空的檐阁闪动着艳丽的色彩，</a:t>
            </a:r>
            <a:r>
              <a:rPr lang="zh-CN" altLang="en-US" sz="28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向下</a:t>
            </a:r>
            <a:r>
              <a:rPr lang="zh-CN" altLang="en-US" sz="28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俯视不见地面。</a:t>
            </a: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 noProof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1901506" y="3191808"/>
            <a:ext cx="10290493" cy="10926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920"/>
              </a:lnSpc>
            </a:pPr>
            <a:r>
              <a:rPr lang="zh-CN" altLang="en-US" sz="28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白鹤漫步的沙滩，野鸭栖息的小洲，岛屿的安排</a:t>
            </a:r>
            <a:r>
              <a:rPr lang="zh-CN" altLang="en-US" sz="2800" b="1" noProof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极尽</a:t>
            </a:r>
            <a:r>
              <a:rPr lang="zh-CN" altLang="en-US" sz="28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萦绕迂回的情致；</a:t>
            </a:r>
            <a:endParaRPr lang="zh-CN" altLang="en-US" sz="2800" b="1" noProof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62" name="文本框 40961"/>
          <p:cNvSpPr txBox="1"/>
          <p:nvPr/>
        </p:nvSpPr>
        <p:spPr>
          <a:xfrm>
            <a:off x="1703070" y="6031865"/>
            <a:ext cx="9540875" cy="7067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滕王阁及其周围的景色</a:t>
            </a:r>
            <a:r>
              <a:rPr lang="en-US" altLang="zh-CN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——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阁在山水之间</a:t>
            </a:r>
            <a:endParaRPr lang="en-US" altLang="zh-CN" sz="4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1633220" y="4145915"/>
            <a:ext cx="8763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桂殿兰宫，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即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冈峦之体势。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713483" y="4954905"/>
            <a:ext cx="11299840" cy="592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920"/>
              </a:lnSpc>
            </a:pPr>
            <a:r>
              <a:rPr lang="zh-CN" altLang="en-US" sz="28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桂木建筑的殿堂，香兰装饰的宫室，楼阁的布局</a:t>
            </a:r>
            <a:r>
              <a:rPr lang="zh-CN" altLang="en-US" sz="28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依照</a:t>
            </a:r>
            <a:r>
              <a:rPr lang="zh-CN" altLang="en-US" sz="28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冈峦起伏的地势。 </a:t>
            </a:r>
            <a:endParaRPr lang="zh-CN" altLang="en-US" sz="2800" b="1" noProof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5" grpId="0"/>
      <p:bldP spid="40962" grpId="0"/>
      <p:bldP spid="4199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20000"/>
            <a:lum/>
          </a:blip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1524000" y="0"/>
            <a:ext cx="1023182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披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绣闼，俯雕甍</a:t>
            </a:r>
            <a:r>
              <a:rPr lang="zh-CN" altLang="en-US" sz="3600" b="1" noProof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，山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原旷其盈视，川泽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纡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其骇瞩。</a:t>
            </a:r>
            <a:endParaRPr lang="zh-CN" altLang="en-US" sz="36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1918137" y="838197"/>
            <a:ext cx="8944304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打开</a:t>
            </a: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彩绘的阁门，俯视雕饰的</a:t>
            </a:r>
            <a:r>
              <a:rPr lang="zh-CN" altLang="en-US" sz="3200" b="1" noProof="1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屋脊，山野</a:t>
            </a: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平原空旷，尽入视野；江河湖泊</a:t>
            </a:r>
            <a:r>
              <a:rPr lang="zh-CN" altLang="en-US" sz="32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曲折</a:t>
            </a: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浩茫，惊人眼目。 </a:t>
            </a:r>
            <a:endParaRPr lang="zh-CN" altLang="en-US" sz="3200" b="1" noProof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1772591" y="1915415"/>
            <a:ext cx="9983229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noProof="1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b="1" noProof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0" name="矩形 43009"/>
          <p:cNvSpPr/>
          <p:nvPr/>
        </p:nvSpPr>
        <p:spPr>
          <a:xfrm>
            <a:off x="1537970" y="2074145"/>
            <a:ext cx="9144000" cy="350865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fontAlgn="base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闾阎</a:t>
            </a:r>
            <a:r>
              <a:rPr lang="zh-CN" altLang="en-US" sz="36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扑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地，钟鸣鼎食之家</a:t>
            </a:r>
            <a:r>
              <a:rPr lang="zh-CN" altLang="en-US" sz="3600" b="1" strike="noStrike" noProof="1" smtClean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；</a:t>
            </a:r>
            <a:endParaRPr lang="en-US" altLang="zh-CN" sz="3600" b="1" strike="noStrike" noProof="1" smtClean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base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base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6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base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舸舰</a:t>
            </a:r>
            <a:r>
              <a:rPr lang="zh-CN" altLang="en-US" sz="36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弥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津，青雀黄龙之舳。</a:t>
            </a:r>
            <a:endParaRPr lang="zh-CN" altLang="en-US" sz="36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base">
              <a:buClr>
                <a:schemeClr val="tx1"/>
              </a:buClr>
              <a:buFont typeface="Wingdings" panose="05000000000000000000" pitchFamily="2" charset="2"/>
              <a:buNone/>
            </a:pPr>
            <a:endParaRPr lang="en-US" altLang="zh-CN" sz="3600" b="1" strike="noStrike" noProof="1" smtClean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base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base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云销雨霁，彩彻</a:t>
            </a:r>
            <a:r>
              <a:rPr lang="zh-CN" altLang="en-US" sz="36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区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明。</a:t>
            </a:r>
            <a:endParaRPr lang="zh-CN" altLang="en-US" sz="36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3012" name="文本框 43011"/>
          <p:cNvSpPr txBox="1"/>
          <p:nvPr/>
        </p:nvSpPr>
        <p:spPr>
          <a:xfrm>
            <a:off x="2170253" y="2813148"/>
            <a:ext cx="7351987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渡口船只</a:t>
            </a:r>
            <a:r>
              <a:rPr lang="zh-CN" altLang="en-US" sz="28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满</a:t>
            </a: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泊，有许多装饰豪华的龙舟。 </a:t>
            </a:r>
            <a:endParaRPr lang="zh-CN" altLang="en-US" sz="3200" b="1" noProof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2386678" y="4146150"/>
            <a:ext cx="744657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城中房舍遍地，有不少显赫富贵的人家； </a:t>
            </a:r>
            <a:endParaRPr lang="zh-CN" altLang="en-US" sz="3200" b="1" noProof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3" name="文本框 43012"/>
          <p:cNvSpPr txBox="1"/>
          <p:nvPr/>
        </p:nvSpPr>
        <p:spPr>
          <a:xfrm>
            <a:off x="2386678" y="5622050"/>
            <a:ext cx="918790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彩虹隐没而雨过天晴，日光普照使得</a:t>
            </a:r>
            <a:r>
              <a:rPr lang="zh-CN" altLang="en-US" sz="28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天空</a:t>
            </a: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一片光明</a:t>
            </a:r>
            <a:r>
              <a:rPr lang="zh-CN" altLang="en-US" sz="2400" b="1" noProof="1">
                <a:solidFill>
                  <a:srgbClr val="00CC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r>
              <a:rPr lang="zh-CN" altLang="en-US" sz="3200" b="1" noProof="1">
                <a:solidFill>
                  <a:srgbClr val="00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 noProof="1">
              <a:solidFill>
                <a:srgbClr val="00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3012" grpId="0"/>
      <p:bldP spid="43011" grpId="0"/>
      <p:bldP spid="430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</p:spPr>
      </p:pic>
      <p:sp>
        <p:nvSpPr>
          <p:cNvPr id="44034" name="文本框 44033"/>
          <p:cNvSpPr txBox="1"/>
          <p:nvPr/>
        </p:nvSpPr>
        <p:spPr>
          <a:xfrm>
            <a:off x="1524000" y="0"/>
            <a:ext cx="9144000" cy="5323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落霞与孤鹜齐飞，秋水共长天一色。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渔舟唱晚，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响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穷彭蠡之滨；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雁阵惊寒，声断衡阳之浦。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2263260" y="825808"/>
            <a:ext cx="8646477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晚霞与野鸭一起飞舞，秋水和长天相映成色。 </a:t>
            </a:r>
            <a:endParaRPr lang="zh-CN" altLang="en-US" sz="3200" b="1" noProof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1691700" y="2731282"/>
            <a:ext cx="1011235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暮色里归舟传来声声渔歌，</a:t>
            </a:r>
            <a:r>
              <a:rPr lang="zh-CN" altLang="en-US" sz="32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歌声</a:t>
            </a: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响彻鄱阳湖畔； </a:t>
            </a:r>
            <a:endParaRPr lang="zh-CN" altLang="en-US" sz="3200" b="1" noProof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037" name="文本框 44036"/>
          <p:cNvSpPr txBox="1"/>
          <p:nvPr/>
        </p:nvSpPr>
        <p:spPr>
          <a:xfrm>
            <a:off x="1931801" y="4628188"/>
            <a:ext cx="897793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寒风中大雁发出阵阵惊鸣，叫声消失在衡阳水滨。 </a:t>
            </a:r>
            <a:endParaRPr lang="zh-CN" altLang="en-US" sz="3200" b="1" noProof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62" name="文本框 40961"/>
          <p:cNvSpPr txBox="1"/>
          <p:nvPr/>
        </p:nvSpPr>
        <p:spPr>
          <a:xfrm>
            <a:off x="1691700" y="5851908"/>
            <a:ext cx="9540875" cy="7067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滕王阁及其周围的景色</a:t>
            </a:r>
            <a:r>
              <a:rPr lang="en-US" altLang="zh-CN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——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阁上眺望所见</a:t>
            </a:r>
            <a:endParaRPr lang="en-US" altLang="zh-CN" sz="4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0"/>
      <p:bldP spid="44037" grpId="0"/>
      <p:bldP spid="4096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图片 46082" descr="云雨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762"/>
            <a:ext cx="12192000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矩形 46081"/>
          <p:cNvSpPr/>
          <p:nvPr/>
        </p:nvSpPr>
        <p:spPr>
          <a:xfrm>
            <a:off x="406400" y="5867400"/>
            <a:ext cx="3467616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2" charset="0"/>
                <a:ea typeface="华文隶书" panose="02010800040101010101" pitchFamily="2" charset="-122"/>
              </a:rPr>
              <a:t>云</a:t>
            </a:r>
            <a:r>
              <a:rPr lang="zh-CN" altLang="en-US" sz="3200" b="1" smtClean="0">
                <a:solidFill>
                  <a:schemeClr val="bg1"/>
                </a:solidFill>
                <a:latin typeface="Times New Roman" panose="02020603050405020304" pitchFamily="2" charset="0"/>
                <a:ea typeface="华文隶书" panose="02010800040101010101" pitchFamily="2" charset="-122"/>
              </a:rPr>
              <a:t>销霁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2" charset="0"/>
                <a:ea typeface="华文隶书" panose="02010800040101010101" pitchFamily="2" charset="-122"/>
              </a:rPr>
              <a:t>，彩彻区明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2" charset="0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图片 47106" descr="鱼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762"/>
            <a:ext cx="12192000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矩形 47105"/>
          <p:cNvSpPr/>
          <p:nvPr/>
        </p:nvSpPr>
        <p:spPr>
          <a:xfrm>
            <a:off x="5689600" y="5943600"/>
            <a:ext cx="46987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2" charset="0"/>
                <a:ea typeface="华文隶书" panose="02010800040101010101" pitchFamily="2" charset="-122"/>
              </a:rPr>
              <a:t>渔舟唱晚，响穷彭蠡之滨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2" charset="0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8129" descr="093600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矩形 48130"/>
          <p:cNvSpPr/>
          <p:nvPr/>
        </p:nvSpPr>
        <p:spPr>
          <a:xfrm>
            <a:off x="609600" y="5846764"/>
            <a:ext cx="46987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2" charset="0"/>
                <a:ea typeface="华文隶书" panose="02010800040101010101" pitchFamily="2" charset="-122"/>
              </a:rPr>
              <a:t>雁阵惊寒，声断衡阳之浦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2" charset="0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矩形 7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4501515"/>
            <a:ext cx="6905625" cy="2103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timg (1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" y="13335"/>
            <a:ext cx="6010910" cy="4258310"/>
          </a:xfrm>
          <a:prstGeom prst="rect">
            <a:avLst/>
          </a:prstGeom>
        </p:spPr>
      </p:pic>
      <p:pic>
        <p:nvPicPr>
          <p:cNvPr id="3" name="图片 2" descr="timg (1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655" y="13970"/>
            <a:ext cx="5984875" cy="42576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91880" y="4501515"/>
            <a:ext cx="19050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动静结合</a:t>
            </a:r>
            <a:endParaRPr lang="zh-CN" altLang="en-US" sz="32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境界开阔</a:t>
            </a:r>
            <a:endParaRPr lang="zh-CN" altLang="en-US" sz="32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意蕴深远</a:t>
            </a:r>
            <a:endParaRPr lang="zh-CN" altLang="en-US" sz="32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对比鲜明</a:t>
            </a:r>
            <a:endParaRPr lang="zh-CN" altLang="en-US" sz="32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388" y="0"/>
            <a:ext cx="3356830" cy="44453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1800" y="634234"/>
            <a:ext cx="7908159" cy="50783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　在我们祖国这块神奇的大地上，积淀了五千年的文化遗产，宫殿园林，亭台楼阁比比皆是。在众多的人文景观中，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“中国古代四大名楼”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，因其精美的建筑流传千古，更因名人的游历题诗而具有了特殊的含义。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　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　那么有谁知道“中国古代四大名楼”呢？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9"/>
          <a:stretch>
            <a:fillRect/>
          </a:stretch>
        </p:blipFill>
        <p:spPr bwMode="auto">
          <a:xfrm>
            <a:off x="565806" y="4177104"/>
            <a:ext cx="764014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7172" descr="k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2854" y="-12066"/>
            <a:ext cx="4719145" cy="6870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99"/>
          <p:cNvSpPr txBox="1"/>
          <p:nvPr/>
        </p:nvSpPr>
        <p:spPr>
          <a:xfrm>
            <a:off x="1936508" y="460462"/>
            <a:ext cx="58096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清澈的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寒潭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萦绕的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烟光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苍翠的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层峦 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流丹的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飞阁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萦回的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岛屿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壮丽的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楼阁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辽阔的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山原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迂回的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川泽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闾阎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舸舰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　落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霞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孤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鹜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秋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　渔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舟雁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阵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0" y="938213"/>
            <a:ext cx="803275" cy="6031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晚秋暮色图</a:t>
            </a:r>
            <a:endParaRPr lang="zh-CN" altLang="en-US" sz="44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4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1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" y="1285240"/>
            <a:ext cx="6736715" cy="5227320"/>
          </a:xfrm>
          <a:prstGeom prst="rect">
            <a:avLst/>
          </a:prstGeom>
        </p:spPr>
      </p:pic>
      <p:sp>
        <p:nvSpPr>
          <p:cNvPr id="6" name="文本框 37890"/>
          <p:cNvSpPr txBox="1"/>
          <p:nvPr/>
        </p:nvSpPr>
        <p:spPr>
          <a:xfrm>
            <a:off x="7046529" y="2290145"/>
            <a:ext cx="4556891" cy="38625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215900">
              <a:spcBef>
                <a:spcPts val="500"/>
              </a:spcBef>
            </a:pPr>
            <a:endParaRPr lang="en-US" altLang="zh-CN" sz="2000" b="1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215900">
              <a:spcBef>
                <a:spcPts val="500"/>
              </a:spcBef>
            </a:pPr>
            <a:r>
              <a:rPr lang="zh-CN" altLang="en-US" sz="3600" b="1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视觉：</a:t>
            </a:r>
            <a:r>
              <a:rPr lang="zh-CN" altLang="en-US" sz="3600" b="1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远</a:t>
            </a:r>
            <a:r>
              <a:rPr lang="zh-CN" altLang="en-US" sz="3600" b="1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看 、近观</a:t>
            </a:r>
            <a:r>
              <a:rPr lang="zh-CN" altLang="en-US" sz="3600" b="1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；</a:t>
            </a:r>
            <a:endParaRPr lang="en-US" altLang="zh-CN" sz="3600" b="1" smtClean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215900">
              <a:spcBef>
                <a:spcPts val="500"/>
              </a:spcBef>
            </a:pPr>
            <a:r>
              <a:rPr lang="en-US" altLang="zh-CN" sz="3600" b="1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3600" b="1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zh-CN" altLang="en-US" sz="3600" b="1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俯视</a:t>
            </a:r>
            <a:r>
              <a:rPr lang="zh-CN" altLang="en-US" sz="3600" b="1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、仰</a:t>
            </a:r>
            <a:r>
              <a:rPr lang="zh-CN" altLang="en-US" sz="3600" b="1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观</a:t>
            </a:r>
            <a:endParaRPr lang="zh-CN" altLang="en-US" sz="3600" b="1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215900">
              <a:spcBef>
                <a:spcPts val="500"/>
              </a:spcBef>
            </a:pPr>
            <a:r>
              <a:rPr lang="zh-CN" altLang="en-US" sz="3600" b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听觉</a:t>
            </a:r>
            <a:endParaRPr lang="zh-CN" altLang="en-US" sz="3600" b="1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215900">
              <a:spcBef>
                <a:spcPts val="500"/>
              </a:spcBef>
            </a:pPr>
            <a:r>
              <a:rPr lang="zh-CN" altLang="en-US" sz="3600" b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色彩</a:t>
            </a:r>
            <a:r>
              <a:rPr lang="zh-CN" altLang="en-US" sz="3600" b="1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对比</a:t>
            </a:r>
            <a:endParaRPr lang="en-US" altLang="zh-CN" sz="3600" b="1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215900">
              <a:spcBef>
                <a:spcPts val="500"/>
              </a:spcBef>
            </a:pPr>
            <a:r>
              <a:rPr lang="zh-CN" altLang="en-US" sz="3600" b="1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动静结合</a:t>
            </a:r>
            <a:endParaRPr lang="en-US" altLang="zh-CN" sz="3600" b="1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215900">
              <a:spcBef>
                <a:spcPts val="500"/>
              </a:spcBef>
            </a:pPr>
            <a:endParaRPr lang="zh-CN" altLang="en-US" sz="2000" b="1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6537" y="253774"/>
            <a:ext cx="11246069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zh-CN" altLang="en-US" sz="3600" b="1" smtClean="0"/>
              <a:t>  作者</a:t>
            </a:r>
            <a:r>
              <a:rPr lang="zh-CN" altLang="en-US" sz="3600" b="1"/>
              <a:t>从</a:t>
            </a:r>
            <a:r>
              <a:rPr lang="zh-CN" altLang="en-US" sz="3600" b="1">
                <a:solidFill>
                  <a:srgbClr val="FF0000"/>
                </a:solidFill>
              </a:rPr>
              <a:t>哪些角度</a:t>
            </a:r>
            <a:r>
              <a:rPr lang="zh-CN" altLang="en-US" sz="3600" b="1"/>
              <a:t>描写了滕王阁的美景</a:t>
            </a:r>
            <a:r>
              <a:rPr lang="zh-CN" altLang="en-US" sz="3600" b="1" smtClean="0"/>
              <a:t>？描写</a:t>
            </a:r>
            <a:r>
              <a:rPr lang="zh-CN" altLang="en-US" sz="3600" b="1"/>
              <a:t>方法？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43009"/>
          <p:cNvGrpSpPr/>
          <p:nvPr/>
        </p:nvGrpSpPr>
        <p:grpSpPr>
          <a:xfrm>
            <a:off x="10058400" y="152400"/>
            <a:ext cx="1320800" cy="2057400"/>
            <a:chOff x="4896" y="672"/>
            <a:chExt cx="672" cy="1296"/>
          </a:xfrm>
        </p:grpSpPr>
        <p:sp>
          <p:nvSpPr>
            <p:cNvPr id="43011" name="矩形 43010"/>
            <p:cNvSpPr/>
            <p:nvPr/>
          </p:nvSpPr>
          <p:spPr>
            <a:xfrm>
              <a:off x="4896" y="672"/>
              <a:ext cx="672" cy="1296"/>
            </a:xfrm>
            <a:prstGeom prst="rect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2" name="圆角矩形 43011"/>
            <p:cNvSpPr/>
            <p:nvPr/>
          </p:nvSpPr>
          <p:spPr>
            <a:xfrm>
              <a:off x="4928" y="717"/>
              <a:ext cx="608" cy="546"/>
            </a:xfrm>
            <a:prstGeom prst="roundRect">
              <a:avLst>
                <a:gd name="adj" fmla="val 16667"/>
              </a:avLst>
            </a:prstGeom>
            <a:noFill/>
            <a:ln w="603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3" name="圆角矩形 43012"/>
            <p:cNvSpPr/>
            <p:nvPr/>
          </p:nvSpPr>
          <p:spPr>
            <a:xfrm>
              <a:off x="4928" y="1354"/>
              <a:ext cx="608" cy="546"/>
            </a:xfrm>
            <a:prstGeom prst="roundRect">
              <a:avLst>
                <a:gd name="adj" fmla="val 16667"/>
              </a:avLst>
            </a:prstGeom>
            <a:noFill/>
            <a:ln w="603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4" name="矩形 43013"/>
            <p:cNvSpPr/>
            <p:nvPr/>
          </p:nvSpPr>
          <p:spPr>
            <a:xfrm>
              <a:off x="4896" y="816"/>
              <a:ext cx="624" cy="3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2500" lnSpcReduction="20000"/>
            </a:bodyPr>
            <a:lstStyle/>
            <a:p>
              <a:pPr algn="ctr"/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赏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3015" name="矩形 43014"/>
            <p:cNvSpPr/>
            <p:nvPr/>
          </p:nvSpPr>
          <p:spPr>
            <a:xfrm>
              <a:off x="4896" y="1488"/>
              <a:ext cx="624" cy="3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2500" lnSpcReduction="20000"/>
            </a:bodyPr>
            <a:lstStyle/>
            <a:p>
              <a:pPr algn="ctr"/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析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43022" name="图片 43021" descr="未命名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0" y="3792101"/>
            <a:ext cx="5080000" cy="2974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3023" name="组合 43022"/>
          <p:cNvGrpSpPr/>
          <p:nvPr/>
        </p:nvGrpSpPr>
        <p:grpSpPr>
          <a:xfrm>
            <a:off x="990600" y="609600"/>
            <a:ext cx="7239000" cy="5918201"/>
            <a:chOff x="276" y="384"/>
            <a:chExt cx="3420" cy="3728"/>
          </a:xfrm>
        </p:grpSpPr>
        <p:sp>
          <p:nvSpPr>
            <p:cNvPr id="43024" name="文本框 43023"/>
            <p:cNvSpPr txBox="1"/>
            <p:nvPr/>
          </p:nvSpPr>
          <p:spPr>
            <a:xfrm>
              <a:off x="276" y="728"/>
              <a:ext cx="125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色彩变化之美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25" name="左大括号 43024"/>
            <p:cNvSpPr/>
            <p:nvPr/>
          </p:nvSpPr>
          <p:spPr>
            <a:xfrm>
              <a:off x="1680" y="432"/>
              <a:ext cx="48" cy="1008"/>
            </a:xfrm>
            <a:prstGeom prst="leftBrace">
              <a:avLst>
                <a:gd name="adj1" fmla="val 175000"/>
                <a:gd name="adj2" fmla="val 50000"/>
              </a:avLst>
            </a:prstGeom>
            <a:solidFill>
              <a:srgbClr val="FF6600"/>
            </a:solidFill>
            <a:ln w="222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3026" name="文本框 43025"/>
            <p:cNvSpPr txBox="1"/>
            <p:nvPr/>
          </p:nvSpPr>
          <p:spPr>
            <a:xfrm>
              <a:off x="1945" y="384"/>
              <a:ext cx="67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寒潭</a:t>
              </a:r>
              <a:r>
                <a:rPr lang="zh-CN" altLang="en-US" sz="3200" b="1">
                  <a:solidFill>
                    <a:srgbClr val="009900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清</a:t>
              </a:r>
              <a:endParaRPr lang="zh-CN" altLang="en-US" sz="3200" b="1">
                <a:solidFill>
                  <a:srgbClr val="009900"/>
                </a:solidFill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27" name="文本框 43026"/>
            <p:cNvSpPr txBox="1"/>
            <p:nvPr/>
          </p:nvSpPr>
          <p:spPr>
            <a:xfrm>
              <a:off x="2761" y="384"/>
              <a:ext cx="67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暮山</a:t>
              </a:r>
              <a:r>
                <a:rPr lang="zh-CN" altLang="en-US" sz="3200" b="1">
                  <a:solidFill>
                    <a:srgbClr val="800080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紫</a:t>
              </a:r>
              <a:endParaRPr lang="zh-CN" altLang="en-US" sz="3200" b="1">
                <a:solidFill>
                  <a:srgbClr val="800080"/>
                </a:solidFill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28" name="文本框 43027"/>
            <p:cNvSpPr txBox="1"/>
            <p:nvPr/>
          </p:nvSpPr>
          <p:spPr>
            <a:xfrm>
              <a:off x="1896" y="672"/>
              <a:ext cx="86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层峦耸</a:t>
              </a:r>
              <a:r>
                <a:rPr lang="zh-CN" altLang="en-US" sz="3200" b="1">
                  <a:solidFill>
                    <a:srgbClr val="009900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翠</a:t>
              </a:r>
              <a:endParaRPr lang="zh-CN" altLang="en-US" sz="3200" b="1">
                <a:solidFill>
                  <a:srgbClr val="009900"/>
                </a:solidFill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29" name="文本框 43028"/>
            <p:cNvSpPr txBox="1"/>
            <p:nvPr/>
          </p:nvSpPr>
          <p:spPr>
            <a:xfrm>
              <a:off x="2736" y="672"/>
              <a:ext cx="86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飞阁流</a:t>
              </a:r>
              <a:r>
                <a:rPr lang="zh-CN" altLang="en-US" sz="3200" b="1">
                  <a:solidFill>
                    <a:srgbClr val="CC0000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丹</a:t>
              </a:r>
              <a:endParaRPr lang="zh-CN" altLang="en-US" sz="3200" b="1">
                <a:solidFill>
                  <a:srgbClr val="CC0000"/>
                </a:solidFill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30" name="文本框 43029"/>
            <p:cNvSpPr txBox="1"/>
            <p:nvPr/>
          </p:nvSpPr>
          <p:spPr>
            <a:xfrm>
              <a:off x="1910" y="973"/>
              <a:ext cx="86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青雀</a:t>
              </a:r>
              <a:r>
                <a:rPr lang="zh-CN" altLang="en-US" sz="3200" b="1">
                  <a:solidFill>
                    <a:srgbClr val="FF6600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黄</a:t>
              </a: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龙</a:t>
              </a:r>
              <a:endParaRPr lang="zh-CN" altLang="en-US" sz="3200" b="1"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31" name="文本框 43030"/>
            <p:cNvSpPr txBox="1"/>
            <p:nvPr/>
          </p:nvSpPr>
          <p:spPr>
            <a:xfrm>
              <a:off x="1920" y="1200"/>
              <a:ext cx="86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solidFill>
                    <a:srgbClr val="A50021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彩</a:t>
              </a: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彻区明</a:t>
              </a:r>
              <a:endParaRPr lang="zh-CN" altLang="en-US" sz="3200" b="1"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32" name="文本框 43031"/>
            <p:cNvSpPr txBox="1"/>
            <p:nvPr/>
          </p:nvSpPr>
          <p:spPr>
            <a:xfrm>
              <a:off x="336" y="1682"/>
              <a:ext cx="125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远近变化之美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33" name="左大括号 43032"/>
            <p:cNvSpPr/>
            <p:nvPr/>
          </p:nvSpPr>
          <p:spPr>
            <a:xfrm>
              <a:off x="1680" y="1584"/>
              <a:ext cx="48" cy="720"/>
            </a:xfrm>
            <a:prstGeom prst="leftBrace">
              <a:avLst>
                <a:gd name="adj1" fmla="val 125000"/>
                <a:gd name="adj2" fmla="val 50000"/>
              </a:avLst>
            </a:prstGeom>
            <a:solidFill>
              <a:srgbClr val="FF6600"/>
            </a:solidFill>
            <a:ln w="222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3034" name="文本框 43033"/>
            <p:cNvSpPr txBox="1"/>
            <p:nvPr/>
          </p:nvSpPr>
          <p:spPr>
            <a:xfrm>
              <a:off x="1814" y="1514"/>
              <a:ext cx="174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鹤汀凫渚  桂殿兰宫</a:t>
              </a:r>
              <a:endParaRPr lang="zh-CN" altLang="en-US" sz="3200" b="1"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35" name="文本框 43034"/>
            <p:cNvSpPr txBox="1"/>
            <p:nvPr/>
          </p:nvSpPr>
          <p:spPr>
            <a:xfrm>
              <a:off x="1814" y="1802"/>
              <a:ext cx="183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山原盈视  川泽骇瞩</a:t>
              </a:r>
              <a:r>
                <a:rPr lang="zh-CN" altLang="en-US" sz="3200" b="1">
                  <a:solidFill>
                    <a:srgbClr val="FFFF00"/>
                  </a:solidFill>
                  <a:latin typeface="Times New Roman" panose="02020603050405020304" pitchFamily="2" charset="0"/>
                </a:rPr>
                <a:t>  </a:t>
              </a:r>
              <a:endParaRPr lang="zh-CN" altLang="en-US" sz="3200" b="1">
                <a:solidFill>
                  <a:srgbClr val="FFFF00"/>
                </a:solidFill>
                <a:latin typeface="Times New Roman" panose="02020603050405020304" pitchFamily="2" charset="0"/>
              </a:endParaRPr>
            </a:p>
          </p:txBody>
        </p:sp>
        <p:sp>
          <p:nvSpPr>
            <p:cNvPr id="43036" name="文本框 43035"/>
            <p:cNvSpPr txBox="1"/>
            <p:nvPr/>
          </p:nvSpPr>
          <p:spPr>
            <a:xfrm>
              <a:off x="1824" y="2064"/>
              <a:ext cx="174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云销雨霁  彩彻区明</a:t>
              </a:r>
              <a:endParaRPr lang="zh-CN" altLang="en-US" sz="3200" b="1"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37" name="文本框 43036"/>
            <p:cNvSpPr txBox="1"/>
            <p:nvPr/>
          </p:nvSpPr>
          <p:spPr>
            <a:xfrm>
              <a:off x="336" y="2688"/>
              <a:ext cx="125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上下浑成之美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38" name="左大括号 43037"/>
            <p:cNvSpPr/>
            <p:nvPr/>
          </p:nvSpPr>
          <p:spPr>
            <a:xfrm>
              <a:off x="1680" y="2544"/>
              <a:ext cx="48" cy="672"/>
            </a:xfrm>
            <a:prstGeom prst="leftBrace">
              <a:avLst>
                <a:gd name="adj1" fmla="val 116666"/>
                <a:gd name="adj2" fmla="val 50000"/>
              </a:avLst>
            </a:prstGeom>
            <a:solidFill>
              <a:srgbClr val="FF6600"/>
            </a:solidFill>
            <a:ln w="222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3039" name="文本框 43038"/>
            <p:cNvSpPr txBox="1"/>
            <p:nvPr/>
          </p:nvSpPr>
          <p:spPr>
            <a:xfrm>
              <a:off x="1862" y="2413"/>
              <a:ext cx="183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solidFill>
                    <a:srgbClr val="CC0000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上</a:t>
              </a: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出重霄  </a:t>
              </a:r>
              <a:r>
                <a:rPr lang="zh-CN" altLang="en-US" sz="3200" b="1">
                  <a:solidFill>
                    <a:srgbClr val="CC0000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下</a:t>
              </a: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临无地</a:t>
              </a:r>
              <a:endParaRPr lang="zh-CN" altLang="en-US" sz="3200" b="1"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40" name="文本框 43039"/>
            <p:cNvSpPr txBox="1"/>
            <p:nvPr/>
          </p:nvSpPr>
          <p:spPr>
            <a:xfrm>
              <a:off x="1872" y="2736"/>
              <a:ext cx="174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闾阎扑地  舸舰弥津</a:t>
              </a:r>
              <a:endParaRPr lang="zh-CN" altLang="en-US" sz="3200" b="1"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41" name="文本框 43040"/>
            <p:cNvSpPr txBox="1"/>
            <p:nvPr/>
          </p:nvSpPr>
          <p:spPr>
            <a:xfrm>
              <a:off x="1872" y="3072"/>
              <a:ext cx="174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落霞孤鹜  秋水长天</a:t>
              </a:r>
              <a:endParaRPr lang="zh-CN" altLang="en-US" sz="3200" b="1"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42" name="文本框 43041"/>
            <p:cNvSpPr txBox="1"/>
            <p:nvPr/>
          </p:nvSpPr>
          <p:spPr>
            <a:xfrm>
              <a:off x="293" y="3536"/>
              <a:ext cx="125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虚实相衬之美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43" name="左大括号 43042"/>
            <p:cNvSpPr/>
            <p:nvPr/>
          </p:nvSpPr>
          <p:spPr>
            <a:xfrm>
              <a:off x="1680" y="3456"/>
              <a:ext cx="48" cy="528"/>
            </a:xfrm>
            <a:prstGeom prst="leftBrace">
              <a:avLst>
                <a:gd name="adj1" fmla="val 91666"/>
                <a:gd name="adj2" fmla="val 50000"/>
              </a:avLst>
            </a:prstGeom>
            <a:solidFill>
              <a:srgbClr val="FF6600"/>
            </a:solidFill>
            <a:ln w="222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3044" name="文本框 43043"/>
            <p:cNvSpPr txBox="1"/>
            <p:nvPr/>
          </p:nvSpPr>
          <p:spPr>
            <a:xfrm>
              <a:off x="1872" y="3408"/>
              <a:ext cx="86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渔舟唱晚</a:t>
              </a:r>
              <a:endParaRPr lang="zh-CN" altLang="en-US" sz="3200" b="1"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  <p:sp>
          <p:nvSpPr>
            <p:cNvPr id="43045" name="文本框 43044"/>
            <p:cNvSpPr txBox="1"/>
            <p:nvPr/>
          </p:nvSpPr>
          <p:spPr>
            <a:xfrm>
              <a:off x="1872" y="3744"/>
              <a:ext cx="86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2" charset="0"/>
                  <a:ea typeface="楷体_GB2312" pitchFamily="49" charset="-122"/>
                </a:rPr>
                <a:t>雁阵惊寒</a:t>
              </a:r>
              <a:endParaRPr lang="zh-CN" altLang="en-US" sz="3200" b="1">
                <a:latin typeface="Times New Roman" panose="02020603050405020304" pitchFamily="2" charset="0"/>
                <a:ea typeface="楷体_GB2312" pitchFamily="49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7068" y="-164783"/>
            <a:ext cx="5113655" cy="1320483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102130" y="-52387"/>
            <a:ext cx="3671887" cy="9540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4800" b="1">
                <a:solidFill>
                  <a:srgbClr val="FFC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写景之美</a:t>
            </a:r>
            <a:endParaRPr lang="zh-CN" altLang="en-US" sz="4800" b="1">
              <a:solidFill>
                <a:srgbClr val="FFC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755" y="899160"/>
            <a:ext cx="3995420" cy="296672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198666" y="158398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2866" y="1738569"/>
            <a:ext cx="1106170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伍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2899743" y="3463795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领悟人物心境</a:t>
            </a:r>
            <a:endParaRPr lang="zh-CN" altLang="en-US" sz="6000" b="1" ker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8" name="图片 219137" descr="tw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3342291"/>
            <a:ext cx="5398375" cy="35157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9139" name="矩形 219138"/>
          <p:cNvSpPr/>
          <p:nvPr/>
        </p:nvSpPr>
        <p:spPr>
          <a:xfrm>
            <a:off x="88265" y="-45283"/>
            <a:ext cx="12075160" cy="30469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lvl="0"/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遥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襟甫畅，逸兴遄飞。爽籁发而清风生，纤歌凝而白云遏。睢园绿竹，气凌彭泽之樽；邺水朱华，光照临川之笔。四美具，二难并。穷睇眄于中天，极娱游于暇日。天高地迥，觉宇宙之无穷；兴尽悲来，识盈虚之有数。望长安于日下，目吴会于云间。地势极而南溟深，天柱高而北辰远。关山难越，谁悲失路之人； 萍水相逢，尽是他乡之客。怀帝阍而不见，奉宣室以何年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纯音乐 - 渔舟唱晚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9841" y="6165599"/>
            <a:ext cx="805968" cy="692401"/>
          </a:xfrm>
          <a:prstGeom prst="rect">
            <a:avLst/>
          </a:prstGeom>
        </p:spPr>
      </p:pic>
      <p:pic>
        <p:nvPicPr>
          <p:cNvPr id="3" name="图片 2" descr="图片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5135" y="3016250"/>
            <a:ext cx="6638290" cy="3749040"/>
          </a:xfrm>
          <a:prstGeom prst="rect">
            <a:avLst/>
          </a:prstGeom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330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8" name="矩形 185347"/>
          <p:cNvSpPr/>
          <p:nvPr/>
        </p:nvSpPr>
        <p:spPr>
          <a:xfrm>
            <a:off x="1174750" y="17780"/>
            <a:ext cx="9144000" cy="17543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遥襟甫畅，逸兴遄飞。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爽籁发而清风生，纤歌凝而白云遏。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5349" name="文本框 185348"/>
          <p:cNvSpPr txBox="1"/>
          <p:nvPr/>
        </p:nvSpPr>
        <p:spPr>
          <a:xfrm>
            <a:off x="1595755" y="610484"/>
            <a:ext cx="106870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怀远俯视，胸襟舒畅，兴致飘逸，急速飞扬。 </a:t>
            </a:r>
            <a:endParaRPr lang="zh-CN" altLang="en-US" sz="28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5350" name="文本框 185349"/>
          <p:cNvSpPr txBox="1"/>
          <p:nvPr/>
        </p:nvSpPr>
        <p:spPr>
          <a:xfrm>
            <a:off x="1480343" y="1869247"/>
            <a:ext cx="8532813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spcBef>
                <a:spcPct val="50000"/>
              </a:spcBef>
              <a:buClr>
                <a:srgbClr val="000000"/>
              </a:buClr>
              <a:defRPr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/>
              <a:t>萧管奏鸣忽高忽低，引来清风阵阵，歌声悠扬柔美，遏止了白云运行。 </a:t>
            </a:r>
            <a:endParaRPr lang="zh-CN" altLang="en-US"/>
          </a:p>
        </p:txBody>
      </p:sp>
      <p:sp>
        <p:nvSpPr>
          <p:cNvPr id="185352" name="圆角矩形标注 185351"/>
          <p:cNvSpPr/>
          <p:nvPr/>
        </p:nvSpPr>
        <p:spPr>
          <a:xfrm>
            <a:off x="9110062" y="63030"/>
            <a:ext cx="2519362" cy="1512888"/>
          </a:xfrm>
          <a:prstGeom prst="wedgeRoundRectCallout">
            <a:avLst>
              <a:gd name="adj1" fmla="val -63991"/>
              <a:gd name="adj2" fmla="val 61019"/>
              <a:gd name="adj3" fmla="val 16667"/>
            </a:avLst>
          </a:prstGeom>
          <a:solidFill>
            <a:srgbClr val="00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管弦之盛歌声之美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algn="ctr"/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29379" name="矩形 229378"/>
          <p:cNvSpPr/>
          <p:nvPr/>
        </p:nvSpPr>
        <p:spPr>
          <a:xfrm>
            <a:off x="1174750" y="3209290"/>
            <a:ext cx="91440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睢园绿竹，气</a:t>
            </a:r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凌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彭泽之樽；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邺水朱华，光照临川之笔。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四美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具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二难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并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9380" name="文本框 229379"/>
          <p:cNvSpPr txBox="1"/>
          <p:nvPr/>
        </p:nvSpPr>
        <p:spPr>
          <a:xfrm>
            <a:off x="1174750" y="3761326"/>
            <a:ext cx="106876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spcBef>
                <a:spcPct val="50000"/>
              </a:spcBef>
              <a:buClr>
                <a:srgbClr val="000000"/>
              </a:buClr>
              <a:defRPr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/>
              <a:t>盛宴堪比睢园中的竹林聚会，酒兴可以</a:t>
            </a:r>
            <a:r>
              <a:rPr lang="zh-CN" altLang="en-US">
                <a:solidFill>
                  <a:srgbClr val="FF3399"/>
                </a:solidFill>
              </a:rPr>
              <a:t>压倒</a:t>
            </a:r>
            <a:r>
              <a:rPr lang="zh-CN" altLang="en-US"/>
              <a:t>陶渊明； </a:t>
            </a:r>
            <a:endParaRPr lang="zh-CN" altLang="en-US"/>
          </a:p>
        </p:txBody>
      </p:sp>
      <p:sp>
        <p:nvSpPr>
          <p:cNvPr id="229381" name="文本框 229380"/>
          <p:cNvSpPr txBox="1"/>
          <p:nvPr/>
        </p:nvSpPr>
        <p:spPr>
          <a:xfrm>
            <a:off x="1227455" y="4839970"/>
            <a:ext cx="1084961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spcBef>
                <a:spcPct val="50000"/>
              </a:spcBef>
              <a:buClr>
                <a:srgbClr val="000000"/>
              </a:buClr>
              <a:defRPr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/>
              <a:t>雅情恰似邺水畔的建安才子，文采能够超过谢灵运 。</a:t>
            </a:r>
            <a:endParaRPr lang="zh-CN" altLang="en-US"/>
          </a:p>
        </p:txBody>
      </p:sp>
      <p:sp>
        <p:nvSpPr>
          <p:cNvPr id="229382" name="文本框 229381"/>
          <p:cNvSpPr txBox="1"/>
          <p:nvPr/>
        </p:nvSpPr>
        <p:spPr>
          <a:xfrm>
            <a:off x="1174749" y="6070600"/>
            <a:ext cx="1110805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spcBef>
                <a:spcPct val="50000"/>
              </a:spcBef>
              <a:buClr>
                <a:srgbClr val="000000"/>
              </a:buClr>
              <a:defRPr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rgbClr val="FF3399"/>
                </a:solidFill>
              </a:rPr>
              <a:t>良辰美景赏心乐事</a:t>
            </a:r>
            <a:r>
              <a:rPr lang="zh-CN" altLang="en-US"/>
              <a:t>全都具备，</a:t>
            </a:r>
            <a:r>
              <a:rPr lang="zh-CN" altLang="en-US">
                <a:solidFill>
                  <a:srgbClr val="FF3399"/>
                </a:solidFill>
              </a:rPr>
              <a:t>贤主嘉宾</a:t>
            </a:r>
            <a:r>
              <a:rPr lang="zh-CN" altLang="en-US"/>
              <a:t>聚集在一起。 </a:t>
            </a:r>
            <a:endParaRPr lang="zh-CN" altLang="en-US"/>
          </a:p>
        </p:txBody>
      </p:sp>
      <p:sp>
        <p:nvSpPr>
          <p:cNvPr id="229384" name="圆角矩形标注 229383"/>
          <p:cNvSpPr/>
          <p:nvPr/>
        </p:nvSpPr>
        <p:spPr>
          <a:xfrm>
            <a:off x="9377997" y="2452846"/>
            <a:ext cx="2484438" cy="1512888"/>
          </a:xfrm>
          <a:prstGeom prst="wedgeRoundRectCallout">
            <a:avLst>
              <a:gd name="adj1" fmla="val -51826"/>
              <a:gd name="adj2" fmla="val 92061"/>
              <a:gd name="adj3" fmla="val 16667"/>
            </a:avLst>
          </a:prstGeom>
          <a:solidFill>
            <a:srgbClr val="00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宴会豪华人物高雅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algn="ctr"/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29385" name="文本框 229384"/>
          <p:cNvSpPr txBox="1"/>
          <p:nvPr/>
        </p:nvSpPr>
        <p:spPr>
          <a:xfrm>
            <a:off x="10067131" y="5244783"/>
            <a:ext cx="1106170" cy="935037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 vert="eaVer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60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兴</a:t>
            </a:r>
            <a:endParaRPr lang="zh-CN" altLang="en-US" sz="6000" b="1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86995"/>
            <a:ext cx="1412875" cy="4035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9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29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9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0" dur="500"/>
                                        <p:tgtEl>
                                          <p:spTgt spid="22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2293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9" grpId="0"/>
      <p:bldP spid="185350" grpId="0"/>
      <p:bldP spid="185352" grpId="0"/>
      <p:bldP spid="229379" grpId="0"/>
      <p:bldP spid="229380" grpId="0"/>
      <p:bldP spid="229381" grpId="0"/>
      <p:bldP spid="229382" grpId="0"/>
      <p:bldP spid="229384" grpId="0"/>
      <p:bldP spid="229385" grpId="0"/>
      <p:bldP spid="229385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文本框 187393"/>
          <p:cNvSpPr txBox="1"/>
          <p:nvPr/>
        </p:nvSpPr>
        <p:spPr>
          <a:xfrm>
            <a:off x="1444625" y="250508"/>
            <a:ext cx="658812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穷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睇眄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于中天，极娱游于暇日。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7395" name="文本框 187394"/>
          <p:cNvSpPr txBox="1"/>
          <p:nvPr/>
        </p:nvSpPr>
        <p:spPr>
          <a:xfrm>
            <a:off x="2075246" y="1236105"/>
            <a:ext cx="916556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极目远眺</a:t>
            </a:r>
            <a:r>
              <a:rPr lang="zh-CN" altLang="en-US" sz="3200" b="1">
                <a:solidFill>
                  <a:srgbClr val="0070C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那无边的长空，在短暂的假日尽情游乐。</a:t>
            </a:r>
            <a:r>
              <a:rPr lang="zh-CN" altLang="en-US" sz="3600" b="1" smtClean="0">
                <a:solidFill>
                  <a:srgbClr val="0070C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0070C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7398" name="矩形 187397"/>
          <p:cNvSpPr/>
          <p:nvPr/>
        </p:nvSpPr>
        <p:spPr>
          <a:xfrm>
            <a:off x="1444625" y="2122170"/>
            <a:ext cx="11303094" cy="120032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天高地迥，觉宇宙之无穷；兴尽悲来，识盈虚之有数。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7399" name="文本框 187398"/>
          <p:cNvSpPr txBox="1"/>
          <p:nvPr/>
        </p:nvSpPr>
        <p:spPr>
          <a:xfrm>
            <a:off x="1922517" y="3284613"/>
            <a:ext cx="9602076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苍天高远，大地辽阔，更觉得宇宙浩渺无垠</a:t>
            </a:r>
            <a:r>
              <a:rPr lang="zh-CN" altLang="en-US" sz="3200" b="1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兴致消尽，悲哀涌来，认识到盛与衰自有定数。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9385" name="文本框 229384"/>
          <p:cNvSpPr txBox="1"/>
          <p:nvPr/>
        </p:nvSpPr>
        <p:spPr>
          <a:xfrm>
            <a:off x="9305619" y="5081182"/>
            <a:ext cx="1106170" cy="935037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 vert="eaVer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60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悲</a:t>
            </a:r>
            <a:endParaRPr lang="zh-CN" altLang="en-US" sz="6000" b="1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22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2293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5" grpId="0"/>
      <p:bldP spid="187398" grpId="0"/>
      <p:bldP spid="187399" grpId="0"/>
      <p:bldP spid="229385" grpId="0"/>
      <p:bldP spid="229385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矩形 189441"/>
          <p:cNvSpPr/>
          <p:nvPr/>
        </p:nvSpPr>
        <p:spPr>
          <a:xfrm>
            <a:off x="1420494" y="1370407"/>
            <a:ext cx="10771505" cy="21852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地势极而南溟深，天柱高而北辰远。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en-US" altLang="zh-CN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en-US" altLang="zh-CN" sz="2800" b="1" smtClean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关山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难越，谁</a:t>
            </a:r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悲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失路之人</a:t>
            </a: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？萍水相逢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，尽是他乡之客。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9444" name="文本框 189443"/>
          <p:cNvSpPr txBox="1"/>
          <p:nvPr/>
        </p:nvSpPr>
        <p:spPr>
          <a:xfrm>
            <a:off x="1579561" y="3880435"/>
            <a:ext cx="1045337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关山万里，难以逾越，谁来</a:t>
            </a:r>
            <a:r>
              <a:rPr lang="zh-CN" altLang="en-US" sz="28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同情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迷路游子</a:t>
            </a:r>
            <a:r>
              <a:rPr lang="zh-CN" altLang="en-US" sz="2800" b="1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流水浮萍，偶然相逢，全是他乡陌生之人。 </a:t>
            </a:r>
            <a:endParaRPr lang="zh-CN" altLang="en-US" sz="28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9445" name="文本框 189444"/>
          <p:cNvSpPr txBox="1"/>
          <p:nvPr/>
        </p:nvSpPr>
        <p:spPr>
          <a:xfrm>
            <a:off x="1521893" y="2177025"/>
            <a:ext cx="110978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地势偏远而南方大海幽深，天</a:t>
            </a:r>
            <a:r>
              <a:rPr lang="zh-CN" altLang="en-US" sz="2800" b="1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柱高耸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而北极</a:t>
            </a:r>
            <a:r>
              <a:rPr lang="zh-CN" altLang="en-US" sz="2800" b="1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星辰远悬。</a:t>
            </a:r>
            <a:endParaRPr lang="zh-CN" altLang="en-US" sz="28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9447" name="文本框 189446"/>
          <p:cNvSpPr txBox="1"/>
          <p:nvPr/>
        </p:nvSpPr>
        <p:spPr>
          <a:xfrm>
            <a:off x="1283653" y="5715"/>
            <a:ext cx="795655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望长安于日下，</a:t>
            </a:r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目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吴会于云间。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9448" name="文本框 189447"/>
          <p:cNvSpPr txBox="1"/>
          <p:nvPr/>
        </p:nvSpPr>
        <p:spPr>
          <a:xfrm>
            <a:off x="1747374" y="731120"/>
            <a:ext cx="10444136" cy="479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>
              <a:lnSpc>
                <a:spcPts val="3420"/>
              </a:lnSpc>
              <a:spcBef>
                <a:spcPct val="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西望长安远在夕阳之下，东</a:t>
            </a:r>
            <a:r>
              <a:rPr lang="zh-CN" altLang="en-US" sz="28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看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吴郡会稽隐现在云雾之间。 </a:t>
            </a:r>
            <a:endParaRPr lang="zh-CN" altLang="en-US" sz="28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1080" name="矩形 131079"/>
          <p:cNvSpPr/>
          <p:nvPr/>
        </p:nvSpPr>
        <p:spPr>
          <a:xfrm>
            <a:off x="1420495" y="4954905"/>
            <a:ext cx="6670416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怀帝阍而不见，奉宣室</a:t>
            </a:r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以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何年？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1081" name="文本框 131080"/>
          <p:cNvSpPr txBox="1"/>
          <p:nvPr/>
        </p:nvSpPr>
        <p:spPr>
          <a:xfrm>
            <a:off x="1521893" y="5850189"/>
            <a:ext cx="104298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怀念着宫门而不能相见</a:t>
            </a:r>
            <a:r>
              <a:rPr lang="zh-CN" altLang="en-US" sz="2800" b="1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2800" b="1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哪一年才能回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朝为</a:t>
            </a:r>
            <a:r>
              <a:rPr lang="zh-CN" altLang="en-US" sz="2800" b="1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官？ </a:t>
            </a:r>
            <a:endParaRPr lang="zh-CN" altLang="en-US" sz="28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1079" name="椭圆形标注 131078"/>
          <p:cNvSpPr/>
          <p:nvPr/>
        </p:nvSpPr>
        <p:spPr>
          <a:xfrm>
            <a:off x="9481503" y="4486592"/>
            <a:ext cx="2087562" cy="936625"/>
          </a:xfrm>
          <a:prstGeom prst="wedgeEllipseCallout">
            <a:avLst>
              <a:gd name="adj1" fmla="val -123770"/>
              <a:gd name="adj2" fmla="val 48977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用典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4" grpId="0"/>
      <p:bldP spid="189445" grpId="0"/>
      <p:bldP spid="189448" grpId="0"/>
      <p:bldP spid="131081" grpId="0"/>
      <p:bldP spid="13107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图片 221185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1187" name="图片 221186" descr="twg4"/>
          <p:cNvPicPr>
            <a:picLocks noChangeAspect="1"/>
          </p:cNvPicPr>
          <p:nvPr/>
        </p:nvPicPr>
        <p:blipFill>
          <a:blip r:embed="rId2"/>
          <a:srcRect t="9455"/>
          <a:stretch>
            <a:fillRect/>
          </a:stretch>
        </p:blipFill>
        <p:spPr>
          <a:xfrm>
            <a:off x="14606" y="2932386"/>
            <a:ext cx="12138660" cy="3925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1188" name="矩形 221187"/>
          <p:cNvSpPr/>
          <p:nvPr/>
        </p:nvSpPr>
        <p:spPr>
          <a:xfrm>
            <a:off x="-9524" y="172890"/>
            <a:ext cx="12162790" cy="25545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嗟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乎！时运不齐，命途多舛。冯唐易老，李广难封。屈贾谊于长沙，非无圣主；窜梁鸿于海曲，岂乏明时？所赖君子见机，达人知命。老当益壮，宁移白首之心？穷且益坚，不坠青云之志。酌贪泉而觉爽，处涸辙以犹欢。北海虽赊，扶摇可接；东隅已逝，桑榆非晚。孟尝高洁，空余报国之情；阮籍猖狂，岂效穷途之哭</a:t>
            </a:r>
            <a:r>
              <a:rPr lang="zh-CN" altLang="en-US" sz="32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3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3000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矩形 191489"/>
          <p:cNvSpPr/>
          <p:nvPr/>
        </p:nvSpPr>
        <p:spPr>
          <a:xfrm>
            <a:off x="1402740" y="2700890"/>
            <a:ext cx="10843459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0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屈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贾谊于长沙，非无圣主</a:t>
            </a: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窜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梁鸿于海曲，岂乏明时</a:t>
            </a: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en-US" altLang="zh-CN" sz="3600" b="1" smtClean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Clr>
                <a:srgbClr val="0000FF"/>
              </a:buClr>
              <a:buFont typeface="Wingdings" panose="05000000000000000000" pitchFamily="2" charset="2"/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>
                <a:srgbClr val="0000FF"/>
              </a:buClr>
            </a:pPr>
            <a:endParaRPr lang="en-US" altLang="zh-CN" sz="3600" b="1" smtClean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>
                <a:srgbClr val="0000FF"/>
              </a:buClr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所赖君子见机，达人知命。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1491" name="文本框 191490"/>
          <p:cNvSpPr txBox="1"/>
          <p:nvPr/>
        </p:nvSpPr>
        <p:spPr>
          <a:xfrm>
            <a:off x="1860692" y="3593442"/>
            <a:ext cx="1001074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使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贾谊</a:t>
            </a:r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屈居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长沙，并非未遇着圣明的君主；</a:t>
            </a:r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让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梁鸿</a:t>
            </a:r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流窜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海角</a:t>
            </a:r>
            <a:r>
              <a:rPr lang="zh-CN" altLang="en-US" sz="32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岂是没逢到清明的时代？ </a:t>
            </a:r>
            <a:endParaRPr lang="zh-CN" altLang="en-US" sz="32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1493" name="文本框 191492"/>
          <p:cNvSpPr txBox="1"/>
          <p:nvPr/>
        </p:nvSpPr>
        <p:spPr>
          <a:xfrm>
            <a:off x="1630154" y="5795435"/>
            <a:ext cx="9285337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好在仁德的君子了解时机，通达的贤人知道命运。 </a:t>
            </a:r>
            <a:endParaRPr lang="zh-CN" altLang="en-US" sz="32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1495" name="文本框 191494"/>
          <p:cNvSpPr txBox="1"/>
          <p:nvPr/>
        </p:nvSpPr>
        <p:spPr>
          <a:xfrm>
            <a:off x="1524000" y="0"/>
            <a:ext cx="9144000" cy="1969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嗟乎！时运不齐，命途多</a:t>
            </a:r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舛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CN" sz="3600" b="1" smtClean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1200" b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冯唐易老，李广难封。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1496" name="文本框 191495"/>
          <p:cNvSpPr txBox="1"/>
          <p:nvPr/>
        </p:nvSpPr>
        <p:spPr>
          <a:xfrm>
            <a:off x="2360438" y="633627"/>
            <a:ext cx="80645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啊！时运不好，命运多</a:t>
            </a:r>
            <a:r>
              <a:rPr lang="zh-CN" altLang="en-US" sz="3200" b="1">
                <a:solidFill>
                  <a:srgbClr val="FF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坎坷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 </a:t>
            </a:r>
            <a:endParaRPr lang="zh-CN" altLang="en-US" sz="32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1497" name="文本框 191496"/>
          <p:cNvSpPr txBox="1"/>
          <p:nvPr/>
        </p:nvSpPr>
        <p:spPr>
          <a:xfrm>
            <a:off x="2166778" y="1997301"/>
            <a:ext cx="8748713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冯唐容易衰老，李广难以封侯； </a:t>
            </a:r>
            <a:endParaRPr lang="zh-CN" altLang="en-US" sz="32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077101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1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1" grpId="0"/>
      <p:bldP spid="191493" grpId="0"/>
      <p:bldP spid="191496" grpId="0"/>
      <p:bldP spid="1914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1"/>
          <p:cNvSpPr txBox="1"/>
          <p:nvPr/>
        </p:nvSpPr>
        <p:spPr>
          <a:xfrm>
            <a:off x="77470" y="0"/>
            <a:ext cx="63690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汉仪菱心体简" pitchFamily="1" charset="-122"/>
                <a:ea typeface="汉仪菱心体简" pitchFamily="1" charset="-122"/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中国古代四大名楼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图片 5122" descr="k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3200400"/>
            <a:ext cx="4176395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5123" descr="k4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810" y="3810000"/>
            <a:ext cx="4796790" cy="278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124" descr="k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0"/>
            <a:ext cx="4176395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文本框 5126"/>
          <p:cNvSpPr txBox="1"/>
          <p:nvPr/>
        </p:nvSpPr>
        <p:spPr>
          <a:xfrm>
            <a:off x="408146" y="1357630"/>
            <a:ext cx="738664" cy="19297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smtClean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</a:rPr>
              <a:t>鹳雀楼 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410210" y="4097020"/>
            <a:ext cx="736600" cy="171958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岳阳楼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129" name="文本框 5128"/>
          <p:cNvSpPr txBox="1"/>
          <p:nvPr/>
        </p:nvSpPr>
        <p:spPr>
          <a:xfrm>
            <a:off x="11002645" y="1187450"/>
            <a:ext cx="736600" cy="184531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滕王阁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130" name="文本框 5129"/>
          <p:cNvSpPr txBox="1"/>
          <p:nvPr/>
        </p:nvSpPr>
        <p:spPr>
          <a:xfrm>
            <a:off x="11002645" y="3979545"/>
            <a:ext cx="736600" cy="208153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黄鹤楼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7810" y="752169"/>
            <a:ext cx="4796790" cy="3002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8" grpId="0"/>
      <p:bldP spid="5129" grpId="0"/>
      <p:bldP spid="513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文本框 192513"/>
          <p:cNvSpPr txBox="1"/>
          <p:nvPr/>
        </p:nvSpPr>
        <p:spPr>
          <a:xfrm>
            <a:off x="1847850" y="333375"/>
            <a:ext cx="85693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endParaRPr sz="36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2515" name="文本框 192514"/>
          <p:cNvSpPr txBox="1"/>
          <p:nvPr/>
        </p:nvSpPr>
        <p:spPr>
          <a:xfrm>
            <a:off x="1524000" y="0"/>
            <a:ext cx="10489324" cy="3354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老当益壮，宁移白首之心</a:t>
            </a:r>
            <a:r>
              <a:rPr lang="zh-CN" altLang="en-US" sz="32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？穷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且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益坚，不坠青云之志。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CN" sz="3200" b="1" smtClean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en-US" altLang="zh-CN" sz="1600" b="1" smtClean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酌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贪泉而觉爽，处涸辙以犹欢。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2516" name="文本框 192515"/>
          <p:cNvSpPr txBox="1"/>
          <p:nvPr/>
        </p:nvSpPr>
        <p:spPr>
          <a:xfrm>
            <a:off x="1623695" y="612250"/>
            <a:ext cx="1066800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年纪老迈，情怀应更加豪壮，哪里能改变白发人的心愿？境遇艰难，意志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将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越发坚定，决不会失去凌云的壮志； </a:t>
            </a:r>
            <a:endParaRPr lang="zh-CN" altLang="en-US" sz="28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2518" name="文本框 192517"/>
          <p:cNvSpPr txBox="1"/>
          <p:nvPr/>
        </p:nvSpPr>
        <p:spPr>
          <a:xfrm>
            <a:off x="1903730" y="2442845"/>
            <a:ext cx="102260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喝着贪泉的水，神志反觉清爽；处在涸辙之中，心情依然乐观</a:t>
            </a:r>
            <a:r>
              <a:rPr lang="zh-CN" altLang="en-US" sz="28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  <a:endParaRPr lang="zh-CN" altLang="en-US" sz="2800" b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28950" y="3089850"/>
            <a:ext cx="91440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北海虽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赊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，扶摇可接</a:t>
            </a:r>
            <a:r>
              <a:rPr lang="zh-CN" altLang="en-US" sz="3200" b="1" smtClean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东隅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已逝，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桑榆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非晚。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93538"/>
          <p:cNvSpPr txBox="1"/>
          <p:nvPr/>
        </p:nvSpPr>
        <p:spPr>
          <a:xfrm>
            <a:off x="1785620" y="3835905"/>
            <a:ext cx="1034415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北海虽然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遥远</a:t>
            </a:r>
            <a:r>
              <a:rPr lang="zh-CN" altLang="en-US" sz="2800" b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展翅乘风便可到达；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旭日东升般的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青春年华虽然已经逝去，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夕照桑榆似的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老年岁月并不太晚。 </a:t>
            </a:r>
            <a:endParaRPr lang="zh-CN" altLang="en-US" sz="28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28950" y="4954905"/>
            <a:ext cx="103843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prstClr val="black"/>
              </a:buClr>
            </a:pP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孟尝高洁，空余报国之情；阮藉猖狂，岂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效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穷途之哭！ </a:t>
            </a:r>
            <a:endParaRPr lang="zh-CN" altLang="en-US" sz="3200" b="1">
              <a:solidFill>
                <a:prstClr val="black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94563"/>
          <p:cNvSpPr txBox="1"/>
          <p:nvPr/>
        </p:nvSpPr>
        <p:spPr>
          <a:xfrm>
            <a:off x="1524000" y="5650038"/>
            <a:ext cx="1044384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孟尝品德高洁，空留下报国的雄心；阮籍放荡不羁，岂能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学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他遇穷途而痛哭。 </a:t>
            </a:r>
            <a:endParaRPr lang="zh-CN" altLang="en-US" sz="2800" b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6" grpId="0"/>
      <p:bldP spid="192518" grpId="0"/>
      <p:bldP spid="12" grpId="0"/>
      <p:bldP spid="1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1035685" y="-17462"/>
            <a:ext cx="8229600" cy="1143000"/>
          </a:xfrm>
        </p:spPr>
        <p:txBody>
          <a:bodyPr wrap="square" anchor="ctr"/>
          <a:lstStyle/>
          <a:p>
            <a:pPr defTabSz="914400" fontAlgn="base"/>
            <a:r>
              <a:rPr lang="zh-CN" altLang="en-US" sz="4800" b="1" strike="noStrike" noProof="1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情感变化</a:t>
            </a:r>
            <a:endParaRPr lang="zh-CN" altLang="en-US" sz="4800" b="1" strike="noStrike" noProof="1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1" name="Text Box 4"/>
          <p:cNvSpPr txBox="1"/>
          <p:nvPr/>
        </p:nvSpPr>
        <p:spPr>
          <a:xfrm>
            <a:off x="1186180" y="1517968"/>
            <a:ext cx="1106170" cy="935037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 vert="eaVert" anchor="t">
            <a:spAutoFit/>
          </a:bodyPr>
          <a:lstStyle/>
          <a:p>
            <a:pPr algn="ctr"/>
            <a:r>
              <a:rPr lang="zh-CN" altLang="en-US" sz="6000" b="1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兴</a:t>
            </a:r>
            <a:endParaRPr lang="zh-CN" altLang="en-US" sz="6000" b="1">
              <a:solidFill>
                <a:srgbClr val="FF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413" name="Text Box 6"/>
          <p:cNvSpPr txBox="1"/>
          <p:nvPr/>
        </p:nvSpPr>
        <p:spPr>
          <a:xfrm>
            <a:off x="1186180" y="4382770"/>
            <a:ext cx="1106170" cy="935038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 vert="eaVert" anchor="t">
            <a:spAutoFit/>
          </a:bodyPr>
          <a:lstStyle/>
          <a:p>
            <a:pPr algn="ctr"/>
            <a:r>
              <a:rPr lang="zh-CN" altLang="en-US" sz="6000" b="1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悲</a:t>
            </a:r>
            <a:endParaRPr lang="zh-CN" altLang="en-US" sz="6000" b="1">
              <a:solidFill>
                <a:srgbClr val="FF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16391" name="内容占位符 4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2654300" y="980440"/>
            <a:ext cx="9303385" cy="5275580"/>
          </a:xfrm>
        </p:spPr>
      </p:pic>
      <p:sp>
        <p:nvSpPr>
          <p:cNvPr id="195589" name="左弧形箭头 195588"/>
          <p:cNvSpPr/>
          <p:nvPr/>
        </p:nvSpPr>
        <p:spPr>
          <a:xfrm>
            <a:off x="1453198" y="2924810"/>
            <a:ext cx="431800" cy="1008063"/>
          </a:xfrm>
          <a:prstGeom prst="curvedRightArrow">
            <a:avLst>
              <a:gd name="adj1" fmla="val 46691"/>
              <a:gd name="adj2" fmla="val 93382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08335" y="1324321"/>
            <a:ext cx="2741061" cy="4679328"/>
            <a:chOff x="3756025" y="1563688"/>
            <a:chExt cx="2741061" cy="4679328"/>
          </a:xfrm>
        </p:grpSpPr>
        <p:pic>
          <p:nvPicPr>
            <p:cNvPr id="3" name="图片 9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957638" y="3073400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881438" y="1704975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空心弧 2"/>
            <p:cNvSpPr/>
            <p:nvPr/>
          </p:nvSpPr>
          <p:spPr bwMode="auto">
            <a:xfrm rot="5400000">
              <a:off x="3756025" y="1563688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空心弧 47"/>
            <p:cNvSpPr/>
            <p:nvPr/>
          </p:nvSpPr>
          <p:spPr bwMode="auto">
            <a:xfrm rot="16200000" flipH="1">
              <a:off x="3779838" y="2957513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67"/>
            <p:cNvSpPr>
              <a:spLocks noChangeAspect="1" noEditPoints="1"/>
            </p:cNvSpPr>
            <p:nvPr/>
          </p:nvSpPr>
          <p:spPr bwMode="auto">
            <a:xfrm>
              <a:off x="4179888" y="3346450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58"/>
            <p:cNvSpPr>
              <a:spLocks noChangeAspect="1" noEditPoints="1"/>
            </p:cNvSpPr>
            <p:nvPr/>
          </p:nvSpPr>
          <p:spPr bwMode="auto">
            <a:xfrm>
              <a:off x="4029075" y="1982788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9" name="图片 9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5281061" y="4965078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0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5204861" y="3596653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空心弧 2"/>
            <p:cNvSpPr/>
            <p:nvPr/>
          </p:nvSpPr>
          <p:spPr bwMode="auto">
            <a:xfrm rot="5400000">
              <a:off x="5079448" y="3455366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空心弧 47"/>
            <p:cNvSpPr/>
            <p:nvPr/>
          </p:nvSpPr>
          <p:spPr bwMode="auto">
            <a:xfrm rot="16200000" flipH="1">
              <a:off x="5103261" y="4849191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67"/>
            <p:cNvSpPr>
              <a:spLocks noChangeAspect="1" noEditPoints="1"/>
            </p:cNvSpPr>
            <p:nvPr/>
          </p:nvSpPr>
          <p:spPr bwMode="auto">
            <a:xfrm>
              <a:off x="5503311" y="5238128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58"/>
            <p:cNvSpPr>
              <a:spLocks noChangeAspect="1" noEditPoints="1"/>
            </p:cNvSpPr>
            <p:nvPr/>
          </p:nvSpPr>
          <p:spPr bwMode="auto">
            <a:xfrm>
              <a:off x="5352498" y="3874466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1760855" y="1466215"/>
            <a:ext cx="273240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管弦之盛</a:t>
            </a:r>
            <a:endParaRPr lang="zh-CN" altLang="zh-CN" sz="44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45"/>
          <p:cNvSpPr txBox="1">
            <a:spLocks noChangeArrowheads="1"/>
          </p:cNvSpPr>
          <p:nvPr/>
        </p:nvSpPr>
        <p:spPr bwMode="auto">
          <a:xfrm>
            <a:off x="1851660" y="2924175"/>
            <a:ext cx="26828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歌声之美</a:t>
            </a:r>
            <a:endParaRPr lang="zh-CN" altLang="zh-CN" sz="44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>
            <a:off x="7740650" y="3239135"/>
            <a:ext cx="36703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盛会之豪华</a:t>
            </a:r>
            <a:endParaRPr lang="zh-CN" altLang="zh-CN" sz="44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45"/>
          <p:cNvSpPr txBox="1">
            <a:spLocks noChangeArrowheads="1"/>
          </p:cNvSpPr>
          <p:nvPr/>
        </p:nvSpPr>
        <p:spPr bwMode="auto">
          <a:xfrm>
            <a:off x="7712710" y="4768215"/>
            <a:ext cx="342963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嘉宾之高雅</a:t>
            </a:r>
            <a:endParaRPr lang="zh-CN" altLang="zh-CN" sz="44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38" name="文本框 3"/>
          <p:cNvSpPr txBox="1"/>
          <p:nvPr/>
        </p:nvSpPr>
        <p:spPr>
          <a:xfrm>
            <a:off x="-22226" y="135978"/>
            <a:ext cx="100552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令作者高兴的除了美景外，还有什么？</a:t>
            </a:r>
            <a:endParaRPr lang="zh-CN" altLang="en-US" sz="44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86183" y="1976258"/>
            <a:ext cx="7851228" cy="2487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人生苦短，盈虚有数的命运之悲；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知音难觅的孤独之悲；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壮志难酬报国无门的身世之悲。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338" name="文本框 3"/>
          <p:cNvSpPr txBox="1"/>
          <p:nvPr/>
        </p:nvSpPr>
        <p:spPr>
          <a:xfrm>
            <a:off x="-22226" y="353943"/>
            <a:ext cx="6726555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作者抒发了哪几种“悲”?</a:t>
            </a:r>
            <a:endParaRPr lang="zh-CN" altLang="en-US" sz="4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02153" y="3833813"/>
            <a:ext cx="2462212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91662" y="-126123"/>
            <a:ext cx="2700338" cy="689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文本框 101377"/>
          <p:cNvSpPr txBox="1"/>
          <p:nvPr/>
        </p:nvSpPr>
        <p:spPr>
          <a:xfrm>
            <a:off x="175294" y="1762803"/>
            <a:ext cx="6556582" cy="286232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老当益壮，宁移白首之心？</a:t>
            </a:r>
            <a:endParaRPr lang="zh-CN" altLang="en-US" sz="3600" b="1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穷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且益坚，不坠青云之志。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北海虽赊，扶摇可接；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东隅已逝，桑榆未晚。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酌贪泉而觉爽，处涸辙以犹欢。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5480" y="5219065"/>
            <a:ext cx="494665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/>
            <a:r>
              <a:rPr lang="en-US" altLang="zh-CN" sz="3600" b="1" err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信念坚定，节操不改</a:t>
            </a:r>
            <a:endParaRPr lang="en-US" altLang="zh-CN" sz="3600" b="1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b="1" err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自信乐观，</a:t>
            </a:r>
            <a:r>
              <a:rPr lang="en-US" altLang="zh-CN" sz="3600" b="1" err="1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奋斗不止</a:t>
            </a:r>
            <a:endParaRPr lang="en-US" altLang="zh-CN" sz="360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文本框 3"/>
          <p:cNvSpPr txBox="1"/>
          <p:nvPr/>
        </p:nvSpPr>
        <p:spPr>
          <a:xfrm>
            <a:off x="-22225" y="101600"/>
            <a:ext cx="11401425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尽管作者时运不齐，命途多舛，他有沉沦吗？文中第五段哪几句表现了作者态度？</a:t>
            </a:r>
            <a:endParaRPr lang="zh-CN" altLang="en-US" sz="36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6d81800a19d8bc3e46219862898ba61ea8d345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2835" y="1485900"/>
            <a:ext cx="4434840" cy="52095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1"/>
      <p:bldP spid="2" grpId="0"/>
      <p:bldP spid="1433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0" name="表格 19459"/>
          <p:cNvGraphicFramePr>
            <a:graphicFrameLocks noGrp="1"/>
          </p:cNvGraphicFramePr>
          <p:nvPr/>
        </p:nvGraphicFramePr>
        <p:xfrm>
          <a:off x="483739" y="1292542"/>
          <a:ext cx="10079158" cy="4786641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4896910"/>
                <a:gridCol w="5182248"/>
              </a:tblGrid>
              <a:tr h="1403361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28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1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1">
                        <a:solidFill>
                          <a:srgbClr val="FF3399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9471" name="矩形 6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39" y="103505"/>
            <a:ext cx="6773863" cy="104737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29788" y="3833813"/>
            <a:ext cx="2462212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85606" y="1512765"/>
            <a:ext cx="45012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抒发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怀才不遇、愤懑悲凉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的感情。</a:t>
            </a:r>
            <a:endParaRPr lang="zh-CN" altLang="en-US" sz="3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43441" y="1512765"/>
            <a:ext cx="50199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抒发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身处逆境而自强振作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的情感。</a:t>
            </a:r>
            <a:endParaRPr lang="zh-CN" altLang="en-US" sz="32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0870" y="3092889"/>
            <a:ext cx="476940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、天高地迥，觉宇宙之无穷；  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兴尽悲来，识盈虚之有数。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、关山难越，谁悲失路之人？  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萍水相逢，尽是他乡之客。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、时运不齐，命途多舛。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冯唐易老，李广难封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3441" y="3092889"/>
            <a:ext cx="48563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、老当益壮，宁移白首之心？</a:t>
            </a:r>
            <a:endParaRPr lang="zh-CN" altLang="en-US" sz="2800" b="1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穷且益坚，不坠青云之志。</a:t>
            </a:r>
            <a:endParaRPr lang="zh-CN" altLang="en-US" sz="2800" b="1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、北海虽赊，扶摇可接；</a:t>
            </a:r>
            <a:endParaRPr lang="en-US" altLang="zh-CN" sz="2800" b="1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东隅已逝，桑榆未晚。</a:t>
            </a:r>
            <a:endParaRPr lang="zh-CN" altLang="en-US" sz="2800" b="1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 酌贪泉而觉爽，</a:t>
            </a:r>
            <a:endParaRPr lang="en-US" altLang="zh-CN" sz="2800" b="1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处涸辙以犹欢</a:t>
            </a:r>
            <a:r>
              <a:rPr lang="zh-CN" altLang="en-US" sz="2800" b="1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文本框 195585"/>
          <p:cNvSpPr txBox="1"/>
          <p:nvPr/>
        </p:nvSpPr>
        <p:spPr>
          <a:xfrm>
            <a:off x="114300" y="109855"/>
            <a:ext cx="4441933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buClr>
                <a:srgbClr val="000000"/>
              </a:buClr>
            </a:pP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方法——</a:t>
            </a:r>
            <a:r>
              <a:rPr lang="zh-CN" altLang="en-US" sz="3600" b="1" smtClean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用典</a:t>
            </a:r>
            <a:endParaRPr lang="zh-CN" altLang="en-US" sz="3600" b="1">
              <a:solidFill>
                <a:srgbClr val="FF339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5588" name="文本框 195587"/>
          <p:cNvSpPr txBox="1"/>
          <p:nvPr/>
        </p:nvSpPr>
        <p:spPr>
          <a:xfrm>
            <a:off x="236680" y="950486"/>
            <a:ext cx="11465560" cy="572464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“长安”“帝阍”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“宣室”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“冯唐”“李广”∕“贾谊”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“梁鸿”</a:t>
            </a:r>
            <a:endParaRPr lang="en-US" altLang="zh-CN" sz="3200" b="1" smtClean="0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smtClean="0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en-US" altLang="zh-CN" sz="3200" b="1" smtClean="0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endParaRPr lang="en-US" altLang="zh-CN" sz="1600" b="1" smtClean="0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“马援”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（穷、老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“贪泉”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“涸辙”</a:t>
            </a:r>
            <a:r>
              <a:rPr lang="zh-CN" altLang="en-US" sz="3200" b="1" smtClean="0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en-US" altLang="zh-CN" sz="3200" b="1" smtClean="0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“北海”“东隅”</a:t>
            </a:r>
            <a:r>
              <a:rPr lang="zh-CN" altLang="en-US" sz="3200" b="1" smtClean="0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en-US" altLang="zh-CN" sz="3200" b="1" smtClean="0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“孟尝”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∕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“阮籍”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49478" y="979414"/>
            <a:ext cx="513413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→报国无门，济世无路</a:t>
            </a:r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680" y="2443026"/>
            <a:ext cx="11851728" cy="10772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buClr>
                <a:prstClr val="black"/>
              </a:buClr>
            </a:pP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→慨年时易往，功业难成，流露出嗟卑叹老的伤感和见机知命的消极心理（明用）</a:t>
            </a:r>
            <a:endParaRPr lang="zh-CN" altLang="en-US" sz="3200" b="1">
              <a:solidFill>
                <a:prstClr val="black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仿宋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30717" y="3526581"/>
            <a:ext cx="8161283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→不因年华易逝、处境困顿而自暴自弃</a:t>
            </a:r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14951" y="4283393"/>
            <a:ext cx="6364243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>
              <a:lnSpc>
                <a:spcPct val="150000"/>
              </a:lnSpc>
              <a:buClr>
                <a:prstClr val="black"/>
              </a:buClr>
            </a:pP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→身处逆境，犹乐观开怀（暗用）</a:t>
            </a:r>
            <a:endParaRPr lang="zh-CN" altLang="en-US" sz="3200" b="1">
              <a:solidFill>
                <a:prstClr val="black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仿宋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30717" y="5153386"/>
            <a:ext cx="2244525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>
              <a:lnSpc>
                <a:spcPct val="150000"/>
              </a:lnSpc>
              <a:buClr>
                <a:prstClr val="black"/>
              </a:buClr>
            </a:pP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→不甘沉沦</a:t>
            </a:r>
            <a:endParaRPr lang="zh-CN" altLang="en-US" sz="3200" b="1">
              <a:solidFill>
                <a:prstClr val="black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仿宋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30717" y="6027003"/>
            <a:ext cx="7590898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Clr>
                <a:prstClr val="black"/>
              </a:buClr>
            </a:pP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→反衬自己坚定意志（正用∕反用）</a:t>
            </a:r>
            <a:endParaRPr lang="zh-CN" altLang="en-US" sz="3200" b="1">
              <a:solidFill>
                <a:prstClr val="black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标题 133122"/>
          <p:cNvSpPr>
            <a:spLocks noGrp="1"/>
          </p:cNvSpPr>
          <p:nvPr>
            <p:ph type="title"/>
          </p:nvPr>
        </p:nvSpPr>
        <p:spPr>
          <a:xfrm>
            <a:off x="187960" y="268605"/>
            <a:ext cx="1522413" cy="6178550"/>
          </a:xfrm>
        </p:spPr>
        <p:txBody>
          <a:bodyPr anchor="ctr"/>
          <a:lstStyle/>
          <a:p>
            <a:r>
              <a:rPr lang="zh-CN" altLang="en-US" sz="6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冯</a:t>
            </a:r>
            <a:br>
              <a:rPr lang="zh-CN" altLang="en-US" sz="6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6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唐易老</a:t>
            </a:r>
            <a:endParaRPr lang="en-US" altLang="zh-CN" sz="6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3124" name="文本占位符 133123"/>
          <p:cNvSpPr>
            <a:spLocks noGrp="1"/>
          </p:cNvSpPr>
          <p:nvPr>
            <p:ph type="body" idx="1"/>
          </p:nvPr>
        </p:nvSpPr>
        <p:spPr>
          <a:xfrm>
            <a:off x="1320887" y="268287"/>
            <a:ext cx="3976326" cy="587121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fontAlgn="auto">
              <a:lnSpc>
                <a:spcPct val="150000"/>
              </a:lnSpc>
              <a:buNone/>
            </a:pPr>
            <a:r>
              <a:rPr lang="en-US" altLang="zh-CN" b="1">
                <a:solidFill>
                  <a:schemeClr val="tx1"/>
                </a:solidFill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酒酣胸胆尚开张，鬓微霜，又何妨！持节云中，何日遣冯唐？会挽雕弓如满月，西北望，射天狼。</a:t>
            </a:r>
            <a:endParaRPr lang="zh-CN" altLang="en-US" sz="36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——苏轼《江城子·密州出猎》</a:t>
            </a:r>
            <a:endParaRPr lang="zh-CN" altLang="en-US" sz="24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34147" name="标题 134146"/>
          <p:cNvSpPr>
            <a:spLocks noGrp="1"/>
          </p:cNvSpPr>
          <p:nvPr/>
        </p:nvSpPr>
        <p:spPr>
          <a:xfrm>
            <a:off x="5982816" y="268287"/>
            <a:ext cx="1090613" cy="6249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</a:t>
            </a:r>
            <a:br>
              <a:rPr lang="zh-CN" altLang="en-US" sz="6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6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广</a:t>
            </a:r>
            <a:br>
              <a:rPr lang="zh-CN" altLang="en-US" sz="6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6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难封</a:t>
            </a:r>
            <a:endParaRPr lang="en-US" altLang="zh-CN" sz="6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4149" name="文本框 134148"/>
          <p:cNvSpPr txBox="1"/>
          <p:nvPr/>
        </p:nvSpPr>
        <p:spPr>
          <a:xfrm>
            <a:off x="7500937" y="493395"/>
            <a:ext cx="4378960" cy="267765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3600" b="1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但使龙城飞将在，</a:t>
            </a:r>
            <a:endParaRPr lang="zh-CN" altLang="en-US" sz="3600" b="1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/>
            <a:r>
              <a:rPr lang="zh-CN" altLang="en-US" sz="3600" b="1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不教胡马度阴山。</a:t>
            </a:r>
            <a:endParaRPr lang="zh-CN" altLang="en-US" sz="3600" b="1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/>
            <a:r>
              <a:rPr lang="zh-CN" altLang="en-US" sz="3600" b="1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</a:t>
            </a:r>
            <a:r>
              <a:rPr lang="zh-CN" altLang="en-US" sz="2400" b="1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——王昌龄</a:t>
            </a:r>
            <a:r>
              <a:rPr lang="zh-CN" altLang="en-US" sz="2400" b="1" smtClean="0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《出塞》</a:t>
            </a:r>
            <a:endParaRPr lang="en-US" altLang="zh-CN" sz="2400" b="1" smtClean="0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/>
            <a:endParaRPr lang="zh-CN" altLang="en-US" sz="2400" b="1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34148" name="文本占位符 134147"/>
          <p:cNvSpPr>
            <a:spLocks noGrp="1"/>
          </p:cNvSpPr>
          <p:nvPr/>
        </p:nvSpPr>
        <p:spPr>
          <a:xfrm>
            <a:off x="7500937" y="3760781"/>
            <a:ext cx="3302635" cy="21005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3600" b="1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何知七十战，</a:t>
            </a:r>
            <a:endParaRPr lang="zh-CN" altLang="en-US" sz="3600" b="1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buNone/>
            </a:pPr>
            <a:r>
              <a:rPr lang="zh-CN" altLang="en-US" sz="3600" b="1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白首未封侯。</a:t>
            </a:r>
            <a:endParaRPr lang="zh-CN" altLang="en-US" sz="3600" b="1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r">
              <a:buNone/>
            </a:pPr>
            <a:r>
              <a:rPr lang="zh-CN" altLang="en-US" sz="2400" b="1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——陈子昂《感遇》</a:t>
            </a:r>
            <a:endParaRPr lang="zh-CN" altLang="en-US" sz="2400" b="1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/>
      <p:bldP spid="133124" grpId="0" animBg="1" uiExpand="1" build="p"/>
      <p:bldP spid="134147" grpId="0"/>
      <p:bldP spid="134149" grpId="0"/>
      <p:bldP spid="13414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标题 135169"/>
          <p:cNvSpPr>
            <a:spLocks noGrp="1"/>
          </p:cNvSpPr>
          <p:nvPr>
            <p:ph type="title"/>
          </p:nvPr>
        </p:nvSpPr>
        <p:spPr>
          <a:xfrm>
            <a:off x="404495" y="525939"/>
            <a:ext cx="1377950" cy="6178550"/>
          </a:xfrm>
        </p:spPr>
        <p:txBody>
          <a:bodyPr anchor="ctr">
            <a:normAutofit/>
          </a:bodyPr>
          <a:lstStyle/>
          <a:p>
            <a:r>
              <a:rPr lang="zh-CN" altLang="en-US" sz="6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屈贾</a:t>
            </a:r>
            <a:br>
              <a:rPr lang="zh-CN" altLang="en-US" sz="6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6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谊于长沙</a:t>
            </a:r>
            <a:endParaRPr lang="en-US" altLang="zh-CN" sz="60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5171" name="文本占位符 135170"/>
          <p:cNvSpPr>
            <a:spLocks noGrp="1"/>
          </p:cNvSpPr>
          <p:nvPr>
            <p:ph type="body" idx="1"/>
          </p:nvPr>
        </p:nvSpPr>
        <p:spPr>
          <a:xfrm>
            <a:off x="1621790" y="2546350"/>
            <a:ext cx="3900805" cy="425069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 fontAlgn="auto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7030A0"/>
                </a:solidFill>
              </a:rPr>
              <a:t> </a:t>
            </a:r>
            <a:r>
              <a:rPr lang="zh-CN" altLang="en-US" sz="36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宣室求贤访逐臣，贾生才调更无伦</a:t>
            </a:r>
            <a:r>
              <a:rPr lang="en-US" altLang="x-none" sz="3600" b="1" smtClean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lang="zh-CN" altLang="en-US" sz="3600" b="1" smtClean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可怜</a:t>
            </a:r>
            <a:r>
              <a:rPr lang="zh-CN" altLang="en-US" sz="36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夜半虚前席，不问苍生问</a:t>
            </a:r>
            <a:r>
              <a:rPr lang="zh-CN" altLang="en-US" sz="3600" b="1" smtClean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鬼神。</a:t>
            </a:r>
            <a:endParaRPr lang="en-US" altLang="zh-CN" sz="3600" b="1" smtClean="0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fontAlgn="auto">
              <a:lnSpc>
                <a:spcPct val="150000"/>
              </a:lnSpc>
              <a:buNone/>
            </a:pPr>
            <a:r>
              <a:rPr lang="en-US" altLang="zh-CN" sz="3600" b="1" smtClean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2400" b="1" smtClean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——李商隐《贾生</a:t>
            </a:r>
            <a:r>
              <a:rPr lang="zh-CN" altLang="en-US" sz="1600" smtClean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endParaRPr lang="zh-CN" altLang="en-US" sz="1600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35172" name="文本框 135171"/>
          <p:cNvSpPr txBox="1"/>
          <p:nvPr/>
        </p:nvSpPr>
        <p:spPr>
          <a:xfrm>
            <a:off x="1782445" y="703580"/>
            <a:ext cx="3740150" cy="14452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l"/>
            <a:r>
              <a:rPr lang="zh-CN" altLang="en-US" sz="32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仁义不施而攻守之势异也。</a:t>
            </a:r>
            <a:endParaRPr lang="zh-CN" altLang="en-US" sz="3600" b="1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 algn="r"/>
            <a:r>
              <a:rPr lang="zh-CN" altLang="en-US" sz="24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——贾谊《过秦论</a:t>
            </a:r>
            <a:r>
              <a:rPr lang="zh-CN" altLang="en-US" sz="200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endParaRPr lang="zh-CN" altLang="en-US" sz="2000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36195" name="标题 136194"/>
          <p:cNvSpPr>
            <a:spLocks noGrp="1"/>
          </p:cNvSpPr>
          <p:nvPr/>
        </p:nvSpPr>
        <p:spPr>
          <a:xfrm>
            <a:off x="6019165" y="777558"/>
            <a:ext cx="1162050" cy="56753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窜梁</a:t>
            </a:r>
            <a:br>
              <a:rPr lang="zh-CN" altLang="en-US" sz="6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6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鸿于海曲</a:t>
            </a:r>
            <a:endParaRPr lang="en-US" altLang="zh-CN" sz="60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6196" name="文本占位符 136195"/>
          <p:cNvSpPr>
            <a:spLocks noGrp="1"/>
          </p:cNvSpPr>
          <p:nvPr/>
        </p:nvSpPr>
        <p:spPr>
          <a:xfrm>
            <a:off x="7300595" y="526415"/>
            <a:ext cx="4322445" cy="58051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buNone/>
            </a:pPr>
            <a:r>
              <a:rPr lang="en-US" altLang="zh-CN" sz="3600" b="1"/>
              <a:t>  </a:t>
            </a:r>
            <a:r>
              <a:rPr lang="en-US" altLang="zh-CN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字伯鸾，东汉扶风平陵人，过京师，作《五意歌》，讽刺朝廷奢侈，不体恤民生艰难。汉章帝读后甚为不满，派人寻找他。他更改姓名，与妻子</a:t>
            </a:r>
            <a:r>
              <a:rPr lang="zh-CN" altLang="en-US" sz="32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孟光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避居齐鲁，后移居吴地（举案齐眉）。海曲：即滨海之地。</a:t>
            </a:r>
            <a:endParaRPr lang="en-US" altLang="zh-CN" sz="3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buNone/>
            </a:pPr>
            <a:endParaRPr lang="zh-CN" altLang="en-US" sz="3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517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517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1" grpId="0" animBg="1" uiExpand="1" build="p"/>
      <p:bldP spid="135172" grpId="0"/>
      <p:bldP spid="136195" grpId="0"/>
      <p:bldP spid="13619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755" y="899160"/>
            <a:ext cx="3995420" cy="296672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198666" y="158398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2866" y="1738569"/>
            <a:ext cx="1106170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陆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2899743" y="3463795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答谢贤主</a:t>
            </a:r>
            <a:r>
              <a:rPr lang="zh-CN" altLang="en-US" sz="6000" b="1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嘉宾</a:t>
            </a:r>
            <a:endParaRPr lang="zh-CN" altLang="en-US" sz="6000" b="1" ker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6146"/>
          <p:cNvSpPr/>
          <p:nvPr/>
        </p:nvSpPr>
        <p:spPr>
          <a:xfrm>
            <a:off x="770558" y="387372"/>
            <a:ext cx="3155056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6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鹳 雀 楼</a:t>
            </a:r>
            <a:endParaRPr lang="zh-CN" altLang="en-US" sz="6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583890" y="2127316"/>
            <a:ext cx="3528392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白日依山尽，</a:t>
            </a:r>
            <a:endParaRPr lang="en-US" altLang="zh-CN" sz="44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44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黄河入海流。</a:t>
            </a:r>
            <a:endParaRPr lang="en-US" altLang="zh-CN" sz="44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44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欲穷千里目，</a:t>
            </a:r>
            <a:endParaRPr lang="en-US" altLang="zh-CN" sz="44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44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更上一层楼。</a:t>
            </a:r>
            <a:endParaRPr lang="en-US" altLang="zh-CN" sz="44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en-US" altLang="zh-CN" sz="44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4400" b="1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44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王之涣</a:t>
            </a:r>
            <a:endParaRPr lang="zh-CN" altLang="en-US" sz="44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5682" y="0"/>
            <a:ext cx="6873766" cy="658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图片 223233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3236" name="矩形 223235"/>
          <p:cNvSpPr/>
          <p:nvPr/>
        </p:nvSpPr>
        <p:spPr>
          <a:xfrm>
            <a:off x="8890" y="4008438"/>
            <a:ext cx="121545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勃，三尺微命，一介书生。无路请缨，等终军之弱冠；有怀投笔，慕宗悫之长风。舍簪笏于百龄，奉晨昏于万里。非谢家之宝树，接孟氏之芳邻。他日趋庭，叨陪鲤对；今兹捧袂，喜托龙门。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杨意不逢，抚凌云而自惜；钟期既遇，奏流水以何惭？</a:t>
            </a: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" y="0"/>
            <a:ext cx="12153900" cy="6891020"/>
          </a:xfrm>
          <a:prstGeom prst="rect">
            <a:avLst/>
          </a:prstGeom>
        </p:spPr>
      </p:pic>
    </p:spTree>
  </p:cSld>
  <p:clrMapOvr>
    <a:masterClrMapping/>
  </p:clrMapOvr>
  <p:transition advTm="3200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10" name="矩形 200709"/>
          <p:cNvSpPr/>
          <p:nvPr/>
        </p:nvSpPr>
        <p:spPr>
          <a:xfrm>
            <a:off x="99060" y="-61912"/>
            <a:ext cx="9612500" cy="32316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勃，三尺微命，一介书生。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Clr>
                <a:schemeClr val="tx1"/>
              </a:buClr>
            </a:pPr>
            <a:endParaRPr lang="en-US" altLang="zh-CN" sz="2400" b="1" smtClean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Clr>
                <a:schemeClr val="tx1"/>
              </a:buClr>
            </a:pP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无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路请缨，等终军之弱冠</a:t>
            </a: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；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有怀投笔，慕宗悫之长风。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0711" name="文本框 200710"/>
          <p:cNvSpPr txBox="1"/>
          <p:nvPr/>
        </p:nvSpPr>
        <p:spPr>
          <a:xfrm>
            <a:off x="796607" y="674928"/>
            <a:ext cx="91440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我王勃是一个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身份低微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的文弱书生。 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0712" name="文本框 200711"/>
          <p:cNvSpPr txBox="1"/>
          <p:nvPr/>
        </p:nvSpPr>
        <p:spPr>
          <a:xfrm>
            <a:off x="321944" y="2748213"/>
            <a:ext cx="1009332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虽然与年轻的终军同龄，却没有机会求得捆缚南越王的长绳；也怀着投笔从戎的壮志，很羡慕宗悫乘长风破万里浪的雄心。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362" name="文本框 143361"/>
          <p:cNvSpPr txBox="1"/>
          <p:nvPr/>
        </p:nvSpPr>
        <p:spPr>
          <a:xfrm>
            <a:off x="177800" y="4537515"/>
            <a:ext cx="9144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舍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簪笏于百龄，</a:t>
            </a:r>
            <a:r>
              <a:rPr lang="zh-CN" altLang="en-US" sz="3600" b="1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奉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晨昏于万里。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3364" name="文本框 143363"/>
          <p:cNvSpPr txBox="1"/>
          <p:nvPr/>
        </p:nvSpPr>
        <p:spPr>
          <a:xfrm>
            <a:off x="599182" y="5312618"/>
            <a:ext cx="10483215" cy="11387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如今抛舍了人生百年的富贵爵禄，去探望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侍奉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万里之外的父亲。 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270" y="115443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10660736" y="164171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0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0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11" grpId="0"/>
      <p:bldP spid="200712" grpId="0"/>
      <p:bldP spid="14336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文本框 144385"/>
          <p:cNvSpPr txBox="1"/>
          <p:nvPr/>
        </p:nvSpPr>
        <p:spPr>
          <a:xfrm>
            <a:off x="111760" y="42641"/>
            <a:ext cx="11634470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非谢家之宝树，</a:t>
            </a:r>
            <a:r>
              <a:rPr lang="zh-CN" altLang="en-US" sz="3600" b="1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接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孟氏之芳邻。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</a:pPr>
            <a:endParaRPr lang="en-US" altLang="zh-CN" sz="3600" b="1" smtClean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他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日趋庭，叨陪鲤对；今晨捧袂，喜托龙门。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4387" name="文本框 144386"/>
          <p:cNvSpPr txBox="1"/>
          <p:nvPr/>
        </p:nvSpPr>
        <p:spPr>
          <a:xfrm>
            <a:off x="401002" y="845344"/>
            <a:ext cx="1153922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虽不是玉树般的谢家子弟，却也愿学孟母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结交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贤者为邻。</a:t>
            </a:r>
            <a:r>
              <a:rPr lang="zh-CN" altLang="en-US" sz="3200" b="1">
                <a:solidFill>
                  <a:srgbClr val="00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>
              <a:solidFill>
                <a:srgbClr val="00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4388" name="文本框 144387"/>
          <p:cNvSpPr txBox="1"/>
          <p:nvPr/>
        </p:nvSpPr>
        <p:spPr>
          <a:xfrm>
            <a:off x="401002" y="2508299"/>
            <a:ext cx="1024382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不久便要“趋庭鲤对”，承受严父的教导；今天有幸“喜登龙门”，拜见高雅的主人。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5410" name="矩形 145409"/>
          <p:cNvSpPr/>
          <p:nvPr/>
        </p:nvSpPr>
        <p:spPr>
          <a:xfrm>
            <a:off x="0" y="3738115"/>
            <a:ext cx="1083091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杨意不逢，抚凌云而自惜；钟期既遇，奏流水以何惭</a:t>
            </a: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？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5411" name="文本框 145410"/>
          <p:cNvSpPr txBox="1"/>
          <p:nvPr/>
        </p:nvSpPr>
        <p:spPr>
          <a:xfrm>
            <a:off x="439912" y="4754423"/>
            <a:ext cx="995108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如果遇不到杨得意的推荐，就只能抚摸着凌云之作为自己惋惜；既然已遇见了钟子期，奏起那高山流水之曲又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有何愧？ 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0891" y="252849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11096897" y="3046908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/>
      <p:bldP spid="144388" grpId="0"/>
      <p:bldP spid="145411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2" name="图片 225281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615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283" name="图片 225282" descr="twg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" y="0"/>
            <a:ext cx="121729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84" name="矩形 225283"/>
          <p:cNvSpPr/>
          <p:nvPr/>
        </p:nvSpPr>
        <p:spPr>
          <a:xfrm>
            <a:off x="9525" y="-317"/>
            <a:ext cx="121735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呜呼！胜地不常，盛筵难再；兰亭已矣，梓泽丘墟。临别赠言，幸承恩于伟饯；登高作赋，是所望于群公。</a:t>
            </a:r>
            <a:r>
              <a:rPr lang="zh-CN" altLang="en-US" sz="3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敢竭鄙怀，恭疏短引；一言均赋，四韵俱成。请洒潘江，各倾陆海云尔。</a:t>
            </a:r>
            <a:endParaRPr lang="zh-CN" altLang="en-US" sz="36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1200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矩形 147457"/>
          <p:cNvSpPr/>
          <p:nvPr/>
        </p:nvSpPr>
        <p:spPr>
          <a:xfrm>
            <a:off x="1504315" y="41465"/>
            <a:ext cx="10519410" cy="48320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呜呼！</a:t>
            </a:r>
            <a:r>
              <a:rPr lang="zh-CN" altLang="en-US" sz="3600" b="1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胜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地不常，盛筵难再。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兰亭</a:t>
            </a:r>
            <a:r>
              <a:rPr lang="zh-CN" altLang="en-US" sz="3600" b="1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已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矣，梓泽丘墟。</a:t>
            </a:r>
            <a:b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</a:br>
            <a:b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</a:b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en-US" altLang="zh-CN" sz="1050" b="1" smtClean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临别赠言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，幸承恩</a:t>
            </a:r>
            <a:r>
              <a:rPr lang="zh-CN" altLang="en-US" sz="3600" b="1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于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伟饯</a:t>
            </a: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；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登高作赋，</a:t>
            </a:r>
            <a:r>
              <a:rPr lang="zh-CN" altLang="en-US" sz="3600" b="1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所望于群公。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7459" name="文本框 147458"/>
          <p:cNvSpPr txBox="1"/>
          <p:nvPr/>
        </p:nvSpPr>
        <p:spPr>
          <a:xfrm>
            <a:off x="1636461" y="940753"/>
            <a:ext cx="1118298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唉！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美好的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景致不能常存，盛大的宴会也难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再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遇。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7460" name="文本框 147459"/>
          <p:cNvSpPr txBox="1"/>
          <p:nvPr/>
        </p:nvSpPr>
        <p:spPr>
          <a:xfrm>
            <a:off x="1636461" y="2525957"/>
            <a:ext cx="106578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兰亭集会的雅兴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已经过去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，金谷园林的楼阁已成废墟。 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7461" name="文本框 147460"/>
          <p:cNvSpPr txBox="1"/>
          <p:nvPr/>
        </p:nvSpPr>
        <p:spPr>
          <a:xfrm>
            <a:off x="1128099" y="5037055"/>
            <a:ext cx="1048639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临别的赠言，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在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这盛大的宴会上侥幸受到都督的恩遇；登临滕王高阁撰写诗赋，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期待着诸位先生各显奇才。 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480"/>
            <a:ext cx="141287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284774" y="965752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/>
      <p:bldP spid="147460" grpId="0"/>
      <p:bldP spid="14746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文本框 148481"/>
          <p:cNvSpPr txBox="1"/>
          <p:nvPr/>
        </p:nvSpPr>
        <p:spPr>
          <a:xfrm>
            <a:off x="1595755" y="206812"/>
            <a:ext cx="1059624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敢</a:t>
            </a:r>
            <a:r>
              <a:rPr lang="zh-CN" altLang="en-US" sz="3600" b="1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竭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鄙诚，恭疏短</a:t>
            </a: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引，一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言均赋，四韵俱成</a:t>
            </a:r>
            <a:r>
              <a:rPr lang="zh-CN" altLang="en-US" sz="3600" b="1" smtClean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8484" name="文本框 148483"/>
          <p:cNvSpPr txBox="1"/>
          <p:nvPr/>
        </p:nvSpPr>
        <p:spPr>
          <a:xfrm>
            <a:off x="1619250" y="1268376"/>
            <a:ext cx="1057275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竭尽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自己的卑陋诚意，恭谨地写成这篇短序</a:t>
            </a: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。</a:t>
            </a:r>
            <a:endParaRPr lang="en-US" altLang="zh-CN" sz="3200" b="1" smtClean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mtClean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言定题，都来赋诗，四韵八句，都已写成。 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07875" name="矩形 207874"/>
          <p:cNvSpPr/>
          <p:nvPr/>
        </p:nvSpPr>
        <p:spPr>
          <a:xfrm>
            <a:off x="1595755" y="3033679"/>
            <a:ext cx="5743880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请洒潘江，各倾陆海云尔。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7876" name="文本框 207875"/>
          <p:cNvSpPr txBox="1"/>
          <p:nvPr/>
        </p:nvSpPr>
        <p:spPr>
          <a:xfrm>
            <a:off x="1595755" y="4116036"/>
            <a:ext cx="1121854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请各位尽情发挥自己像陆机、潘岳般如江似海的才能吧。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07874" name="文本框 207873"/>
          <p:cNvSpPr txBox="1"/>
          <p:nvPr/>
        </p:nvSpPr>
        <p:spPr>
          <a:xfrm>
            <a:off x="1316355" y="5793740"/>
            <a:ext cx="10240645" cy="7067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表明</a:t>
            </a:r>
            <a:r>
              <a:rPr lang="zh-CN" altLang="en-US" sz="4000" b="1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写序的目的</a:t>
            </a:r>
            <a:r>
              <a:rPr lang="zh-CN" altLang="en-US" sz="40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，以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谦词</a:t>
            </a:r>
            <a:r>
              <a:rPr lang="zh-CN" altLang="en-US" sz="40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作结，结束全文。</a:t>
            </a:r>
            <a:endParaRPr lang="zh-CN" altLang="en-US" sz="40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" y="1066165"/>
            <a:ext cx="1245235" cy="4727575"/>
          </a:xfrm>
          <a:prstGeom prst="rect">
            <a:avLst/>
          </a:prstGeom>
        </p:spPr>
      </p:pic>
      <p:sp>
        <p:nvSpPr>
          <p:cNvPr id="10" name="TextBox 16"/>
          <p:cNvSpPr txBox="1"/>
          <p:nvPr/>
        </p:nvSpPr>
        <p:spPr>
          <a:xfrm>
            <a:off x="355321" y="164933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/>
      <p:bldP spid="207876" grpId="0"/>
      <p:bldP spid="20787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内容占位符 82945" descr="BJ_05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333889" cy="6858000"/>
          </a:xfrm>
        </p:spPr>
      </p:pic>
      <p:sp>
        <p:nvSpPr>
          <p:cNvPr id="82947" name="文本框 82946"/>
          <p:cNvSpPr txBox="1"/>
          <p:nvPr/>
        </p:nvSpPr>
        <p:spPr>
          <a:xfrm>
            <a:off x="387934" y="182989"/>
            <a:ext cx="3262432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800">
                <a:solidFill>
                  <a:srgbClr val="0000FF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中心归纳：</a:t>
            </a:r>
            <a:endParaRPr lang="zh-CN" altLang="en-US" sz="4800">
              <a:solidFill>
                <a:srgbClr val="0000FF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82948" name="文本框 82947"/>
          <p:cNvSpPr txBox="1"/>
          <p:nvPr/>
        </p:nvSpPr>
        <p:spPr>
          <a:xfrm>
            <a:off x="624416" y="1766175"/>
            <a:ext cx="10801349" cy="28007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华文细黑" panose="02010600040101010101" pitchFamily="2" charset="-122"/>
              </a:rPr>
              <a:t>            </a:t>
            </a:r>
            <a:r>
              <a:rPr lang="zh-CN" altLang="en-US" sz="4400" b="1" smtClean="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49" charset="-122"/>
              </a:rPr>
              <a:t>序文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49" charset="-122"/>
              </a:rPr>
              <a:t>用富丽的辞藻，称道洪州，记叙盛宴，描写滕王阁的壮丽以及寥廓壮美的山川秋景，借以抒发自己怀才不遇、愤懑悲凉而又不甘沉沦的复杂感情。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2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4611"/>
          <p:cNvSpPr txBox="1"/>
          <p:nvPr/>
        </p:nvSpPr>
        <p:spPr>
          <a:xfrm>
            <a:off x="416692" y="1118588"/>
            <a:ext cx="10657416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49" charset="-122"/>
              </a:rPr>
              <a:t>一、本文写作上有什么特点？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2" charset="0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97437" y="2222695"/>
            <a:ext cx="6106949" cy="18288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>
                <a:solidFill>
                  <a:srgbClr val="0000CC"/>
                </a:solidFill>
              </a:rPr>
              <a:t>1</a:t>
            </a:r>
            <a:r>
              <a:rPr lang="zh-CN" altLang="en-US">
                <a:solidFill>
                  <a:srgbClr val="0000CC"/>
                </a:solidFill>
              </a:rPr>
              <a:t>、</a:t>
            </a:r>
            <a:r>
              <a:rPr lang="zh-CN" altLang="en-US" b="1">
                <a:solidFill>
                  <a:srgbClr val="0000CC"/>
                </a:solidFill>
              </a:rPr>
              <a:t>句式错落，节奏分明</a:t>
            </a:r>
            <a:endParaRPr lang="zh-CN" altLang="en-US" b="1">
              <a:solidFill>
                <a:srgbClr val="0000CC"/>
              </a:solidFill>
            </a:endParaRPr>
          </a:p>
          <a:p>
            <a:pPr lvl="0">
              <a:buNone/>
            </a:pPr>
            <a:r>
              <a:rPr lang="en-US" altLang="zh-CN">
                <a:solidFill>
                  <a:srgbClr val="0000CC"/>
                </a:solidFill>
              </a:rPr>
              <a:t>2</a:t>
            </a:r>
            <a:r>
              <a:rPr lang="zh-CN" altLang="en-US">
                <a:solidFill>
                  <a:srgbClr val="0000CC"/>
                </a:solidFill>
              </a:rPr>
              <a:t>、</a:t>
            </a:r>
            <a:r>
              <a:rPr lang="zh-CN" altLang="en-US" b="1">
                <a:solidFill>
                  <a:srgbClr val="0000CC"/>
                </a:solidFill>
              </a:rPr>
              <a:t>骈俪藻饰</a:t>
            </a:r>
            <a:r>
              <a:rPr lang="zh-CN" altLang="en-US" b="1" smtClean="0">
                <a:solidFill>
                  <a:srgbClr val="0000CC"/>
                </a:solidFill>
              </a:rPr>
              <a:t>，</a:t>
            </a:r>
            <a:r>
              <a:rPr lang="zh-CN" altLang="en-US" b="1">
                <a:solidFill>
                  <a:srgbClr val="0000CC"/>
                </a:solidFill>
              </a:rPr>
              <a:t>辞藻</a:t>
            </a:r>
            <a:r>
              <a:rPr lang="zh-CN" altLang="en-US" b="1" smtClean="0">
                <a:solidFill>
                  <a:srgbClr val="0000CC"/>
                </a:solidFill>
              </a:rPr>
              <a:t>华美</a:t>
            </a:r>
            <a:endParaRPr lang="zh-CN" altLang="en-US" b="1">
              <a:solidFill>
                <a:srgbClr val="0000CC"/>
              </a:solidFill>
            </a:endParaRPr>
          </a:p>
          <a:p>
            <a:pPr lvl="0">
              <a:buNone/>
            </a:pPr>
            <a:r>
              <a:rPr lang="en-US" altLang="zh-CN">
                <a:solidFill>
                  <a:srgbClr val="0000CC"/>
                </a:solidFill>
              </a:rPr>
              <a:t>3</a:t>
            </a:r>
            <a:r>
              <a:rPr lang="zh-CN" altLang="en-US">
                <a:solidFill>
                  <a:srgbClr val="0000CC"/>
                </a:solidFill>
              </a:rPr>
              <a:t>、</a:t>
            </a:r>
            <a:r>
              <a:rPr lang="zh-CN" altLang="en-US" b="1">
                <a:solidFill>
                  <a:srgbClr val="0000CC"/>
                </a:solidFill>
              </a:rPr>
              <a:t>运用典故，简练含蓄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5" name="文本框 24612"/>
          <p:cNvSpPr txBox="1"/>
          <p:nvPr/>
        </p:nvSpPr>
        <p:spPr>
          <a:xfrm>
            <a:off x="527051" y="4300109"/>
            <a:ext cx="11190816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solidFill>
                  <a:srgbClr val="4D4D4D"/>
                </a:solidFill>
                <a:latin typeface="Times New Roman" panose="02020603050405020304" pitchFamily="2" charset="0"/>
                <a:ea typeface="隶书" panose="02010509060101010101" pitchFamily="49" charset="-122"/>
              </a:rPr>
              <a:t>二、找一下，文中运用了哪些典故？</a:t>
            </a:r>
            <a:endParaRPr lang="zh-CN" altLang="en-US" sz="4000">
              <a:solidFill>
                <a:srgbClr val="4D4D4D"/>
              </a:solidFill>
              <a:latin typeface="Times New Roman" panose="02020603050405020304" pitchFamily="2" charset="0"/>
              <a:ea typeface="隶书" panose="02010509060101010101" pitchFamily="49" charset="-122"/>
            </a:endParaRPr>
          </a:p>
        </p:txBody>
      </p:sp>
      <p:sp>
        <p:nvSpPr>
          <p:cNvPr id="6" name="文本框 24613"/>
          <p:cNvSpPr txBox="1"/>
          <p:nvPr/>
        </p:nvSpPr>
        <p:spPr>
          <a:xfrm>
            <a:off x="527051" y="5200326"/>
            <a:ext cx="11190816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solidFill>
                  <a:srgbClr val="4D4D4D"/>
                </a:solidFill>
                <a:latin typeface="Times New Roman" panose="02020603050405020304" pitchFamily="2" charset="0"/>
                <a:ea typeface="隶书" panose="02010509060101010101" pitchFamily="49" charset="-122"/>
              </a:rPr>
              <a:t>三、找一下，本文运用了哪些成语？</a:t>
            </a:r>
            <a:endParaRPr lang="zh-CN" altLang="en-US" sz="4000">
              <a:solidFill>
                <a:srgbClr val="4D4D4D"/>
              </a:solidFill>
              <a:latin typeface="Times New Roman" panose="02020603050405020304" pitchFamily="2" charset="0"/>
              <a:ea typeface="隶书" panose="020105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29788" y="3833813"/>
            <a:ext cx="2462212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50177"/>
          <p:cNvSpPr/>
          <p:nvPr/>
        </p:nvSpPr>
        <p:spPr>
          <a:xfrm>
            <a:off x="4751917" y="692150"/>
            <a:ext cx="29972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44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课堂练习</a:t>
            </a:r>
            <a:endParaRPr lang="zh-CN" altLang="en-US" sz="44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0179" name="文本框 50178"/>
          <p:cNvSpPr txBox="1"/>
          <p:nvPr/>
        </p:nvSpPr>
        <p:spPr>
          <a:xfrm>
            <a:off x="527051" y="1619251"/>
            <a:ext cx="10369549" cy="394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黑体" panose="02010609060101010101" pitchFamily="2" charset="-122"/>
              </a:rPr>
              <a:t>1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、按要求背诵默写。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2" charset="-122"/>
              </a:rPr>
              <a:t>①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后人常用来形容“怀才不遇”的名句是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         </a:t>
            </a:r>
            <a:r>
              <a:rPr lang="zh-CN" altLang="en-US" sz="3200" b="1" u="sng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                    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2" charset="-122"/>
              </a:rPr>
              <a:t>②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后人常用来表达坚持气节的名句是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         </a:t>
            </a:r>
            <a:r>
              <a:rPr lang="zh-CN" altLang="en-US" sz="3200" b="1" u="sng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                    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2" charset="-122"/>
              </a:rPr>
              <a:t>③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相似于“亡羊补牢”义的名句是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         </a:t>
            </a:r>
            <a:r>
              <a:rPr lang="zh-CN" altLang="en-US" sz="3200" b="1" u="sng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                     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2690285" y="2565400"/>
            <a:ext cx="599863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冯唐易老，李广难封。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2639484" y="3713164"/>
            <a:ext cx="7296149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穷且益坚，不坠青云之志。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0182" name="文本框 50181"/>
          <p:cNvSpPr txBox="1"/>
          <p:nvPr/>
        </p:nvSpPr>
        <p:spPr>
          <a:xfrm>
            <a:off x="2785533" y="4937125"/>
            <a:ext cx="6335184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东隅已逝，桑榆未晚。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0181" grpId="0"/>
      <p:bldP spid="5018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10154204" y="1100867"/>
            <a:ext cx="1198245" cy="3777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拓展练习</a:t>
            </a:r>
            <a:endParaRPr lang="zh-CN" altLang="en-US" sz="6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4346" y="848618"/>
            <a:ext cx="874460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生命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之花凋谢在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二十六岁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的年少有为之时，未尝不是一种遗憾与伤痛。流星般划过文学的天空，却留下永恒的光芒，这又未尝不是一种生命的奇迹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读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罢课文，我们可能会手不释卷，可能会啧啧称赞，虽天妒英才，王勃已远离了他的时代，那个朝代也远离了我们，但此刻我相信我们与诗人心灵相通．他是会弹琴的俞伯牙，我们是砍柴的钟子期。下面请同学们以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《我想对你说，王勃 》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为题写一段文字，200字左右</a:t>
            </a:r>
            <a:r>
              <a:rPr lang="zh-CN" altLang="en-US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57100" y="11633200"/>
            <a:ext cx="355600" cy="2667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3" name="文本框 160772"/>
          <p:cNvSpPr txBox="1"/>
          <p:nvPr/>
        </p:nvSpPr>
        <p:spPr>
          <a:xfrm>
            <a:off x="4348890" y="2349500"/>
            <a:ext cx="307777" cy="4724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Clr>
                <a:prstClr val="white"/>
              </a:buClr>
            </a:pPr>
            <a:endParaRPr sz="800">
              <a:solidFill>
                <a:prstClr val="black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160774" name="文本框 160773"/>
          <p:cNvSpPr txBox="1"/>
          <p:nvPr/>
        </p:nvSpPr>
        <p:spPr>
          <a:xfrm>
            <a:off x="1200151" y="2205038"/>
            <a:ext cx="7871883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prstClr val="white"/>
              </a:buClr>
            </a:pPr>
            <a:endParaRPr sz="800">
              <a:solidFill>
                <a:prstClr val="black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00151" y="2967335"/>
            <a:ext cx="10649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60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1108" y="1008936"/>
            <a:ext cx="10010519" cy="480131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/>
            <a:r>
              <a:rPr lang="en-US" altLang="zh-CN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60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457200"/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一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楼何奇</a:t>
            </a:r>
            <a:r>
              <a:rPr lang="en-US" altLang="zh-CN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杜少陵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五言绝唱，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范希文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两字关情，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滕子京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百废俱兴，吕纯阳三过必醉，诗耶</a:t>
            </a:r>
            <a:r>
              <a:rPr lang="en-US" altLang="zh-CN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儒耶</a:t>
            </a:r>
            <a:r>
              <a:rPr lang="en-US" altLang="zh-CN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吏耶</a:t>
            </a:r>
            <a:r>
              <a:rPr lang="en-US" altLang="zh-CN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仙耶</a:t>
            </a:r>
            <a:r>
              <a:rPr lang="en-US" altLang="zh-CN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前不见古人，使我怆然涕下</a:t>
            </a:r>
            <a:r>
              <a:rPr lang="en-US" altLang="zh-CN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   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457200"/>
            <a:endParaRPr lang="en-US" altLang="zh-CN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457200"/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诸君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请看，洞庭湖南极潇湘，扬子江北通巫峡，巴陵山西来爽气，岳阳城东道崖疆。潴者</a:t>
            </a:r>
            <a:r>
              <a:rPr lang="en-US" altLang="zh-CN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流者</a:t>
            </a:r>
            <a:r>
              <a:rPr lang="en-US" altLang="zh-CN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峙者</a:t>
            </a:r>
            <a:r>
              <a:rPr lang="en-US" altLang="zh-CN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镇者</a:t>
            </a:r>
            <a:r>
              <a:rPr lang="en-US" altLang="zh-CN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此中有真意，问谁领会得来</a:t>
            </a:r>
            <a:r>
              <a:rPr lang="en-US" altLang="zh-CN" sz="36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 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457200"/>
            <a:endParaRPr lang="zh-CN" altLang="en-US" sz="360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169"/>
          <p:cNvSpPr/>
          <p:nvPr/>
        </p:nvSpPr>
        <p:spPr>
          <a:xfrm>
            <a:off x="6899275" y="2805058"/>
            <a:ext cx="5292725" cy="21837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Tx/>
            </a:pPr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先天下之忧而忧，</a:t>
            </a:r>
            <a:endParaRPr lang="zh-CN" altLang="en-US" sz="4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buClrTx/>
            </a:pPr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后天下之乐而乐。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buClrTx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——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范仲淹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           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7" name="矩形 6146"/>
          <p:cNvSpPr/>
          <p:nvPr/>
        </p:nvSpPr>
        <p:spPr>
          <a:xfrm>
            <a:off x="6798945" y="458470"/>
            <a:ext cx="39122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岳  阳  楼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62649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61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9217"/>
          <p:cNvSpPr/>
          <p:nvPr/>
        </p:nvSpPr>
        <p:spPr>
          <a:xfrm>
            <a:off x="848360" y="235585"/>
            <a:ext cx="3924300" cy="631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buClrTx/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黄鹤楼</a:t>
            </a:r>
            <a:endParaRPr lang="zh-CN" altLang="en-US" sz="4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buClrTx/>
            </a:pP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崔 灏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唐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buClrTx/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昔人已乘黄鹤去，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buClrTx/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此地空余黄鹤楼。 黄鹤一去不复返，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buClrTx/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白云千载空悠悠。 晴川历历汉阳树，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buClrTx/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芳草萋萋鹦鹉洲。 日暮乡关何处是，</a:t>
            </a:r>
            <a:endParaRPr lang="zh-CN" altLang="en-US" sz="3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buClrTx/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烟波江上使人愁。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" name="图片 2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28510" y="106045"/>
            <a:ext cx="4960620" cy="64477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tags/tag1.xml><?xml version="1.0" encoding="utf-8"?>
<p:tagLst xmlns:p="http://schemas.openxmlformats.org/presentationml/2006/main">
  <p:tag name="GENSWF_ADVANCE_TIME" val="5"/>
  <p:tag name="ISPRING_CUSTOM_TIMING_USED" val="1"/>
  <p:tag name="ISPRING_SLIDE_ID_2" val="{FDDDD1CA-C686-4F16-A5FB-150E20BF87C1}"/>
</p:tagLst>
</file>

<file path=ppt/tags/tag10.xml><?xml version="1.0" encoding="utf-8"?>
<p:tagLst xmlns:p="http://schemas.openxmlformats.org/presentationml/2006/main">
  <p:tag name="GENSWF_ADVANCE_TIME" val="5"/>
  <p:tag name="ISPRING_CUSTOM_TIMING_USED" val="1"/>
  <p:tag name="ISPRING_SLIDE_ID_2" val="{D09DCD9B-1BEF-4FC7-B3EF-14810AB728DB}"/>
</p:tagLst>
</file>

<file path=ppt/tags/tag11.xml><?xml version="1.0" encoding="utf-8"?>
<p:tagLst xmlns:p="http://schemas.openxmlformats.org/presentationml/2006/main">
  <p:tag name="GENSWF_ADVANCE_TIME" val="5"/>
  <p:tag name="ISPRING_CUSTOM_TIMING_USED" val="1"/>
  <p:tag name="ISPRING_SLIDE_ID_2" val="{7846E4C0-4EC1-4582-A5AE-EA8592C8FBB2}"/>
</p:tagLst>
</file>

<file path=ppt/tags/tag12.xml><?xml version="1.0" encoding="utf-8"?>
<p:tagLst xmlns:p="http://schemas.openxmlformats.org/presentationml/2006/main">
  <p:tag name="GENSWF_ADVANCE_TIME" val="5"/>
  <p:tag name="ISPRING_CUSTOM_TIMING_USED" val="1"/>
  <p:tag name="ISPRING_SLIDE_ID_2" val="{7846E4C0-4EC1-4582-A5AE-EA8592C8FBB2}"/>
</p:tagLst>
</file>

<file path=ppt/tags/tag13.xml><?xml version="1.0" encoding="utf-8"?>
<p:tagLst xmlns:p="http://schemas.openxmlformats.org/presentationml/2006/main">
  <p:tag name="GENSWF_ADVANCE_TIME" val="5.25"/>
  <p:tag name="ISPRING_CUSTOM_TIMING_USED" val="1"/>
  <p:tag name="ISPRING_SLIDE_ID_2" val="{F7B73FC6-3D84-47CC-8C32-436BB8FDCD85}"/>
</p:tagLst>
</file>

<file path=ppt/tags/tag14.xml><?xml version="1.0" encoding="utf-8"?>
<p:tagLst xmlns:p="http://schemas.openxmlformats.org/presentationml/2006/main">
  <p:tag name="GENSWF_ADVANCE_TIME" val="5"/>
  <p:tag name="ISPRING_CUSTOM_TIMING_USED" val="1"/>
  <p:tag name="ISPRING_SLIDE_ID_2" val="{7846E4C0-4EC1-4582-A5AE-EA8592C8FBB2}"/>
</p:tagLst>
</file>

<file path=ppt/tags/tag15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16.xml><?xml version="1.0" encoding="utf-8"?>
<p:tagLst xmlns:p="http://schemas.openxmlformats.org/presentationml/2006/main">
  <p:tag name="GENSWF_ADVANCE_TIME" val="5"/>
  <p:tag name="ISPRING_CUSTOM_TIMING_USED" val="1"/>
  <p:tag name="ISPRING_SLIDE_ID_2" val="{7867B293-6DEA-4730-AE96-0A0EE27C0307}"/>
</p:tagLst>
</file>

<file path=ppt/tags/tag1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GENSWF_ADVANCE_TIME" val="5"/>
  <p:tag name="ISPRING_CUSTOM_TIMING_USED" val="1"/>
  <p:tag name="ISPRING_SLIDE_ID_2" val="{8A79FDD6-2179-41AF-9112-195CBEFFD948}"/>
</p:tagLst>
</file>

<file path=ppt/tags/tag3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4.xml><?xml version="1.0" encoding="utf-8"?>
<p:tagLst xmlns:p="http://schemas.openxmlformats.org/presentationml/2006/main">
  <p:tag name="GENSWF_ADVANCE_TIME" val="5"/>
  <p:tag name="ISPRING_CUSTOM_TIMING_USED" val="1"/>
  <p:tag name="ISPRING_SLIDE_ID_2" val="{9079452E-208B-4C89-B010-AA436793DD51}"/>
</p:tagLst>
</file>

<file path=ppt/tags/tag5.xml><?xml version="1.0" encoding="utf-8"?>
<p:tagLst xmlns:p="http://schemas.openxmlformats.org/presentationml/2006/main">
  <p:tag name="GENSWF_ADVANCE_TIME" val="5"/>
  <p:tag name="ISPRING_CUSTOM_TIMING_USED" val="1"/>
  <p:tag name="ISPRING_SLIDE_ID_2" val="{70409F5A-D13E-4CB2-AC83-68165D8ACB76}"/>
</p:tagLst>
</file>

<file path=ppt/tags/tag6.xml><?xml version="1.0" encoding="utf-8"?>
<p:tagLst xmlns:p="http://schemas.openxmlformats.org/presentationml/2006/main">
  <p:tag name="GENSWF_ADVANCE_TIME" val="5"/>
  <p:tag name="ISPRING_CUSTOM_TIMING_USED" val="1"/>
  <p:tag name="ISPRING_SLIDE_ID_2" val="{7846E4C0-4EC1-4582-A5AE-EA8592C8FBB2}"/>
</p:tagLst>
</file>

<file path=ppt/tags/tag7.xml><?xml version="1.0" encoding="utf-8"?>
<p:tagLst xmlns:p="http://schemas.openxmlformats.org/presentationml/2006/main">
  <p:tag name="GENSWF_ADVANCE_TIME" val="5"/>
  <p:tag name="ISPRING_CUSTOM_TIMING_USED" val="1"/>
  <p:tag name="ISPRING_SLIDE_ID_2" val="{D09DCD9B-1BEF-4FC7-B3EF-14810AB728DB}"/>
</p:tagLst>
</file>

<file path=ppt/tags/tag8.xml><?xml version="1.0" encoding="utf-8"?>
<p:tagLst xmlns:p="http://schemas.openxmlformats.org/presentationml/2006/main">
  <p:tag name="GENSWF_ADVANCE_TIME" val="5.25"/>
  <p:tag name="ISPRING_CUSTOM_TIMING_USED" val="1"/>
  <p:tag name="ISPRING_SLIDE_ID_2" val="{F7B73FC6-3D84-47CC-8C32-436BB8FDCD85}"/>
</p:tagLst>
</file>

<file path=ppt/tags/tag9.xml><?xml version="1.0" encoding="utf-8"?>
<p:tagLst xmlns:p="http://schemas.openxmlformats.org/presentationml/2006/main">
  <p:tag name="GENSWF_ADVANCE_TIME" val="5"/>
  <p:tag name="ISPRING_CUSTOM_TIMING_USED" val="1"/>
  <p:tag name="ISPRING_SLIDE_ID_2" val="{7846E4C0-4EC1-4582-A5AE-EA8592C8FBB2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7994</Words>
  <Application>WPS 演示</Application>
  <PresentationFormat/>
  <Paragraphs>872</Paragraphs>
  <Slides>69</Slides>
  <Notes>18</Notes>
  <HiddenSlides>0</HiddenSlides>
  <MMClips>2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69</vt:i4>
      </vt:variant>
    </vt:vector>
  </HeadingPairs>
  <TitlesOfParts>
    <vt:vector size="95" baseType="lpstr">
      <vt:lpstr>Arial</vt:lpstr>
      <vt:lpstr>宋体</vt:lpstr>
      <vt:lpstr>Wingdings</vt:lpstr>
      <vt:lpstr>华文新魏</vt:lpstr>
      <vt:lpstr>微软雅黑</vt:lpstr>
      <vt:lpstr>黑体</vt:lpstr>
      <vt:lpstr>汉仪菱心体简</vt:lpstr>
      <vt:lpstr>Times New Roman</vt:lpstr>
      <vt:lpstr>Tahoma</vt:lpstr>
      <vt:lpstr>隶书</vt:lpstr>
      <vt:lpstr>Arial Unicode MS</vt:lpstr>
      <vt:lpstr>等线</vt:lpstr>
      <vt:lpstr>Calibri</vt:lpstr>
      <vt:lpstr>金桥简黑体</vt:lpstr>
      <vt:lpstr>幼圆</vt:lpstr>
      <vt:lpstr>华文隶书</vt:lpstr>
      <vt:lpstr>新宋体</vt:lpstr>
      <vt:lpstr>楷体_GB2312</vt:lpstr>
      <vt:lpstr>楷体</vt:lpstr>
      <vt:lpstr>仿宋</vt:lpstr>
      <vt:lpstr>华文细黑</vt:lpstr>
      <vt:lpstr>Calibri</vt:lpstr>
      <vt:lpstr>华文中宋</vt:lpstr>
      <vt:lpstr>等线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    者 介 绍</vt:lpstr>
      <vt:lpstr>PowerPoint 演示文稿</vt:lpstr>
      <vt:lpstr>PowerPoint 演示文稿</vt:lpstr>
      <vt:lpstr>写作背景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情感变化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冯 唐易老</vt:lpstr>
      <vt:lpstr>屈贾 谊于长沙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2</cp:revision>
  <cp:lastPrinted>2021-07-02T09:36:00Z</cp:lastPrinted>
  <dcterms:created xsi:type="dcterms:W3CDTF">2021-07-02T09:36:00Z</dcterms:created>
  <dcterms:modified xsi:type="dcterms:W3CDTF">2021-08-21T00:40:01Z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2052-11.1.0.9564</vt:lpwstr>
  </property>
</Properties>
</file>