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142.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147.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Default Extension="doc" ContentType="application/msword"/>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137.xml" ContentType="application/vnd.openxmlformats-officedocument.presentationml.slide+xml"/>
  <Override PartName="/ppt/slides/slide146.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44.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ppt/slides/slide20.xml" ContentType="application/vnd.openxmlformats-officedocument.presentationml.slide+xml"/>
  <Override PartName="/ppt/slides/slide13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90" r:id="rId5"/>
    <p:sldId id="267" r:id="rId6"/>
    <p:sldId id="268" r:id="rId7"/>
    <p:sldId id="269" r:id="rId8"/>
    <p:sldId id="294" r:id="rId9"/>
    <p:sldId id="295" r:id="rId10"/>
    <p:sldId id="296" r:id="rId11"/>
    <p:sldId id="297" r:id="rId12"/>
    <p:sldId id="298" r:id="rId13"/>
    <p:sldId id="299" r:id="rId14"/>
    <p:sldId id="301" r:id="rId15"/>
    <p:sldId id="300" r:id="rId16"/>
    <p:sldId id="271" r:id="rId17"/>
    <p:sldId id="306" r:id="rId18"/>
    <p:sldId id="273" r:id="rId19"/>
    <p:sldId id="302" r:id="rId20"/>
    <p:sldId id="308" r:id="rId21"/>
    <p:sldId id="304" r:id="rId22"/>
    <p:sldId id="305" r:id="rId23"/>
    <p:sldId id="276" r:id="rId24"/>
    <p:sldId id="277" r:id="rId25"/>
    <p:sldId id="278" r:id="rId26"/>
    <p:sldId id="279" r:id="rId27"/>
    <p:sldId id="288" r:id="rId28"/>
    <p:sldId id="280" r:id="rId29"/>
    <p:sldId id="281" r:id="rId30"/>
    <p:sldId id="282" r:id="rId31"/>
    <p:sldId id="309" r:id="rId32"/>
    <p:sldId id="283" r:id="rId33"/>
    <p:sldId id="284" r:id="rId34"/>
    <p:sldId id="285" r:id="rId35"/>
    <p:sldId id="289" r:id="rId36"/>
    <p:sldId id="307" r:id="rId37"/>
    <p:sldId id="310" r:id="rId38"/>
    <p:sldId id="311" r:id="rId39"/>
    <p:sldId id="312" r:id="rId40"/>
    <p:sldId id="313" r:id="rId41"/>
    <p:sldId id="314" r:id="rId42"/>
    <p:sldId id="315" r:id="rId43"/>
    <p:sldId id="316" r:id="rId44"/>
    <p:sldId id="317" r:id="rId45"/>
    <p:sldId id="318" r:id="rId46"/>
    <p:sldId id="319" r:id="rId47"/>
    <p:sldId id="320" r:id="rId48"/>
    <p:sldId id="321" r:id="rId49"/>
    <p:sldId id="322" r:id="rId50"/>
    <p:sldId id="323" r:id="rId51"/>
    <p:sldId id="324" r:id="rId52"/>
    <p:sldId id="325" r:id="rId53"/>
    <p:sldId id="326" r:id="rId54"/>
    <p:sldId id="327" r:id="rId55"/>
    <p:sldId id="328" r:id="rId56"/>
    <p:sldId id="329" r:id="rId57"/>
    <p:sldId id="330" r:id="rId58"/>
    <p:sldId id="331" r:id="rId59"/>
    <p:sldId id="332" r:id="rId60"/>
    <p:sldId id="333" r:id="rId61"/>
    <p:sldId id="391" r:id="rId62"/>
    <p:sldId id="334" r:id="rId63"/>
    <p:sldId id="335" r:id="rId64"/>
    <p:sldId id="336" r:id="rId65"/>
    <p:sldId id="390" r:id="rId66"/>
    <p:sldId id="337" r:id="rId67"/>
    <p:sldId id="338" r:id="rId68"/>
    <p:sldId id="339" r:id="rId69"/>
    <p:sldId id="340" r:id="rId70"/>
    <p:sldId id="341" r:id="rId71"/>
    <p:sldId id="342" r:id="rId72"/>
    <p:sldId id="343" r:id="rId73"/>
    <p:sldId id="344" r:id="rId74"/>
    <p:sldId id="345" r:id="rId75"/>
    <p:sldId id="346" r:id="rId76"/>
    <p:sldId id="388" r:id="rId77"/>
    <p:sldId id="365" r:id="rId78"/>
    <p:sldId id="347" r:id="rId79"/>
    <p:sldId id="410" r:id="rId80"/>
    <p:sldId id="348" r:id="rId81"/>
    <p:sldId id="349" r:id="rId82"/>
    <p:sldId id="408" r:id="rId83"/>
    <p:sldId id="350" r:id="rId84"/>
    <p:sldId id="411" r:id="rId85"/>
    <p:sldId id="403" r:id="rId86"/>
    <p:sldId id="404" r:id="rId87"/>
    <p:sldId id="405" r:id="rId88"/>
    <p:sldId id="406" r:id="rId89"/>
    <p:sldId id="407" r:id="rId90"/>
    <p:sldId id="361" r:id="rId91"/>
    <p:sldId id="409" r:id="rId92"/>
    <p:sldId id="366" r:id="rId93"/>
    <p:sldId id="367" r:id="rId94"/>
    <p:sldId id="368" r:id="rId95"/>
    <p:sldId id="369" r:id="rId96"/>
    <p:sldId id="370" r:id="rId97"/>
    <p:sldId id="371" r:id="rId98"/>
    <p:sldId id="372" r:id="rId99"/>
    <p:sldId id="373" r:id="rId100"/>
    <p:sldId id="374" r:id="rId101"/>
    <p:sldId id="375" r:id="rId102"/>
    <p:sldId id="376" r:id="rId103"/>
    <p:sldId id="377" r:id="rId104"/>
    <p:sldId id="378" r:id="rId105"/>
    <p:sldId id="381" r:id="rId106"/>
    <p:sldId id="351" r:id="rId107"/>
    <p:sldId id="352" r:id="rId108"/>
    <p:sldId id="412" r:id="rId109"/>
    <p:sldId id="423" r:id="rId110"/>
    <p:sldId id="413" r:id="rId111"/>
    <p:sldId id="414" r:id="rId112"/>
    <p:sldId id="415" r:id="rId113"/>
    <p:sldId id="416" r:id="rId114"/>
    <p:sldId id="417" r:id="rId115"/>
    <p:sldId id="418" r:id="rId116"/>
    <p:sldId id="419" r:id="rId117"/>
    <p:sldId id="420" r:id="rId118"/>
    <p:sldId id="421" r:id="rId119"/>
    <p:sldId id="422" r:id="rId120"/>
    <p:sldId id="424" r:id="rId121"/>
    <p:sldId id="425" r:id="rId122"/>
    <p:sldId id="426" r:id="rId123"/>
    <p:sldId id="427" r:id="rId124"/>
    <p:sldId id="428" r:id="rId125"/>
    <p:sldId id="392" r:id="rId126"/>
    <p:sldId id="393" r:id="rId127"/>
    <p:sldId id="394" r:id="rId128"/>
    <p:sldId id="395" r:id="rId129"/>
    <p:sldId id="396" r:id="rId130"/>
    <p:sldId id="397" r:id="rId131"/>
    <p:sldId id="398" r:id="rId132"/>
    <p:sldId id="399" r:id="rId133"/>
    <p:sldId id="400" r:id="rId134"/>
    <p:sldId id="362" r:id="rId135"/>
    <p:sldId id="363" r:id="rId136"/>
    <p:sldId id="364" r:id="rId137"/>
    <p:sldId id="382" r:id="rId138"/>
    <p:sldId id="383" r:id="rId139"/>
    <p:sldId id="389" r:id="rId140"/>
    <p:sldId id="384" r:id="rId141"/>
    <p:sldId id="385" r:id="rId142"/>
    <p:sldId id="386" r:id="rId143"/>
    <p:sldId id="387" r:id="rId144"/>
    <p:sldId id="353" r:id="rId145"/>
    <p:sldId id="354" r:id="rId146"/>
    <p:sldId id="355" r:id="rId147"/>
    <p:sldId id="356" r:id="rId148"/>
    <p:sldId id="357" r:id="rId149"/>
    <p:sldId id="358" r:id="rId150"/>
    <p:sldId id="359" r:id="rId151"/>
    <p:sldId id="360" r:id="rId15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36" y="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4.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90E9D6D-FE08-4832-AB81-B61B025AFB0E}" type="datetimeFigureOut">
              <a:rPr lang="zh-CN" altLang="en-US" smtClean="0"/>
              <a:pPr/>
              <a:t>2021/7/20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E81FB9-6195-4EB4-8ACB-AB71EA4F7B98}"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90E9D6D-FE08-4832-AB81-B61B025AFB0E}" type="datetimeFigureOut">
              <a:rPr lang="zh-CN" altLang="en-US" smtClean="0"/>
              <a:pPr/>
              <a:t>2021/7/20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E81FB9-6195-4EB4-8ACB-AB71EA4F7B98}"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90E9D6D-FE08-4832-AB81-B61B025AFB0E}" type="datetimeFigureOut">
              <a:rPr lang="zh-CN" altLang="en-US" smtClean="0"/>
              <a:pPr/>
              <a:t>2021/7/20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E81FB9-6195-4EB4-8ACB-AB71EA4F7B98}"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90E9D6D-FE08-4832-AB81-B61B025AFB0E}" type="datetimeFigureOut">
              <a:rPr lang="zh-CN" altLang="en-US" smtClean="0"/>
              <a:pPr/>
              <a:t>2021/7/20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E81FB9-6195-4EB4-8ACB-AB71EA4F7B98}"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90E9D6D-FE08-4832-AB81-B61B025AFB0E}" type="datetimeFigureOut">
              <a:rPr lang="zh-CN" altLang="en-US" smtClean="0"/>
              <a:pPr/>
              <a:t>2021/7/20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E81FB9-6195-4EB4-8ACB-AB71EA4F7B98}"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90E9D6D-FE08-4832-AB81-B61B025AFB0E}" type="datetimeFigureOut">
              <a:rPr lang="zh-CN" altLang="en-US" smtClean="0"/>
              <a:pPr/>
              <a:t>2021/7/20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E81FB9-6195-4EB4-8ACB-AB71EA4F7B98}"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90E9D6D-FE08-4832-AB81-B61B025AFB0E}" type="datetimeFigureOut">
              <a:rPr lang="zh-CN" altLang="en-US" smtClean="0"/>
              <a:pPr/>
              <a:t>2021/7/20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FE81FB9-6195-4EB4-8ACB-AB71EA4F7B98}"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90E9D6D-FE08-4832-AB81-B61B025AFB0E}" type="datetimeFigureOut">
              <a:rPr lang="zh-CN" altLang="en-US" smtClean="0"/>
              <a:pPr/>
              <a:t>2021/7/20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FE81FB9-6195-4EB4-8ACB-AB71EA4F7B98}"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90E9D6D-FE08-4832-AB81-B61B025AFB0E}" type="datetimeFigureOut">
              <a:rPr lang="zh-CN" altLang="en-US" smtClean="0"/>
              <a:pPr/>
              <a:t>2021/7/20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FE81FB9-6195-4EB4-8ACB-AB71EA4F7B98}"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90E9D6D-FE08-4832-AB81-B61B025AFB0E}" type="datetimeFigureOut">
              <a:rPr lang="zh-CN" altLang="en-US" smtClean="0"/>
              <a:pPr/>
              <a:t>2021/7/20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E81FB9-6195-4EB4-8ACB-AB71EA4F7B98}"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90E9D6D-FE08-4832-AB81-B61B025AFB0E}" type="datetimeFigureOut">
              <a:rPr lang="zh-CN" altLang="en-US" smtClean="0"/>
              <a:pPr/>
              <a:t>2021/7/20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E81FB9-6195-4EB4-8ACB-AB71EA4F7B98}"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0E9D6D-FE08-4832-AB81-B61B025AFB0E}" type="datetimeFigureOut">
              <a:rPr lang="zh-CN" altLang="en-US" smtClean="0"/>
              <a:pPr/>
              <a:t>2021/7/20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E81FB9-6195-4EB4-8ACB-AB71EA4F7B98}"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3" Type="http://schemas.openxmlformats.org/officeDocument/2006/relationships/oleObject" Target="../embeddings/Microsoft_Office_Word_97_-_2003___1.doc"/><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46.xml.rels><?xml version="1.0" encoding="UTF-8" standalone="yes"?>
<Relationships xmlns="http://schemas.openxmlformats.org/package/2006/relationships"><Relationship Id="rId3" Type="http://schemas.openxmlformats.org/officeDocument/2006/relationships/oleObject" Target="../embeddings/Microsoft_Office_Word_97_-_2003___2.doc"/><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47.xml.rels><?xml version="1.0" encoding="UTF-8" standalone="yes"?>
<Relationships xmlns="http://schemas.openxmlformats.org/package/2006/relationships"><Relationship Id="rId3" Type="http://schemas.openxmlformats.org/officeDocument/2006/relationships/oleObject" Target="../embeddings/Microsoft_Office_Word_97_-_2003___3.doc"/><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48.xml.rels><?xml version="1.0" encoding="UTF-8" standalone="yes"?>
<Relationships xmlns="http://schemas.openxmlformats.org/package/2006/relationships"><Relationship Id="rId3" Type="http://schemas.openxmlformats.org/officeDocument/2006/relationships/oleObject" Target="../embeddings/Microsoft_Office_Word_97_-_2003___4.doc"/><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149.xml.rels><?xml version="1.0" encoding="UTF-8" standalone="yes"?>
<Relationships xmlns="http://schemas.openxmlformats.org/package/2006/relationships"><Relationship Id="rId3" Type="http://schemas.openxmlformats.org/officeDocument/2006/relationships/oleObject" Target="../embeddings/Microsoft_Office_Word_97_-_2003___5.doc"/><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3" Type="http://schemas.openxmlformats.org/officeDocument/2006/relationships/oleObject" Target="../embeddings/Microsoft_Office_Word_97_-_2003___6.doc"/><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3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audio" Target="file:///D:\&#24517;&#20462;2&#36164;&#26009;\&#31532;&#20061;&#35838;&#65306;&#36196;&#22721;&#36171;\&#36196;&#22721;&#36171;\&#33487;&#36732;&#12298;&#21069;&#36196;&#22721;&#36171;&#12299;.mp3"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文本框 2"/>
          <p:cNvSpPr txBox="1">
            <a:spLocks noChangeArrowheads="1"/>
          </p:cNvSpPr>
          <p:nvPr/>
        </p:nvSpPr>
        <p:spPr bwMode="auto">
          <a:xfrm>
            <a:off x="468313" y="765175"/>
            <a:ext cx="8142287" cy="5403850"/>
          </a:xfrm>
          <a:prstGeom prst="rect">
            <a:avLst/>
          </a:prstGeom>
          <a:noFill/>
          <a:ln w="9525">
            <a:noFill/>
            <a:miter lim="800000"/>
            <a:headEnd/>
            <a:tailEnd/>
          </a:ln>
          <a:effectLst/>
        </p:spPr>
        <p:txBody>
          <a:bodyPr vert="eaVert" wrap="none">
            <a:spAutoFit/>
          </a:bodyPr>
          <a:lstStyle/>
          <a:p>
            <a:r>
              <a:rPr kumimoji="1" lang="zh-CN" altLang="en-US" sz="6600" b="1">
                <a:solidFill>
                  <a:srgbClr val="FF0066"/>
                </a:solidFill>
                <a:latin typeface="Wingdings" pitchFamily="2" charset="2"/>
                <a:ea typeface="方正行楷简体" pitchFamily="2" charset="-122"/>
              </a:rPr>
              <a:t>一门三父子</a:t>
            </a:r>
          </a:p>
          <a:p>
            <a:r>
              <a:rPr kumimoji="1" lang="zh-CN" altLang="en-US" sz="6600" b="1">
                <a:solidFill>
                  <a:srgbClr val="FF0066"/>
                </a:solidFill>
                <a:latin typeface="Wingdings" pitchFamily="2" charset="2"/>
                <a:ea typeface="方正行楷简体" pitchFamily="2" charset="-122"/>
              </a:rPr>
              <a:t>都是大文豪</a:t>
            </a:r>
          </a:p>
          <a:p>
            <a:r>
              <a:rPr kumimoji="1" lang="zh-CN" altLang="en-US" sz="6600" b="1">
                <a:solidFill>
                  <a:srgbClr val="FF0066"/>
                </a:solidFill>
                <a:latin typeface="Wingdings" pitchFamily="2" charset="2"/>
                <a:ea typeface="方正行楷简体" pitchFamily="2" charset="-122"/>
              </a:rPr>
              <a:t>诗赋传千古</a:t>
            </a:r>
          </a:p>
          <a:p>
            <a:r>
              <a:rPr kumimoji="1" lang="zh-CN" altLang="en-US" sz="6600" b="1">
                <a:solidFill>
                  <a:srgbClr val="FF0066"/>
                </a:solidFill>
                <a:latin typeface="Wingdings" pitchFamily="2" charset="2"/>
                <a:ea typeface="方正行楷简体" pitchFamily="2" charset="-122"/>
              </a:rPr>
              <a:t>峨眉共比高</a:t>
            </a:r>
            <a:endParaRPr kumimoji="1" lang="zh-CN" altLang="en-US" sz="6600" b="1">
              <a:solidFill>
                <a:srgbClr val="FF0066"/>
              </a:solidFill>
              <a:latin typeface="Wingdings" pitchFamily="2" charset="2"/>
              <a:ea typeface="楷体_GB2312" pitchFamily="49" charset="-122"/>
            </a:endParaRPr>
          </a:p>
          <a:p>
            <a:pPr>
              <a:buFont typeface="Wingdings" pitchFamily="2" charset="2"/>
              <a:buChar char=" "/>
            </a:pPr>
            <a:r>
              <a:rPr kumimoji="1" lang="zh-CN" altLang="en-US" sz="6600" b="1">
                <a:solidFill>
                  <a:srgbClr val="FF0066"/>
                </a:solidFill>
                <a:latin typeface="Wingdings" pitchFamily="2" charset="2"/>
                <a:ea typeface="楷体_GB2312" pitchFamily="49" charset="-122"/>
              </a:rPr>
              <a:t>  </a:t>
            </a:r>
            <a:r>
              <a:rPr kumimoji="1" lang="zh-CN" altLang="en-US" sz="6000" b="1">
                <a:solidFill>
                  <a:srgbClr val="0000FF"/>
                </a:solidFill>
                <a:latin typeface="Wingdings" pitchFamily="2" charset="2"/>
                <a:ea typeface="楷体_GB2312" pitchFamily="49" charset="-122"/>
              </a:rPr>
              <a:t>苏洵 </a:t>
            </a:r>
          </a:p>
          <a:p>
            <a:pPr>
              <a:buFont typeface="Wingdings" pitchFamily="2" charset="2"/>
              <a:buChar char=" "/>
            </a:pPr>
            <a:r>
              <a:rPr kumimoji="1" lang="zh-CN" altLang="en-US" sz="7200" b="1">
                <a:solidFill>
                  <a:srgbClr val="FF0066"/>
                </a:solidFill>
                <a:latin typeface="Wingdings" pitchFamily="2" charset="2"/>
                <a:ea typeface="楷体_GB2312" pitchFamily="49" charset="-122"/>
              </a:rPr>
              <a:t> </a:t>
            </a:r>
            <a:r>
              <a:rPr kumimoji="1" lang="zh-CN" altLang="en-US" sz="6000" b="1">
                <a:solidFill>
                  <a:srgbClr val="FF0066"/>
                </a:solidFill>
                <a:latin typeface="Wingdings" pitchFamily="2" charset="2"/>
                <a:ea typeface="楷体_GB2312" pitchFamily="49" charset="-122"/>
              </a:rPr>
              <a:t>  </a:t>
            </a:r>
            <a:r>
              <a:rPr kumimoji="1" lang="zh-CN" altLang="en-US" sz="6000" b="1">
                <a:solidFill>
                  <a:srgbClr val="0000FF"/>
                </a:solidFill>
                <a:latin typeface="Wingdings" pitchFamily="2" charset="2"/>
                <a:ea typeface="楷体_GB2312" pitchFamily="49" charset="-122"/>
              </a:rPr>
              <a:t>苏轼</a:t>
            </a:r>
          </a:p>
          <a:p>
            <a:pPr>
              <a:buFont typeface="Wingdings" pitchFamily="2" charset="2"/>
              <a:buChar char=" "/>
            </a:pPr>
            <a:r>
              <a:rPr kumimoji="1" lang="zh-CN" altLang="en-US" sz="6000" b="1">
                <a:solidFill>
                  <a:srgbClr val="0000FF"/>
                </a:solidFill>
                <a:latin typeface="Wingdings" pitchFamily="2" charset="2"/>
                <a:ea typeface="楷体_GB2312" pitchFamily="49" charset="-122"/>
              </a:rPr>
              <a:t>    苏辙</a:t>
            </a:r>
          </a:p>
          <a:p>
            <a:pPr>
              <a:buFont typeface="Wingdings" pitchFamily="2" charset="2"/>
              <a:buChar char=" "/>
            </a:pPr>
            <a:r>
              <a:rPr kumimoji="1" lang="zh-CN" altLang="en-US" sz="6000" b="1">
                <a:solidFill>
                  <a:srgbClr val="0000FF"/>
                </a:solidFill>
                <a:latin typeface="Wingdings" pitchFamily="2" charset="2"/>
                <a:ea typeface="楷体_GB2312" pitchFamily="49" charset="-122"/>
              </a:rPr>
              <a:t>   </a:t>
            </a:r>
            <a:endParaRPr kumimoji="1" lang="zh-CN" altLang="en-US" sz="7200" b="1">
              <a:solidFill>
                <a:srgbClr val="FF0066"/>
              </a:solidFill>
              <a:latin typeface="Wingdings" pitchFamily="2" charset="2"/>
              <a:ea typeface="楷体_GB2312" pitchFamily="49" charset="-122"/>
            </a:endParaRPr>
          </a:p>
        </p:txBody>
      </p:sp>
      <p:pic>
        <p:nvPicPr>
          <p:cNvPr id="3075" name="图片 3" descr="sushi"/>
          <p:cNvPicPr>
            <a:picLocks noChangeAspect="1" noChangeArrowheads="1"/>
          </p:cNvPicPr>
          <p:nvPr/>
        </p:nvPicPr>
        <p:blipFill>
          <a:blip r:embed="rId2" cstate="print"/>
          <a:srcRect/>
          <a:stretch>
            <a:fillRect/>
          </a:stretch>
        </p:blipFill>
        <p:spPr bwMode="auto">
          <a:xfrm>
            <a:off x="323850" y="620713"/>
            <a:ext cx="3382963" cy="29527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iterate type="wd">
                                    <p:tmPct val="100000"/>
                                  </p:iterate>
                                  <p:childTnLst>
                                    <p:set>
                                      <p:cBhvr>
                                        <p:cTn id="6" dur="1" fill="hold">
                                          <p:stCondLst>
                                            <p:cond delay="0"/>
                                          </p:stCondLst>
                                        </p:cTn>
                                        <p:tgtEl>
                                          <p:spTgt spid="63490">
                                            <p:txEl>
                                              <p:pRg st="0" end="0"/>
                                            </p:txEl>
                                          </p:spTgt>
                                        </p:tgtEl>
                                        <p:attrNameLst>
                                          <p:attrName>style.visibility</p:attrName>
                                        </p:attrNameLst>
                                      </p:cBhvr>
                                      <p:to>
                                        <p:strVal val="visible"/>
                                      </p:to>
                                    </p:set>
                                    <p:anim calcmode="lin" valueType="num">
                                      <p:cBhvr additive="base">
                                        <p:cTn id="7" dur="300" fill="hold"/>
                                        <p:tgtEl>
                                          <p:spTgt spid="63490">
                                            <p:txEl>
                                              <p:pRg st="0" end="0"/>
                                            </p:txEl>
                                          </p:spTgt>
                                        </p:tgtEl>
                                        <p:attrNameLst>
                                          <p:attrName>ppt_x</p:attrName>
                                        </p:attrNameLst>
                                      </p:cBhvr>
                                      <p:tavLst>
                                        <p:tav tm="0">
                                          <p:val>
                                            <p:strVal val="#ppt_x"/>
                                          </p:val>
                                        </p:tav>
                                        <p:tav tm="100000">
                                          <p:val>
                                            <p:strVal val="#ppt_x"/>
                                          </p:val>
                                        </p:tav>
                                      </p:tavLst>
                                    </p:anim>
                                    <p:anim calcmode="lin" valueType="num">
                                      <p:cBhvr additive="base">
                                        <p:cTn id="8" dur="300" fill="hold"/>
                                        <p:tgtEl>
                                          <p:spTgt spid="63490">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iterate type="wd">
                                    <p:tmPct val="100000"/>
                                  </p:iterate>
                                  <p:childTnLst>
                                    <p:set>
                                      <p:cBhvr>
                                        <p:cTn id="12" dur="1" fill="hold">
                                          <p:stCondLst>
                                            <p:cond delay="0"/>
                                          </p:stCondLst>
                                        </p:cTn>
                                        <p:tgtEl>
                                          <p:spTgt spid="63490">
                                            <p:txEl>
                                              <p:pRg st="1" end="1"/>
                                            </p:txEl>
                                          </p:spTgt>
                                        </p:tgtEl>
                                        <p:attrNameLst>
                                          <p:attrName>style.visibility</p:attrName>
                                        </p:attrNameLst>
                                      </p:cBhvr>
                                      <p:to>
                                        <p:strVal val="visible"/>
                                      </p:to>
                                    </p:set>
                                    <p:anim calcmode="lin" valueType="num">
                                      <p:cBhvr additive="base">
                                        <p:cTn id="13" dur="300" fill="hold"/>
                                        <p:tgtEl>
                                          <p:spTgt spid="63490">
                                            <p:txEl>
                                              <p:pRg st="1" end="1"/>
                                            </p:txEl>
                                          </p:spTgt>
                                        </p:tgtEl>
                                        <p:attrNameLst>
                                          <p:attrName>ppt_x</p:attrName>
                                        </p:attrNameLst>
                                      </p:cBhvr>
                                      <p:tavLst>
                                        <p:tav tm="0">
                                          <p:val>
                                            <p:strVal val="#ppt_x"/>
                                          </p:val>
                                        </p:tav>
                                        <p:tav tm="100000">
                                          <p:val>
                                            <p:strVal val="#ppt_x"/>
                                          </p:val>
                                        </p:tav>
                                      </p:tavLst>
                                    </p:anim>
                                    <p:anim calcmode="lin" valueType="num">
                                      <p:cBhvr additive="base">
                                        <p:cTn id="14" dur="300" fill="hold"/>
                                        <p:tgtEl>
                                          <p:spTgt spid="63490">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iterate type="wd">
                                    <p:tmPct val="100000"/>
                                  </p:iterate>
                                  <p:childTnLst>
                                    <p:set>
                                      <p:cBhvr>
                                        <p:cTn id="18" dur="1" fill="hold">
                                          <p:stCondLst>
                                            <p:cond delay="0"/>
                                          </p:stCondLst>
                                        </p:cTn>
                                        <p:tgtEl>
                                          <p:spTgt spid="63490">
                                            <p:txEl>
                                              <p:pRg st="2" end="2"/>
                                            </p:txEl>
                                          </p:spTgt>
                                        </p:tgtEl>
                                        <p:attrNameLst>
                                          <p:attrName>style.visibility</p:attrName>
                                        </p:attrNameLst>
                                      </p:cBhvr>
                                      <p:to>
                                        <p:strVal val="visible"/>
                                      </p:to>
                                    </p:set>
                                    <p:anim calcmode="lin" valueType="num">
                                      <p:cBhvr additive="base">
                                        <p:cTn id="19" dur="300" fill="hold"/>
                                        <p:tgtEl>
                                          <p:spTgt spid="63490">
                                            <p:txEl>
                                              <p:pRg st="2" end="2"/>
                                            </p:txEl>
                                          </p:spTgt>
                                        </p:tgtEl>
                                        <p:attrNameLst>
                                          <p:attrName>ppt_x</p:attrName>
                                        </p:attrNameLst>
                                      </p:cBhvr>
                                      <p:tavLst>
                                        <p:tav tm="0">
                                          <p:val>
                                            <p:strVal val="#ppt_x"/>
                                          </p:val>
                                        </p:tav>
                                        <p:tav tm="100000">
                                          <p:val>
                                            <p:strVal val="#ppt_x"/>
                                          </p:val>
                                        </p:tav>
                                      </p:tavLst>
                                    </p:anim>
                                    <p:anim calcmode="lin" valueType="num">
                                      <p:cBhvr additive="base">
                                        <p:cTn id="20" dur="300" fill="hold"/>
                                        <p:tgtEl>
                                          <p:spTgt spid="63490">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iterate type="wd">
                                    <p:tmPct val="100000"/>
                                  </p:iterate>
                                  <p:childTnLst>
                                    <p:set>
                                      <p:cBhvr>
                                        <p:cTn id="24" dur="1" fill="hold">
                                          <p:stCondLst>
                                            <p:cond delay="0"/>
                                          </p:stCondLst>
                                        </p:cTn>
                                        <p:tgtEl>
                                          <p:spTgt spid="63490">
                                            <p:txEl>
                                              <p:pRg st="3" end="3"/>
                                            </p:txEl>
                                          </p:spTgt>
                                        </p:tgtEl>
                                        <p:attrNameLst>
                                          <p:attrName>style.visibility</p:attrName>
                                        </p:attrNameLst>
                                      </p:cBhvr>
                                      <p:to>
                                        <p:strVal val="visible"/>
                                      </p:to>
                                    </p:set>
                                    <p:anim calcmode="lin" valueType="num">
                                      <p:cBhvr additive="base">
                                        <p:cTn id="25" dur="300" fill="hold"/>
                                        <p:tgtEl>
                                          <p:spTgt spid="63490">
                                            <p:txEl>
                                              <p:pRg st="3" end="3"/>
                                            </p:txEl>
                                          </p:spTgt>
                                        </p:tgtEl>
                                        <p:attrNameLst>
                                          <p:attrName>ppt_x</p:attrName>
                                        </p:attrNameLst>
                                      </p:cBhvr>
                                      <p:tavLst>
                                        <p:tav tm="0">
                                          <p:val>
                                            <p:strVal val="#ppt_x"/>
                                          </p:val>
                                        </p:tav>
                                        <p:tav tm="100000">
                                          <p:val>
                                            <p:strVal val="#ppt_x"/>
                                          </p:val>
                                        </p:tav>
                                      </p:tavLst>
                                    </p:anim>
                                    <p:anim calcmode="lin" valueType="num">
                                      <p:cBhvr additive="base">
                                        <p:cTn id="26" dur="300" fill="hold"/>
                                        <p:tgtEl>
                                          <p:spTgt spid="63490">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1" fill="hold" grpId="0" nodeType="clickEffect">
                                  <p:stCondLst>
                                    <p:cond delay="0"/>
                                  </p:stCondLst>
                                  <p:iterate type="wd">
                                    <p:tmPct val="100000"/>
                                  </p:iterate>
                                  <p:childTnLst>
                                    <p:set>
                                      <p:cBhvr>
                                        <p:cTn id="30" dur="1" fill="hold">
                                          <p:stCondLst>
                                            <p:cond delay="0"/>
                                          </p:stCondLst>
                                        </p:cTn>
                                        <p:tgtEl>
                                          <p:spTgt spid="63490">
                                            <p:txEl>
                                              <p:pRg st="4" end="4"/>
                                            </p:txEl>
                                          </p:spTgt>
                                        </p:tgtEl>
                                        <p:attrNameLst>
                                          <p:attrName>style.visibility</p:attrName>
                                        </p:attrNameLst>
                                      </p:cBhvr>
                                      <p:to>
                                        <p:strVal val="visible"/>
                                      </p:to>
                                    </p:set>
                                    <p:anim calcmode="lin" valueType="num">
                                      <p:cBhvr additive="base">
                                        <p:cTn id="31" dur="300" fill="hold"/>
                                        <p:tgtEl>
                                          <p:spTgt spid="63490">
                                            <p:txEl>
                                              <p:pRg st="4" end="4"/>
                                            </p:txEl>
                                          </p:spTgt>
                                        </p:tgtEl>
                                        <p:attrNameLst>
                                          <p:attrName>ppt_x</p:attrName>
                                        </p:attrNameLst>
                                      </p:cBhvr>
                                      <p:tavLst>
                                        <p:tav tm="0">
                                          <p:val>
                                            <p:strVal val="#ppt_x"/>
                                          </p:val>
                                        </p:tav>
                                        <p:tav tm="100000">
                                          <p:val>
                                            <p:strVal val="#ppt_x"/>
                                          </p:val>
                                        </p:tav>
                                      </p:tavLst>
                                    </p:anim>
                                    <p:anim calcmode="lin" valueType="num">
                                      <p:cBhvr additive="base">
                                        <p:cTn id="32" dur="300" fill="hold"/>
                                        <p:tgtEl>
                                          <p:spTgt spid="63490">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1" fill="hold" grpId="0" nodeType="clickEffect">
                                  <p:stCondLst>
                                    <p:cond delay="0"/>
                                  </p:stCondLst>
                                  <p:iterate type="wd">
                                    <p:tmPct val="100000"/>
                                  </p:iterate>
                                  <p:childTnLst>
                                    <p:set>
                                      <p:cBhvr>
                                        <p:cTn id="36" dur="1" fill="hold">
                                          <p:stCondLst>
                                            <p:cond delay="0"/>
                                          </p:stCondLst>
                                        </p:cTn>
                                        <p:tgtEl>
                                          <p:spTgt spid="63490">
                                            <p:txEl>
                                              <p:pRg st="5" end="5"/>
                                            </p:txEl>
                                          </p:spTgt>
                                        </p:tgtEl>
                                        <p:attrNameLst>
                                          <p:attrName>style.visibility</p:attrName>
                                        </p:attrNameLst>
                                      </p:cBhvr>
                                      <p:to>
                                        <p:strVal val="visible"/>
                                      </p:to>
                                    </p:set>
                                    <p:anim calcmode="lin" valueType="num">
                                      <p:cBhvr additive="base">
                                        <p:cTn id="37" dur="300" fill="hold"/>
                                        <p:tgtEl>
                                          <p:spTgt spid="63490">
                                            <p:txEl>
                                              <p:pRg st="5" end="5"/>
                                            </p:txEl>
                                          </p:spTgt>
                                        </p:tgtEl>
                                        <p:attrNameLst>
                                          <p:attrName>ppt_x</p:attrName>
                                        </p:attrNameLst>
                                      </p:cBhvr>
                                      <p:tavLst>
                                        <p:tav tm="0">
                                          <p:val>
                                            <p:strVal val="#ppt_x"/>
                                          </p:val>
                                        </p:tav>
                                        <p:tav tm="100000">
                                          <p:val>
                                            <p:strVal val="#ppt_x"/>
                                          </p:val>
                                        </p:tav>
                                      </p:tavLst>
                                    </p:anim>
                                    <p:anim calcmode="lin" valueType="num">
                                      <p:cBhvr additive="base">
                                        <p:cTn id="38" dur="300" fill="hold"/>
                                        <p:tgtEl>
                                          <p:spTgt spid="63490">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1" fill="hold" grpId="0" nodeType="clickEffect">
                                  <p:stCondLst>
                                    <p:cond delay="0"/>
                                  </p:stCondLst>
                                  <p:iterate type="wd">
                                    <p:tmPct val="100000"/>
                                  </p:iterate>
                                  <p:childTnLst>
                                    <p:set>
                                      <p:cBhvr>
                                        <p:cTn id="42" dur="1" fill="hold">
                                          <p:stCondLst>
                                            <p:cond delay="0"/>
                                          </p:stCondLst>
                                        </p:cTn>
                                        <p:tgtEl>
                                          <p:spTgt spid="63490">
                                            <p:txEl>
                                              <p:pRg st="6" end="6"/>
                                            </p:txEl>
                                          </p:spTgt>
                                        </p:tgtEl>
                                        <p:attrNameLst>
                                          <p:attrName>style.visibility</p:attrName>
                                        </p:attrNameLst>
                                      </p:cBhvr>
                                      <p:to>
                                        <p:strVal val="visible"/>
                                      </p:to>
                                    </p:set>
                                    <p:anim calcmode="lin" valueType="num">
                                      <p:cBhvr additive="base">
                                        <p:cTn id="43" dur="300" fill="hold"/>
                                        <p:tgtEl>
                                          <p:spTgt spid="63490">
                                            <p:txEl>
                                              <p:pRg st="6" end="6"/>
                                            </p:txEl>
                                          </p:spTgt>
                                        </p:tgtEl>
                                        <p:attrNameLst>
                                          <p:attrName>ppt_x</p:attrName>
                                        </p:attrNameLst>
                                      </p:cBhvr>
                                      <p:tavLst>
                                        <p:tav tm="0">
                                          <p:val>
                                            <p:strVal val="#ppt_x"/>
                                          </p:val>
                                        </p:tav>
                                        <p:tav tm="100000">
                                          <p:val>
                                            <p:strVal val="#ppt_x"/>
                                          </p:val>
                                        </p:tav>
                                      </p:tavLst>
                                    </p:anim>
                                    <p:anim calcmode="lin" valueType="num">
                                      <p:cBhvr additive="base">
                                        <p:cTn id="44" dur="300" fill="hold"/>
                                        <p:tgtEl>
                                          <p:spTgt spid="63490">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1" fill="hold" grpId="0" nodeType="clickEffect">
                                  <p:stCondLst>
                                    <p:cond delay="0"/>
                                  </p:stCondLst>
                                  <p:iterate type="wd">
                                    <p:tmPct val="100000"/>
                                  </p:iterate>
                                  <p:childTnLst>
                                    <p:set>
                                      <p:cBhvr>
                                        <p:cTn id="48" dur="1" fill="hold">
                                          <p:stCondLst>
                                            <p:cond delay="0"/>
                                          </p:stCondLst>
                                        </p:cTn>
                                        <p:tgtEl>
                                          <p:spTgt spid="63490">
                                            <p:txEl>
                                              <p:pRg st="7" end="7"/>
                                            </p:txEl>
                                          </p:spTgt>
                                        </p:tgtEl>
                                        <p:attrNameLst>
                                          <p:attrName>style.visibility</p:attrName>
                                        </p:attrNameLst>
                                      </p:cBhvr>
                                      <p:to>
                                        <p:strVal val="visible"/>
                                      </p:to>
                                    </p:set>
                                    <p:anim calcmode="lin" valueType="num">
                                      <p:cBhvr additive="base">
                                        <p:cTn id="49" dur="300" fill="hold"/>
                                        <p:tgtEl>
                                          <p:spTgt spid="63490">
                                            <p:txEl>
                                              <p:pRg st="7" end="7"/>
                                            </p:txEl>
                                          </p:spTgt>
                                        </p:tgtEl>
                                        <p:attrNameLst>
                                          <p:attrName>ppt_x</p:attrName>
                                        </p:attrNameLst>
                                      </p:cBhvr>
                                      <p:tavLst>
                                        <p:tav tm="0">
                                          <p:val>
                                            <p:strVal val="#ppt_x"/>
                                          </p:val>
                                        </p:tav>
                                        <p:tav tm="100000">
                                          <p:val>
                                            <p:strVal val="#ppt_x"/>
                                          </p:val>
                                        </p:tav>
                                      </p:tavLst>
                                    </p:anim>
                                    <p:anim calcmode="lin" valueType="num">
                                      <p:cBhvr additive="base">
                                        <p:cTn id="50" dur="300" fill="hold"/>
                                        <p:tgtEl>
                                          <p:spTgt spid="63490">
                                            <p:txEl>
                                              <p:pRg st="7" end="7"/>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艺术字 4"/>
          <p:cNvSpPr>
            <a:spLocks noChangeArrowheads="1" noChangeShapeType="1" noTextEdit="1"/>
          </p:cNvSpPr>
          <p:nvPr/>
        </p:nvSpPr>
        <p:spPr bwMode="auto">
          <a:xfrm>
            <a:off x="2339975" y="333375"/>
            <a:ext cx="3816350" cy="1081088"/>
          </a:xfrm>
          <a:prstGeom prst="rect">
            <a:avLst/>
          </a:prstGeom>
        </p:spPr>
        <p:txBody>
          <a:bodyPr wrap="none" fromWordArt="1">
            <a:prstTxWarp prst="textWave1">
              <a:avLst>
                <a:gd name="adj1" fmla="val 13005"/>
                <a:gd name="adj2" fmla="val 0"/>
              </a:avLst>
            </a:prstTxWarp>
          </a:bodyPr>
          <a:lstStyle/>
          <a:p>
            <a:pPr algn="ctr"/>
            <a:r>
              <a:rPr lang="zh-CN" altLang="en-US" sz="3600" kern="10">
                <a:ln w="9525">
                  <a:noFill/>
                  <a:round/>
                  <a:headEnd/>
                  <a:tailEnd/>
                </a:ln>
                <a:solidFill>
                  <a:srgbClr val="FF0000"/>
                </a:solidFill>
                <a:effectLst>
                  <a:outerShdw dist="53882" dir="2700000" algn="ctr" rotWithShape="0">
                    <a:srgbClr val="C0C0C0">
                      <a:alpha val="79999"/>
                    </a:srgbClr>
                  </a:outerShdw>
                </a:effectLst>
                <a:latin typeface="华文行楷"/>
                <a:ea typeface="华文行楷"/>
              </a:rPr>
              <a:t>苏轼绘画</a:t>
            </a:r>
          </a:p>
        </p:txBody>
      </p:sp>
      <p:pic>
        <p:nvPicPr>
          <p:cNvPr id="20485" name="图片 2" descr="0022"/>
          <p:cNvPicPr>
            <a:picLocks noChangeAspect="1" noChangeArrowheads="1"/>
          </p:cNvPicPr>
          <p:nvPr/>
        </p:nvPicPr>
        <p:blipFill>
          <a:blip r:embed="rId2" cstate="print"/>
          <a:srcRect/>
          <a:stretch>
            <a:fillRect/>
          </a:stretch>
        </p:blipFill>
        <p:spPr bwMode="auto">
          <a:xfrm>
            <a:off x="971550" y="1412875"/>
            <a:ext cx="6842125" cy="4248150"/>
          </a:xfrm>
          <a:prstGeom prst="rect">
            <a:avLst/>
          </a:prstGeom>
          <a:noFill/>
          <a:ln w="9525">
            <a:noFill/>
            <a:miter lim="800000"/>
            <a:headEnd/>
            <a:tailEnd/>
          </a:ln>
        </p:spPr>
      </p:pic>
      <p:sp>
        <p:nvSpPr>
          <p:cNvPr id="20486" name="矩形 3"/>
          <p:cNvSpPr>
            <a:spLocks noRot="1" noChangeArrowheads="1"/>
          </p:cNvSpPr>
          <p:nvPr/>
        </p:nvSpPr>
        <p:spPr bwMode="auto">
          <a:xfrm>
            <a:off x="0" y="4652963"/>
            <a:ext cx="8785225" cy="2592387"/>
          </a:xfrm>
          <a:prstGeom prst="rect">
            <a:avLst/>
          </a:prstGeom>
          <a:noFill/>
          <a:ln w="9525">
            <a:noFill/>
            <a:miter lim="800000"/>
            <a:headEnd/>
            <a:tailEnd/>
          </a:ln>
          <a:effectLst/>
        </p:spPr>
        <p:txBody>
          <a:bodyPr/>
          <a:lstStyle/>
          <a:p>
            <a:pPr marL="342900" indent="-342900">
              <a:lnSpc>
                <a:spcPct val="90000"/>
              </a:lnSpc>
              <a:spcBef>
                <a:spcPct val="20000"/>
              </a:spcBef>
            </a:pPr>
            <a:r>
              <a:rPr lang="en-US" altLang="zh-CN" sz="3200">
                <a:solidFill>
                  <a:srgbClr val="000000"/>
                </a:solidFill>
              </a:rPr>
              <a:t>              </a:t>
            </a:r>
            <a:endParaRPr lang="en-US" altLang="zh-CN" sz="3200"/>
          </a:p>
        </p:txBody>
      </p:sp>
      <p:sp>
        <p:nvSpPr>
          <p:cNvPr id="20487" name="矩形 4"/>
          <p:cNvSpPr>
            <a:spLocks noChangeArrowheads="1"/>
          </p:cNvSpPr>
          <p:nvPr/>
        </p:nvSpPr>
        <p:spPr bwMode="auto">
          <a:xfrm rot="10800000" flipV="1">
            <a:off x="3492500" y="5721350"/>
            <a:ext cx="5189538" cy="1136650"/>
          </a:xfrm>
          <a:prstGeom prst="rect">
            <a:avLst/>
          </a:prstGeom>
          <a:noFill/>
          <a:ln w="9525">
            <a:noFill/>
            <a:miter lim="800000"/>
            <a:headEnd/>
            <a:tailEnd/>
          </a:ln>
          <a:effectLst/>
        </p:spPr>
        <p:txBody>
          <a:bodyPr>
            <a:spAutoFit/>
          </a:bodyPr>
          <a:lstStyle/>
          <a:p>
            <a:pPr algn="ctr">
              <a:lnSpc>
                <a:spcPct val="90000"/>
              </a:lnSpc>
              <a:spcBef>
                <a:spcPct val="50000"/>
              </a:spcBef>
              <a:buClr>
                <a:schemeClr val="hlink"/>
              </a:buClr>
              <a:buSzPct val="75000"/>
              <a:buFont typeface="Wingdings" pitchFamily="2" charset="2"/>
              <a:buNone/>
            </a:pPr>
            <a:r>
              <a:rPr lang="en-US" altLang="zh-CN" sz="4800" b="1">
                <a:solidFill>
                  <a:srgbClr val="000000"/>
                </a:solidFill>
              </a:rPr>
              <a:t>《</a:t>
            </a:r>
            <a:r>
              <a:rPr lang="zh-CN" altLang="en-US" sz="4800" b="1">
                <a:solidFill>
                  <a:srgbClr val="000000"/>
                </a:solidFill>
              </a:rPr>
              <a:t>枯木竹石图</a:t>
            </a:r>
            <a:r>
              <a:rPr lang="en-US" altLang="zh-CN" sz="4800" b="1">
                <a:solidFill>
                  <a:srgbClr val="000000"/>
                </a:solidFill>
              </a:rPr>
              <a:t>》</a:t>
            </a:r>
          </a:p>
          <a:p>
            <a:pPr>
              <a:lnSpc>
                <a:spcPct val="90000"/>
              </a:lnSpc>
              <a:spcBef>
                <a:spcPct val="50000"/>
              </a:spcBef>
              <a:buClr>
                <a:schemeClr val="hlink"/>
              </a:buClr>
              <a:buSzPct val="75000"/>
              <a:buFont typeface="Wingdings" pitchFamily="2" charset="2"/>
              <a:buNone/>
            </a:pPr>
            <a:r>
              <a:rPr lang="en-US" altLang="zh-CN"/>
              <a:t>   </a:t>
            </a:r>
          </a:p>
        </p:txBody>
      </p:sp>
    </p:spTree>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ChangeArrowheads="1"/>
          </p:cNvSpPr>
          <p:nvPr/>
        </p:nvSpPr>
        <p:spPr bwMode="auto">
          <a:xfrm>
            <a:off x="0" y="465138"/>
            <a:ext cx="9144000" cy="5946775"/>
          </a:xfrm>
          <a:prstGeom prst="rect">
            <a:avLst/>
          </a:prstGeom>
          <a:solidFill>
            <a:schemeClr val="bg1"/>
          </a:solidFill>
          <a:ln w="38100">
            <a:solidFill>
              <a:srgbClr val="73516A"/>
            </a:solidFill>
            <a:miter lim="800000"/>
            <a:headEnd/>
            <a:tailEnd/>
          </a:ln>
          <a:effectLst/>
        </p:spPr>
        <p:txBody>
          <a:bodyPr wrap="none" anchor="ctr"/>
          <a:lstStyle/>
          <a:p>
            <a:endParaRPr lang="zh-CN" altLang="en-US"/>
          </a:p>
        </p:txBody>
      </p:sp>
      <p:sp>
        <p:nvSpPr>
          <p:cNvPr id="154627" name="Oval 3"/>
          <p:cNvSpPr>
            <a:spLocks noChangeArrowheads="1"/>
          </p:cNvSpPr>
          <p:nvPr/>
        </p:nvSpPr>
        <p:spPr bwMode="auto">
          <a:xfrm>
            <a:off x="174625" y="1062038"/>
            <a:ext cx="887413" cy="725487"/>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154628" name="Oval 4"/>
          <p:cNvSpPr>
            <a:spLocks noChangeArrowheads="1"/>
          </p:cNvSpPr>
          <p:nvPr/>
        </p:nvSpPr>
        <p:spPr bwMode="auto">
          <a:xfrm>
            <a:off x="174625" y="2614613"/>
            <a:ext cx="887413" cy="725487"/>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154629" name="Text Box 5"/>
          <p:cNvSpPr txBox="1">
            <a:spLocks noChangeArrowheads="1"/>
          </p:cNvSpPr>
          <p:nvPr/>
        </p:nvSpPr>
        <p:spPr bwMode="auto">
          <a:xfrm>
            <a:off x="1017588" y="1108075"/>
            <a:ext cx="3294062" cy="579438"/>
          </a:xfrm>
          <a:prstGeom prst="rect">
            <a:avLst/>
          </a:prstGeom>
          <a:noFill/>
          <a:ln w="9525">
            <a:noFill/>
            <a:miter lim="800000"/>
            <a:headEnd/>
            <a:tailEnd/>
          </a:ln>
          <a:effectLst/>
        </p:spPr>
        <p:txBody>
          <a:bodyPr>
            <a:spAutoFit/>
          </a:bodyPr>
          <a:lstStyle/>
          <a:p>
            <a:r>
              <a:rPr lang="zh-CN" altLang="en-US" b="1">
                <a:solidFill>
                  <a:schemeClr val="tx1"/>
                </a:solidFill>
              </a:rPr>
              <a:t>月夜泛舟的舒畅</a:t>
            </a:r>
          </a:p>
        </p:txBody>
      </p:sp>
      <p:sp>
        <p:nvSpPr>
          <p:cNvPr id="154630" name="Rectangle 6"/>
          <p:cNvSpPr>
            <a:spLocks noChangeArrowheads="1"/>
          </p:cNvSpPr>
          <p:nvPr/>
        </p:nvSpPr>
        <p:spPr bwMode="auto">
          <a:xfrm>
            <a:off x="1073150" y="1917700"/>
            <a:ext cx="2927350" cy="641350"/>
          </a:xfrm>
          <a:prstGeom prst="rect">
            <a:avLst/>
          </a:prstGeom>
          <a:noFill/>
          <a:ln w="9525">
            <a:noFill/>
            <a:miter lim="800000"/>
            <a:headEnd/>
            <a:tailEnd/>
          </a:ln>
          <a:effectLst/>
        </p:spPr>
        <p:txBody>
          <a:bodyPr wrap="none">
            <a:spAutoFit/>
          </a:bodyPr>
          <a:lstStyle/>
          <a:p>
            <a:r>
              <a:rPr lang="zh-CN" altLang="en-US" sz="3600" b="1">
                <a:solidFill>
                  <a:schemeClr val="tx1"/>
                </a:solidFill>
                <a:latin typeface="Arial" pitchFamily="34" charset="0"/>
                <a:ea typeface="华文新魏" pitchFamily="2" charset="-122"/>
              </a:rPr>
              <a:t>（客之箫声）</a:t>
            </a:r>
          </a:p>
        </p:txBody>
      </p:sp>
      <p:sp>
        <p:nvSpPr>
          <p:cNvPr id="154631" name="Text Box 7"/>
          <p:cNvSpPr txBox="1">
            <a:spLocks noChangeArrowheads="1"/>
          </p:cNvSpPr>
          <p:nvPr/>
        </p:nvSpPr>
        <p:spPr bwMode="auto">
          <a:xfrm>
            <a:off x="276225" y="2614613"/>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悲</a:t>
            </a:r>
          </a:p>
        </p:txBody>
      </p:sp>
      <p:sp>
        <p:nvSpPr>
          <p:cNvPr id="154632" name="Text Box 8"/>
          <p:cNvSpPr txBox="1">
            <a:spLocks noChangeArrowheads="1"/>
          </p:cNvSpPr>
          <p:nvPr/>
        </p:nvSpPr>
        <p:spPr bwMode="auto">
          <a:xfrm>
            <a:off x="1017588" y="2730500"/>
            <a:ext cx="3324225" cy="579438"/>
          </a:xfrm>
          <a:prstGeom prst="rect">
            <a:avLst/>
          </a:prstGeom>
          <a:noFill/>
          <a:ln w="9525">
            <a:noFill/>
            <a:miter lim="800000"/>
            <a:headEnd/>
            <a:tailEnd/>
          </a:ln>
          <a:effectLst/>
        </p:spPr>
        <p:txBody>
          <a:bodyPr>
            <a:spAutoFit/>
          </a:bodyPr>
          <a:lstStyle/>
          <a:p>
            <a:r>
              <a:rPr lang="zh-CN" altLang="en-US" b="1">
                <a:solidFill>
                  <a:schemeClr val="tx1"/>
                </a:solidFill>
              </a:rPr>
              <a:t>怀古伤今的悲咽</a:t>
            </a:r>
            <a:endParaRPr lang="zh-CN" altLang="en-US" sz="3600" b="1">
              <a:solidFill>
                <a:schemeClr val="tx1"/>
              </a:solidFill>
              <a:latin typeface="Arial" pitchFamily="34" charset="0"/>
              <a:ea typeface="华文新魏" pitchFamily="2" charset="-122"/>
            </a:endParaRPr>
          </a:p>
        </p:txBody>
      </p:sp>
      <p:sp>
        <p:nvSpPr>
          <p:cNvPr id="154633" name="Text Box 9"/>
          <p:cNvSpPr txBox="1">
            <a:spLocks noChangeArrowheads="1"/>
          </p:cNvSpPr>
          <p:nvPr/>
        </p:nvSpPr>
        <p:spPr bwMode="auto">
          <a:xfrm>
            <a:off x="4221163" y="2701925"/>
            <a:ext cx="5037137" cy="579438"/>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古今对比之悲：英雄无觅</a:t>
            </a:r>
          </a:p>
        </p:txBody>
      </p:sp>
      <p:sp>
        <p:nvSpPr>
          <p:cNvPr id="154634" name="Rectangle 10"/>
          <p:cNvSpPr>
            <a:spLocks noChangeArrowheads="1"/>
          </p:cNvSpPr>
          <p:nvPr/>
        </p:nvSpPr>
        <p:spPr bwMode="auto">
          <a:xfrm>
            <a:off x="276225" y="1047750"/>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乐</a:t>
            </a:r>
          </a:p>
        </p:txBody>
      </p:sp>
      <p:sp>
        <p:nvSpPr>
          <p:cNvPr id="154635" name="Text Box 11"/>
          <p:cNvSpPr txBox="1">
            <a:spLocks noChangeArrowheads="1"/>
          </p:cNvSpPr>
          <p:nvPr/>
        </p:nvSpPr>
        <p:spPr bwMode="auto">
          <a:xfrm>
            <a:off x="4221163" y="1108075"/>
            <a:ext cx="3990975" cy="579438"/>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良辰美景赏心乐事</a:t>
            </a:r>
          </a:p>
        </p:txBody>
      </p:sp>
      <p:sp>
        <p:nvSpPr>
          <p:cNvPr id="154637" name="AutoShape 13"/>
          <p:cNvSpPr>
            <a:spLocks noChangeArrowheads="1"/>
          </p:cNvSpPr>
          <p:nvPr/>
        </p:nvSpPr>
        <p:spPr bwMode="auto">
          <a:xfrm>
            <a:off x="509588" y="1838325"/>
            <a:ext cx="203200" cy="719138"/>
          </a:xfrm>
          <a:prstGeom prst="downArrow">
            <a:avLst>
              <a:gd name="adj1" fmla="val 50000"/>
              <a:gd name="adj2" fmla="val 88477"/>
            </a:avLst>
          </a:prstGeom>
          <a:solidFill>
            <a:srgbClr val="CC99FF"/>
          </a:solidFill>
          <a:ln w="25400">
            <a:solidFill>
              <a:srgbClr val="73516A"/>
            </a:solidFill>
            <a:miter lim="800000"/>
            <a:headEnd/>
            <a:tailEnd/>
          </a:ln>
          <a:effectLst/>
        </p:spPr>
        <p:txBody>
          <a:bodyPr vert="eaVert" wrap="none" anchor="ctr"/>
          <a:lstStyle/>
          <a:p>
            <a:endParaRPr lang="zh-CN" altLang="en-US"/>
          </a:p>
        </p:txBody>
      </p:sp>
      <p:pic>
        <p:nvPicPr>
          <p:cNvPr id="154638" name="Picture 14" descr="20061210204359358"/>
          <p:cNvPicPr>
            <a:picLocks noChangeAspect="1" noChangeArrowheads="1"/>
          </p:cNvPicPr>
          <p:nvPr/>
        </p:nvPicPr>
        <p:blipFill>
          <a:blip r:embed="rId2" cstate="print">
            <a:lum bright="12000"/>
          </a:blip>
          <a:srcRect b="11"/>
          <a:stretch>
            <a:fillRect/>
          </a:stretch>
        </p:blipFill>
        <p:spPr bwMode="auto">
          <a:xfrm>
            <a:off x="436563" y="3544888"/>
            <a:ext cx="2646362" cy="2713037"/>
          </a:xfrm>
          <a:prstGeom prst="rect">
            <a:avLst/>
          </a:prstGeom>
          <a:noFill/>
          <a:ln w="28575">
            <a:solidFill>
              <a:srgbClr val="73516A"/>
            </a:solidFill>
            <a:miter lim="800000"/>
            <a:headEnd/>
            <a:tailEnd/>
          </a:ln>
        </p:spPr>
      </p:pic>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苏东坡赤壁吟啸大图 点击还原"/>
          <p:cNvPicPr>
            <a:picLocks noChangeAspect="1" noChangeArrowheads="1"/>
          </p:cNvPicPr>
          <p:nvPr/>
        </p:nvPicPr>
        <p:blipFill>
          <a:blip r:embed="rId2" cstate="print"/>
          <a:srcRect r="-58" b="-70"/>
          <a:stretch>
            <a:fillRect/>
          </a:stretch>
        </p:blipFill>
        <p:spPr bwMode="auto">
          <a:xfrm>
            <a:off x="5435600" y="2781300"/>
            <a:ext cx="3240088" cy="3455988"/>
          </a:xfrm>
          <a:prstGeom prst="rect">
            <a:avLst/>
          </a:prstGeom>
          <a:noFill/>
          <a:ln w="9525">
            <a:noFill/>
            <a:miter lim="800000"/>
            <a:headEnd/>
            <a:tailEnd/>
          </a:ln>
        </p:spPr>
      </p:pic>
      <p:sp>
        <p:nvSpPr>
          <p:cNvPr id="34819" name="Text Box 3"/>
          <p:cNvSpPr txBox="1">
            <a:spLocks noChangeArrowheads="1"/>
          </p:cNvSpPr>
          <p:nvPr/>
        </p:nvSpPr>
        <p:spPr bwMode="auto">
          <a:xfrm>
            <a:off x="900113" y="2962275"/>
            <a:ext cx="981075" cy="2771775"/>
          </a:xfrm>
          <a:prstGeom prst="rect">
            <a:avLst/>
          </a:prstGeom>
          <a:noFill/>
          <a:ln w="9525">
            <a:noFill/>
            <a:miter lim="800000"/>
            <a:headEnd/>
            <a:tailEnd/>
          </a:ln>
          <a:effectLst/>
        </p:spPr>
        <p:txBody>
          <a:bodyPr>
            <a:spAutoFit/>
          </a:bodyPr>
          <a:lstStyle/>
          <a:p>
            <a:r>
              <a:rPr lang="zh-CN" altLang="en-US" sz="4400">
                <a:solidFill>
                  <a:srgbClr val="FFCC00"/>
                </a:solidFill>
                <a:latin typeface="华文行楷" pitchFamily="2" charset="-122"/>
                <a:ea typeface="华文行楷" pitchFamily="2" charset="-122"/>
              </a:rPr>
              <a:t>人生短暂</a:t>
            </a:r>
          </a:p>
        </p:txBody>
      </p:sp>
      <p:sp>
        <p:nvSpPr>
          <p:cNvPr id="34820" name="Rectangle 4"/>
          <p:cNvSpPr>
            <a:spLocks noChangeArrowheads="1"/>
          </p:cNvSpPr>
          <p:nvPr/>
        </p:nvSpPr>
        <p:spPr bwMode="auto">
          <a:xfrm>
            <a:off x="3852863" y="765175"/>
            <a:ext cx="981075" cy="2771775"/>
          </a:xfrm>
          <a:prstGeom prst="rect">
            <a:avLst/>
          </a:prstGeom>
          <a:noFill/>
          <a:ln w="9525">
            <a:noFill/>
            <a:miter lim="800000"/>
            <a:headEnd/>
            <a:tailEnd/>
          </a:ln>
          <a:effectLst/>
        </p:spPr>
        <p:txBody>
          <a:bodyPr>
            <a:spAutoFit/>
          </a:bodyPr>
          <a:lstStyle/>
          <a:p>
            <a:r>
              <a:rPr lang="zh-CN" altLang="en-US" sz="4400">
                <a:solidFill>
                  <a:srgbClr val="FFCC00"/>
                </a:solidFill>
                <a:latin typeface="华文行楷" pitchFamily="2" charset="-122"/>
                <a:ea typeface="华文行楷" pitchFamily="2" charset="-122"/>
              </a:rPr>
              <a:t>天地阔远</a:t>
            </a:r>
          </a:p>
        </p:txBody>
      </p:sp>
      <p:sp>
        <p:nvSpPr>
          <p:cNvPr id="34821" name="Rectangle 5"/>
          <p:cNvSpPr>
            <a:spLocks noChangeArrowheads="1"/>
          </p:cNvSpPr>
          <p:nvPr/>
        </p:nvSpPr>
        <p:spPr bwMode="auto">
          <a:xfrm>
            <a:off x="2868613" y="1498600"/>
            <a:ext cx="981075" cy="2771775"/>
          </a:xfrm>
          <a:prstGeom prst="rect">
            <a:avLst/>
          </a:prstGeom>
          <a:noFill/>
          <a:ln w="9525">
            <a:noFill/>
            <a:miter lim="800000"/>
            <a:headEnd/>
            <a:tailEnd/>
          </a:ln>
          <a:effectLst/>
        </p:spPr>
        <p:txBody>
          <a:bodyPr>
            <a:spAutoFit/>
          </a:bodyPr>
          <a:lstStyle/>
          <a:p>
            <a:r>
              <a:rPr lang="zh-CN" altLang="en-US" sz="4400">
                <a:solidFill>
                  <a:srgbClr val="FFCC00"/>
                </a:solidFill>
                <a:latin typeface="华文行楷" pitchFamily="2" charset="-122"/>
                <a:ea typeface="华文行楷" pitchFamily="2" charset="-122"/>
              </a:rPr>
              <a:t>自身渺小</a:t>
            </a:r>
          </a:p>
        </p:txBody>
      </p:sp>
      <p:sp>
        <p:nvSpPr>
          <p:cNvPr id="34822" name="Rectangle 6"/>
          <p:cNvSpPr>
            <a:spLocks noChangeArrowheads="1"/>
          </p:cNvSpPr>
          <p:nvPr/>
        </p:nvSpPr>
        <p:spPr bwMode="auto">
          <a:xfrm>
            <a:off x="1884363" y="2230438"/>
            <a:ext cx="981075" cy="2771775"/>
          </a:xfrm>
          <a:prstGeom prst="rect">
            <a:avLst/>
          </a:prstGeom>
          <a:noFill/>
          <a:ln w="9525">
            <a:noFill/>
            <a:miter lim="800000"/>
            <a:headEnd/>
            <a:tailEnd/>
          </a:ln>
          <a:effectLst/>
        </p:spPr>
        <p:txBody>
          <a:bodyPr>
            <a:spAutoFit/>
          </a:bodyPr>
          <a:lstStyle/>
          <a:p>
            <a:r>
              <a:rPr lang="zh-CN" altLang="en-US" sz="4400">
                <a:solidFill>
                  <a:srgbClr val="FFCC00"/>
                </a:solidFill>
                <a:latin typeface="华文行楷" pitchFamily="2" charset="-122"/>
                <a:ea typeface="华文行楷" pitchFamily="2" charset="-122"/>
              </a:rPr>
              <a:t>长江无穷</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0" y="465138"/>
            <a:ext cx="9144000" cy="5946775"/>
          </a:xfrm>
          <a:prstGeom prst="rect">
            <a:avLst/>
          </a:prstGeom>
          <a:solidFill>
            <a:schemeClr val="bg1"/>
          </a:solidFill>
          <a:ln w="38100">
            <a:solidFill>
              <a:srgbClr val="73516A"/>
            </a:solidFill>
            <a:miter lim="800000"/>
            <a:headEnd/>
            <a:tailEnd/>
          </a:ln>
          <a:effectLst/>
        </p:spPr>
        <p:txBody>
          <a:bodyPr wrap="none" anchor="ctr"/>
          <a:lstStyle/>
          <a:p>
            <a:endParaRPr lang="zh-CN" altLang="en-US"/>
          </a:p>
        </p:txBody>
      </p:sp>
      <p:sp>
        <p:nvSpPr>
          <p:cNvPr id="35843" name="Oval 3"/>
          <p:cNvSpPr>
            <a:spLocks noChangeArrowheads="1"/>
          </p:cNvSpPr>
          <p:nvPr/>
        </p:nvSpPr>
        <p:spPr bwMode="auto">
          <a:xfrm>
            <a:off x="174625" y="1062038"/>
            <a:ext cx="887413" cy="725487"/>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35844" name="Oval 4"/>
          <p:cNvSpPr>
            <a:spLocks noChangeArrowheads="1"/>
          </p:cNvSpPr>
          <p:nvPr/>
        </p:nvSpPr>
        <p:spPr bwMode="auto">
          <a:xfrm>
            <a:off x="174625" y="2614613"/>
            <a:ext cx="887413" cy="725487"/>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35845" name="Text Box 5"/>
          <p:cNvSpPr txBox="1">
            <a:spLocks noChangeArrowheads="1"/>
          </p:cNvSpPr>
          <p:nvPr/>
        </p:nvSpPr>
        <p:spPr bwMode="auto">
          <a:xfrm>
            <a:off x="1017588" y="1108075"/>
            <a:ext cx="3294062" cy="579438"/>
          </a:xfrm>
          <a:prstGeom prst="rect">
            <a:avLst/>
          </a:prstGeom>
          <a:noFill/>
          <a:ln w="9525">
            <a:noFill/>
            <a:miter lim="800000"/>
            <a:headEnd/>
            <a:tailEnd/>
          </a:ln>
          <a:effectLst/>
        </p:spPr>
        <p:txBody>
          <a:bodyPr>
            <a:spAutoFit/>
          </a:bodyPr>
          <a:lstStyle/>
          <a:p>
            <a:r>
              <a:rPr lang="zh-CN" altLang="en-US" b="1">
                <a:solidFill>
                  <a:schemeClr val="tx1"/>
                </a:solidFill>
              </a:rPr>
              <a:t>月夜泛舟的舒畅</a:t>
            </a:r>
          </a:p>
        </p:txBody>
      </p:sp>
      <p:sp>
        <p:nvSpPr>
          <p:cNvPr id="35846" name="Rectangle 6"/>
          <p:cNvSpPr>
            <a:spLocks noChangeArrowheads="1"/>
          </p:cNvSpPr>
          <p:nvPr/>
        </p:nvSpPr>
        <p:spPr bwMode="auto">
          <a:xfrm>
            <a:off x="1073150" y="1917700"/>
            <a:ext cx="2927350" cy="641350"/>
          </a:xfrm>
          <a:prstGeom prst="rect">
            <a:avLst/>
          </a:prstGeom>
          <a:noFill/>
          <a:ln w="9525">
            <a:noFill/>
            <a:miter lim="800000"/>
            <a:headEnd/>
            <a:tailEnd/>
          </a:ln>
          <a:effectLst/>
        </p:spPr>
        <p:txBody>
          <a:bodyPr wrap="none">
            <a:spAutoFit/>
          </a:bodyPr>
          <a:lstStyle/>
          <a:p>
            <a:r>
              <a:rPr lang="zh-CN" altLang="en-US" sz="3600" b="1">
                <a:solidFill>
                  <a:schemeClr val="tx1"/>
                </a:solidFill>
                <a:latin typeface="Arial" pitchFamily="34" charset="0"/>
                <a:ea typeface="华文新魏" pitchFamily="2" charset="-122"/>
              </a:rPr>
              <a:t>（客之箫声）</a:t>
            </a:r>
          </a:p>
        </p:txBody>
      </p:sp>
      <p:sp>
        <p:nvSpPr>
          <p:cNvPr id="35847" name="Text Box 7"/>
          <p:cNvSpPr txBox="1">
            <a:spLocks noChangeArrowheads="1"/>
          </p:cNvSpPr>
          <p:nvPr/>
        </p:nvSpPr>
        <p:spPr bwMode="auto">
          <a:xfrm>
            <a:off x="276225" y="2614613"/>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悲</a:t>
            </a:r>
          </a:p>
        </p:txBody>
      </p:sp>
      <p:sp>
        <p:nvSpPr>
          <p:cNvPr id="35848" name="Text Box 8"/>
          <p:cNvSpPr txBox="1">
            <a:spLocks noChangeArrowheads="1"/>
          </p:cNvSpPr>
          <p:nvPr/>
        </p:nvSpPr>
        <p:spPr bwMode="auto">
          <a:xfrm>
            <a:off x="1017588" y="2730500"/>
            <a:ext cx="3324225" cy="579438"/>
          </a:xfrm>
          <a:prstGeom prst="rect">
            <a:avLst/>
          </a:prstGeom>
          <a:noFill/>
          <a:ln w="9525">
            <a:noFill/>
            <a:miter lim="800000"/>
            <a:headEnd/>
            <a:tailEnd/>
          </a:ln>
          <a:effectLst/>
        </p:spPr>
        <p:txBody>
          <a:bodyPr>
            <a:spAutoFit/>
          </a:bodyPr>
          <a:lstStyle/>
          <a:p>
            <a:r>
              <a:rPr lang="zh-CN" altLang="en-US" b="1">
                <a:solidFill>
                  <a:schemeClr val="tx1"/>
                </a:solidFill>
              </a:rPr>
              <a:t>怀古伤今的悲咽</a:t>
            </a:r>
            <a:endParaRPr lang="zh-CN" altLang="en-US" sz="3600" b="1">
              <a:solidFill>
                <a:schemeClr val="tx1"/>
              </a:solidFill>
              <a:latin typeface="Arial" pitchFamily="34" charset="0"/>
              <a:ea typeface="华文新魏" pitchFamily="2" charset="-122"/>
            </a:endParaRPr>
          </a:p>
        </p:txBody>
      </p:sp>
      <p:sp>
        <p:nvSpPr>
          <p:cNvPr id="35849" name="Text Box 9"/>
          <p:cNvSpPr txBox="1">
            <a:spLocks noChangeArrowheads="1"/>
          </p:cNvSpPr>
          <p:nvPr/>
        </p:nvSpPr>
        <p:spPr bwMode="auto">
          <a:xfrm>
            <a:off x="4221163" y="2701925"/>
            <a:ext cx="5037137" cy="579438"/>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古今对比之悲：英雄无觅</a:t>
            </a:r>
          </a:p>
        </p:txBody>
      </p:sp>
      <p:sp>
        <p:nvSpPr>
          <p:cNvPr id="35850" name="Rectangle 10"/>
          <p:cNvSpPr>
            <a:spLocks noChangeArrowheads="1"/>
          </p:cNvSpPr>
          <p:nvPr/>
        </p:nvSpPr>
        <p:spPr bwMode="auto">
          <a:xfrm>
            <a:off x="276225" y="1047750"/>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乐</a:t>
            </a:r>
          </a:p>
        </p:txBody>
      </p:sp>
      <p:sp>
        <p:nvSpPr>
          <p:cNvPr id="35851" name="Text Box 11"/>
          <p:cNvSpPr txBox="1">
            <a:spLocks noChangeArrowheads="1"/>
          </p:cNvSpPr>
          <p:nvPr/>
        </p:nvSpPr>
        <p:spPr bwMode="auto">
          <a:xfrm>
            <a:off x="4221163" y="1108075"/>
            <a:ext cx="3990975" cy="579438"/>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良辰美景赏心乐事</a:t>
            </a:r>
          </a:p>
        </p:txBody>
      </p:sp>
      <p:sp>
        <p:nvSpPr>
          <p:cNvPr id="35852" name="Text Box 12"/>
          <p:cNvSpPr txBox="1">
            <a:spLocks noChangeArrowheads="1"/>
          </p:cNvSpPr>
          <p:nvPr/>
        </p:nvSpPr>
        <p:spPr bwMode="auto">
          <a:xfrm>
            <a:off x="4221163" y="3600450"/>
            <a:ext cx="4730750" cy="579438"/>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物我对比之悲：人生短暂</a:t>
            </a:r>
          </a:p>
        </p:txBody>
      </p:sp>
      <p:sp>
        <p:nvSpPr>
          <p:cNvPr id="35853" name="AutoShape 13"/>
          <p:cNvSpPr>
            <a:spLocks noChangeArrowheads="1"/>
          </p:cNvSpPr>
          <p:nvPr/>
        </p:nvSpPr>
        <p:spPr bwMode="auto">
          <a:xfrm>
            <a:off x="509588" y="1838325"/>
            <a:ext cx="203200" cy="719138"/>
          </a:xfrm>
          <a:prstGeom prst="downArrow">
            <a:avLst>
              <a:gd name="adj1" fmla="val 50000"/>
              <a:gd name="adj2" fmla="val 88477"/>
            </a:avLst>
          </a:prstGeom>
          <a:solidFill>
            <a:srgbClr val="CC99FF"/>
          </a:solidFill>
          <a:ln w="25400">
            <a:solidFill>
              <a:srgbClr val="73516A"/>
            </a:solidFill>
            <a:miter lim="800000"/>
            <a:headEnd/>
            <a:tailEnd/>
          </a:ln>
          <a:effectLst/>
        </p:spPr>
        <p:txBody>
          <a:bodyPr vert="eaVert" wrap="none" anchor="ctr"/>
          <a:lstStyle/>
          <a:p>
            <a:endParaRPr lang="zh-CN" altLang="en-US"/>
          </a:p>
        </p:txBody>
      </p:sp>
      <p:pic>
        <p:nvPicPr>
          <p:cNvPr id="35854" name="Picture 14" descr="20061210204359358"/>
          <p:cNvPicPr>
            <a:picLocks noChangeAspect="1" noChangeArrowheads="1"/>
          </p:cNvPicPr>
          <p:nvPr/>
        </p:nvPicPr>
        <p:blipFill>
          <a:blip r:embed="rId2" cstate="print">
            <a:lum bright="12000"/>
          </a:blip>
          <a:srcRect b="11"/>
          <a:stretch>
            <a:fillRect/>
          </a:stretch>
        </p:blipFill>
        <p:spPr bwMode="auto">
          <a:xfrm>
            <a:off x="436563" y="3544888"/>
            <a:ext cx="2646362" cy="2713037"/>
          </a:xfrm>
          <a:prstGeom prst="rect">
            <a:avLst/>
          </a:prstGeom>
          <a:noFill/>
          <a:ln w="28575">
            <a:solidFill>
              <a:srgbClr val="73516A"/>
            </a:solidFill>
            <a:miter lim="800000"/>
            <a:headEnd/>
            <a:tailEnd/>
          </a:ln>
        </p:spPr>
      </p:pic>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5651" name="Rectangle 3"/>
          <p:cNvSpPr>
            <a:spLocks noGrp="1" noChangeArrowheads="1"/>
          </p:cNvSpPr>
          <p:nvPr>
            <p:ph type="body" idx="1"/>
          </p:nvPr>
        </p:nvSpPr>
        <p:spPr bwMode="auto">
          <a:noFill/>
          <a:ln>
            <a:miter lim="800000"/>
            <a:headEnd/>
            <a:tailEnd/>
          </a:ln>
        </p:spPr>
        <p:txBody>
          <a:bodyPr vert="horz" wrap="square" lIns="91440" tIns="45720" rIns="91440" bIns="45720" numCol="1" anchor="t" anchorCtr="0" compatLnSpc="1">
            <a:prstTxWarp prst="textNoShape">
              <a:avLst/>
            </a:prstTxWarp>
          </a:bodyPr>
          <a:lstStyle/>
          <a:p>
            <a:endParaRPr lang="zh-CN" altLang="en-US"/>
          </a:p>
        </p:txBody>
      </p:sp>
      <p:pic>
        <p:nvPicPr>
          <p:cNvPr id="155654" name="Picture 6" descr="0"/>
          <p:cNvPicPr>
            <a:picLocks noChangeAspect="1" noChangeArrowheads="1"/>
          </p:cNvPicPr>
          <p:nvPr/>
        </p:nvPicPr>
        <p:blipFill>
          <a:blip r:embed="rId2" cstate="print"/>
          <a:srcRect/>
          <a:stretch>
            <a:fillRect/>
          </a:stretch>
        </p:blipFill>
        <p:spPr bwMode="auto">
          <a:xfrm>
            <a:off x="0" y="339725"/>
            <a:ext cx="9144000" cy="5638800"/>
          </a:xfrm>
          <a:prstGeom prst="rect">
            <a:avLst/>
          </a:prstGeom>
          <a:noFill/>
        </p:spPr>
      </p:pic>
      <p:sp>
        <p:nvSpPr>
          <p:cNvPr id="155653" name="Rectangle 5"/>
          <p:cNvSpPr>
            <a:spLocks noChangeArrowheads="1"/>
          </p:cNvSpPr>
          <p:nvPr/>
        </p:nvSpPr>
        <p:spPr bwMode="auto">
          <a:xfrm>
            <a:off x="0" y="3435350"/>
            <a:ext cx="9144000" cy="2160588"/>
          </a:xfrm>
          <a:prstGeom prst="rect">
            <a:avLst/>
          </a:prstGeom>
          <a:solidFill>
            <a:srgbClr val="000000">
              <a:alpha val="67999"/>
            </a:srgbClr>
          </a:solidFill>
          <a:ln w="9525">
            <a:solidFill>
              <a:schemeClr val="tx1"/>
            </a:solidFill>
            <a:miter lim="800000"/>
            <a:headEnd/>
            <a:tailEnd/>
          </a:ln>
          <a:effectLst/>
        </p:spPr>
        <p:txBody>
          <a:bodyPr wrap="none" anchor="ctr"/>
          <a:lstStyle/>
          <a:p>
            <a:endParaRPr lang="zh-CN" altLang="en-US"/>
          </a:p>
        </p:txBody>
      </p:sp>
      <p:sp>
        <p:nvSpPr>
          <p:cNvPr id="155652" name="Text Box 4"/>
          <p:cNvSpPr txBox="1">
            <a:spLocks noChangeArrowheads="1"/>
          </p:cNvSpPr>
          <p:nvPr/>
        </p:nvSpPr>
        <p:spPr bwMode="auto">
          <a:xfrm>
            <a:off x="395288" y="3690938"/>
            <a:ext cx="8316912" cy="1616075"/>
          </a:xfrm>
          <a:prstGeom prst="rect">
            <a:avLst/>
          </a:prstGeom>
          <a:noFill/>
          <a:ln w="9525">
            <a:noFill/>
            <a:miter lim="800000"/>
            <a:headEnd/>
            <a:tailEnd/>
          </a:ln>
        </p:spPr>
        <p:txBody>
          <a:bodyPr>
            <a:spAutoFit/>
          </a:bodyPr>
          <a:lstStyle/>
          <a:p>
            <a:pPr>
              <a:spcBef>
                <a:spcPct val="50000"/>
              </a:spcBef>
            </a:pPr>
            <a:r>
              <a:rPr lang="zh-CN" altLang="en-US" sz="4000" b="1" dirty="0">
                <a:solidFill>
                  <a:srgbClr val="FF0000"/>
                </a:solidFill>
                <a:latin typeface="宋体"/>
                <a:ea typeface="楷体_GB2312" pitchFamily="49" charset="-122"/>
              </a:rPr>
              <a:t>“</a:t>
            </a:r>
            <a:r>
              <a:rPr lang="zh-CN" altLang="en-US" sz="4000" b="1" dirty="0">
                <a:solidFill>
                  <a:srgbClr val="FF0000"/>
                </a:solidFill>
                <a:latin typeface="楷体_GB2312" pitchFamily="49" charset="-122"/>
                <a:ea typeface="楷体_GB2312" pitchFamily="49" charset="-122"/>
              </a:rPr>
              <a:t>挟飞仙以遨游，抱明月而长终</a:t>
            </a:r>
            <a:r>
              <a:rPr lang="zh-CN" altLang="en-US" sz="4000" b="1" dirty="0">
                <a:solidFill>
                  <a:srgbClr val="FF0000"/>
                </a:solidFill>
                <a:latin typeface="宋体"/>
                <a:ea typeface="楷体_GB2312" pitchFamily="49" charset="-122"/>
              </a:rPr>
              <a:t>”</a:t>
            </a:r>
            <a:r>
              <a:rPr lang="zh-CN" altLang="en-US" sz="4000" b="1" dirty="0">
                <a:solidFill>
                  <a:srgbClr val="FF0000"/>
                </a:solidFill>
                <a:latin typeface="楷体_GB2312" pitchFamily="49" charset="-122"/>
                <a:ea typeface="楷体_GB2312" pitchFamily="49" charset="-122"/>
              </a:rPr>
              <a:t> </a:t>
            </a:r>
            <a:endParaRPr lang="zh-CN" altLang="en-US" sz="1800" dirty="0">
              <a:solidFill>
                <a:srgbClr val="FF0000"/>
              </a:solidFill>
              <a:latin typeface="Arial" pitchFamily="34" charset="0"/>
              <a:ea typeface="ˎ̥"/>
              <a:cs typeface="ˎ̥"/>
            </a:endParaRPr>
          </a:p>
          <a:p>
            <a:pPr>
              <a:spcBef>
                <a:spcPct val="50000"/>
              </a:spcBef>
            </a:pPr>
            <a:r>
              <a:rPr lang="zh-CN" altLang="en-US" sz="4000" b="1" dirty="0">
                <a:solidFill>
                  <a:srgbClr val="FF0000"/>
                </a:solidFill>
                <a:latin typeface="宋体"/>
                <a:ea typeface="楷体_GB2312" pitchFamily="49" charset="-122"/>
              </a:rPr>
              <a:t>“</a:t>
            </a:r>
            <a:r>
              <a:rPr lang="zh-CN" altLang="en-US" sz="4000" b="1" dirty="0">
                <a:solidFill>
                  <a:srgbClr val="FF0000"/>
                </a:solidFill>
                <a:latin typeface="楷体_GB2312" pitchFamily="49" charset="-122"/>
                <a:ea typeface="楷体_GB2312" pitchFamily="49" charset="-122"/>
              </a:rPr>
              <a:t>知不可乎骤得</a:t>
            </a:r>
            <a:r>
              <a:rPr lang="zh-CN" altLang="en-US" sz="4000" b="1" dirty="0">
                <a:solidFill>
                  <a:srgbClr val="FF0000"/>
                </a:solidFill>
                <a:latin typeface="宋体"/>
                <a:ea typeface="楷体_GB2312" pitchFamily="49" charset="-122"/>
              </a:rPr>
              <a:t>”</a:t>
            </a:r>
            <a:r>
              <a:rPr lang="zh-CN" altLang="en-US" sz="4000" b="1" dirty="0">
                <a:solidFill>
                  <a:srgbClr val="FF0000"/>
                </a:solidFill>
                <a:latin typeface="楷体_GB2312" pitchFamily="49" charset="-122"/>
                <a:ea typeface="楷体_GB2312" pitchFamily="49" charset="-122"/>
              </a:rPr>
              <a:t>。</a:t>
            </a:r>
            <a:r>
              <a:rPr lang="zh-CN" altLang="en-US" sz="1800" b="1" dirty="0">
                <a:solidFill>
                  <a:srgbClr val="FF0000"/>
                </a:solidFill>
                <a:latin typeface="楷体_GB2312" pitchFamily="49" charset="-122"/>
                <a:ea typeface="楷体_GB2312" pitchFamily="49" charset="-122"/>
              </a:rPr>
              <a:t> </a:t>
            </a:r>
            <a:endParaRPr lang="zh-CN" altLang="en-US" sz="1800" dirty="0">
              <a:solidFill>
                <a:srgbClr val="FF0000"/>
              </a:solidFill>
              <a:latin typeface="Arial" pitchFamily="34" charset="0"/>
              <a:ea typeface="宋体" pitchFamily="2" charset="-122"/>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0" y="465138"/>
            <a:ext cx="9144000" cy="5946775"/>
          </a:xfrm>
          <a:prstGeom prst="rect">
            <a:avLst/>
          </a:prstGeom>
          <a:solidFill>
            <a:schemeClr val="bg1"/>
          </a:solidFill>
          <a:ln w="38100">
            <a:solidFill>
              <a:srgbClr val="73516A"/>
            </a:solidFill>
            <a:miter lim="800000"/>
            <a:headEnd/>
            <a:tailEnd/>
          </a:ln>
          <a:effectLst/>
        </p:spPr>
        <p:txBody>
          <a:bodyPr wrap="none" anchor="ctr"/>
          <a:lstStyle/>
          <a:p>
            <a:endParaRPr lang="zh-CN" altLang="en-US"/>
          </a:p>
        </p:txBody>
      </p:sp>
      <p:sp>
        <p:nvSpPr>
          <p:cNvPr id="37891" name="Oval 3"/>
          <p:cNvSpPr>
            <a:spLocks noChangeArrowheads="1"/>
          </p:cNvSpPr>
          <p:nvPr/>
        </p:nvSpPr>
        <p:spPr bwMode="auto">
          <a:xfrm>
            <a:off x="174625" y="1062038"/>
            <a:ext cx="887413" cy="725487"/>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37892" name="Oval 4"/>
          <p:cNvSpPr>
            <a:spLocks noChangeArrowheads="1"/>
          </p:cNvSpPr>
          <p:nvPr/>
        </p:nvSpPr>
        <p:spPr bwMode="auto">
          <a:xfrm>
            <a:off x="174625" y="2614613"/>
            <a:ext cx="887413" cy="725487"/>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37893" name="Text Box 5"/>
          <p:cNvSpPr txBox="1">
            <a:spLocks noChangeArrowheads="1"/>
          </p:cNvSpPr>
          <p:nvPr/>
        </p:nvSpPr>
        <p:spPr bwMode="auto">
          <a:xfrm>
            <a:off x="1017588" y="1108075"/>
            <a:ext cx="3294062" cy="579438"/>
          </a:xfrm>
          <a:prstGeom prst="rect">
            <a:avLst/>
          </a:prstGeom>
          <a:noFill/>
          <a:ln w="9525">
            <a:noFill/>
            <a:miter lim="800000"/>
            <a:headEnd/>
            <a:tailEnd/>
          </a:ln>
          <a:effectLst/>
        </p:spPr>
        <p:txBody>
          <a:bodyPr>
            <a:spAutoFit/>
          </a:bodyPr>
          <a:lstStyle/>
          <a:p>
            <a:r>
              <a:rPr lang="zh-CN" altLang="en-US" b="1">
                <a:solidFill>
                  <a:schemeClr val="tx1"/>
                </a:solidFill>
              </a:rPr>
              <a:t>月夜泛舟的舒畅</a:t>
            </a:r>
          </a:p>
        </p:txBody>
      </p:sp>
      <p:sp>
        <p:nvSpPr>
          <p:cNvPr id="37894" name="Rectangle 6"/>
          <p:cNvSpPr>
            <a:spLocks noChangeArrowheads="1"/>
          </p:cNvSpPr>
          <p:nvPr/>
        </p:nvSpPr>
        <p:spPr bwMode="auto">
          <a:xfrm>
            <a:off x="1073150" y="1917700"/>
            <a:ext cx="2927350" cy="641350"/>
          </a:xfrm>
          <a:prstGeom prst="rect">
            <a:avLst/>
          </a:prstGeom>
          <a:noFill/>
          <a:ln w="9525">
            <a:noFill/>
            <a:miter lim="800000"/>
            <a:headEnd/>
            <a:tailEnd/>
          </a:ln>
          <a:effectLst/>
        </p:spPr>
        <p:txBody>
          <a:bodyPr wrap="none">
            <a:spAutoFit/>
          </a:bodyPr>
          <a:lstStyle/>
          <a:p>
            <a:r>
              <a:rPr lang="zh-CN" altLang="en-US" sz="3600" b="1">
                <a:solidFill>
                  <a:schemeClr val="tx1"/>
                </a:solidFill>
                <a:latin typeface="Arial" pitchFamily="34" charset="0"/>
                <a:ea typeface="华文新魏" pitchFamily="2" charset="-122"/>
              </a:rPr>
              <a:t>（客之箫声）</a:t>
            </a:r>
          </a:p>
        </p:txBody>
      </p:sp>
      <p:sp>
        <p:nvSpPr>
          <p:cNvPr id="37895" name="Text Box 7"/>
          <p:cNvSpPr txBox="1">
            <a:spLocks noChangeArrowheads="1"/>
          </p:cNvSpPr>
          <p:nvPr/>
        </p:nvSpPr>
        <p:spPr bwMode="auto">
          <a:xfrm>
            <a:off x="276225" y="2614613"/>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悲</a:t>
            </a:r>
          </a:p>
        </p:txBody>
      </p:sp>
      <p:sp>
        <p:nvSpPr>
          <p:cNvPr id="37896" name="Text Box 8"/>
          <p:cNvSpPr txBox="1">
            <a:spLocks noChangeArrowheads="1"/>
          </p:cNvSpPr>
          <p:nvPr/>
        </p:nvSpPr>
        <p:spPr bwMode="auto">
          <a:xfrm>
            <a:off x="1017588" y="2730500"/>
            <a:ext cx="3324225" cy="579438"/>
          </a:xfrm>
          <a:prstGeom prst="rect">
            <a:avLst/>
          </a:prstGeom>
          <a:noFill/>
          <a:ln w="9525">
            <a:noFill/>
            <a:miter lim="800000"/>
            <a:headEnd/>
            <a:tailEnd/>
          </a:ln>
          <a:effectLst/>
        </p:spPr>
        <p:txBody>
          <a:bodyPr>
            <a:spAutoFit/>
          </a:bodyPr>
          <a:lstStyle/>
          <a:p>
            <a:r>
              <a:rPr lang="zh-CN" altLang="en-US" b="1">
                <a:solidFill>
                  <a:schemeClr val="tx1"/>
                </a:solidFill>
              </a:rPr>
              <a:t>怀古伤今的悲咽</a:t>
            </a:r>
            <a:endParaRPr lang="zh-CN" altLang="en-US" sz="3600" b="1">
              <a:solidFill>
                <a:schemeClr val="tx1"/>
              </a:solidFill>
              <a:latin typeface="Arial" pitchFamily="34" charset="0"/>
              <a:ea typeface="华文新魏" pitchFamily="2" charset="-122"/>
            </a:endParaRPr>
          </a:p>
        </p:txBody>
      </p:sp>
      <p:sp>
        <p:nvSpPr>
          <p:cNvPr id="37897" name="Text Box 9"/>
          <p:cNvSpPr txBox="1">
            <a:spLocks noChangeArrowheads="1"/>
          </p:cNvSpPr>
          <p:nvPr/>
        </p:nvSpPr>
        <p:spPr bwMode="auto">
          <a:xfrm>
            <a:off x="4221163" y="2701925"/>
            <a:ext cx="5037137" cy="579438"/>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古今对比之悲：英雄无觅</a:t>
            </a:r>
          </a:p>
        </p:txBody>
      </p:sp>
      <p:sp>
        <p:nvSpPr>
          <p:cNvPr id="37898" name="Rectangle 10"/>
          <p:cNvSpPr>
            <a:spLocks noChangeArrowheads="1"/>
          </p:cNvSpPr>
          <p:nvPr/>
        </p:nvSpPr>
        <p:spPr bwMode="auto">
          <a:xfrm>
            <a:off x="276225" y="1047750"/>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乐</a:t>
            </a:r>
          </a:p>
        </p:txBody>
      </p:sp>
      <p:sp>
        <p:nvSpPr>
          <p:cNvPr id="37899" name="Text Box 11"/>
          <p:cNvSpPr txBox="1">
            <a:spLocks noChangeArrowheads="1"/>
          </p:cNvSpPr>
          <p:nvPr/>
        </p:nvSpPr>
        <p:spPr bwMode="auto">
          <a:xfrm>
            <a:off x="4221163" y="1108075"/>
            <a:ext cx="3990975" cy="579438"/>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良辰美景赏心乐事</a:t>
            </a:r>
          </a:p>
        </p:txBody>
      </p:sp>
      <p:sp>
        <p:nvSpPr>
          <p:cNvPr id="37900" name="Text Box 12"/>
          <p:cNvSpPr txBox="1">
            <a:spLocks noChangeArrowheads="1"/>
          </p:cNvSpPr>
          <p:nvPr/>
        </p:nvSpPr>
        <p:spPr bwMode="auto">
          <a:xfrm>
            <a:off x="4221163" y="3600450"/>
            <a:ext cx="4730750" cy="579438"/>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物我对比之悲：人生短暂</a:t>
            </a:r>
          </a:p>
        </p:txBody>
      </p:sp>
      <p:sp>
        <p:nvSpPr>
          <p:cNvPr id="37901" name="Text Box 13"/>
          <p:cNvSpPr txBox="1">
            <a:spLocks noChangeArrowheads="1"/>
          </p:cNvSpPr>
          <p:nvPr/>
        </p:nvSpPr>
        <p:spPr bwMode="auto">
          <a:xfrm>
            <a:off x="4221163" y="4427538"/>
            <a:ext cx="4789487" cy="579437"/>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理想现实之悲：理想幻灭 </a:t>
            </a:r>
          </a:p>
        </p:txBody>
      </p:sp>
      <p:sp>
        <p:nvSpPr>
          <p:cNvPr id="37902" name="AutoShape 14"/>
          <p:cNvSpPr>
            <a:spLocks noChangeArrowheads="1"/>
          </p:cNvSpPr>
          <p:nvPr/>
        </p:nvSpPr>
        <p:spPr bwMode="auto">
          <a:xfrm>
            <a:off x="509588" y="1838325"/>
            <a:ext cx="203200" cy="719138"/>
          </a:xfrm>
          <a:prstGeom prst="downArrow">
            <a:avLst>
              <a:gd name="adj1" fmla="val 50000"/>
              <a:gd name="adj2" fmla="val 88477"/>
            </a:avLst>
          </a:prstGeom>
          <a:solidFill>
            <a:srgbClr val="CC99FF"/>
          </a:solidFill>
          <a:ln w="25400">
            <a:solidFill>
              <a:srgbClr val="73516A"/>
            </a:solidFill>
            <a:miter lim="800000"/>
            <a:headEnd/>
            <a:tailEnd/>
          </a:ln>
          <a:effectLst/>
        </p:spPr>
        <p:txBody>
          <a:bodyPr vert="eaVert" wrap="none" anchor="ctr"/>
          <a:lstStyle/>
          <a:p>
            <a:endParaRPr lang="zh-CN" altLang="en-US"/>
          </a:p>
        </p:txBody>
      </p:sp>
      <p:sp>
        <p:nvSpPr>
          <p:cNvPr id="37903" name="AutoShape 15"/>
          <p:cNvSpPr>
            <a:spLocks/>
          </p:cNvSpPr>
          <p:nvPr/>
        </p:nvSpPr>
        <p:spPr bwMode="auto">
          <a:xfrm>
            <a:off x="4005263" y="3165475"/>
            <a:ext cx="247650" cy="1524000"/>
          </a:xfrm>
          <a:prstGeom prst="leftBrace">
            <a:avLst>
              <a:gd name="adj1" fmla="val 51282"/>
              <a:gd name="adj2" fmla="val 50000"/>
            </a:avLst>
          </a:prstGeom>
          <a:noFill/>
          <a:ln w="38100">
            <a:solidFill>
              <a:srgbClr val="73516A"/>
            </a:solidFill>
            <a:round/>
            <a:headEnd/>
            <a:tailEnd/>
          </a:ln>
          <a:effectLst/>
        </p:spPr>
        <p:txBody>
          <a:bodyPr wrap="none" anchor="ctr"/>
          <a:lstStyle/>
          <a:p>
            <a:endParaRPr lang="zh-CN" altLang="en-US"/>
          </a:p>
        </p:txBody>
      </p:sp>
      <p:pic>
        <p:nvPicPr>
          <p:cNvPr id="37904" name="Picture 16" descr="20061210204359358"/>
          <p:cNvPicPr>
            <a:picLocks noChangeAspect="1" noChangeArrowheads="1"/>
          </p:cNvPicPr>
          <p:nvPr/>
        </p:nvPicPr>
        <p:blipFill>
          <a:blip r:embed="rId2" cstate="print">
            <a:lum bright="12000"/>
          </a:blip>
          <a:srcRect b="11"/>
          <a:stretch>
            <a:fillRect/>
          </a:stretch>
        </p:blipFill>
        <p:spPr bwMode="auto">
          <a:xfrm>
            <a:off x="436563" y="3544888"/>
            <a:ext cx="2646362" cy="2713037"/>
          </a:xfrm>
          <a:prstGeom prst="rect">
            <a:avLst/>
          </a:prstGeom>
          <a:noFill/>
          <a:ln w="28575">
            <a:solidFill>
              <a:srgbClr val="73516A"/>
            </a:solidFill>
            <a:miter lim="800000"/>
            <a:headEnd/>
            <a:tailEnd/>
          </a:ln>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0" y="465138"/>
            <a:ext cx="9144000" cy="5946775"/>
          </a:xfrm>
          <a:prstGeom prst="rect">
            <a:avLst/>
          </a:prstGeom>
          <a:solidFill>
            <a:schemeClr val="bg1"/>
          </a:solidFill>
          <a:ln w="38100">
            <a:solidFill>
              <a:srgbClr val="73516A"/>
            </a:solidFill>
            <a:miter lim="800000"/>
            <a:headEnd/>
            <a:tailEnd/>
          </a:ln>
          <a:effectLst/>
        </p:spPr>
        <p:txBody>
          <a:bodyPr wrap="none" anchor="ctr"/>
          <a:lstStyle/>
          <a:p>
            <a:endParaRPr lang="zh-CN" altLang="en-US"/>
          </a:p>
        </p:txBody>
      </p:sp>
      <p:sp>
        <p:nvSpPr>
          <p:cNvPr id="39939" name="Oval 3"/>
          <p:cNvSpPr>
            <a:spLocks noChangeArrowheads="1"/>
          </p:cNvSpPr>
          <p:nvPr/>
        </p:nvSpPr>
        <p:spPr bwMode="auto">
          <a:xfrm>
            <a:off x="190500" y="885825"/>
            <a:ext cx="1506538" cy="725488"/>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39940" name="Oval 4"/>
          <p:cNvSpPr>
            <a:spLocks noChangeArrowheads="1"/>
          </p:cNvSpPr>
          <p:nvPr/>
        </p:nvSpPr>
        <p:spPr bwMode="auto">
          <a:xfrm>
            <a:off x="190500" y="2744788"/>
            <a:ext cx="1506538" cy="725487"/>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39941" name="Oval 5"/>
          <p:cNvSpPr>
            <a:spLocks noChangeArrowheads="1"/>
          </p:cNvSpPr>
          <p:nvPr/>
        </p:nvSpPr>
        <p:spPr bwMode="auto">
          <a:xfrm>
            <a:off x="190500" y="5178425"/>
            <a:ext cx="1506538" cy="725488"/>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39942" name="Text Box 6"/>
          <p:cNvSpPr txBox="1">
            <a:spLocks noChangeArrowheads="1"/>
          </p:cNvSpPr>
          <p:nvPr/>
        </p:nvSpPr>
        <p:spPr bwMode="auto">
          <a:xfrm>
            <a:off x="2106613" y="777875"/>
            <a:ext cx="3294062" cy="579438"/>
          </a:xfrm>
          <a:prstGeom prst="rect">
            <a:avLst/>
          </a:prstGeom>
          <a:noFill/>
          <a:ln w="9525">
            <a:noFill/>
            <a:miter lim="800000"/>
            <a:headEnd/>
            <a:tailEnd/>
          </a:ln>
          <a:effectLst/>
        </p:spPr>
        <p:txBody>
          <a:bodyPr>
            <a:spAutoFit/>
          </a:bodyPr>
          <a:lstStyle/>
          <a:p>
            <a:r>
              <a:rPr lang="zh-CN" altLang="en-US" b="1">
                <a:solidFill>
                  <a:schemeClr val="tx1"/>
                </a:solidFill>
              </a:rPr>
              <a:t>月夜泛舟的舒畅</a:t>
            </a:r>
          </a:p>
        </p:txBody>
      </p:sp>
      <p:sp>
        <p:nvSpPr>
          <p:cNvPr id="39943" name="Rectangle 7"/>
          <p:cNvSpPr>
            <a:spLocks noChangeArrowheads="1"/>
          </p:cNvSpPr>
          <p:nvPr/>
        </p:nvSpPr>
        <p:spPr bwMode="auto">
          <a:xfrm>
            <a:off x="2279650" y="1444625"/>
            <a:ext cx="2927350" cy="641350"/>
          </a:xfrm>
          <a:prstGeom prst="rect">
            <a:avLst/>
          </a:prstGeom>
          <a:noFill/>
          <a:ln w="9525">
            <a:noFill/>
            <a:miter lim="800000"/>
            <a:headEnd/>
            <a:tailEnd/>
          </a:ln>
          <a:effectLst/>
        </p:spPr>
        <p:txBody>
          <a:bodyPr wrap="none">
            <a:spAutoFit/>
          </a:bodyPr>
          <a:lstStyle/>
          <a:p>
            <a:r>
              <a:rPr lang="zh-CN" altLang="en-US" sz="3600" b="1">
                <a:solidFill>
                  <a:schemeClr val="tx1"/>
                </a:solidFill>
                <a:latin typeface="Arial" pitchFamily="34" charset="0"/>
                <a:ea typeface="华文新魏" pitchFamily="2" charset="-122"/>
              </a:rPr>
              <a:t>（客之箫声）</a:t>
            </a:r>
          </a:p>
        </p:txBody>
      </p:sp>
      <p:sp>
        <p:nvSpPr>
          <p:cNvPr id="39944" name="Text Box 8"/>
          <p:cNvSpPr txBox="1">
            <a:spLocks noChangeArrowheads="1"/>
          </p:cNvSpPr>
          <p:nvPr/>
        </p:nvSpPr>
        <p:spPr bwMode="auto">
          <a:xfrm>
            <a:off x="2092325" y="2800350"/>
            <a:ext cx="3324225" cy="579438"/>
          </a:xfrm>
          <a:prstGeom prst="rect">
            <a:avLst/>
          </a:prstGeom>
          <a:noFill/>
          <a:ln w="9525">
            <a:noFill/>
            <a:miter lim="800000"/>
            <a:headEnd/>
            <a:tailEnd/>
          </a:ln>
          <a:effectLst/>
        </p:spPr>
        <p:txBody>
          <a:bodyPr>
            <a:spAutoFit/>
          </a:bodyPr>
          <a:lstStyle/>
          <a:p>
            <a:r>
              <a:rPr lang="zh-CN" altLang="en-US" b="1">
                <a:solidFill>
                  <a:schemeClr val="tx1"/>
                </a:solidFill>
              </a:rPr>
              <a:t>怀古伤今的悲咽</a:t>
            </a:r>
            <a:endParaRPr lang="zh-CN" altLang="en-US" sz="3600" b="1">
              <a:solidFill>
                <a:schemeClr val="tx1"/>
              </a:solidFill>
              <a:latin typeface="Arial" pitchFamily="34" charset="0"/>
              <a:ea typeface="华文新魏" pitchFamily="2" charset="-122"/>
            </a:endParaRPr>
          </a:p>
        </p:txBody>
      </p:sp>
      <p:sp>
        <p:nvSpPr>
          <p:cNvPr id="39945" name="Text Box 9"/>
          <p:cNvSpPr txBox="1">
            <a:spLocks noChangeArrowheads="1"/>
          </p:cNvSpPr>
          <p:nvPr/>
        </p:nvSpPr>
        <p:spPr bwMode="auto">
          <a:xfrm>
            <a:off x="5253038" y="1822450"/>
            <a:ext cx="3400425" cy="1023938"/>
          </a:xfrm>
          <a:prstGeom prst="rect">
            <a:avLst/>
          </a:prstGeom>
          <a:noFill/>
          <a:ln w="9525">
            <a:noFill/>
            <a:miter lim="800000"/>
            <a:headEnd/>
            <a:tailEnd/>
          </a:ln>
          <a:effectLst/>
        </p:spPr>
        <p:txBody>
          <a:bodyPr>
            <a:spAutoFit/>
          </a:bodyPr>
          <a:lstStyle/>
          <a:p>
            <a:pPr>
              <a:lnSpc>
                <a:spcPct val="90000"/>
              </a:lnSpc>
              <a:spcBef>
                <a:spcPct val="50000"/>
              </a:spcBef>
            </a:pPr>
            <a:r>
              <a:rPr lang="zh-CN" altLang="en-US" b="1">
                <a:solidFill>
                  <a:schemeClr val="tx1"/>
                </a:solidFill>
              </a:rPr>
              <a:t>古今对比之悲</a:t>
            </a:r>
            <a:br>
              <a:rPr lang="zh-CN" altLang="en-US" b="1">
                <a:solidFill>
                  <a:schemeClr val="tx1"/>
                </a:solidFill>
              </a:rPr>
            </a:br>
            <a:r>
              <a:rPr lang="zh-CN" altLang="en-US" b="1">
                <a:solidFill>
                  <a:schemeClr val="tx1"/>
                </a:solidFill>
              </a:rPr>
              <a:t>　　　</a:t>
            </a:r>
            <a:r>
              <a:rPr lang="zh-CN" altLang="en-US" sz="3600" b="1">
                <a:solidFill>
                  <a:schemeClr val="tx1"/>
                </a:solidFill>
                <a:latin typeface="Arial" pitchFamily="34" charset="0"/>
                <a:ea typeface="华文新魏" pitchFamily="2" charset="-122"/>
              </a:rPr>
              <a:t>英雄无觅</a:t>
            </a:r>
          </a:p>
        </p:txBody>
      </p:sp>
      <p:sp>
        <p:nvSpPr>
          <p:cNvPr id="39946" name="Text Box 10"/>
          <p:cNvSpPr txBox="1">
            <a:spLocks noChangeArrowheads="1"/>
          </p:cNvSpPr>
          <p:nvPr/>
        </p:nvSpPr>
        <p:spPr bwMode="auto">
          <a:xfrm>
            <a:off x="5310188" y="777875"/>
            <a:ext cx="3725862" cy="579438"/>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良辰美景赏心乐事</a:t>
            </a:r>
          </a:p>
        </p:txBody>
      </p:sp>
      <p:sp>
        <p:nvSpPr>
          <p:cNvPr id="39947" name="Text Box 11"/>
          <p:cNvSpPr txBox="1">
            <a:spLocks noChangeArrowheads="1"/>
          </p:cNvSpPr>
          <p:nvPr/>
        </p:nvSpPr>
        <p:spPr bwMode="auto">
          <a:xfrm>
            <a:off x="5253038" y="2813050"/>
            <a:ext cx="3471862" cy="1023938"/>
          </a:xfrm>
          <a:prstGeom prst="rect">
            <a:avLst/>
          </a:prstGeom>
          <a:noFill/>
          <a:ln w="9525">
            <a:noFill/>
            <a:miter lim="800000"/>
            <a:headEnd/>
            <a:tailEnd/>
          </a:ln>
          <a:effectLst/>
        </p:spPr>
        <p:txBody>
          <a:bodyPr>
            <a:spAutoFit/>
          </a:bodyPr>
          <a:lstStyle/>
          <a:p>
            <a:pPr>
              <a:lnSpc>
                <a:spcPct val="90000"/>
              </a:lnSpc>
              <a:spcBef>
                <a:spcPct val="50000"/>
              </a:spcBef>
            </a:pPr>
            <a:r>
              <a:rPr lang="zh-CN" altLang="en-US" b="1">
                <a:solidFill>
                  <a:schemeClr val="tx1"/>
                </a:solidFill>
              </a:rPr>
              <a:t>物我对比之悲</a:t>
            </a:r>
            <a:br>
              <a:rPr lang="zh-CN" altLang="en-US" b="1">
                <a:solidFill>
                  <a:schemeClr val="tx1"/>
                </a:solidFill>
              </a:rPr>
            </a:br>
            <a:r>
              <a:rPr lang="zh-CN" altLang="en-US" b="1">
                <a:solidFill>
                  <a:schemeClr val="tx1"/>
                </a:solidFill>
              </a:rPr>
              <a:t>　　　</a:t>
            </a:r>
            <a:r>
              <a:rPr lang="zh-CN" altLang="en-US" sz="3600" b="1">
                <a:solidFill>
                  <a:schemeClr val="tx1"/>
                </a:solidFill>
                <a:latin typeface="Arial" pitchFamily="34" charset="0"/>
                <a:ea typeface="华文新魏" pitchFamily="2" charset="-122"/>
              </a:rPr>
              <a:t>人生短暂</a:t>
            </a:r>
          </a:p>
        </p:txBody>
      </p:sp>
      <p:sp>
        <p:nvSpPr>
          <p:cNvPr id="39948" name="Text Box 12"/>
          <p:cNvSpPr txBox="1">
            <a:spLocks noChangeArrowheads="1"/>
          </p:cNvSpPr>
          <p:nvPr/>
        </p:nvSpPr>
        <p:spPr bwMode="auto">
          <a:xfrm>
            <a:off x="5253038" y="3805238"/>
            <a:ext cx="3514725" cy="1023937"/>
          </a:xfrm>
          <a:prstGeom prst="rect">
            <a:avLst/>
          </a:prstGeom>
          <a:noFill/>
          <a:ln w="9525">
            <a:noFill/>
            <a:miter lim="800000"/>
            <a:headEnd/>
            <a:tailEnd/>
          </a:ln>
          <a:effectLst/>
        </p:spPr>
        <p:txBody>
          <a:bodyPr>
            <a:spAutoFit/>
          </a:bodyPr>
          <a:lstStyle/>
          <a:p>
            <a:pPr>
              <a:lnSpc>
                <a:spcPct val="90000"/>
              </a:lnSpc>
              <a:spcBef>
                <a:spcPct val="50000"/>
              </a:spcBef>
            </a:pPr>
            <a:r>
              <a:rPr lang="zh-CN" altLang="en-US" b="1">
                <a:solidFill>
                  <a:schemeClr val="tx1"/>
                </a:solidFill>
              </a:rPr>
              <a:t>理想现实之悲</a:t>
            </a:r>
            <a:br>
              <a:rPr lang="zh-CN" altLang="en-US" b="1">
                <a:solidFill>
                  <a:schemeClr val="tx1"/>
                </a:solidFill>
              </a:rPr>
            </a:br>
            <a:r>
              <a:rPr lang="zh-CN" altLang="en-US" b="1">
                <a:solidFill>
                  <a:schemeClr val="tx1"/>
                </a:solidFill>
              </a:rPr>
              <a:t>　　　</a:t>
            </a:r>
            <a:r>
              <a:rPr lang="zh-CN" altLang="en-US" sz="3600" b="1">
                <a:solidFill>
                  <a:schemeClr val="tx1"/>
                </a:solidFill>
                <a:latin typeface="Arial" pitchFamily="34" charset="0"/>
                <a:ea typeface="华文新魏" pitchFamily="2" charset="-122"/>
              </a:rPr>
              <a:t>理想幻灭 </a:t>
            </a:r>
          </a:p>
        </p:txBody>
      </p:sp>
      <p:sp>
        <p:nvSpPr>
          <p:cNvPr id="39949" name="AutoShape 13"/>
          <p:cNvSpPr>
            <a:spLocks/>
          </p:cNvSpPr>
          <p:nvPr/>
        </p:nvSpPr>
        <p:spPr bwMode="auto">
          <a:xfrm>
            <a:off x="5080000" y="2338388"/>
            <a:ext cx="203200" cy="1347787"/>
          </a:xfrm>
          <a:prstGeom prst="leftBrace">
            <a:avLst>
              <a:gd name="adj1" fmla="val 55273"/>
              <a:gd name="adj2" fmla="val 50000"/>
            </a:avLst>
          </a:prstGeom>
          <a:noFill/>
          <a:ln w="38100">
            <a:solidFill>
              <a:srgbClr val="73516A"/>
            </a:solidFill>
            <a:round/>
            <a:headEnd/>
            <a:tailEnd/>
          </a:ln>
          <a:effectLst/>
        </p:spPr>
        <p:txBody>
          <a:bodyPr wrap="none" anchor="ctr"/>
          <a:lstStyle/>
          <a:p>
            <a:endParaRPr lang="zh-CN" altLang="en-US"/>
          </a:p>
        </p:txBody>
      </p:sp>
      <p:sp>
        <p:nvSpPr>
          <p:cNvPr id="39950" name="Text Box 14"/>
          <p:cNvSpPr txBox="1">
            <a:spLocks noChangeArrowheads="1"/>
          </p:cNvSpPr>
          <p:nvPr/>
        </p:nvSpPr>
        <p:spPr bwMode="auto">
          <a:xfrm>
            <a:off x="2106613" y="5280025"/>
            <a:ext cx="4789487" cy="579438"/>
          </a:xfrm>
          <a:prstGeom prst="rect">
            <a:avLst/>
          </a:prstGeom>
          <a:noFill/>
          <a:ln w="9525">
            <a:noFill/>
            <a:miter lim="800000"/>
            <a:headEnd/>
            <a:tailEnd/>
          </a:ln>
          <a:effectLst/>
        </p:spPr>
        <p:txBody>
          <a:bodyPr>
            <a:spAutoFit/>
          </a:bodyPr>
          <a:lstStyle/>
          <a:p>
            <a:r>
              <a:rPr lang="zh-CN" altLang="en-US" b="1">
                <a:solidFill>
                  <a:schemeClr val="tx1"/>
                </a:solidFill>
              </a:rPr>
              <a:t>超脱人生的欢快</a:t>
            </a:r>
          </a:p>
        </p:txBody>
      </p:sp>
      <p:sp>
        <p:nvSpPr>
          <p:cNvPr id="39951" name="Rectangle 15"/>
          <p:cNvSpPr>
            <a:spLocks noChangeArrowheads="1"/>
          </p:cNvSpPr>
          <p:nvPr/>
        </p:nvSpPr>
        <p:spPr bwMode="auto">
          <a:xfrm>
            <a:off x="5253038" y="4911725"/>
            <a:ext cx="2012950" cy="579438"/>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变与不变</a:t>
            </a:r>
          </a:p>
        </p:txBody>
      </p:sp>
      <p:sp>
        <p:nvSpPr>
          <p:cNvPr id="39952" name="Rectangle 16"/>
          <p:cNvSpPr>
            <a:spLocks noChangeArrowheads="1"/>
          </p:cNvSpPr>
          <p:nvPr/>
        </p:nvSpPr>
        <p:spPr bwMode="auto">
          <a:xfrm>
            <a:off x="5253038" y="5689600"/>
            <a:ext cx="2012950" cy="579438"/>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不取与取</a:t>
            </a:r>
          </a:p>
        </p:txBody>
      </p:sp>
      <p:sp>
        <p:nvSpPr>
          <p:cNvPr id="39953" name="AutoShape 17"/>
          <p:cNvSpPr>
            <a:spLocks/>
          </p:cNvSpPr>
          <p:nvPr/>
        </p:nvSpPr>
        <p:spPr bwMode="auto">
          <a:xfrm>
            <a:off x="5124450" y="5146675"/>
            <a:ext cx="203200" cy="906463"/>
          </a:xfrm>
          <a:prstGeom prst="leftBrace">
            <a:avLst>
              <a:gd name="adj1" fmla="val 37174"/>
              <a:gd name="adj2" fmla="val 50000"/>
            </a:avLst>
          </a:prstGeom>
          <a:noFill/>
          <a:ln w="38100">
            <a:solidFill>
              <a:srgbClr val="73516A"/>
            </a:solidFill>
            <a:round/>
            <a:headEnd/>
            <a:tailEnd/>
          </a:ln>
          <a:effectLst/>
        </p:spPr>
        <p:txBody>
          <a:bodyPr wrap="none" anchor="ctr"/>
          <a:lstStyle/>
          <a:p>
            <a:endParaRPr lang="zh-CN" altLang="en-US"/>
          </a:p>
        </p:txBody>
      </p:sp>
      <p:sp>
        <p:nvSpPr>
          <p:cNvPr id="39954" name="Text Box 18"/>
          <p:cNvSpPr txBox="1">
            <a:spLocks noChangeArrowheads="1"/>
          </p:cNvSpPr>
          <p:nvPr/>
        </p:nvSpPr>
        <p:spPr bwMode="auto">
          <a:xfrm>
            <a:off x="349250" y="2741613"/>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景</a:t>
            </a:r>
          </a:p>
        </p:txBody>
      </p:sp>
      <p:sp>
        <p:nvSpPr>
          <p:cNvPr id="39955" name="Rectangle 19"/>
          <p:cNvSpPr>
            <a:spLocks noChangeArrowheads="1"/>
          </p:cNvSpPr>
          <p:nvPr/>
        </p:nvSpPr>
        <p:spPr bwMode="auto">
          <a:xfrm>
            <a:off x="349250" y="901700"/>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情</a:t>
            </a:r>
          </a:p>
        </p:txBody>
      </p:sp>
      <p:sp>
        <p:nvSpPr>
          <p:cNvPr id="39956" name="AutoShape 20"/>
          <p:cNvSpPr>
            <a:spLocks noChangeArrowheads="1"/>
          </p:cNvSpPr>
          <p:nvPr/>
        </p:nvSpPr>
        <p:spPr bwMode="auto">
          <a:xfrm>
            <a:off x="857250" y="1820863"/>
            <a:ext cx="276225" cy="719137"/>
          </a:xfrm>
          <a:prstGeom prst="downArrow">
            <a:avLst>
              <a:gd name="adj1" fmla="val 50000"/>
              <a:gd name="adj2" fmla="val 65086"/>
            </a:avLst>
          </a:prstGeom>
          <a:solidFill>
            <a:srgbClr val="CC99FF"/>
          </a:solidFill>
          <a:ln w="25400">
            <a:solidFill>
              <a:srgbClr val="73516A"/>
            </a:solidFill>
            <a:miter lim="800000"/>
            <a:headEnd/>
            <a:tailEnd/>
          </a:ln>
          <a:effectLst/>
        </p:spPr>
        <p:txBody>
          <a:bodyPr vert="eaVert" wrap="none" anchor="ctr"/>
          <a:lstStyle/>
          <a:p>
            <a:endParaRPr lang="zh-CN" altLang="en-US"/>
          </a:p>
        </p:txBody>
      </p:sp>
      <p:sp>
        <p:nvSpPr>
          <p:cNvPr id="39957" name="Text Box 21"/>
          <p:cNvSpPr txBox="1">
            <a:spLocks noChangeArrowheads="1"/>
          </p:cNvSpPr>
          <p:nvPr/>
        </p:nvSpPr>
        <p:spPr bwMode="auto">
          <a:xfrm>
            <a:off x="349250" y="5178425"/>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理</a:t>
            </a:r>
          </a:p>
        </p:txBody>
      </p:sp>
      <p:sp>
        <p:nvSpPr>
          <p:cNvPr id="39958" name="AutoShape 22"/>
          <p:cNvSpPr>
            <a:spLocks noChangeArrowheads="1"/>
          </p:cNvSpPr>
          <p:nvPr/>
        </p:nvSpPr>
        <p:spPr bwMode="auto">
          <a:xfrm>
            <a:off x="838200" y="3711575"/>
            <a:ext cx="293688" cy="1281113"/>
          </a:xfrm>
          <a:prstGeom prst="downArrow">
            <a:avLst>
              <a:gd name="adj1" fmla="val 50000"/>
              <a:gd name="adj2" fmla="val 109054"/>
            </a:avLst>
          </a:prstGeom>
          <a:solidFill>
            <a:srgbClr val="CC99FF"/>
          </a:solidFill>
          <a:ln w="25400">
            <a:solidFill>
              <a:srgbClr val="73516A"/>
            </a:solidFill>
            <a:miter lim="800000"/>
            <a:headEnd/>
            <a:tailEnd/>
          </a:ln>
          <a:effectLst/>
        </p:spPr>
        <p:txBody>
          <a:bodyPr vert="eaVert" wrap="none" anchor="ctr"/>
          <a:lstStyle/>
          <a:p>
            <a:endParaRPr lang="zh-CN" altLang="en-US"/>
          </a:p>
        </p:txBody>
      </p:sp>
      <p:sp>
        <p:nvSpPr>
          <p:cNvPr id="39959" name="Text Box 23"/>
          <p:cNvSpPr txBox="1">
            <a:spLocks noChangeArrowheads="1"/>
          </p:cNvSpPr>
          <p:nvPr/>
        </p:nvSpPr>
        <p:spPr bwMode="auto">
          <a:xfrm>
            <a:off x="895350" y="2741613"/>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悲</a:t>
            </a:r>
          </a:p>
        </p:txBody>
      </p:sp>
      <p:sp>
        <p:nvSpPr>
          <p:cNvPr id="39960" name="Rectangle 24"/>
          <p:cNvSpPr>
            <a:spLocks noChangeArrowheads="1"/>
          </p:cNvSpPr>
          <p:nvPr/>
        </p:nvSpPr>
        <p:spPr bwMode="auto">
          <a:xfrm>
            <a:off x="895350" y="901700"/>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乐</a:t>
            </a:r>
          </a:p>
        </p:txBody>
      </p:sp>
      <p:sp>
        <p:nvSpPr>
          <p:cNvPr id="39961" name="Text Box 25"/>
          <p:cNvSpPr txBox="1">
            <a:spLocks noChangeArrowheads="1"/>
          </p:cNvSpPr>
          <p:nvPr/>
        </p:nvSpPr>
        <p:spPr bwMode="auto">
          <a:xfrm>
            <a:off x="895350" y="5178425"/>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喜</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2034" name="Rectangle 2"/>
          <p:cNvSpPr>
            <a:spLocks noChangeArrowheads="1"/>
          </p:cNvSpPr>
          <p:nvPr/>
        </p:nvSpPr>
        <p:spPr bwMode="auto">
          <a:xfrm>
            <a:off x="0" y="565150"/>
            <a:ext cx="9144000" cy="1009650"/>
          </a:xfrm>
          <a:prstGeom prst="rect">
            <a:avLst/>
          </a:prstGeom>
          <a:solidFill>
            <a:srgbClr val="660066"/>
          </a:solidFill>
          <a:ln w="25400">
            <a:solidFill>
              <a:srgbClr val="E0BAF8"/>
            </a:solidFill>
            <a:miter lim="800000"/>
            <a:headEnd/>
            <a:tailEnd/>
          </a:ln>
          <a:effectLst/>
        </p:spPr>
        <p:txBody>
          <a:bodyPr wrap="none" anchor="ctr"/>
          <a:lstStyle/>
          <a:p>
            <a:endParaRPr lang="zh-CN" altLang="en-US"/>
          </a:p>
        </p:txBody>
      </p:sp>
      <p:sp>
        <p:nvSpPr>
          <p:cNvPr id="172035" name="Rectangle 3"/>
          <p:cNvSpPr>
            <a:spLocks noChangeArrowheads="1"/>
          </p:cNvSpPr>
          <p:nvPr/>
        </p:nvSpPr>
        <p:spPr bwMode="auto">
          <a:xfrm>
            <a:off x="547688" y="1981200"/>
            <a:ext cx="8193087" cy="3825875"/>
          </a:xfrm>
          <a:prstGeom prst="rect">
            <a:avLst/>
          </a:prstGeom>
          <a:noFill/>
          <a:ln w="9525">
            <a:noFill/>
            <a:miter lim="800000"/>
            <a:headEnd/>
            <a:tailEnd/>
          </a:ln>
          <a:effectLst/>
        </p:spPr>
        <p:txBody>
          <a:bodyPr>
            <a:spAutoFit/>
          </a:bodyPr>
          <a:lstStyle/>
          <a:p>
            <a:pPr>
              <a:lnSpc>
                <a:spcPct val="170000"/>
              </a:lnSpc>
            </a:pPr>
            <a:r>
              <a:rPr kumimoji="1" lang="zh-CN" altLang="en-US" sz="3600" b="1">
                <a:solidFill>
                  <a:srgbClr val="FF0000"/>
                </a:solidFill>
                <a:latin typeface="Times New Roman" pitchFamily="18" charset="0"/>
              </a:rPr>
              <a:t>感情线索：</a:t>
            </a:r>
            <a:r>
              <a:rPr kumimoji="1" lang="zh-CN" altLang="en-US" sz="3600" b="1">
                <a:solidFill>
                  <a:schemeClr val="tx1"/>
                </a:solidFill>
                <a:latin typeface="Times New Roman" pitchFamily="18" charset="0"/>
              </a:rPr>
              <a:t>乐</a:t>
            </a:r>
            <a:r>
              <a:rPr kumimoji="1" lang="en-US" altLang="zh-CN" sz="3600" b="1">
                <a:solidFill>
                  <a:schemeClr val="tx1"/>
                </a:solidFill>
                <a:latin typeface="Times New Roman" pitchFamily="18" charset="0"/>
              </a:rPr>
              <a:t>——</a:t>
            </a:r>
            <a:r>
              <a:rPr kumimoji="1" lang="zh-CN" altLang="en-US" sz="3600" b="1">
                <a:solidFill>
                  <a:schemeClr val="tx1"/>
                </a:solidFill>
                <a:latin typeface="Times New Roman" pitchFamily="18" charset="0"/>
              </a:rPr>
              <a:t>悲</a:t>
            </a:r>
            <a:r>
              <a:rPr kumimoji="1" lang="en-US" altLang="zh-CN" sz="3600" b="1">
                <a:solidFill>
                  <a:schemeClr val="tx1"/>
                </a:solidFill>
                <a:latin typeface="Times New Roman" pitchFamily="18" charset="0"/>
              </a:rPr>
              <a:t>——</a:t>
            </a:r>
            <a:r>
              <a:rPr kumimoji="1" lang="zh-CN" altLang="en-US" sz="3600" b="1">
                <a:solidFill>
                  <a:schemeClr val="tx1"/>
                </a:solidFill>
                <a:latin typeface="Times New Roman" pitchFamily="18" charset="0"/>
              </a:rPr>
              <a:t>乐</a:t>
            </a:r>
          </a:p>
          <a:p>
            <a:pPr>
              <a:lnSpc>
                <a:spcPct val="170000"/>
              </a:lnSpc>
            </a:pPr>
            <a:r>
              <a:rPr kumimoji="1" lang="zh-CN" altLang="en-US" sz="3600" b="1">
                <a:solidFill>
                  <a:srgbClr val="FF0000"/>
                </a:solidFill>
                <a:latin typeface="Times New Roman" pitchFamily="18" charset="0"/>
              </a:rPr>
              <a:t>时间线索：</a:t>
            </a:r>
            <a:r>
              <a:rPr kumimoji="1" lang="zh-CN" altLang="en-US" sz="3600" b="1">
                <a:solidFill>
                  <a:schemeClr val="tx1"/>
                </a:solidFill>
                <a:latin typeface="Times New Roman" pitchFamily="18" charset="0"/>
              </a:rPr>
              <a:t>月初出</a:t>
            </a:r>
            <a:r>
              <a:rPr kumimoji="1" lang="en-US" altLang="zh-CN" sz="3600" b="1">
                <a:solidFill>
                  <a:schemeClr val="tx1"/>
                </a:solidFill>
                <a:latin typeface="Times New Roman" pitchFamily="18" charset="0"/>
              </a:rPr>
              <a:t>——</a:t>
            </a:r>
            <a:r>
              <a:rPr kumimoji="1" lang="zh-CN" altLang="en-US" sz="3600" b="1">
                <a:solidFill>
                  <a:schemeClr val="tx1"/>
                </a:solidFill>
                <a:latin typeface="Times New Roman" pitchFamily="18" charset="0"/>
              </a:rPr>
              <a:t>东方既白</a:t>
            </a:r>
          </a:p>
          <a:p>
            <a:pPr>
              <a:lnSpc>
                <a:spcPct val="170000"/>
              </a:lnSpc>
            </a:pPr>
            <a:r>
              <a:rPr kumimoji="1" lang="zh-CN" altLang="en-US" sz="3600" b="1">
                <a:solidFill>
                  <a:srgbClr val="FF0000"/>
                </a:solidFill>
                <a:latin typeface="Times New Roman" pitchFamily="18" charset="0"/>
              </a:rPr>
              <a:t>叙事线索：</a:t>
            </a:r>
            <a:r>
              <a:rPr kumimoji="1" lang="zh-CN" altLang="en-US" sz="3600" b="1">
                <a:solidFill>
                  <a:schemeClr val="tx1"/>
                </a:solidFill>
                <a:latin typeface="Times New Roman" pitchFamily="18" charset="0"/>
              </a:rPr>
              <a:t>夜游</a:t>
            </a:r>
            <a:r>
              <a:rPr kumimoji="1" lang="en-US" altLang="zh-CN" sz="3600" b="1">
                <a:solidFill>
                  <a:schemeClr val="tx1"/>
                </a:solidFill>
                <a:latin typeface="Times New Roman" pitchFamily="18" charset="0"/>
              </a:rPr>
              <a:t>——</a:t>
            </a:r>
            <a:r>
              <a:rPr kumimoji="1" lang="zh-CN" altLang="en-US" sz="3600" b="1">
                <a:solidFill>
                  <a:schemeClr val="tx1"/>
                </a:solidFill>
                <a:latin typeface="Times New Roman" pitchFamily="18" charset="0"/>
              </a:rPr>
              <a:t>听曲</a:t>
            </a:r>
            <a:r>
              <a:rPr kumimoji="1" lang="en-US" altLang="zh-CN" sz="3600" b="1">
                <a:solidFill>
                  <a:schemeClr val="tx1"/>
                </a:solidFill>
                <a:latin typeface="Times New Roman" pitchFamily="18" charset="0"/>
              </a:rPr>
              <a:t>——</a:t>
            </a:r>
            <a:r>
              <a:rPr kumimoji="1" lang="zh-CN" altLang="en-US" sz="3600" b="1">
                <a:solidFill>
                  <a:schemeClr val="tx1"/>
                </a:solidFill>
                <a:latin typeface="Times New Roman" pitchFamily="18" charset="0"/>
              </a:rPr>
              <a:t>主问客答</a:t>
            </a:r>
            <a:br>
              <a:rPr kumimoji="1" lang="zh-CN" altLang="en-US" sz="3600" b="1">
                <a:solidFill>
                  <a:schemeClr val="tx1"/>
                </a:solidFill>
                <a:latin typeface="Times New Roman" pitchFamily="18" charset="0"/>
              </a:rPr>
            </a:br>
            <a:r>
              <a:rPr kumimoji="1" lang="zh-CN" altLang="en-US" sz="3600" b="1">
                <a:solidFill>
                  <a:schemeClr val="tx1"/>
                </a:solidFill>
                <a:latin typeface="Times New Roman" pitchFamily="18" charset="0"/>
              </a:rPr>
              <a:t>                    </a:t>
            </a:r>
            <a:r>
              <a:rPr kumimoji="1" lang="en-US" altLang="zh-CN" sz="3600" b="1">
                <a:solidFill>
                  <a:schemeClr val="tx1"/>
                </a:solidFill>
                <a:latin typeface="Times New Roman" pitchFamily="18" charset="0"/>
              </a:rPr>
              <a:t>——</a:t>
            </a:r>
            <a:r>
              <a:rPr kumimoji="1" lang="zh-CN" altLang="en-US" sz="3600" b="1">
                <a:solidFill>
                  <a:schemeClr val="tx1"/>
                </a:solidFill>
                <a:latin typeface="Times New Roman" pitchFamily="18" charset="0"/>
              </a:rPr>
              <a:t>主辩</a:t>
            </a:r>
            <a:r>
              <a:rPr kumimoji="1" lang="en-US" altLang="zh-CN" sz="3600" b="1">
                <a:solidFill>
                  <a:schemeClr val="tx1"/>
                </a:solidFill>
                <a:latin typeface="Times New Roman" pitchFamily="18" charset="0"/>
              </a:rPr>
              <a:t>——</a:t>
            </a:r>
            <a:r>
              <a:rPr kumimoji="1" lang="zh-CN" altLang="en-US" sz="3600" b="1">
                <a:solidFill>
                  <a:schemeClr val="tx1"/>
                </a:solidFill>
                <a:latin typeface="Times New Roman" pitchFamily="18" charset="0"/>
              </a:rPr>
              <a:t>客喜</a:t>
            </a:r>
          </a:p>
        </p:txBody>
      </p:sp>
      <p:sp>
        <p:nvSpPr>
          <p:cNvPr id="172036" name="Rectangle 4"/>
          <p:cNvSpPr>
            <a:spLocks noChangeArrowheads="1"/>
          </p:cNvSpPr>
          <p:nvPr/>
        </p:nvSpPr>
        <p:spPr bwMode="auto">
          <a:xfrm>
            <a:off x="314325" y="692150"/>
            <a:ext cx="9099550" cy="701675"/>
          </a:xfrm>
          <a:prstGeom prst="rect">
            <a:avLst/>
          </a:prstGeom>
          <a:noFill/>
          <a:ln w="25400" algn="ctr">
            <a:noFill/>
            <a:miter lim="800000"/>
            <a:headEnd/>
            <a:tailEnd/>
          </a:ln>
          <a:effectLst/>
        </p:spPr>
        <p:txBody>
          <a:bodyPr>
            <a:spAutoFit/>
          </a:bodyPr>
          <a:lstStyle/>
          <a:p>
            <a:pPr>
              <a:spcBef>
                <a:spcPct val="50000"/>
              </a:spcBef>
            </a:pPr>
            <a:r>
              <a:rPr lang="zh-CN" altLang="en-US" sz="4000" b="1" dirty="0">
                <a:solidFill>
                  <a:srgbClr val="FF0000"/>
                </a:solidFill>
                <a:latin typeface="Arial" pitchFamily="34" charset="0"/>
                <a:ea typeface="华文新魏" pitchFamily="2" charset="-122"/>
              </a:rPr>
              <a:t>作者思路怎样，全文以什么为线索？</a:t>
            </a:r>
          </a:p>
        </p:txBody>
      </p:sp>
    </p:spTree>
  </p:cSld>
  <p:clrMapOvr>
    <a:masterClrMapping/>
  </p:clrMapOvr>
  <p:transition spd="slow"/>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Text Box 2"/>
          <p:cNvSpPr txBox="1">
            <a:spLocks noChangeArrowheads="1"/>
          </p:cNvSpPr>
          <p:nvPr/>
        </p:nvSpPr>
        <p:spPr bwMode="auto">
          <a:xfrm>
            <a:off x="190500" y="1200150"/>
            <a:ext cx="3276600" cy="2012950"/>
          </a:xfrm>
          <a:prstGeom prst="rect">
            <a:avLst/>
          </a:prstGeom>
          <a:noFill/>
          <a:ln w="9525">
            <a:noFill/>
            <a:miter lim="800000"/>
            <a:headEnd/>
            <a:tailEnd/>
          </a:ln>
          <a:effectLst/>
        </p:spPr>
        <p:txBody>
          <a:bodyPr>
            <a:spAutoFit/>
          </a:bodyPr>
          <a:lstStyle/>
          <a:p>
            <a:pPr algn="ctr">
              <a:spcBef>
                <a:spcPct val="50000"/>
              </a:spcBef>
            </a:pPr>
            <a:r>
              <a:rPr lang="zh-CN" altLang="en-US" sz="3600" b="1">
                <a:solidFill>
                  <a:srgbClr val="FF0000"/>
                </a:solidFill>
                <a:latin typeface="Times New Roman" pitchFamily="18" charset="0"/>
              </a:rPr>
              <a:t>赤壁之景</a:t>
            </a:r>
            <a:r>
              <a:rPr lang="zh-CN" altLang="en-US" sz="2800" b="1">
                <a:solidFill>
                  <a:srgbClr val="FF0000"/>
                </a:solidFill>
                <a:latin typeface="Arial" pitchFamily="34" charset="0"/>
                <a:ea typeface="宋体" pitchFamily="2" charset="-122"/>
              </a:rPr>
              <a:t/>
            </a:r>
            <a:br>
              <a:rPr lang="zh-CN" altLang="en-US" sz="2800" b="1">
                <a:solidFill>
                  <a:srgbClr val="FF0000"/>
                </a:solidFill>
                <a:latin typeface="Arial" pitchFamily="34" charset="0"/>
                <a:ea typeface="宋体" pitchFamily="2" charset="-122"/>
              </a:rPr>
            </a:br>
            <a:r>
              <a:rPr kumimoji="1" lang="en-US" altLang="ja-JP" sz="3000" b="1">
                <a:solidFill>
                  <a:srgbClr val="000000"/>
                </a:solidFill>
                <a:latin typeface="Times New Roman" pitchFamily="18" charset="0"/>
              </a:rPr>
              <a:t>(</a:t>
            </a:r>
            <a:r>
              <a:rPr kumimoji="1" lang="en-US" altLang="zh-CN" sz="3000" b="1">
                <a:solidFill>
                  <a:srgbClr val="000000"/>
                </a:solidFill>
                <a:latin typeface="宋体"/>
                <a:ea typeface="宋体" pitchFamily="2" charset="-122"/>
              </a:rPr>
              <a:t>“</a:t>
            </a:r>
            <a:r>
              <a:rPr kumimoji="1" lang="zh-CN" altLang="en-US" sz="3000" b="1">
                <a:solidFill>
                  <a:srgbClr val="000000"/>
                </a:solidFill>
                <a:latin typeface="Times New Roman" pitchFamily="18" charset="0"/>
              </a:rPr>
              <a:t>清风徐来</a:t>
            </a:r>
            <a:r>
              <a:rPr kumimoji="1" lang="en-US" altLang="zh-CN" sz="3000" b="1">
                <a:solidFill>
                  <a:srgbClr val="000000"/>
                </a:solidFill>
                <a:latin typeface="Times New Roman" pitchFamily="18" charset="0"/>
              </a:rPr>
              <a:t>,</a:t>
            </a:r>
            <a:r>
              <a:rPr kumimoji="1" lang="zh-CN" altLang="en-US" sz="3000" b="1">
                <a:solidFill>
                  <a:srgbClr val="000000"/>
                </a:solidFill>
                <a:latin typeface="Times New Roman" pitchFamily="18" charset="0"/>
              </a:rPr>
              <a:t>水波不兴</a:t>
            </a:r>
            <a:r>
              <a:rPr kumimoji="1" lang="zh-CN" altLang="en-US" sz="3000" b="1">
                <a:solidFill>
                  <a:srgbClr val="000000"/>
                </a:solidFill>
                <a:latin typeface="宋体"/>
                <a:ea typeface="宋体" pitchFamily="2" charset="-122"/>
              </a:rPr>
              <a:t>”</a:t>
            </a:r>
            <a:r>
              <a:rPr kumimoji="1" lang="zh-CN" altLang="en-US" sz="3000" b="1">
                <a:solidFill>
                  <a:srgbClr val="000000"/>
                </a:solidFill>
                <a:latin typeface="Times New Roman" pitchFamily="18" charset="0"/>
              </a:rPr>
              <a:t>、</a:t>
            </a:r>
            <a:r>
              <a:rPr kumimoji="1" lang="zh-CN" altLang="en-US" sz="3000" b="1">
                <a:solidFill>
                  <a:srgbClr val="000000"/>
                </a:solidFill>
                <a:latin typeface="宋体"/>
                <a:ea typeface="宋体" pitchFamily="2" charset="-122"/>
              </a:rPr>
              <a:t>“</a:t>
            </a:r>
            <a:r>
              <a:rPr kumimoji="1" lang="zh-CN" altLang="en-US" sz="3000" b="1">
                <a:solidFill>
                  <a:srgbClr val="000000"/>
                </a:solidFill>
                <a:latin typeface="Times New Roman" pitchFamily="18" charset="0"/>
              </a:rPr>
              <a:t>白露横江</a:t>
            </a:r>
            <a:r>
              <a:rPr kumimoji="1" lang="ja-JP" altLang="zh-CN" sz="3000" b="1">
                <a:solidFill>
                  <a:srgbClr val="000000"/>
                </a:solidFill>
                <a:latin typeface="Times New Roman" pitchFamily="18" charset="0"/>
              </a:rPr>
              <a:t>，</a:t>
            </a:r>
            <a:r>
              <a:rPr kumimoji="1" lang="zh-CN" altLang="en-US" sz="3000" b="1">
                <a:solidFill>
                  <a:srgbClr val="000000"/>
                </a:solidFill>
                <a:latin typeface="Times New Roman" pitchFamily="18" charset="0"/>
              </a:rPr>
              <a:t>水光接天</a:t>
            </a:r>
            <a:r>
              <a:rPr kumimoji="1" lang="zh-CN" altLang="en-US" sz="3000" b="1">
                <a:solidFill>
                  <a:srgbClr val="000000"/>
                </a:solidFill>
                <a:latin typeface="宋体"/>
                <a:ea typeface="宋体" pitchFamily="2" charset="-122"/>
              </a:rPr>
              <a:t>”</a:t>
            </a:r>
            <a:r>
              <a:rPr kumimoji="1" lang="en-US" altLang="ja-JP" sz="3000" b="1">
                <a:solidFill>
                  <a:srgbClr val="000000"/>
                </a:solidFill>
                <a:latin typeface="Times New Roman" pitchFamily="18" charset="0"/>
              </a:rPr>
              <a:t>)</a:t>
            </a:r>
            <a:endParaRPr kumimoji="1" lang="en-US" altLang="zh-CN" sz="3000" b="1">
              <a:solidFill>
                <a:srgbClr val="000000"/>
              </a:solidFill>
              <a:latin typeface="Times New Roman" pitchFamily="18" charset="0"/>
            </a:endParaRPr>
          </a:p>
        </p:txBody>
      </p:sp>
      <p:sp>
        <p:nvSpPr>
          <p:cNvPr id="185347" name="Text Box 3"/>
          <p:cNvSpPr txBox="1">
            <a:spLocks noChangeArrowheads="1"/>
          </p:cNvSpPr>
          <p:nvPr/>
        </p:nvSpPr>
        <p:spPr bwMode="auto">
          <a:xfrm>
            <a:off x="193675" y="3333750"/>
            <a:ext cx="3205163" cy="2012950"/>
          </a:xfrm>
          <a:prstGeom prst="rect">
            <a:avLst/>
          </a:prstGeom>
          <a:noFill/>
          <a:ln w="9525">
            <a:noFill/>
            <a:miter lim="800000"/>
            <a:headEnd/>
            <a:tailEnd/>
          </a:ln>
          <a:effectLst/>
        </p:spPr>
        <p:txBody>
          <a:bodyPr>
            <a:spAutoFit/>
          </a:bodyPr>
          <a:lstStyle/>
          <a:p>
            <a:pPr algn="ctr">
              <a:spcBef>
                <a:spcPct val="50000"/>
              </a:spcBef>
            </a:pPr>
            <a:r>
              <a:rPr lang="zh-CN" altLang="en-US" sz="3600" b="1">
                <a:solidFill>
                  <a:srgbClr val="FF0000"/>
                </a:solidFill>
                <a:latin typeface="Times New Roman" pitchFamily="18" charset="0"/>
              </a:rPr>
              <a:t>夜游之行</a:t>
            </a:r>
            <a:r>
              <a:rPr lang="zh-CN" altLang="ja-JP" sz="3600" b="1">
                <a:solidFill>
                  <a:srgbClr val="FF0000"/>
                </a:solidFill>
                <a:latin typeface="Times New Roman" pitchFamily="18" charset="0"/>
              </a:rPr>
              <a:t/>
            </a:r>
            <a:br>
              <a:rPr lang="zh-CN" altLang="ja-JP" sz="3600" b="1">
                <a:solidFill>
                  <a:srgbClr val="FF0000"/>
                </a:solidFill>
                <a:latin typeface="Times New Roman" pitchFamily="18" charset="0"/>
              </a:rPr>
            </a:br>
            <a:r>
              <a:rPr kumimoji="1" lang="en-US" altLang="ja-JP" sz="3000" b="1">
                <a:solidFill>
                  <a:srgbClr val="000000"/>
                </a:solidFill>
                <a:latin typeface="Times New Roman" pitchFamily="18" charset="0"/>
              </a:rPr>
              <a:t>(</a:t>
            </a:r>
            <a:r>
              <a:rPr kumimoji="1" lang="en-US" altLang="zh-CN" sz="3000" b="1">
                <a:solidFill>
                  <a:srgbClr val="000000"/>
                </a:solidFill>
                <a:latin typeface="宋体"/>
                <a:ea typeface="宋体" pitchFamily="2" charset="-122"/>
              </a:rPr>
              <a:t>“</a:t>
            </a:r>
            <a:r>
              <a:rPr kumimoji="1" lang="zh-CN" altLang="en-US" sz="3000" b="1">
                <a:solidFill>
                  <a:srgbClr val="000000"/>
                </a:solidFill>
                <a:latin typeface="Times New Roman" pitchFamily="18" charset="0"/>
              </a:rPr>
              <a:t>举酒属客</a:t>
            </a:r>
            <a:r>
              <a:rPr kumimoji="1" lang="zh-CN" altLang="en-US" sz="3000" b="1">
                <a:solidFill>
                  <a:srgbClr val="000000"/>
                </a:solidFill>
                <a:latin typeface="宋体"/>
                <a:ea typeface="宋体" pitchFamily="2" charset="-122"/>
              </a:rPr>
              <a:t>”</a:t>
            </a:r>
            <a:r>
              <a:rPr kumimoji="1" lang="en-US" altLang="zh-CN" sz="3000" b="1">
                <a:solidFill>
                  <a:srgbClr val="000000"/>
                </a:solidFill>
                <a:latin typeface="Times New Roman" pitchFamily="18" charset="0"/>
              </a:rPr>
              <a:t>,</a:t>
            </a:r>
            <a:br>
              <a:rPr kumimoji="1" lang="en-US" altLang="zh-CN" sz="3000" b="1">
                <a:solidFill>
                  <a:srgbClr val="000000"/>
                </a:solidFill>
                <a:latin typeface="Times New Roman" pitchFamily="18" charset="0"/>
              </a:rPr>
            </a:br>
            <a:r>
              <a:rPr kumimoji="1" lang="en-US" altLang="zh-CN" sz="3000" b="1">
                <a:solidFill>
                  <a:srgbClr val="000000"/>
                </a:solidFill>
                <a:latin typeface="宋体"/>
                <a:ea typeface="宋体" pitchFamily="2" charset="-122"/>
              </a:rPr>
              <a:t>“</a:t>
            </a:r>
            <a:r>
              <a:rPr kumimoji="1" lang="zh-CN" altLang="en-US" sz="3000" b="1">
                <a:solidFill>
                  <a:srgbClr val="000000"/>
                </a:solidFill>
                <a:latin typeface="Times New Roman" pitchFamily="18" charset="0"/>
              </a:rPr>
              <a:t>诵明月之诗</a:t>
            </a:r>
            <a:r>
              <a:rPr kumimoji="1" lang="en-US" altLang="zh-CN" sz="3000" b="1">
                <a:solidFill>
                  <a:srgbClr val="000000"/>
                </a:solidFill>
                <a:latin typeface="Times New Roman" pitchFamily="18" charset="0"/>
              </a:rPr>
              <a:t>,</a:t>
            </a:r>
            <a:r>
              <a:rPr kumimoji="1" lang="zh-CN" altLang="en-US" sz="3000" b="1">
                <a:solidFill>
                  <a:srgbClr val="000000"/>
                </a:solidFill>
                <a:latin typeface="Times New Roman" pitchFamily="18" charset="0"/>
              </a:rPr>
              <a:t>歌窈窕之章</a:t>
            </a:r>
            <a:r>
              <a:rPr kumimoji="1" lang="zh-CN" altLang="en-US" sz="3000" b="1">
                <a:solidFill>
                  <a:srgbClr val="000000"/>
                </a:solidFill>
                <a:latin typeface="宋体"/>
                <a:ea typeface="宋体" pitchFamily="2" charset="-122"/>
              </a:rPr>
              <a:t>”</a:t>
            </a:r>
            <a:r>
              <a:rPr kumimoji="1" lang="en-US" altLang="ja-JP" sz="3000" b="1">
                <a:solidFill>
                  <a:srgbClr val="000000"/>
                </a:solidFill>
                <a:latin typeface="Times New Roman" pitchFamily="18" charset="0"/>
              </a:rPr>
              <a:t>)</a:t>
            </a:r>
            <a:endParaRPr kumimoji="1" lang="en-US" altLang="zh-CN" sz="3000" b="1">
              <a:solidFill>
                <a:srgbClr val="000000"/>
              </a:solidFill>
              <a:latin typeface="Times New Roman" pitchFamily="18" charset="0"/>
            </a:endParaRPr>
          </a:p>
        </p:txBody>
      </p:sp>
      <p:sp>
        <p:nvSpPr>
          <p:cNvPr id="185348" name="AutoShape 4"/>
          <p:cNvSpPr>
            <a:spLocks/>
          </p:cNvSpPr>
          <p:nvPr/>
        </p:nvSpPr>
        <p:spPr bwMode="auto">
          <a:xfrm>
            <a:off x="3309938" y="1724025"/>
            <a:ext cx="320675" cy="2989263"/>
          </a:xfrm>
          <a:prstGeom prst="rightBrace">
            <a:avLst>
              <a:gd name="adj1" fmla="val 77682"/>
              <a:gd name="adj2" fmla="val 50000"/>
            </a:avLst>
          </a:prstGeom>
          <a:noFill/>
          <a:ln w="38100">
            <a:solidFill>
              <a:srgbClr val="9900FF"/>
            </a:solidFill>
            <a:round/>
            <a:headEnd/>
            <a:tailEnd/>
          </a:ln>
          <a:effectLst/>
        </p:spPr>
        <p:txBody>
          <a:bodyPr wrap="none" anchor="ctr"/>
          <a:lstStyle/>
          <a:p>
            <a:endParaRPr lang="zh-CN" altLang="en-US"/>
          </a:p>
        </p:txBody>
      </p:sp>
      <p:sp>
        <p:nvSpPr>
          <p:cNvPr id="185349" name="Text Box 5"/>
          <p:cNvSpPr txBox="1">
            <a:spLocks noChangeArrowheads="1"/>
          </p:cNvSpPr>
          <p:nvPr/>
        </p:nvSpPr>
        <p:spPr bwMode="auto">
          <a:xfrm>
            <a:off x="3640138" y="2844800"/>
            <a:ext cx="936625" cy="641350"/>
          </a:xfrm>
          <a:prstGeom prst="rect">
            <a:avLst/>
          </a:prstGeom>
          <a:noFill/>
          <a:ln w="9525" algn="ctr">
            <a:noFill/>
            <a:miter lim="800000"/>
            <a:headEnd/>
            <a:tailEnd/>
          </a:ln>
          <a:effectLst/>
        </p:spPr>
        <p:txBody>
          <a:bodyPr>
            <a:spAutoFit/>
          </a:bodyPr>
          <a:lstStyle/>
          <a:p>
            <a:pPr>
              <a:spcBef>
                <a:spcPct val="50000"/>
              </a:spcBef>
            </a:pPr>
            <a:r>
              <a:rPr lang="zh-CN" altLang="en-US" sz="3600" b="1">
                <a:solidFill>
                  <a:srgbClr val="FF0000"/>
                </a:solidFill>
                <a:latin typeface="Times New Roman" pitchFamily="18" charset="0"/>
              </a:rPr>
              <a:t>乐</a:t>
            </a:r>
          </a:p>
        </p:txBody>
      </p:sp>
      <p:sp>
        <p:nvSpPr>
          <p:cNvPr id="185350" name="AutoShape 6"/>
          <p:cNvSpPr>
            <a:spLocks/>
          </p:cNvSpPr>
          <p:nvPr/>
        </p:nvSpPr>
        <p:spPr bwMode="auto">
          <a:xfrm>
            <a:off x="4205288" y="2128838"/>
            <a:ext cx="288925" cy="2160587"/>
          </a:xfrm>
          <a:prstGeom prst="leftBrace">
            <a:avLst>
              <a:gd name="adj1" fmla="val 62317"/>
              <a:gd name="adj2" fmla="val 50000"/>
            </a:avLst>
          </a:prstGeom>
          <a:noFill/>
          <a:ln w="38100">
            <a:solidFill>
              <a:srgbClr val="9900FF"/>
            </a:solidFill>
            <a:round/>
            <a:headEnd/>
            <a:tailEnd/>
          </a:ln>
          <a:effectLst/>
        </p:spPr>
        <p:txBody>
          <a:bodyPr wrap="none" anchor="ctr"/>
          <a:lstStyle/>
          <a:p>
            <a:endParaRPr lang="zh-CN" altLang="en-US"/>
          </a:p>
        </p:txBody>
      </p:sp>
      <p:sp>
        <p:nvSpPr>
          <p:cNvPr id="185351" name="Text Box 7"/>
          <p:cNvSpPr txBox="1">
            <a:spLocks noChangeArrowheads="1"/>
          </p:cNvSpPr>
          <p:nvPr/>
        </p:nvSpPr>
        <p:spPr bwMode="auto">
          <a:xfrm>
            <a:off x="4475163" y="1851025"/>
            <a:ext cx="833437" cy="701675"/>
          </a:xfrm>
          <a:prstGeom prst="rect">
            <a:avLst/>
          </a:prstGeom>
          <a:noFill/>
          <a:ln w="9525" algn="ctr">
            <a:noFill/>
            <a:miter lim="800000"/>
            <a:headEnd/>
            <a:tailEnd/>
          </a:ln>
          <a:effectLst/>
        </p:spPr>
        <p:txBody>
          <a:bodyPr>
            <a:spAutoFit/>
          </a:bodyPr>
          <a:lstStyle/>
          <a:p>
            <a:pPr>
              <a:spcBef>
                <a:spcPct val="50000"/>
              </a:spcBef>
            </a:pPr>
            <a:r>
              <a:rPr kumimoji="1" lang="zh-CN" altLang="en-US" sz="4000" b="1">
                <a:solidFill>
                  <a:schemeClr val="tx1"/>
                </a:solidFill>
                <a:latin typeface="Times New Roman" pitchFamily="18" charset="0"/>
              </a:rPr>
              <a:t>客</a:t>
            </a:r>
          </a:p>
        </p:txBody>
      </p:sp>
      <p:sp>
        <p:nvSpPr>
          <p:cNvPr id="185352" name="Text Box 8"/>
          <p:cNvSpPr txBox="1">
            <a:spLocks noChangeArrowheads="1"/>
          </p:cNvSpPr>
          <p:nvPr/>
        </p:nvSpPr>
        <p:spPr bwMode="auto">
          <a:xfrm>
            <a:off x="4465638" y="3219450"/>
            <a:ext cx="842962" cy="1311275"/>
          </a:xfrm>
          <a:prstGeom prst="rect">
            <a:avLst/>
          </a:prstGeom>
          <a:noFill/>
          <a:ln w="9525" algn="ctr">
            <a:noFill/>
            <a:miter lim="800000"/>
            <a:headEnd/>
            <a:tailEnd/>
          </a:ln>
          <a:effectLst/>
        </p:spPr>
        <p:txBody>
          <a:bodyPr>
            <a:spAutoFit/>
          </a:bodyPr>
          <a:lstStyle/>
          <a:p>
            <a:pPr>
              <a:spcBef>
                <a:spcPct val="50000"/>
              </a:spcBef>
            </a:pPr>
            <a:r>
              <a:rPr kumimoji="1" lang="zh-CN" altLang="en-US" sz="4000" b="1">
                <a:solidFill>
                  <a:schemeClr val="tx1"/>
                </a:solidFill>
                <a:latin typeface="Times New Roman" pitchFamily="18" charset="0"/>
              </a:rPr>
              <a:t>苏子</a:t>
            </a:r>
          </a:p>
        </p:txBody>
      </p:sp>
      <p:sp>
        <p:nvSpPr>
          <p:cNvPr id="185353" name="Text Box 9"/>
          <p:cNvSpPr txBox="1">
            <a:spLocks noChangeArrowheads="1"/>
          </p:cNvSpPr>
          <p:nvPr/>
        </p:nvSpPr>
        <p:spPr bwMode="auto">
          <a:xfrm>
            <a:off x="5729288" y="3341688"/>
            <a:ext cx="2376487" cy="1190625"/>
          </a:xfrm>
          <a:prstGeom prst="rect">
            <a:avLst/>
          </a:prstGeom>
          <a:noFill/>
          <a:ln w="9525" algn="ctr">
            <a:noFill/>
            <a:miter lim="800000"/>
            <a:headEnd/>
            <a:tailEnd/>
          </a:ln>
          <a:effectLst/>
        </p:spPr>
        <p:txBody>
          <a:bodyPr>
            <a:spAutoFit/>
          </a:bodyPr>
          <a:lstStyle/>
          <a:p>
            <a:pPr>
              <a:spcBef>
                <a:spcPct val="50000"/>
              </a:spcBef>
            </a:pPr>
            <a:r>
              <a:rPr lang="zh-CN" altLang="en-US" sz="3600" b="1">
                <a:solidFill>
                  <a:srgbClr val="0000CC"/>
                </a:solidFill>
                <a:latin typeface="Times New Roman" pitchFamily="18" charset="0"/>
              </a:rPr>
              <a:t>借景议理</a:t>
            </a:r>
            <a:r>
              <a:rPr lang="en-US" altLang="ja-JP" sz="3600" b="1">
                <a:solidFill>
                  <a:srgbClr val="0000CC"/>
                </a:solidFill>
                <a:latin typeface="Times New Roman" pitchFamily="18" charset="0"/>
              </a:rPr>
              <a:t>,</a:t>
            </a:r>
            <a:r>
              <a:rPr lang="zh-CN" altLang="en-US" sz="3600" b="1">
                <a:solidFill>
                  <a:srgbClr val="0000CC"/>
                </a:solidFill>
                <a:latin typeface="Times New Roman" pitchFamily="18" charset="0"/>
              </a:rPr>
              <a:t>解客之悲</a:t>
            </a:r>
          </a:p>
        </p:txBody>
      </p:sp>
      <p:sp>
        <p:nvSpPr>
          <p:cNvPr id="185354" name="AutoShape 10"/>
          <p:cNvSpPr>
            <a:spLocks noChangeArrowheads="1"/>
          </p:cNvSpPr>
          <p:nvPr/>
        </p:nvSpPr>
        <p:spPr bwMode="auto">
          <a:xfrm>
            <a:off x="2959100" y="5705475"/>
            <a:ext cx="720725" cy="341313"/>
          </a:xfrm>
          <a:prstGeom prst="rightArrow">
            <a:avLst>
              <a:gd name="adj1" fmla="val 50000"/>
              <a:gd name="adj2" fmla="val 52791"/>
            </a:avLst>
          </a:prstGeom>
          <a:solidFill>
            <a:srgbClr val="9900FF"/>
          </a:solidFill>
          <a:ln w="9525">
            <a:solidFill>
              <a:schemeClr val="tx1"/>
            </a:solidFill>
            <a:miter lim="800000"/>
            <a:headEnd/>
            <a:tailEnd/>
          </a:ln>
          <a:effectLst/>
        </p:spPr>
        <p:txBody>
          <a:bodyPr wrap="none" anchor="ctr"/>
          <a:lstStyle/>
          <a:p>
            <a:endParaRPr lang="zh-CN" altLang="en-US"/>
          </a:p>
        </p:txBody>
      </p:sp>
      <p:sp>
        <p:nvSpPr>
          <p:cNvPr id="185355" name="AutoShape 11"/>
          <p:cNvSpPr>
            <a:spLocks noChangeArrowheads="1"/>
          </p:cNvSpPr>
          <p:nvPr/>
        </p:nvSpPr>
        <p:spPr bwMode="auto">
          <a:xfrm>
            <a:off x="7862888" y="2322513"/>
            <a:ext cx="503237" cy="1828800"/>
          </a:xfrm>
          <a:prstGeom prst="curvedLeftArrow">
            <a:avLst>
              <a:gd name="adj1" fmla="val 25102"/>
              <a:gd name="adj2" fmla="val 97783"/>
              <a:gd name="adj3" fmla="val 33333"/>
            </a:avLst>
          </a:prstGeom>
          <a:solidFill>
            <a:srgbClr val="9900FF"/>
          </a:solidFill>
          <a:ln w="9525">
            <a:solidFill>
              <a:schemeClr val="tx1"/>
            </a:solidFill>
            <a:miter lim="800000"/>
            <a:headEnd/>
            <a:tailEnd/>
          </a:ln>
          <a:effectLst/>
        </p:spPr>
        <p:txBody>
          <a:bodyPr wrap="none" anchor="ctr"/>
          <a:lstStyle/>
          <a:p>
            <a:endParaRPr lang="zh-CN" altLang="en-US"/>
          </a:p>
        </p:txBody>
      </p:sp>
      <p:sp>
        <p:nvSpPr>
          <p:cNvPr id="185356" name="Rectangle 12"/>
          <p:cNvSpPr>
            <a:spLocks noChangeArrowheads="1"/>
          </p:cNvSpPr>
          <p:nvPr/>
        </p:nvSpPr>
        <p:spPr bwMode="auto">
          <a:xfrm>
            <a:off x="2684463" y="293688"/>
            <a:ext cx="4294187" cy="701675"/>
          </a:xfrm>
          <a:prstGeom prst="rect">
            <a:avLst/>
          </a:prstGeom>
          <a:noFill/>
          <a:ln w="9525" algn="ctr">
            <a:noFill/>
            <a:miter lim="800000"/>
            <a:headEnd/>
            <a:tailEnd/>
          </a:ln>
          <a:effectLst/>
        </p:spPr>
        <p:txBody>
          <a:bodyPr>
            <a:spAutoFit/>
          </a:bodyPr>
          <a:lstStyle/>
          <a:p>
            <a:pPr>
              <a:spcBef>
                <a:spcPct val="50000"/>
              </a:spcBef>
            </a:pPr>
            <a:r>
              <a:rPr kumimoji="1" lang="zh-CN" altLang="en-US" sz="4000" b="1" u="sng">
                <a:solidFill>
                  <a:srgbClr val="CC0000"/>
                </a:solidFill>
                <a:latin typeface="Times New Roman" pitchFamily="18" charset="0"/>
              </a:rPr>
              <a:t>构思和表达艺术</a:t>
            </a:r>
          </a:p>
        </p:txBody>
      </p:sp>
      <p:sp>
        <p:nvSpPr>
          <p:cNvPr id="185357" name="AutoShape 13"/>
          <p:cNvSpPr>
            <a:spLocks noChangeArrowheads="1"/>
          </p:cNvSpPr>
          <p:nvPr/>
        </p:nvSpPr>
        <p:spPr bwMode="auto">
          <a:xfrm>
            <a:off x="5407025" y="5686425"/>
            <a:ext cx="720725" cy="341313"/>
          </a:xfrm>
          <a:prstGeom prst="rightArrow">
            <a:avLst>
              <a:gd name="adj1" fmla="val 50000"/>
              <a:gd name="adj2" fmla="val 52791"/>
            </a:avLst>
          </a:prstGeom>
          <a:solidFill>
            <a:srgbClr val="9900FF"/>
          </a:solidFill>
          <a:ln w="9525">
            <a:solidFill>
              <a:schemeClr val="tx1"/>
            </a:solidFill>
            <a:miter lim="800000"/>
            <a:headEnd/>
            <a:tailEnd/>
          </a:ln>
          <a:effectLst/>
        </p:spPr>
        <p:txBody>
          <a:bodyPr wrap="none" anchor="ctr"/>
          <a:lstStyle/>
          <a:p>
            <a:endParaRPr lang="zh-CN" altLang="en-US"/>
          </a:p>
        </p:txBody>
      </p:sp>
      <p:sp>
        <p:nvSpPr>
          <p:cNvPr id="185358" name="Rectangle 14"/>
          <p:cNvSpPr>
            <a:spLocks noChangeArrowheads="1"/>
          </p:cNvSpPr>
          <p:nvPr/>
        </p:nvSpPr>
        <p:spPr bwMode="auto">
          <a:xfrm>
            <a:off x="8277225" y="2794000"/>
            <a:ext cx="642938" cy="641350"/>
          </a:xfrm>
          <a:prstGeom prst="rect">
            <a:avLst/>
          </a:prstGeom>
          <a:noFill/>
          <a:ln w="9525">
            <a:noFill/>
            <a:miter lim="800000"/>
            <a:headEnd/>
            <a:tailEnd/>
          </a:ln>
          <a:effectLst/>
        </p:spPr>
        <p:txBody>
          <a:bodyPr wrap="none">
            <a:spAutoFit/>
          </a:bodyPr>
          <a:lstStyle/>
          <a:p>
            <a:r>
              <a:rPr lang="zh-CN" altLang="en-US" sz="3600" b="1">
                <a:solidFill>
                  <a:srgbClr val="EF2C05"/>
                </a:solidFill>
                <a:latin typeface="Times New Roman" pitchFamily="18" charset="0"/>
              </a:rPr>
              <a:t>喜</a:t>
            </a:r>
          </a:p>
        </p:txBody>
      </p:sp>
      <p:sp>
        <p:nvSpPr>
          <p:cNvPr id="185359" name="Rectangle 15"/>
          <p:cNvSpPr>
            <a:spLocks noChangeArrowheads="1"/>
          </p:cNvSpPr>
          <p:nvPr/>
        </p:nvSpPr>
        <p:spPr bwMode="auto">
          <a:xfrm>
            <a:off x="5729288" y="1668463"/>
            <a:ext cx="2649537" cy="1190625"/>
          </a:xfrm>
          <a:prstGeom prst="rect">
            <a:avLst/>
          </a:prstGeom>
          <a:noFill/>
          <a:ln w="9525">
            <a:noFill/>
            <a:miter lim="800000"/>
            <a:headEnd/>
            <a:tailEnd/>
          </a:ln>
          <a:effectLst/>
        </p:spPr>
        <p:txBody>
          <a:bodyPr>
            <a:spAutoFit/>
          </a:bodyPr>
          <a:lstStyle/>
          <a:p>
            <a:pPr>
              <a:spcBef>
                <a:spcPct val="50000"/>
              </a:spcBef>
            </a:pPr>
            <a:r>
              <a:rPr lang="zh-CN" altLang="en-US" sz="3600" b="1">
                <a:solidFill>
                  <a:srgbClr val="0000CC"/>
                </a:solidFill>
                <a:latin typeface="Times New Roman" pitchFamily="18" charset="0"/>
              </a:rPr>
              <a:t>乐极生悲</a:t>
            </a:r>
            <a:r>
              <a:rPr lang="en-US" altLang="ja-JP" sz="3600" b="1">
                <a:solidFill>
                  <a:srgbClr val="0000CC"/>
                </a:solidFill>
                <a:latin typeface="Times New Roman" pitchFamily="18" charset="0"/>
              </a:rPr>
              <a:t>,</a:t>
            </a:r>
            <a:br>
              <a:rPr lang="en-US" altLang="ja-JP" sz="3600" b="1">
                <a:solidFill>
                  <a:srgbClr val="0000CC"/>
                </a:solidFill>
                <a:latin typeface="Times New Roman" pitchFamily="18" charset="0"/>
              </a:rPr>
            </a:br>
            <a:r>
              <a:rPr lang="zh-CN" altLang="en-US" sz="3600" b="1">
                <a:solidFill>
                  <a:srgbClr val="0000CC"/>
                </a:solidFill>
                <a:latin typeface="Times New Roman" pitchFamily="18" charset="0"/>
              </a:rPr>
              <a:t>释悲生议</a:t>
            </a:r>
          </a:p>
        </p:txBody>
      </p:sp>
      <p:sp>
        <p:nvSpPr>
          <p:cNvPr id="185360" name="AutoShape 16"/>
          <p:cNvSpPr>
            <a:spLocks noChangeArrowheads="1"/>
          </p:cNvSpPr>
          <p:nvPr/>
        </p:nvSpPr>
        <p:spPr bwMode="auto">
          <a:xfrm>
            <a:off x="5148263" y="2117725"/>
            <a:ext cx="638175" cy="171450"/>
          </a:xfrm>
          <a:prstGeom prst="rightArrow">
            <a:avLst>
              <a:gd name="adj1" fmla="val 50000"/>
              <a:gd name="adj2" fmla="val 93056"/>
            </a:avLst>
          </a:prstGeom>
          <a:solidFill>
            <a:srgbClr val="9900FF"/>
          </a:solidFill>
          <a:ln w="9525">
            <a:solidFill>
              <a:schemeClr val="tx1"/>
            </a:solidFill>
            <a:miter lim="800000"/>
            <a:headEnd/>
            <a:tailEnd/>
          </a:ln>
          <a:effectLst/>
        </p:spPr>
        <p:txBody>
          <a:bodyPr wrap="none" anchor="ctr"/>
          <a:lstStyle/>
          <a:p>
            <a:endParaRPr lang="zh-CN" altLang="en-US"/>
          </a:p>
        </p:txBody>
      </p:sp>
      <p:sp>
        <p:nvSpPr>
          <p:cNvPr id="185361" name="AutoShape 17"/>
          <p:cNvSpPr>
            <a:spLocks noChangeArrowheads="1"/>
          </p:cNvSpPr>
          <p:nvPr/>
        </p:nvSpPr>
        <p:spPr bwMode="auto">
          <a:xfrm>
            <a:off x="5148263" y="3784600"/>
            <a:ext cx="569912" cy="160338"/>
          </a:xfrm>
          <a:prstGeom prst="rightArrow">
            <a:avLst>
              <a:gd name="adj1" fmla="val 50000"/>
              <a:gd name="adj2" fmla="val 88861"/>
            </a:avLst>
          </a:prstGeom>
          <a:solidFill>
            <a:srgbClr val="9900FF"/>
          </a:solidFill>
          <a:ln w="9525">
            <a:solidFill>
              <a:schemeClr val="tx1"/>
            </a:solidFill>
            <a:miter lim="800000"/>
            <a:headEnd/>
            <a:tailEnd/>
          </a:ln>
          <a:effectLst/>
        </p:spPr>
        <p:txBody>
          <a:bodyPr wrap="none" anchor="ctr"/>
          <a:lstStyle/>
          <a:p>
            <a:endParaRPr lang="zh-CN" altLang="en-US"/>
          </a:p>
        </p:txBody>
      </p:sp>
      <p:sp>
        <p:nvSpPr>
          <p:cNvPr id="185362" name="Oval 18"/>
          <p:cNvSpPr>
            <a:spLocks noChangeArrowheads="1"/>
          </p:cNvSpPr>
          <p:nvPr/>
        </p:nvSpPr>
        <p:spPr bwMode="auto">
          <a:xfrm>
            <a:off x="1352550" y="5524500"/>
            <a:ext cx="1457325" cy="790575"/>
          </a:xfrm>
          <a:prstGeom prst="ellipse">
            <a:avLst/>
          </a:prstGeom>
          <a:solidFill>
            <a:srgbClr val="800080"/>
          </a:solidFill>
          <a:ln w="28575">
            <a:solidFill>
              <a:srgbClr val="CC99FF"/>
            </a:solidFill>
            <a:round/>
            <a:headEnd/>
            <a:tailEnd/>
          </a:ln>
          <a:effectLst/>
        </p:spPr>
        <p:txBody>
          <a:bodyPr wrap="none" anchor="ctr"/>
          <a:lstStyle/>
          <a:p>
            <a:pPr algn="ctr">
              <a:lnSpc>
                <a:spcPct val="80000"/>
              </a:lnSpc>
            </a:pPr>
            <a:endParaRPr lang="zh-CN" altLang="zh-CN" sz="4400" b="1">
              <a:latin typeface="Arial" pitchFamily="34" charset="0"/>
              <a:ea typeface="华文新魏" pitchFamily="2" charset="-122"/>
            </a:endParaRPr>
          </a:p>
        </p:txBody>
      </p:sp>
      <p:sp>
        <p:nvSpPr>
          <p:cNvPr id="185363" name="Rectangle 19"/>
          <p:cNvSpPr>
            <a:spLocks noChangeArrowheads="1"/>
          </p:cNvSpPr>
          <p:nvPr/>
        </p:nvSpPr>
        <p:spPr bwMode="auto">
          <a:xfrm>
            <a:off x="1522413" y="5546725"/>
            <a:ext cx="1520825" cy="641350"/>
          </a:xfrm>
          <a:prstGeom prst="rect">
            <a:avLst/>
          </a:prstGeom>
          <a:noFill/>
          <a:ln w="9525">
            <a:noFill/>
            <a:miter lim="800000"/>
            <a:headEnd/>
            <a:tailEnd/>
          </a:ln>
          <a:effectLst/>
        </p:spPr>
        <p:txBody>
          <a:bodyPr>
            <a:spAutoFit/>
          </a:bodyPr>
          <a:lstStyle/>
          <a:p>
            <a:r>
              <a:rPr lang="zh-CN" altLang="en-US" sz="3600" b="1">
                <a:latin typeface="Times New Roman" pitchFamily="18" charset="0"/>
              </a:rPr>
              <a:t>美景</a:t>
            </a:r>
          </a:p>
        </p:txBody>
      </p:sp>
      <p:sp>
        <p:nvSpPr>
          <p:cNvPr id="185364" name="Oval 20"/>
          <p:cNvSpPr>
            <a:spLocks noChangeArrowheads="1"/>
          </p:cNvSpPr>
          <p:nvPr/>
        </p:nvSpPr>
        <p:spPr bwMode="auto">
          <a:xfrm>
            <a:off x="3759200" y="5500688"/>
            <a:ext cx="1457325" cy="790575"/>
          </a:xfrm>
          <a:prstGeom prst="ellipse">
            <a:avLst/>
          </a:prstGeom>
          <a:solidFill>
            <a:srgbClr val="800080"/>
          </a:solidFill>
          <a:ln w="28575">
            <a:solidFill>
              <a:srgbClr val="CC99FF"/>
            </a:solidFill>
            <a:round/>
            <a:headEnd/>
            <a:tailEnd/>
          </a:ln>
          <a:effectLst/>
        </p:spPr>
        <p:txBody>
          <a:bodyPr wrap="none" anchor="ctr"/>
          <a:lstStyle/>
          <a:p>
            <a:pPr algn="ctr">
              <a:lnSpc>
                <a:spcPct val="80000"/>
              </a:lnSpc>
            </a:pPr>
            <a:endParaRPr lang="zh-CN" altLang="zh-CN" sz="4400" b="1">
              <a:latin typeface="Arial" pitchFamily="34" charset="0"/>
              <a:ea typeface="华文新魏" pitchFamily="2" charset="-122"/>
            </a:endParaRPr>
          </a:p>
        </p:txBody>
      </p:sp>
      <p:sp>
        <p:nvSpPr>
          <p:cNvPr id="185365" name="Rectangle 21"/>
          <p:cNvSpPr>
            <a:spLocks noChangeArrowheads="1"/>
          </p:cNvSpPr>
          <p:nvPr/>
        </p:nvSpPr>
        <p:spPr bwMode="auto">
          <a:xfrm>
            <a:off x="3929063" y="5522913"/>
            <a:ext cx="1520825" cy="641350"/>
          </a:xfrm>
          <a:prstGeom prst="rect">
            <a:avLst/>
          </a:prstGeom>
          <a:noFill/>
          <a:ln w="9525">
            <a:noFill/>
            <a:miter lim="800000"/>
            <a:headEnd/>
            <a:tailEnd/>
          </a:ln>
          <a:effectLst/>
        </p:spPr>
        <p:txBody>
          <a:bodyPr>
            <a:spAutoFit/>
          </a:bodyPr>
          <a:lstStyle/>
          <a:p>
            <a:r>
              <a:rPr lang="zh-CN" altLang="en-US" sz="3600" b="1">
                <a:latin typeface="Times New Roman" pitchFamily="18" charset="0"/>
              </a:rPr>
              <a:t>苦情</a:t>
            </a:r>
          </a:p>
        </p:txBody>
      </p:sp>
      <p:sp>
        <p:nvSpPr>
          <p:cNvPr id="185366" name="Oval 22"/>
          <p:cNvSpPr>
            <a:spLocks noChangeArrowheads="1"/>
          </p:cNvSpPr>
          <p:nvPr/>
        </p:nvSpPr>
        <p:spPr bwMode="auto">
          <a:xfrm>
            <a:off x="6200775" y="5489575"/>
            <a:ext cx="1457325" cy="790575"/>
          </a:xfrm>
          <a:prstGeom prst="ellipse">
            <a:avLst/>
          </a:prstGeom>
          <a:solidFill>
            <a:srgbClr val="800080"/>
          </a:solidFill>
          <a:ln w="28575">
            <a:solidFill>
              <a:srgbClr val="CC99FF"/>
            </a:solidFill>
            <a:round/>
            <a:headEnd/>
            <a:tailEnd/>
          </a:ln>
          <a:effectLst/>
        </p:spPr>
        <p:txBody>
          <a:bodyPr wrap="none" anchor="ctr"/>
          <a:lstStyle/>
          <a:p>
            <a:pPr algn="ctr">
              <a:lnSpc>
                <a:spcPct val="80000"/>
              </a:lnSpc>
            </a:pPr>
            <a:endParaRPr lang="zh-CN" altLang="zh-CN" sz="4400" b="1">
              <a:latin typeface="Arial" pitchFamily="34" charset="0"/>
              <a:ea typeface="华文新魏" pitchFamily="2" charset="-122"/>
            </a:endParaRPr>
          </a:p>
        </p:txBody>
      </p:sp>
      <p:sp>
        <p:nvSpPr>
          <p:cNvPr id="185367" name="Rectangle 23"/>
          <p:cNvSpPr>
            <a:spLocks noChangeArrowheads="1"/>
          </p:cNvSpPr>
          <p:nvPr/>
        </p:nvSpPr>
        <p:spPr bwMode="auto">
          <a:xfrm>
            <a:off x="6370638" y="5511800"/>
            <a:ext cx="1520825" cy="641350"/>
          </a:xfrm>
          <a:prstGeom prst="rect">
            <a:avLst/>
          </a:prstGeom>
          <a:noFill/>
          <a:ln w="9525">
            <a:noFill/>
            <a:miter lim="800000"/>
            <a:headEnd/>
            <a:tailEnd/>
          </a:ln>
          <a:effectLst/>
        </p:spPr>
        <p:txBody>
          <a:bodyPr>
            <a:spAutoFit/>
          </a:bodyPr>
          <a:lstStyle/>
          <a:p>
            <a:r>
              <a:rPr lang="zh-CN" altLang="en-US" sz="3600" b="1">
                <a:latin typeface="Times New Roman" pitchFamily="18" charset="0"/>
              </a:rPr>
              <a:t>哲理</a:t>
            </a:r>
          </a:p>
        </p:txBody>
      </p:sp>
      <p:sp>
        <p:nvSpPr>
          <p:cNvPr id="185368" name="Text Box 24"/>
          <p:cNvSpPr txBox="1">
            <a:spLocks noChangeArrowheads="1"/>
          </p:cNvSpPr>
          <p:nvPr/>
        </p:nvSpPr>
        <p:spPr bwMode="auto">
          <a:xfrm>
            <a:off x="5075238" y="1468438"/>
            <a:ext cx="936625" cy="641350"/>
          </a:xfrm>
          <a:prstGeom prst="rect">
            <a:avLst/>
          </a:prstGeom>
          <a:noFill/>
          <a:ln w="9525" algn="ctr">
            <a:noFill/>
            <a:miter lim="800000"/>
            <a:headEnd/>
            <a:tailEnd/>
          </a:ln>
          <a:effectLst/>
        </p:spPr>
        <p:txBody>
          <a:bodyPr>
            <a:spAutoFit/>
          </a:bodyPr>
          <a:lstStyle/>
          <a:p>
            <a:pPr>
              <a:spcBef>
                <a:spcPct val="50000"/>
              </a:spcBef>
            </a:pPr>
            <a:r>
              <a:rPr lang="zh-CN" altLang="en-US" sz="3600" b="1">
                <a:solidFill>
                  <a:srgbClr val="FF0000"/>
                </a:solidFill>
                <a:latin typeface="Times New Roman" pitchFamily="18" charset="0"/>
              </a:rPr>
              <a:t>悲</a:t>
            </a:r>
          </a:p>
        </p:txBody>
      </p:sp>
    </p:spTree>
  </p:cSld>
  <p:clrMapOvr>
    <a:masterClrMapping/>
  </p:clrMapOvr>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descr="172"/>
          <p:cNvPicPr>
            <a:picLocks noChangeAspect="1" noChangeArrowheads="1"/>
          </p:cNvPicPr>
          <p:nvPr/>
        </p:nvPicPr>
        <p:blipFill>
          <a:blip r:embed="rId2" cstate="print">
            <a:lum bright="6000" contrast="24000"/>
          </a:blip>
          <a:srcRect/>
          <a:stretch>
            <a:fillRect/>
          </a:stretch>
        </p:blipFill>
        <p:spPr bwMode="auto">
          <a:xfrm>
            <a:off x="6553200" y="381000"/>
            <a:ext cx="2389188" cy="5638800"/>
          </a:xfrm>
          <a:prstGeom prst="rect">
            <a:avLst/>
          </a:prstGeom>
          <a:noFill/>
          <a:ln w="9525">
            <a:noFill/>
            <a:miter lim="800000"/>
            <a:headEnd/>
            <a:tailEnd/>
          </a:ln>
        </p:spPr>
      </p:pic>
      <p:sp>
        <p:nvSpPr>
          <p:cNvPr id="6149" name="Text Box 5"/>
          <p:cNvSpPr txBox="1">
            <a:spLocks noChangeArrowheads="1"/>
          </p:cNvSpPr>
          <p:nvPr/>
        </p:nvSpPr>
        <p:spPr bwMode="auto">
          <a:xfrm>
            <a:off x="457200" y="1447800"/>
            <a:ext cx="3505200" cy="4359275"/>
          </a:xfrm>
          <a:prstGeom prst="rect">
            <a:avLst/>
          </a:prstGeom>
          <a:noFill/>
          <a:ln w="9525">
            <a:noFill/>
            <a:miter lim="800000"/>
            <a:headEnd/>
            <a:tailEnd/>
          </a:ln>
        </p:spPr>
        <p:txBody>
          <a:bodyPr>
            <a:spAutoFit/>
          </a:bodyPr>
          <a:lstStyle/>
          <a:p>
            <a:pPr>
              <a:spcBef>
                <a:spcPct val="50000"/>
              </a:spcBef>
              <a:defRPr/>
            </a:pPr>
            <a:r>
              <a:rPr lang="zh-CN" altLang="en-US" sz="4000" b="1" dirty="0">
                <a:latin typeface="+mn-ea"/>
                <a:ea typeface="+mn-ea"/>
              </a:rPr>
              <a:t>夜游赤壁</a:t>
            </a:r>
          </a:p>
          <a:p>
            <a:pPr>
              <a:spcBef>
                <a:spcPct val="50000"/>
              </a:spcBef>
              <a:defRPr/>
            </a:pPr>
            <a:r>
              <a:rPr lang="zh-CN" altLang="en-US" sz="4000" b="1" dirty="0">
                <a:latin typeface="+mn-ea"/>
                <a:ea typeface="+mn-ea"/>
              </a:rPr>
              <a:t>主歌客和</a:t>
            </a:r>
          </a:p>
          <a:p>
            <a:pPr>
              <a:spcBef>
                <a:spcPct val="50000"/>
              </a:spcBef>
              <a:defRPr/>
            </a:pPr>
            <a:r>
              <a:rPr lang="zh-CN" altLang="en-US" sz="4000" b="1" dirty="0">
                <a:latin typeface="+mn-ea"/>
                <a:ea typeface="+mn-ea"/>
              </a:rPr>
              <a:t>主客之悲</a:t>
            </a:r>
          </a:p>
          <a:p>
            <a:pPr>
              <a:spcBef>
                <a:spcPct val="50000"/>
              </a:spcBef>
              <a:defRPr/>
            </a:pPr>
            <a:r>
              <a:rPr lang="zh-CN" altLang="en-US" sz="4000" b="1" dirty="0">
                <a:latin typeface="+mn-ea"/>
                <a:ea typeface="+mn-ea"/>
              </a:rPr>
              <a:t>苏子之悟</a:t>
            </a:r>
          </a:p>
          <a:p>
            <a:pPr>
              <a:spcBef>
                <a:spcPct val="50000"/>
              </a:spcBef>
              <a:defRPr/>
            </a:pPr>
            <a:r>
              <a:rPr lang="zh-CN" altLang="en-US" sz="4000" b="1" dirty="0">
                <a:latin typeface="+mn-ea"/>
                <a:ea typeface="+mn-ea"/>
              </a:rPr>
              <a:t>主客尽欢</a:t>
            </a:r>
          </a:p>
        </p:txBody>
      </p:sp>
      <p:sp>
        <p:nvSpPr>
          <p:cNvPr id="6150" name="Text Box 6"/>
          <p:cNvSpPr txBox="1">
            <a:spLocks noChangeArrowheads="1"/>
          </p:cNvSpPr>
          <p:nvPr/>
        </p:nvSpPr>
        <p:spPr bwMode="auto">
          <a:xfrm>
            <a:off x="2819400" y="1447800"/>
            <a:ext cx="2971800" cy="3444875"/>
          </a:xfrm>
          <a:prstGeom prst="rect">
            <a:avLst/>
          </a:prstGeom>
          <a:noFill/>
          <a:ln w="9525">
            <a:noFill/>
            <a:miter lim="800000"/>
            <a:headEnd/>
            <a:tailEnd/>
          </a:ln>
        </p:spPr>
        <p:txBody>
          <a:bodyPr>
            <a:spAutoFit/>
          </a:bodyPr>
          <a:lstStyle/>
          <a:p>
            <a:pPr>
              <a:spcBef>
                <a:spcPct val="50000"/>
              </a:spcBef>
              <a:defRPr/>
            </a:pPr>
            <a:r>
              <a:rPr lang="zh-CN" altLang="en-US" sz="4000" b="1" dirty="0">
                <a:solidFill>
                  <a:srgbClr val="FF0000"/>
                </a:solidFill>
                <a:latin typeface="+mn-ea"/>
                <a:ea typeface="+mn-ea"/>
              </a:rPr>
              <a:t>（景）</a:t>
            </a:r>
          </a:p>
          <a:p>
            <a:pPr>
              <a:spcBef>
                <a:spcPct val="50000"/>
              </a:spcBef>
              <a:defRPr/>
            </a:pPr>
            <a:r>
              <a:rPr lang="zh-CN" altLang="en-US" sz="4000" b="1" dirty="0">
                <a:solidFill>
                  <a:srgbClr val="FF0000"/>
                </a:solidFill>
                <a:latin typeface="+mn-ea"/>
                <a:ea typeface="+mn-ea"/>
              </a:rPr>
              <a:t>（情）</a:t>
            </a:r>
          </a:p>
          <a:p>
            <a:pPr>
              <a:spcBef>
                <a:spcPct val="50000"/>
              </a:spcBef>
              <a:defRPr/>
            </a:pPr>
            <a:endParaRPr lang="zh-CN" altLang="en-US" sz="4000" b="1" dirty="0">
              <a:solidFill>
                <a:srgbClr val="FF0000"/>
              </a:solidFill>
              <a:latin typeface="+mn-ea"/>
              <a:ea typeface="+mn-ea"/>
            </a:endParaRPr>
          </a:p>
          <a:p>
            <a:pPr>
              <a:spcBef>
                <a:spcPct val="50000"/>
              </a:spcBef>
              <a:defRPr/>
            </a:pPr>
            <a:r>
              <a:rPr lang="zh-CN" altLang="en-US" sz="4000" b="1" dirty="0">
                <a:solidFill>
                  <a:srgbClr val="FF0000"/>
                </a:solidFill>
                <a:latin typeface="+mn-ea"/>
                <a:ea typeface="+mn-ea"/>
              </a:rPr>
              <a:t>（理）</a:t>
            </a:r>
          </a:p>
        </p:txBody>
      </p:sp>
      <p:sp>
        <p:nvSpPr>
          <p:cNvPr id="19461" name="Text Box 7"/>
          <p:cNvSpPr txBox="1">
            <a:spLocks noChangeArrowheads="1"/>
          </p:cNvSpPr>
          <p:nvPr/>
        </p:nvSpPr>
        <p:spPr bwMode="auto">
          <a:xfrm>
            <a:off x="381000" y="228600"/>
            <a:ext cx="2667000" cy="762000"/>
          </a:xfrm>
          <a:prstGeom prst="rect">
            <a:avLst/>
          </a:prstGeom>
          <a:noFill/>
          <a:ln w="9525">
            <a:noFill/>
            <a:miter lim="800000"/>
            <a:headEnd/>
            <a:tailEnd/>
          </a:ln>
        </p:spPr>
        <p:txBody>
          <a:bodyPr>
            <a:spAutoFit/>
          </a:bodyPr>
          <a:lstStyle/>
          <a:p>
            <a:pPr>
              <a:spcBef>
                <a:spcPct val="50000"/>
              </a:spcBef>
            </a:pPr>
            <a:r>
              <a:rPr lang="zh-CN" altLang="en-US" sz="4400" b="1">
                <a:solidFill>
                  <a:srgbClr val="008000"/>
                </a:solidFill>
                <a:ea typeface="方正舒体" pitchFamily="2" charset="-122"/>
              </a:rPr>
              <a:t>文章内容</a:t>
            </a:r>
          </a:p>
        </p:txBody>
      </p:sp>
      <p:sp>
        <p:nvSpPr>
          <p:cNvPr id="19462" name="Text Box 8"/>
          <p:cNvSpPr txBox="1">
            <a:spLocks noChangeArrowheads="1"/>
          </p:cNvSpPr>
          <p:nvPr/>
        </p:nvSpPr>
        <p:spPr bwMode="auto">
          <a:xfrm>
            <a:off x="4267200" y="228600"/>
            <a:ext cx="3124200" cy="701675"/>
          </a:xfrm>
          <a:prstGeom prst="rect">
            <a:avLst/>
          </a:prstGeom>
          <a:noFill/>
          <a:ln w="9525" algn="ctr">
            <a:noFill/>
            <a:miter lim="800000"/>
            <a:headEnd/>
            <a:tailEnd/>
          </a:ln>
        </p:spPr>
        <p:txBody>
          <a:bodyPr>
            <a:spAutoFit/>
          </a:bodyPr>
          <a:lstStyle/>
          <a:p>
            <a:pPr>
              <a:spcBef>
                <a:spcPct val="50000"/>
              </a:spcBef>
            </a:pPr>
            <a:r>
              <a:rPr lang="zh-CN" altLang="en-US" sz="4000" b="1">
                <a:solidFill>
                  <a:srgbClr val="008000"/>
                </a:solidFill>
                <a:ea typeface="方正舒体" pitchFamily="2" charset="-122"/>
              </a:rPr>
              <a:t>情感脉络</a:t>
            </a:r>
          </a:p>
        </p:txBody>
      </p:sp>
      <p:sp>
        <p:nvSpPr>
          <p:cNvPr id="6153" name="Text Box 9"/>
          <p:cNvSpPr txBox="1">
            <a:spLocks noChangeArrowheads="1"/>
          </p:cNvSpPr>
          <p:nvPr/>
        </p:nvSpPr>
        <p:spPr bwMode="auto">
          <a:xfrm>
            <a:off x="4495800" y="1524000"/>
            <a:ext cx="2743200" cy="4400550"/>
          </a:xfrm>
          <a:prstGeom prst="rect">
            <a:avLst/>
          </a:prstGeom>
          <a:noFill/>
          <a:ln w="9525">
            <a:noFill/>
            <a:miter lim="800000"/>
            <a:headEnd/>
            <a:tailEnd/>
          </a:ln>
        </p:spPr>
        <p:txBody>
          <a:bodyPr>
            <a:spAutoFit/>
          </a:bodyPr>
          <a:lstStyle/>
          <a:p>
            <a:pPr>
              <a:spcBef>
                <a:spcPct val="50000"/>
              </a:spcBef>
              <a:defRPr/>
            </a:pPr>
            <a:r>
              <a:rPr lang="zh-CN" altLang="en-US" sz="4000" b="1" dirty="0">
                <a:solidFill>
                  <a:schemeClr val="accent2"/>
                </a:solidFill>
                <a:latin typeface="+mn-ea"/>
                <a:ea typeface="+mn-ea"/>
              </a:rPr>
              <a:t>乐　</a:t>
            </a:r>
          </a:p>
          <a:p>
            <a:pPr>
              <a:spcBef>
                <a:spcPct val="50000"/>
              </a:spcBef>
              <a:defRPr/>
            </a:pPr>
            <a:r>
              <a:rPr lang="zh-CN" altLang="en-US" sz="4000" b="1" dirty="0">
                <a:solidFill>
                  <a:schemeClr val="accent2"/>
                </a:solidFill>
                <a:latin typeface="+mn-ea"/>
                <a:ea typeface="+mn-ea"/>
              </a:rPr>
              <a:t>悲</a:t>
            </a:r>
            <a:endParaRPr lang="en-US" altLang="zh-CN" sz="4000" b="1" dirty="0">
              <a:solidFill>
                <a:schemeClr val="accent2"/>
              </a:solidFill>
              <a:latin typeface="+mn-ea"/>
              <a:ea typeface="+mn-ea"/>
            </a:endParaRPr>
          </a:p>
          <a:p>
            <a:pPr>
              <a:spcBef>
                <a:spcPct val="50000"/>
              </a:spcBef>
              <a:defRPr/>
            </a:pPr>
            <a:endParaRPr lang="en-US" altLang="zh-CN" sz="4000" b="1" dirty="0">
              <a:solidFill>
                <a:schemeClr val="accent2"/>
              </a:solidFill>
              <a:latin typeface="+mn-ea"/>
              <a:ea typeface="+mn-ea"/>
            </a:endParaRPr>
          </a:p>
          <a:p>
            <a:pPr>
              <a:spcBef>
                <a:spcPct val="50000"/>
              </a:spcBef>
              <a:defRPr/>
            </a:pPr>
            <a:r>
              <a:rPr lang="zh-CN" altLang="en-US" sz="4000" b="1" dirty="0">
                <a:solidFill>
                  <a:schemeClr val="accent2"/>
                </a:solidFill>
                <a:latin typeface="+mn-ea"/>
                <a:ea typeface="+mn-ea"/>
              </a:rPr>
              <a:t>悟</a:t>
            </a:r>
          </a:p>
          <a:p>
            <a:pPr>
              <a:spcBef>
                <a:spcPct val="50000"/>
              </a:spcBef>
              <a:defRPr/>
            </a:pPr>
            <a:r>
              <a:rPr lang="zh-CN" altLang="en-US" sz="4000" b="1" dirty="0">
                <a:solidFill>
                  <a:schemeClr val="accent2"/>
                </a:solidFill>
                <a:latin typeface="+mn-ea"/>
                <a:ea typeface="+mn-ea"/>
              </a:rPr>
              <a:t>喜　　</a:t>
            </a:r>
          </a:p>
        </p:txBody>
      </p:sp>
      <p:sp>
        <p:nvSpPr>
          <p:cNvPr id="19464" name="Line 10"/>
          <p:cNvSpPr>
            <a:spLocks noChangeShapeType="1"/>
          </p:cNvSpPr>
          <p:nvPr/>
        </p:nvSpPr>
        <p:spPr bwMode="auto">
          <a:xfrm>
            <a:off x="1524000" y="2057400"/>
            <a:ext cx="0" cy="381000"/>
          </a:xfrm>
          <a:prstGeom prst="line">
            <a:avLst/>
          </a:prstGeom>
          <a:noFill/>
          <a:ln w="9525">
            <a:solidFill>
              <a:schemeClr val="tx1"/>
            </a:solidFill>
            <a:round/>
            <a:headEnd/>
            <a:tailEnd type="triangle" w="med" len="med"/>
          </a:ln>
        </p:spPr>
        <p:txBody>
          <a:bodyPr/>
          <a:lstStyle/>
          <a:p>
            <a:endParaRPr lang="zh-CN" altLang="en-US"/>
          </a:p>
        </p:txBody>
      </p:sp>
      <p:sp>
        <p:nvSpPr>
          <p:cNvPr id="19465" name="Line 11"/>
          <p:cNvSpPr>
            <a:spLocks noChangeShapeType="1"/>
          </p:cNvSpPr>
          <p:nvPr/>
        </p:nvSpPr>
        <p:spPr bwMode="auto">
          <a:xfrm>
            <a:off x="1524000" y="2971800"/>
            <a:ext cx="0" cy="381000"/>
          </a:xfrm>
          <a:prstGeom prst="line">
            <a:avLst/>
          </a:prstGeom>
          <a:noFill/>
          <a:ln w="9525">
            <a:solidFill>
              <a:schemeClr val="tx1"/>
            </a:solidFill>
            <a:round/>
            <a:headEnd/>
            <a:tailEnd type="triangle" w="med" len="med"/>
          </a:ln>
        </p:spPr>
        <p:txBody>
          <a:bodyPr/>
          <a:lstStyle/>
          <a:p>
            <a:endParaRPr lang="zh-CN" altLang="en-US"/>
          </a:p>
        </p:txBody>
      </p:sp>
      <p:sp>
        <p:nvSpPr>
          <p:cNvPr id="19466" name="Line 12"/>
          <p:cNvSpPr>
            <a:spLocks noChangeShapeType="1"/>
          </p:cNvSpPr>
          <p:nvPr/>
        </p:nvSpPr>
        <p:spPr bwMode="auto">
          <a:xfrm>
            <a:off x="1524000" y="3886200"/>
            <a:ext cx="0" cy="381000"/>
          </a:xfrm>
          <a:prstGeom prst="line">
            <a:avLst/>
          </a:prstGeom>
          <a:noFill/>
          <a:ln w="9525">
            <a:solidFill>
              <a:schemeClr val="tx1"/>
            </a:solidFill>
            <a:round/>
            <a:headEnd/>
            <a:tailEnd type="triangle" w="med" len="med"/>
          </a:ln>
        </p:spPr>
        <p:txBody>
          <a:bodyPr/>
          <a:lstStyle/>
          <a:p>
            <a:endParaRPr lang="zh-CN" altLang="en-US"/>
          </a:p>
        </p:txBody>
      </p:sp>
      <p:sp>
        <p:nvSpPr>
          <p:cNvPr id="19467" name="Line 13"/>
          <p:cNvSpPr>
            <a:spLocks noChangeShapeType="1"/>
          </p:cNvSpPr>
          <p:nvPr/>
        </p:nvSpPr>
        <p:spPr bwMode="auto">
          <a:xfrm>
            <a:off x="1524000" y="4800600"/>
            <a:ext cx="0" cy="381000"/>
          </a:xfrm>
          <a:prstGeom prst="line">
            <a:avLst/>
          </a:prstGeom>
          <a:noFill/>
          <a:ln w="9525">
            <a:solidFill>
              <a:schemeClr val="tx1"/>
            </a:solidFill>
            <a:round/>
            <a:headEnd/>
            <a:tailEnd type="triangle" w="med" len="med"/>
          </a:ln>
        </p:spPr>
        <p:txBody>
          <a:bodyPr/>
          <a:lstStyle/>
          <a:p>
            <a:endParaRPr lang="zh-CN" altLang="en-US"/>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nodeType="clickEffect">
                                  <p:stCondLst>
                                    <p:cond delay="0"/>
                                  </p:stCondLst>
                                  <p:iterate type="lt">
                                    <p:tmPct val="10000"/>
                                  </p:iterate>
                                  <p:childTnLst>
                                    <p:set>
                                      <p:cBhvr>
                                        <p:cTn id="6" dur="1" fill="hold">
                                          <p:stCondLst>
                                            <p:cond delay="0"/>
                                          </p:stCondLst>
                                        </p:cTn>
                                        <p:tgtEl>
                                          <p:spTgt spid="6149">
                                            <p:txEl>
                                              <p:pRg st="0" end="0"/>
                                            </p:txEl>
                                          </p:spTgt>
                                        </p:tgtEl>
                                        <p:attrNameLst>
                                          <p:attrName>style.visibility</p:attrName>
                                        </p:attrNameLst>
                                      </p:cBhvr>
                                      <p:to>
                                        <p:strVal val="visible"/>
                                      </p:to>
                                    </p:set>
                                    <p:animEffect transition="in" filter="fade">
                                      <p:cBhvr>
                                        <p:cTn id="7" dur="1000"/>
                                        <p:tgtEl>
                                          <p:spTgt spid="6149">
                                            <p:txEl>
                                              <p:pRg st="0" end="0"/>
                                            </p:txEl>
                                          </p:spTgt>
                                        </p:tgtEl>
                                      </p:cBhvr>
                                    </p:animEffect>
                                    <p:anim calcmode="lin" valueType="num">
                                      <p:cBhvr>
                                        <p:cTn id="8" dur="1000" fill="hold"/>
                                        <p:tgtEl>
                                          <p:spTgt spid="6149">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614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nodeType="clickEffect">
                                  <p:stCondLst>
                                    <p:cond delay="0"/>
                                  </p:stCondLst>
                                  <p:iterate type="lt">
                                    <p:tmPct val="10000"/>
                                  </p:iterate>
                                  <p:childTnLst>
                                    <p:set>
                                      <p:cBhvr>
                                        <p:cTn id="13" dur="1" fill="hold">
                                          <p:stCondLst>
                                            <p:cond delay="0"/>
                                          </p:stCondLst>
                                        </p:cTn>
                                        <p:tgtEl>
                                          <p:spTgt spid="6149">
                                            <p:txEl>
                                              <p:pRg st="1" end="1"/>
                                            </p:txEl>
                                          </p:spTgt>
                                        </p:tgtEl>
                                        <p:attrNameLst>
                                          <p:attrName>style.visibility</p:attrName>
                                        </p:attrNameLst>
                                      </p:cBhvr>
                                      <p:to>
                                        <p:strVal val="visible"/>
                                      </p:to>
                                    </p:set>
                                    <p:animEffect transition="in" filter="fade">
                                      <p:cBhvr>
                                        <p:cTn id="14" dur="1000"/>
                                        <p:tgtEl>
                                          <p:spTgt spid="6149">
                                            <p:txEl>
                                              <p:pRg st="1" end="1"/>
                                            </p:txEl>
                                          </p:spTgt>
                                        </p:tgtEl>
                                      </p:cBhvr>
                                    </p:animEffect>
                                    <p:anim calcmode="lin" valueType="num">
                                      <p:cBhvr>
                                        <p:cTn id="15" dur="1000" fill="hold"/>
                                        <p:tgtEl>
                                          <p:spTgt spid="6149">
                                            <p:txEl>
                                              <p:pRg st="1" end="1"/>
                                            </p:txEl>
                                          </p:spTgt>
                                        </p:tgtEl>
                                        <p:attrNameLst>
                                          <p:attrName>ppt_x</p:attrName>
                                        </p:attrNameLst>
                                      </p:cBhvr>
                                      <p:tavLst>
                                        <p:tav tm="0">
                                          <p:val>
                                            <p:strVal val="#ppt_x-.1"/>
                                          </p:val>
                                        </p:tav>
                                        <p:tav tm="100000">
                                          <p:val>
                                            <p:strVal val="#ppt_x"/>
                                          </p:val>
                                        </p:tav>
                                      </p:tavLst>
                                    </p:anim>
                                    <p:anim calcmode="lin" valueType="num">
                                      <p:cBhvr>
                                        <p:cTn id="16" dur="1000" fill="hold"/>
                                        <p:tgtEl>
                                          <p:spTgt spid="614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0" presetClass="entr" presetSubtype="0" fill="hold" nodeType="clickEffect">
                                  <p:stCondLst>
                                    <p:cond delay="0"/>
                                  </p:stCondLst>
                                  <p:iterate type="lt">
                                    <p:tmPct val="10000"/>
                                  </p:iterate>
                                  <p:childTnLst>
                                    <p:set>
                                      <p:cBhvr>
                                        <p:cTn id="20" dur="1" fill="hold">
                                          <p:stCondLst>
                                            <p:cond delay="0"/>
                                          </p:stCondLst>
                                        </p:cTn>
                                        <p:tgtEl>
                                          <p:spTgt spid="6149">
                                            <p:txEl>
                                              <p:pRg st="2" end="2"/>
                                            </p:txEl>
                                          </p:spTgt>
                                        </p:tgtEl>
                                        <p:attrNameLst>
                                          <p:attrName>style.visibility</p:attrName>
                                        </p:attrNameLst>
                                      </p:cBhvr>
                                      <p:to>
                                        <p:strVal val="visible"/>
                                      </p:to>
                                    </p:set>
                                    <p:animEffect transition="in" filter="fade">
                                      <p:cBhvr>
                                        <p:cTn id="21" dur="1000"/>
                                        <p:tgtEl>
                                          <p:spTgt spid="6149">
                                            <p:txEl>
                                              <p:pRg st="2" end="2"/>
                                            </p:txEl>
                                          </p:spTgt>
                                        </p:tgtEl>
                                      </p:cBhvr>
                                    </p:animEffect>
                                    <p:anim calcmode="lin" valueType="num">
                                      <p:cBhvr>
                                        <p:cTn id="22" dur="1000" fill="hold"/>
                                        <p:tgtEl>
                                          <p:spTgt spid="6149">
                                            <p:txEl>
                                              <p:pRg st="2" end="2"/>
                                            </p:txEl>
                                          </p:spTgt>
                                        </p:tgtEl>
                                        <p:attrNameLst>
                                          <p:attrName>ppt_x</p:attrName>
                                        </p:attrNameLst>
                                      </p:cBhvr>
                                      <p:tavLst>
                                        <p:tav tm="0">
                                          <p:val>
                                            <p:strVal val="#ppt_x-.1"/>
                                          </p:val>
                                        </p:tav>
                                        <p:tav tm="100000">
                                          <p:val>
                                            <p:strVal val="#ppt_x"/>
                                          </p:val>
                                        </p:tav>
                                      </p:tavLst>
                                    </p:anim>
                                    <p:anim calcmode="lin" valueType="num">
                                      <p:cBhvr>
                                        <p:cTn id="23" dur="1000" fill="hold"/>
                                        <p:tgtEl>
                                          <p:spTgt spid="614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0" presetClass="entr" presetSubtype="0" fill="hold" nodeType="clickEffect">
                                  <p:stCondLst>
                                    <p:cond delay="0"/>
                                  </p:stCondLst>
                                  <p:iterate type="lt">
                                    <p:tmPct val="10000"/>
                                  </p:iterate>
                                  <p:childTnLst>
                                    <p:set>
                                      <p:cBhvr>
                                        <p:cTn id="27" dur="1" fill="hold">
                                          <p:stCondLst>
                                            <p:cond delay="0"/>
                                          </p:stCondLst>
                                        </p:cTn>
                                        <p:tgtEl>
                                          <p:spTgt spid="6149">
                                            <p:txEl>
                                              <p:pRg st="3" end="3"/>
                                            </p:txEl>
                                          </p:spTgt>
                                        </p:tgtEl>
                                        <p:attrNameLst>
                                          <p:attrName>style.visibility</p:attrName>
                                        </p:attrNameLst>
                                      </p:cBhvr>
                                      <p:to>
                                        <p:strVal val="visible"/>
                                      </p:to>
                                    </p:set>
                                    <p:animEffect transition="in" filter="fade">
                                      <p:cBhvr>
                                        <p:cTn id="28" dur="1000"/>
                                        <p:tgtEl>
                                          <p:spTgt spid="6149">
                                            <p:txEl>
                                              <p:pRg st="3" end="3"/>
                                            </p:txEl>
                                          </p:spTgt>
                                        </p:tgtEl>
                                      </p:cBhvr>
                                    </p:animEffect>
                                    <p:anim calcmode="lin" valueType="num">
                                      <p:cBhvr>
                                        <p:cTn id="29" dur="1000" fill="hold"/>
                                        <p:tgtEl>
                                          <p:spTgt spid="6149">
                                            <p:txEl>
                                              <p:pRg st="3" end="3"/>
                                            </p:txEl>
                                          </p:spTgt>
                                        </p:tgtEl>
                                        <p:attrNameLst>
                                          <p:attrName>ppt_x</p:attrName>
                                        </p:attrNameLst>
                                      </p:cBhvr>
                                      <p:tavLst>
                                        <p:tav tm="0">
                                          <p:val>
                                            <p:strVal val="#ppt_x-.1"/>
                                          </p:val>
                                        </p:tav>
                                        <p:tav tm="100000">
                                          <p:val>
                                            <p:strVal val="#ppt_x"/>
                                          </p:val>
                                        </p:tav>
                                      </p:tavLst>
                                    </p:anim>
                                    <p:anim calcmode="lin" valueType="num">
                                      <p:cBhvr>
                                        <p:cTn id="30" dur="1000" fill="hold"/>
                                        <p:tgtEl>
                                          <p:spTgt spid="614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0" presetClass="entr" presetSubtype="0" fill="hold" nodeType="clickEffect">
                                  <p:stCondLst>
                                    <p:cond delay="0"/>
                                  </p:stCondLst>
                                  <p:iterate type="lt">
                                    <p:tmPct val="10000"/>
                                  </p:iterate>
                                  <p:childTnLst>
                                    <p:set>
                                      <p:cBhvr>
                                        <p:cTn id="34" dur="1" fill="hold">
                                          <p:stCondLst>
                                            <p:cond delay="0"/>
                                          </p:stCondLst>
                                        </p:cTn>
                                        <p:tgtEl>
                                          <p:spTgt spid="6149">
                                            <p:txEl>
                                              <p:pRg st="4" end="4"/>
                                            </p:txEl>
                                          </p:spTgt>
                                        </p:tgtEl>
                                        <p:attrNameLst>
                                          <p:attrName>style.visibility</p:attrName>
                                        </p:attrNameLst>
                                      </p:cBhvr>
                                      <p:to>
                                        <p:strVal val="visible"/>
                                      </p:to>
                                    </p:set>
                                    <p:animEffect transition="in" filter="fade">
                                      <p:cBhvr>
                                        <p:cTn id="35" dur="1000"/>
                                        <p:tgtEl>
                                          <p:spTgt spid="6149">
                                            <p:txEl>
                                              <p:pRg st="4" end="4"/>
                                            </p:txEl>
                                          </p:spTgt>
                                        </p:tgtEl>
                                      </p:cBhvr>
                                    </p:animEffect>
                                    <p:anim calcmode="lin" valueType="num">
                                      <p:cBhvr>
                                        <p:cTn id="36" dur="1000" fill="hold"/>
                                        <p:tgtEl>
                                          <p:spTgt spid="6149">
                                            <p:txEl>
                                              <p:pRg st="4" end="4"/>
                                            </p:txEl>
                                          </p:spTgt>
                                        </p:tgtEl>
                                        <p:attrNameLst>
                                          <p:attrName>ppt_x</p:attrName>
                                        </p:attrNameLst>
                                      </p:cBhvr>
                                      <p:tavLst>
                                        <p:tav tm="0">
                                          <p:val>
                                            <p:strVal val="#ppt_x-.1"/>
                                          </p:val>
                                        </p:tav>
                                        <p:tav tm="100000">
                                          <p:val>
                                            <p:strVal val="#ppt_x"/>
                                          </p:val>
                                        </p:tav>
                                      </p:tavLst>
                                    </p:anim>
                                    <p:anim calcmode="lin" valueType="num">
                                      <p:cBhvr>
                                        <p:cTn id="37" dur="1000" fill="hold"/>
                                        <p:tgtEl>
                                          <p:spTgt spid="614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0" presetClass="entr" presetSubtype="0" fill="hold" grpId="0" nodeType="clickEffect">
                                  <p:stCondLst>
                                    <p:cond delay="0"/>
                                  </p:stCondLst>
                                  <p:iterate type="lt">
                                    <p:tmPct val="10000"/>
                                  </p:iterate>
                                  <p:childTnLst>
                                    <p:set>
                                      <p:cBhvr>
                                        <p:cTn id="41" dur="1" fill="hold">
                                          <p:stCondLst>
                                            <p:cond delay="0"/>
                                          </p:stCondLst>
                                        </p:cTn>
                                        <p:tgtEl>
                                          <p:spTgt spid="6150"/>
                                        </p:tgtEl>
                                        <p:attrNameLst>
                                          <p:attrName>style.visibility</p:attrName>
                                        </p:attrNameLst>
                                      </p:cBhvr>
                                      <p:to>
                                        <p:strVal val="visible"/>
                                      </p:to>
                                    </p:set>
                                    <p:animEffect transition="in" filter="fade">
                                      <p:cBhvr>
                                        <p:cTn id="42" dur="1000"/>
                                        <p:tgtEl>
                                          <p:spTgt spid="6150"/>
                                        </p:tgtEl>
                                      </p:cBhvr>
                                    </p:animEffect>
                                    <p:anim calcmode="lin" valueType="num">
                                      <p:cBhvr>
                                        <p:cTn id="43" dur="1000" fill="hold"/>
                                        <p:tgtEl>
                                          <p:spTgt spid="6150"/>
                                        </p:tgtEl>
                                        <p:attrNameLst>
                                          <p:attrName>ppt_x</p:attrName>
                                        </p:attrNameLst>
                                      </p:cBhvr>
                                      <p:tavLst>
                                        <p:tav tm="0">
                                          <p:val>
                                            <p:strVal val="#ppt_x-.1"/>
                                          </p:val>
                                        </p:tav>
                                        <p:tav tm="100000">
                                          <p:val>
                                            <p:strVal val="#ppt_x"/>
                                          </p:val>
                                        </p:tav>
                                      </p:tavLst>
                                    </p:anim>
                                    <p:anim calcmode="lin" valueType="num">
                                      <p:cBhvr>
                                        <p:cTn id="44" dur="1000" fill="hold"/>
                                        <p:tgtEl>
                                          <p:spTgt spid="615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5" presetClass="entr" presetSubtype="10" fill="hold" nodeType="clickEffect">
                                  <p:stCondLst>
                                    <p:cond delay="0"/>
                                  </p:stCondLst>
                                  <p:childTnLst>
                                    <p:set>
                                      <p:cBhvr>
                                        <p:cTn id="48" dur="1" fill="hold">
                                          <p:stCondLst>
                                            <p:cond delay="0"/>
                                          </p:stCondLst>
                                        </p:cTn>
                                        <p:tgtEl>
                                          <p:spTgt spid="6153">
                                            <p:txEl>
                                              <p:pRg st="0" end="0"/>
                                            </p:txEl>
                                          </p:spTgt>
                                        </p:tgtEl>
                                        <p:attrNameLst>
                                          <p:attrName>style.visibility</p:attrName>
                                        </p:attrNameLst>
                                      </p:cBhvr>
                                      <p:to>
                                        <p:strVal val="visible"/>
                                      </p:to>
                                    </p:set>
                                    <p:animEffect transition="in" filter="checkerboard(across)">
                                      <p:cBhvr>
                                        <p:cTn id="49" dur="500"/>
                                        <p:tgtEl>
                                          <p:spTgt spid="6153">
                                            <p:txEl>
                                              <p:pRg st="0" end="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5" presetClass="entr" presetSubtype="10" fill="hold" nodeType="clickEffect">
                                  <p:stCondLst>
                                    <p:cond delay="0"/>
                                  </p:stCondLst>
                                  <p:childTnLst>
                                    <p:set>
                                      <p:cBhvr>
                                        <p:cTn id="53" dur="1" fill="hold">
                                          <p:stCondLst>
                                            <p:cond delay="0"/>
                                          </p:stCondLst>
                                        </p:cTn>
                                        <p:tgtEl>
                                          <p:spTgt spid="6153">
                                            <p:txEl>
                                              <p:pRg st="1" end="1"/>
                                            </p:txEl>
                                          </p:spTgt>
                                        </p:tgtEl>
                                        <p:attrNameLst>
                                          <p:attrName>style.visibility</p:attrName>
                                        </p:attrNameLst>
                                      </p:cBhvr>
                                      <p:to>
                                        <p:strVal val="visible"/>
                                      </p:to>
                                    </p:set>
                                    <p:animEffect transition="in" filter="checkerboard(across)">
                                      <p:cBhvr>
                                        <p:cTn id="54" dur="500"/>
                                        <p:tgtEl>
                                          <p:spTgt spid="6153">
                                            <p:txEl>
                                              <p:pRg st="1" end="1"/>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5" presetClass="entr" presetSubtype="10" fill="hold" nodeType="clickEffect">
                                  <p:stCondLst>
                                    <p:cond delay="0"/>
                                  </p:stCondLst>
                                  <p:childTnLst>
                                    <p:set>
                                      <p:cBhvr>
                                        <p:cTn id="58" dur="1" fill="hold">
                                          <p:stCondLst>
                                            <p:cond delay="0"/>
                                          </p:stCondLst>
                                        </p:cTn>
                                        <p:tgtEl>
                                          <p:spTgt spid="6153">
                                            <p:txEl>
                                              <p:pRg st="3" end="3"/>
                                            </p:txEl>
                                          </p:spTgt>
                                        </p:tgtEl>
                                        <p:attrNameLst>
                                          <p:attrName>style.visibility</p:attrName>
                                        </p:attrNameLst>
                                      </p:cBhvr>
                                      <p:to>
                                        <p:strVal val="visible"/>
                                      </p:to>
                                    </p:set>
                                    <p:animEffect transition="in" filter="checkerboard(across)">
                                      <p:cBhvr>
                                        <p:cTn id="59" dur="500"/>
                                        <p:tgtEl>
                                          <p:spTgt spid="6153">
                                            <p:txEl>
                                              <p:pRg st="3" end="3"/>
                                            </p:txEl>
                                          </p:spTgt>
                                        </p:tgtEl>
                                      </p:cBhvr>
                                    </p:animEffect>
                                  </p:childTnLst>
                                </p:cTn>
                              </p:par>
                              <p:par>
                                <p:cTn id="60" presetID="40" presetClass="entr" presetSubtype="0" fill="hold" nodeType="withEffect">
                                  <p:stCondLst>
                                    <p:cond delay="0"/>
                                  </p:stCondLst>
                                  <p:iterate type="lt">
                                    <p:tmPct val="10000"/>
                                  </p:iterate>
                                  <p:childTnLst>
                                    <p:set>
                                      <p:cBhvr>
                                        <p:cTn id="61" dur="1" fill="hold">
                                          <p:stCondLst>
                                            <p:cond delay="0"/>
                                          </p:stCondLst>
                                        </p:cTn>
                                        <p:tgtEl>
                                          <p:spTgt spid="6153">
                                            <p:txEl>
                                              <p:pRg st="4" end="4"/>
                                            </p:txEl>
                                          </p:spTgt>
                                        </p:tgtEl>
                                        <p:attrNameLst>
                                          <p:attrName>style.visibility</p:attrName>
                                        </p:attrNameLst>
                                      </p:cBhvr>
                                      <p:to>
                                        <p:strVal val="visible"/>
                                      </p:to>
                                    </p:set>
                                    <p:animEffect transition="in" filter="fade">
                                      <p:cBhvr>
                                        <p:cTn id="62" dur="1000"/>
                                        <p:tgtEl>
                                          <p:spTgt spid="6153">
                                            <p:txEl>
                                              <p:pRg st="4" end="4"/>
                                            </p:txEl>
                                          </p:spTgt>
                                        </p:tgtEl>
                                      </p:cBhvr>
                                    </p:animEffect>
                                    <p:anim calcmode="lin" valueType="num">
                                      <p:cBhvr>
                                        <p:cTn id="63" dur="1000" fill="hold"/>
                                        <p:tgtEl>
                                          <p:spTgt spid="6153">
                                            <p:txEl>
                                              <p:pRg st="4" end="4"/>
                                            </p:txEl>
                                          </p:spTgt>
                                        </p:tgtEl>
                                        <p:attrNameLst>
                                          <p:attrName>ppt_x</p:attrName>
                                        </p:attrNameLst>
                                      </p:cBhvr>
                                      <p:tavLst>
                                        <p:tav tm="0">
                                          <p:val>
                                            <p:strVal val="#ppt_x-.1"/>
                                          </p:val>
                                        </p:tav>
                                        <p:tav tm="100000">
                                          <p:val>
                                            <p:strVal val="#ppt_x"/>
                                          </p:val>
                                        </p:tav>
                                      </p:tavLst>
                                    </p:anim>
                                    <p:anim calcmode="lin" valueType="num">
                                      <p:cBhvr>
                                        <p:cTn id="64" dur="1000" fill="hold"/>
                                        <p:tgtEl>
                                          <p:spTgt spid="615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6" presetClass="emph" presetSubtype="0" fill="hold" nodeType="clickEffect">
                                  <p:stCondLst>
                                    <p:cond delay="0"/>
                                  </p:stCondLst>
                                  <p:childTnLst>
                                    <p:animScale>
                                      <p:cBhvr>
                                        <p:cTn id="68" dur="2000" fill="hold"/>
                                        <p:tgtEl>
                                          <p:spTgt spid="6153">
                                            <p:txEl>
                                              <p:pRg st="0" end="0"/>
                                            </p:txEl>
                                          </p:spTgt>
                                        </p:tgtEl>
                                      </p:cBhvr>
                                      <p:by x="150000" y="150000"/>
                                    </p:animScale>
                                  </p:childTnLst>
                                </p:cTn>
                              </p:par>
                            </p:childTnLst>
                          </p:cTn>
                        </p:par>
                      </p:childTnLst>
                    </p:cTn>
                  </p:par>
                  <p:par>
                    <p:cTn id="69" fill="hold">
                      <p:stCondLst>
                        <p:cond delay="indefinite"/>
                      </p:stCondLst>
                      <p:childTnLst>
                        <p:par>
                          <p:cTn id="70" fill="hold">
                            <p:stCondLst>
                              <p:cond delay="0"/>
                            </p:stCondLst>
                            <p:childTnLst>
                              <p:par>
                                <p:cTn id="71" presetID="6" presetClass="emph" presetSubtype="0" fill="hold" nodeType="clickEffect">
                                  <p:stCondLst>
                                    <p:cond delay="0"/>
                                  </p:stCondLst>
                                  <p:childTnLst>
                                    <p:animScale>
                                      <p:cBhvr>
                                        <p:cTn id="72" dur="2000" fill="hold"/>
                                        <p:tgtEl>
                                          <p:spTgt spid="6153">
                                            <p:txEl>
                                              <p:pRg st="1" end="1"/>
                                            </p:txEl>
                                          </p:spTgt>
                                        </p:tgtEl>
                                      </p:cBhvr>
                                      <p:by x="150000" y="150000"/>
                                    </p:animScale>
                                  </p:childTnLst>
                                </p:cTn>
                              </p:par>
                            </p:childTnLst>
                          </p:cTn>
                        </p:par>
                      </p:childTnLst>
                    </p:cTn>
                  </p:par>
                  <p:par>
                    <p:cTn id="73" fill="hold">
                      <p:stCondLst>
                        <p:cond delay="indefinite"/>
                      </p:stCondLst>
                      <p:childTnLst>
                        <p:par>
                          <p:cTn id="74" fill="hold">
                            <p:stCondLst>
                              <p:cond delay="0"/>
                            </p:stCondLst>
                            <p:childTnLst>
                              <p:par>
                                <p:cTn id="75" presetID="6" presetClass="emph" presetSubtype="0" fill="hold" nodeType="clickEffect">
                                  <p:stCondLst>
                                    <p:cond delay="0"/>
                                  </p:stCondLst>
                                  <p:childTnLst>
                                    <p:animScale>
                                      <p:cBhvr>
                                        <p:cTn id="76" dur="2000" fill="hold"/>
                                        <p:tgtEl>
                                          <p:spTgt spid="6153">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0"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p:txBody>
          <a:bodyPr/>
          <a:lstStyle/>
          <a:p>
            <a:pPr eaLnBrk="1" hangingPunct="1"/>
            <a:r>
              <a:rPr lang="zh-CN" altLang="en-US" b="1" smtClean="0"/>
              <a:t>全文总结</a:t>
            </a:r>
            <a:endParaRPr lang="zh-CN" altLang="zh-CN" b="1" smtClean="0"/>
          </a:p>
        </p:txBody>
      </p:sp>
      <p:sp>
        <p:nvSpPr>
          <p:cNvPr id="38915" name="Rectangle 3"/>
          <p:cNvSpPr>
            <a:spLocks noGrp="1" noRot="1" noChangeArrowheads="1"/>
          </p:cNvSpPr>
          <p:nvPr>
            <p:ph type="body" idx="1"/>
          </p:nvPr>
        </p:nvSpPr>
        <p:spPr/>
        <p:txBody>
          <a:bodyPr/>
          <a:lstStyle/>
          <a:p>
            <a:pPr eaLnBrk="1" hangingPunct="1"/>
            <a:r>
              <a:rPr lang="zh-CN" altLang="en-US" b="1" smtClean="0"/>
              <a:t>乐：风月之美  遗世之乐</a:t>
            </a:r>
          </a:p>
          <a:p>
            <a:pPr eaLnBrk="1" hangingPunct="1"/>
            <a:r>
              <a:rPr lang="zh-CN" altLang="en-US" b="1" smtClean="0"/>
              <a:t>悲：吾生须臾  功业未成</a:t>
            </a:r>
          </a:p>
          <a:p>
            <a:pPr eaLnBrk="1" hangingPunct="1"/>
            <a:r>
              <a:rPr lang="zh-CN" altLang="en-US" b="1" smtClean="0"/>
              <a:t>悟：物我无尽  物各有主</a:t>
            </a:r>
          </a:p>
          <a:p>
            <a:pPr eaLnBrk="1" hangingPunct="1"/>
            <a:r>
              <a:rPr lang="zh-CN" altLang="en-US" b="1" smtClean="0"/>
              <a:t>喜：共适风月  难饰悲怆</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矩形 2"/>
          <p:cNvSpPr>
            <a:spLocks noChangeArrowheads="1"/>
          </p:cNvSpPr>
          <p:nvPr/>
        </p:nvSpPr>
        <p:spPr bwMode="auto">
          <a:xfrm>
            <a:off x="2843213" y="1628775"/>
            <a:ext cx="5688012" cy="4087813"/>
          </a:xfrm>
          <a:prstGeom prst="rect">
            <a:avLst/>
          </a:prstGeom>
          <a:noFill/>
          <a:ln w="9525">
            <a:noFill/>
            <a:miter lim="800000"/>
            <a:headEnd/>
            <a:tailEnd/>
          </a:ln>
          <a:effectLst/>
        </p:spPr>
        <p:txBody>
          <a:bodyPr>
            <a:spAutoFit/>
          </a:bodyPr>
          <a:lstStyle/>
          <a:p>
            <a:pPr lvl="4"/>
            <a:r>
              <a:rPr lang="en-US" altLang="zh-CN" sz="3200" b="1">
                <a:solidFill>
                  <a:srgbClr val="000000"/>
                </a:solidFill>
                <a:latin typeface="宋体" pitchFamily="2" charset="-122"/>
              </a:rPr>
              <a:t>《</a:t>
            </a:r>
            <a:r>
              <a:rPr lang="zh-CN" altLang="en-US" sz="3200" b="1">
                <a:solidFill>
                  <a:srgbClr val="000000"/>
                </a:solidFill>
                <a:latin typeface="宋体" pitchFamily="2" charset="-122"/>
              </a:rPr>
              <a:t>赤壁赋</a:t>
            </a:r>
            <a:r>
              <a:rPr lang="en-US" altLang="zh-CN" sz="3200" b="1">
                <a:solidFill>
                  <a:srgbClr val="000000"/>
                </a:solidFill>
                <a:latin typeface="宋体" pitchFamily="2" charset="-122"/>
              </a:rPr>
              <a:t>》</a:t>
            </a:r>
            <a:r>
              <a:rPr lang="zh-CN" altLang="en-US" sz="3200" b="1">
                <a:solidFill>
                  <a:srgbClr val="000000"/>
                </a:solidFill>
                <a:latin typeface="宋体" pitchFamily="2" charset="-122"/>
              </a:rPr>
              <a:t>、</a:t>
            </a:r>
            <a:r>
              <a:rPr lang="en-US" altLang="zh-CN" sz="3200" b="1">
                <a:solidFill>
                  <a:srgbClr val="000000"/>
                </a:solidFill>
                <a:latin typeface="宋体" pitchFamily="2" charset="-122"/>
              </a:rPr>
              <a:t>《</a:t>
            </a:r>
            <a:r>
              <a:rPr lang="zh-CN" altLang="en-US" sz="3200" b="1">
                <a:solidFill>
                  <a:srgbClr val="000000"/>
                </a:solidFill>
                <a:latin typeface="宋体" pitchFamily="2" charset="-122"/>
              </a:rPr>
              <a:t>后赤壁赋</a:t>
            </a:r>
            <a:r>
              <a:rPr lang="en-US" altLang="zh-CN" sz="3200" b="1">
                <a:solidFill>
                  <a:srgbClr val="000000"/>
                </a:solidFill>
                <a:latin typeface="宋体" pitchFamily="2" charset="-122"/>
              </a:rPr>
              <a:t>》</a:t>
            </a:r>
            <a:r>
              <a:rPr lang="zh-CN" altLang="en-US" sz="3200" b="1">
                <a:solidFill>
                  <a:srgbClr val="000000"/>
                </a:solidFill>
                <a:latin typeface="宋体" pitchFamily="2" charset="-122"/>
              </a:rPr>
              <a:t>等皆为传诵名篇。致力提拔后进，黄庭坚、秦观、晁补之和张耒等均出其门下，并称“苏门四学士”。</a:t>
            </a:r>
          </a:p>
          <a:p>
            <a:pPr lvl="4">
              <a:spcBef>
                <a:spcPct val="20000"/>
              </a:spcBef>
              <a:buClr>
                <a:schemeClr val="hlink"/>
              </a:buClr>
              <a:buSzPct val="75000"/>
              <a:buFont typeface="Wingdings" pitchFamily="2" charset="2"/>
              <a:buChar char="v"/>
            </a:pPr>
            <a:endParaRPr lang="en-US" altLang="zh-CN" sz="3200" b="1">
              <a:solidFill>
                <a:srgbClr val="000000"/>
              </a:solidFill>
              <a:latin typeface="宋体" pitchFamily="2" charset="-122"/>
            </a:endParaRPr>
          </a:p>
        </p:txBody>
      </p:sp>
      <p:sp>
        <p:nvSpPr>
          <p:cNvPr id="22533" name="WordArt 5"/>
          <p:cNvSpPr>
            <a:spLocks noChangeArrowheads="1" noChangeShapeType="1" noTextEdit="1"/>
          </p:cNvSpPr>
          <p:nvPr/>
        </p:nvSpPr>
        <p:spPr bwMode="auto">
          <a:xfrm>
            <a:off x="2987675" y="333375"/>
            <a:ext cx="2592388" cy="1079500"/>
          </a:xfrm>
          <a:prstGeom prst="rect">
            <a:avLst/>
          </a:prstGeom>
        </p:spPr>
        <p:txBody>
          <a:bodyPr wrap="none" fromWordArt="1">
            <a:prstTxWarp prst="textPlain">
              <a:avLst>
                <a:gd name="adj" fmla="val 50000"/>
              </a:avLst>
            </a:prstTxWarp>
          </a:bodyPr>
          <a:lstStyle/>
          <a:p>
            <a:pPr algn="ctr"/>
            <a:r>
              <a:rPr lang="zh-CN" altLang="en-US" sz="3600" b="1"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黑体"/>
                <a:ea typeface="黑体"/>
              </a:rPr>
              <a:t>苏轼散文</a:t>
            </a:r>
          </a:p>
        </p:txBody>
      </p:sp>
      <p:pic>
        <p:nvPicPr>
          <p:cNvPr id="22534" name="图片 4" descr="sushi1"/>
          <p:cNvPicPr>
            <a:picLocks noChangeAspect="1" noChangeArrowheads="1"/>
          </p:cNvPicPr>
          <p:nvPr/>
        </p:nvPicPr>
        <p:blipFill>
          <a:blip r:embed="rId2" cstate="print"/>
          <a:srcRect/>
          <a:stretch>
            <a:fillRect/>
          </a:stretch>
        </p:blipFill>
        <p:spPr bwMode="auto">
          <a:xfrm>
            <a:off x="323850" y="1844675"/>
            <a:ext cx="3779838" cy="35290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4"/>
          <p:cNvSpPr txBox="1">
            <a:spLocks noChangeArrowheads="1"/>
          </p:cNvSpPr>
          <p:nvPr/>
        </p:nvSpPr>
        <p:spPr bwMode="auto">
          <a:xfrm>
            <a:off x="0" y="228600"/>
            <a:ext cx="7162800" cy="579438"/>
          </a:xfrm>
          <a:prstGeom prst="rect">
            <a:avLst/>
          </a:prstGeom>
          <a:noFill/>
          <a:ln w="9525">
            <a:noFill/>
            <a:miter lim="800000"/>
            <a:headEnd/>
            <a:tailEnd/>
          </a:ln>
        </p:spPr>
        <p:txBody>
          <a:bodyPr>
            <a:spAutoFit/>
          </a:bodyPr>
          <a:lstStyle/>
          <a:p>
            <a:pPr>
              <a:spcBef>
                <a:spcPct val="50000"/>
              </a:spcBef>
            </a:pPr>
            <a:r>
              <a:rPr lang="zh-CN" altLang="en-US" sz="3200" b="1">
                <a:solidFill>
                  <a:schemeClr val="tx2"/>
                </a:solidFill>
              </a:rPr>
              <a:t>本段的情感、层次与内在逻辑？</a:t>
            </a:r>
          </a:p>
        </p:txBody>
      </p:sp>
      <p:sp>
        <p:nvSpPr>
          <p:cNvPr id="209925" name="Text Box 5"/>
          <p:cNvSpPr txBox="1">
            <a:spLocks noChangeArrowheads="1"/>
          </p:cNvSpPr>
          <p:nvPr/>
        </p:nvSpPr>
        <p:spPr bwMode="auto">
          <a:xfrm>
            <a:off x="0" y="1066800"/>
            <a:ext cx="9144000" cy="5016500"/>
          </a:xfrm>
          <a:prstGeom prst="rect">
            <a:avLst/>
          </a:prstGeom>
          <a:noFill/>
          <a:ln w="9525">
            <a:noFill/>
            <a:miter lim="800000"/>
            <a:headEnd/>
            <a:tailEnd/>
          </a:ln>
        </p:spPr>
        <p:txBody>
          <a:bodyPr>
            <a:spAutoFit/>
          </a:bodyPr>
          <a:lstStyle/>
          <a:p>
            <a:pPr>
              <a:spcBef>
                <a:spcPct val="50000"/>
              </a:spcBef>
            </a:pPr>
            <a:r>
              <a:rPr lang="en-US" altLang="zh-CN" sz="3200" b="1">
                <a:latin typeface="楷体" pitchFamily="49" charset="-122"/>
                <a:ea typeface="楷体" pitchFamily="49" charset="-122"/>
              </a:rPr>
              <a:t>    “</a:t>
            </a:r>
            <a:r>
              <a:rPr lang="zh-CN" altLang="en-US" sz="3200" b="1">
                <a:latin typeface="楷体" pitchFamily="49" charset="-122"/>
                <a:ea typeface="楷体" pitchFamily="49" charset="-122"/>
              </a:rPr>
              <a:t>白露横江，水光接天”，写的是</a:t>
            </a:r>
            <a:r>
              <a:rPr lang="zh-CN" altLang="en-US" sz="3200" b="1">
                <a:solidFill>
                  <a:srgbClr val="FF0000"/>
                </a:solidFill>
                <a:latin typeface="楷体" pitchFamily="49" charset="-122"/>
                <a:ea typeface="楷体" pitchFamily="49" charset="-122"/>
              </a:rPr>
              <a:t>实景</a:t>
            </a:r>
            <a:r>
              <a:rPr lang="zh-CN" altLang="en-US" sz="3200" b="1">
                <a:latin typeface="楷体" pitchFamily="49" charset="-122"/>
                <a:ea typeface="楷体" pitchFamily="49" charset="-122"/>
              </a:rPr>
              <a:t>；“纵一苇之所如，凌万顷之茫然”，</a:t>
            </a:r>
            <a:r>
              <a:rPr lang="zh-CN" altLang="en-US" sz="3200" b="1">
                <a:solidFill>
                  <a:srgbClr val="FF0000"/>
                </a:solidFill>
                <a:latin typeface="楷体" pitchFamily="49" charset="-122"/>
                <a:ea typeface="楷体" pitchFamily="49" charset="-122"/>
              </a:rPr>
              <a:t>半实半虚</a:t>
            </a:r>
            <a:r>
              <a:rPr lang="zh-CN" altLang="en-US" sz="3200" b="1">
                <a:latin typeface="楷体" pitchFamily="49" charset="-122"/>
                <a:ea typeface="楷体" pitchFamily="49" charset="-122"/>
              </a:rPr>
              <a:t>；而“浩浩乎如冯虚御风”、“飘飘乎如遗世独立”就是</a:t>
            </a:r>
            <a:r>
              <a:rPr lang="zh-CN" altLang="en-US" sz="3200" b="1">
                <a:solidFill>
                  <a:srgbClr val="FF0000"/>
                </a:solidFill>
                <a:latin typeface="楷体" pitchFamily="49" charset="-122"/>
                <a:ea typeface="楷体" pitchFamily="49" charset="-122"/>
              </a:rPr>
              <a:t>虚</a:t>
            </a:r>
            <a:r>
              <a:rPr lang="zh-CN" altLang="en-US" sz="3200" b="1">
                <a:latin typeface="楷体" pitchFamily="49" charset="-122"/>
                <a:ea typeface="楷体" pitchFamily="49" charset="-122"/>
              </a:rPr>
              <a:t>的了。由“实”到“半虚半实”，到完全的“虚”，这样的过程就是苏轼的幻觉逐渐释放的过程，就是他的心境一点点开阔的过程。他逐渐挣脱了所有的束缚，置身于一个奇妙的、自由的世界，心慢慢的飞翔起来。“在苍茫的月色下，什么都可以想，什么都可以不想，便觉得是个自由的人”。</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9925"/>
                                        </p:tgtEl>
                                        <p:attrNameLst>
                                          <p:attrName>style.visibility</p:attrName>
                                        </p:attrNameLst>
                                      </p:cBhvr>
                                      <p:to>
                                        <p:strVal val="visible"/>
                                      </p:to>
                                    </p:set>
                                    <p:animEffect transition="in" filter="blinds(horizontal)">
                                      <p:cBhvr>
                                        <p:cTn id="7" dur="500"/>
                                        <p:tgtEl>
                                          <p:spTgt spid="2099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5"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title"/>
          </p:nvPr>
        </p:nvSpPr>
        <p:spPr/>
        <p:txBody>
          <a:bodyPr/>
          <a:lstStyle/>
          <a:p>
            <a:r>
              <a:rPr lang="zh-CN" altLang="en-US" sz="3600" b="1" smtClean="0">
                <a:solidFill>
                  <a:srgbClr val="FF0000"/>
                </a:solidFill>
                <a:latin typeface="楷体" pitchFamily="49" charset="-122"/>
                <a:ea typeface="楷体" pitchFamily="49" charset="-122"/>
              </a:rPr>
              <a:t>渺渺兮于怀，望美人兮天一方。</a:t>
            </a:r>
            <a:r>
              <a:rPr lang="zh-CN" altLang="en-US" sz="3600" b="1" smtClean="0">
                <a:latin typeface="楷体" pitchFamily="49" charset="-122"/>
                <a:ea typeface="楷体" pitchFamily="49" charset="-122"/>
              </a:rPr>
              <a:t> </a:t>
            </a:r>
            <a:endParaRPr lang="zh-CN" altLang="en-US" sz="3600" smtClean="0">
              <a:latin typeface="楷体" pitchFamily="49" charset="-122"/>
              <a:ea typeface="楷体" pitchFamily="49" charset="-122"/>
            </a:endParaRPr>
          </a:p>
        </p:txBody>
      </p:sp>
      <p:sp>
        <p:nvSpPr>
          <p:cNvPr id="24579" name="内容占位符 2"/>
          <p:cNvSpPr>
            <a:spLocks noGrp="1"/>
          </p:cNvSpPr>
          <p:nvPr>
            <p:ph idx="1"/>
          </p:nvPr>
        </p:nvSpPr>
        <p:spPr>
          <a:xfrm>
            <a:off x="0" y="1600200"/>
            <a:ext cx="9144000" cy="4525963"/>
          </a:xfrm>
        </p:spPr>
        <p:txBody>
          <a:bodyPr/>
          <a:lstStyle/>
          <a:p>
            <a:r>
              <a:rPr lang="en-US" altLang="zh-CN" b="1" smtClean="0"/>
              <a:t> </a:t>
            </a:r>
            <a:r>
              <a:rPr lang="zh-CN" altLang="en-US" b="1" smtClean="0"/>
              <a:t>我们都知道，“美人”指的是君王，比如</a:t>
            </a:r>
            <a:r>
              <a:rPr lang="en-US" altLang="zh-CN" b="1" smtClean="0"/>
              <a:t>《</a:t>
            </a:r>
            <a:r>
              <a:rPr lang="zh-CN" altLang="en-US" b="1" smtClean="0"/>
              <a:t>离骚</a:t>
            </a:r>
            <a:r>
              <a:rPr lang="en-US" altLang="zh-CN" b="1" smtClean="0"/>
              <a:t>》</a:t>
            </a:r>
            <a:r>
              <a:rPr lang="zh-CN" altLang="en-US" b="1" smtClean="0"/>
              <a:t>里“恐美人之迟暮”。所以，在这样无边的美景中，苏轼的心头依然有一丝的阴影，这丝阴影是与政治有关的，与政治上的失意有关的。但我们都知道，苏轼实在不是一个官瘾很大的人，仅仅是一个政治的失意，官做得小了就如此之悲么？不是的。黄州期间对苏轼的意义太不平凡了。</a:t>
            </a:r>
            <a:endParaRPr lang="zh-CN" altLang="en-US" smtClean="0"/>
          </a:p>
        </p:txBody>
      </p:sp>
    </p:spTree>
  </p:cSld>
  <p:clrMapOvr>
    <a:masterClrMapping/>
  </p:clrMapOvr>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4"/>
          <p:cNvSpPr txBox="1">
            <a:spLocks noChangeArrowheads="1"/>
          </p:cNvSpPr>
          <p:nvPr/>
        </p:nvSpPr>
        <p:spPr bwMode="auto">
          <a:xfrm>
            <a:off x="533400" y="1219200"/>
            <a:ext cx="8305800" cy="4032250"/>
          </a:xfrm>
          <a:prstGeom prst="rect">
            <a:avLst/>
          </a:prstGeom>
          <a:noFill/>
          <a:ln w="9525">
            <a:noFill/>
            <a:miter lim="800000"/>
            <a:headEnd/>
            <a:tailEnd/>
          </a:ln>
        </p:spPr>
        <p:txBody>
          <a:bodyPr>
            <a:spAutoFit/>
          </a:bodyPr>
          <a:lstStyle/>
          <a:p>
            <a:pPr>
              <a:spcBef>
                <a:spcPct val="50000"/>
              </a:spcBef>
            </a:pPr>
            <a:r>
              <a:rPr lang="en-US" altLang="zh-CN" sz="3200" b="1">
                <a:latin typeface="楷体_GB2312" pitchFamily="49" charset="-122"/>
                <a:ea typeface="楷体_GB2312" pitchFamily="49" charset="-122"/>
              </a:rPr>
              <a:t>    </a:t>
            </a:r>
            <a:r>
              <a:rPr lang="zh-CN" altLang="en-US" sz="3200" b="1">
                <a:latin typeface="楷体" pitchFamily="49" charset="-122"/>
                <a:ea typeface="楷体" pitchFamily="49" charset="-122"/>
              </a:rPr>
              <a:t>究竟是什么罪？审起来看！</a:t>
            </a:r>
            <a:br>
              <a:rPr lang="zh-CN" altLang="en-US" sz="3200" b="1">
                <a:latin typeface="楷体" pitchFamily="49" charset="-122"/>
                <a:ea typeface="楷体" pitchFamily="49" charset="-122"/>
              </a:rPr>
            </a:br>
            <a:r>
              <a:rPr lang="zh-CN" altLang="en-US" sz="3200" b="1">
                <a:latin typeface="楷体" pitchFamily="49" charset="-122"/>
                <a:ea typeface="楷体" pitchFamily="49" charset="-122"/>
              </a:rPr>
              <a:t>    怎么审？打！</a:t>
            </a:r>
            <a:br>
              <a:rPr lang="zh-CN" altLang="en-US" sz="3200" b="1">
                <a:latin typeface="楷体" pitchFamily="49" charset="-122"/>
                <a:ea typeface="楷体" pitchFamily="49" charset="-122"/>
              </a:rPr>
            </a:br>
            <a:r>
              <a:rPr lang="zh-CN" altLang="en-US" sz="3200" b="1">
                <a:latin typeface="楷体" pitchFamily="49" charset="-122"/>
                <a:ea typeface="楷体" pitchFamily="49" charset="-122"/>
              </a:rPr>
              <a:t>    一位官员曾关在同一监狱里，与苏东坡的牢房只有一墙之隔，他写诗道：</a:t>
            </a:r>
            <a:br>
              <a:rPr lang="zh-CN" altLang="en-US" sz="3200" b="1">
                <a:latin typeface="楷体" pitchFamily="49" charset="-122"/>
                <a:ea typeface="楷体" pitchFamily="49" charset="-122"/>
              </a:rPr>
            </a:br>
            <a:r>
              <a:rPr lang="zh-CN" altLang="en-US" sz="3200" b="1">
                <a:latin typeface="楷体" pitchFamily="49" charset="-122"/>
                <a:ea typeface="楷体" pitchFamily="49" charset="-122"/>
              </a:rPr>
              <a:t>    遥怜北户吴兴守，诟辱通宵不忍闻。</a:t>
            </a:r>
            <a:br>
              <a:rPr lang="zh-CN" altLang="en-US" sz="3200" b="1">
                <a:latin typeface="楷体" pitchFamily="49" charset="-122"/>
                <a:ea typeface="楷体" pitchFamily="49" charset="-122"/>
              </a:rPr>
            </a:br>
            <a:r>
              <a:rPr lang="zh-CN" altLang="en-US" sz="3200" b="1">
                <a:latin typeface="楷体" pitchFamily="49" charset="-122"/>
                <a:ea typeface="楷体" pitchFamily="49" charset="-122"/>
              </a:rPr>
              <a:t>通宵侮辱、摧残到了其他犯人也听不下去的地步，而侮辱、摧残的对象竟然就是苏东坡！ （余秋雨</a:t>
            </a:r>
            <a:r>
              <a:rPr lang="en-US" altLang="zh-CN" sz="3200" b="1">
                <a:latin typeface="楷体" pitchFamily="49" charset="-122"/>
                <a:ea typeface="楷体" pitchFamily="49" charset="-122"/>
              </a:rPr>
              <a:t>《</a:t>
            </a:r>
            <a:r>
              <a:rPr lang="zh-CN" altLang="en-US" sz="3200" b="1">
                <a:latin typeface="楷体" pitchFamily="49" charset="-122"/>
                <a:ea typeface="楷体" pitchFamily="49" charset="-122"/>
              </a:rPr>
              <a:t>苏东坡突围</a:t>
            </a:r>
            <a:r>
              <a:rPr lang="en-US" altLang="zh-CN" sz="3200" b="1">
                <a:latin typeface="楷体" pitchFamily="49" charset="-122"/>
                <a:ea typeface="楷体" pitchFamily="49" charset="-122"/>
              </a:rPr>
              <a:t>》</a:t>
            </a:r>
            <a:r>
              <a:rPr lang="zh-CN" altLang="en-US" sz="3200" b="1">
                <a:latin typeface="楷体" pitchFamily="49" charset="-122"/>
                <a:ea typeface="楷体" pitchFamily="49" charset="-122"/>
              </a:rPr>
              <a:t>）</a:t>
            </a:r>
          </a:p>
        </p:txBody>
      </p:sp>
    </p:spTree>
  </p:cSld>
  <p:clrMapOvr>
    <a:masterClrMapping/>
  </p:clrMapOvr>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4"/>
          <p:cNvSpPr txBox="1">
            <a:spLocks noChangeArrowheads="1"/>
          </p:cNvSpPr>
          <p:nvPr/>
        </p:nvSpPr>
        <p:spPr bwMode="auto">
          <a:xfrm>
            <a:off x="457200" y="914400"/>
            <a:ext cx="8382000" cy="3990975"/>
          </a:xfrm>
          <a:prstGeom prst="rect">
            <a:avLst/>
          </a:prstGeom>
          <a:noFill/>
          <a:ln w="9525">
            <a:noFill/>
            <a:miter lim="800000"/>
            <a:headEnd/>
            <a:tailEnd/>
          </a:ln>
        </p:spPr>
        <p:txBody>
          <a:bodyPr>
            <a:spAutoFit/>
          </a:bodyPr>
          <a:lstStyle/>
          <a:p>
            <a:pPr>
              <a:spcBef>
                <a:spcPct val="50000"/>
              </a:spcBef>
            </a:pPr>
            <a:r>
              <a:rPr lang="en-US" altLang="zh-CN" sz="3200" b="1"/>
              <a:t>      </a:t>
            </a:r>
            <a:r>
              <a:rPr lang="zh-CN" altLang="en-US" sz="3200" b="1"/>
              <a:t>那样一个高官，那样一个文人，他所面临的就是赤裸裸的殴打，殴打这种肉体的痛苦是可以忍受的，受不了的是精神上的侮辱。苏轼正是带着这身体与心灵的伤痕到了黄州。到黄州后他的境遇怎样？首先，物质上极其贫困，为了养活家小，他被迫在东坡亲自耕地，“垦荒东坡”，所以他后来自号“东坡”。这一点也还罢了，更难受的是来自精神上的折磨。 </a:t>
            </a:r>
          </a:p>
        </p:txBody>
      </p:sp>
    </p:spTree>
  </p:cSld>
  <p:clrMapOvr>
    <a:masterClrMapping/>
  </p:clrMapOvr>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4"/>
          <p:cNvSpPr txBox="1">
            <a:spLocks noChangeArrowheads="1"/>
          </p:cNvSpPr>
          <p:nvPr/>
        </p:nvSpPr>
        <p:spPr bwMode="auto">
          <a:xfrm>
            <a:off x="609600" y="1143000"/>
            <a:ext cx="8001000" cy="3540125"/>
          </a:xfrm>
          <a:prstGeom prst="rect">
            <a:avLst/>
          </a:prstGeom>
          <a:noFill/>
          <a:ln w="9525">
            <a:noFill/>
            <a:miter lim="800000"/>
            <a:headEnd/>
            <a:tailEnd/>
          </a:ln>
          <a:effectLst/>
        </p:spPr>
        <p:txBody>
          <a:bodyPr>
            <a:spAutoFit/>
          </a:bodyPr>
          <a:lstStyle/>
          <a:p>
            <a:pPr>
              <a:spcBef>
                <a:spcPct val="50000"/>
              </a:spcBef>
              <a:defRPr/>
            </a:pPr>
            <a:r>
              <a:rPr lang="en-US" altLang="zh-CN" sz="3200" b="1" dirty="0">
                <a:latin typeface="楷体_GB2312" pitchFamily="49" charset="-122"/>
                <a:ea typeface="楷体_GB2312" pitchFamily="49" charset="-122"/>
              </a:rPr>
              <a:t>    </a:t>
            </a:r>
            <a:r>
              <a:rPr lang="zh-CN" altLang="en-US" sz="3200" b="1" dirty="0">
                <a:latin typeface="+mn-ea"/>
                <a:ea typeface="+mn-ea"/>
              </a:rPr>
              <a:t>苏东坡在黄州的生活状态，已被他自己写给李端叔的一封信描述得非常清楚。信中说：</a:t>
            </a:r>
            <a:r>
              <a:rPr lang="zh-CN" altLang="en-US" sz="3200" b="1" dirty="0">
                <a:latin typeface="楷体_GB2312" pitchFamily="49" charset="-122"/>
                <a:ea typeface="楷体_GB2312" pitchFamily="49" charset="-122"/>
              </a:rPr>
              <a:t/>
            </a:r>
            <a:br>
              <a:rPr lang="zh-CN" altLang="en-US" sz="3200" b="1" dirty="0">
                <a:latin typeface="楷体_GB2312" pitchFamily="49" charset="-122"/>
                <a:ea typeface="楷体_GB2312" pitchFamily="49" charset="-122"/>
              </a:rPr>
            </a:br>
            <a:r>
              <a:rPr lang="zh-CN" altLang="en-US" sz="3200" b="1" dirty="0">
                <a:latin typeface="楷体_GB2312" pitchFamily="49" charset="-122"/>
                <a:ea typeface="楷体_GB2312" pitchFamily="49" charset="-122"/>
              </a:rPr>
              <a:t>    </a:t>
            </a:r>
            <a:r>
              <a:rPr lang="zh-CN" altLang="en-US" sz="3200" b="1" dirty="0">
                <a:latin typeface="楷体" pitchFamily="49" charset="-122"/>
                <a:ea typeface="楷体" pitchFamily="49" charset="-122"/>
              </a:rPr>
              <a:t>得罪以来，深自闭塞，扁舟草履，放浪山水间，与樵渔杂处，往往为醉人所推骂，辄自喜渐不为人识。平生亲友，无一字见及，有书与之亦不答，自幸庶几免矣。 </a:t>
            </a:r>
          </a:p>
        </p:txBody>
      </p:sp>
    </p:spTree>
  </p:cSld>
  <p:clrMapOvr>
    <a:masterClrMapping/>
  </p:clrMapOvr>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4"/>
          <p:cNvSpPr txBox="1">
            <a:spLocks noChangeArrowheads="1"/>
          </p:cNvSpPr>
          <p:nvPr/>
        </p:nvSpPr>
        <p:spPr bwMode="auto">
          <a:xfrm>
            <a:off x="838200" y="1371600"/>
            <a:ext cx="7467600" cy="2062163"/>
          </a:xfrm>
          <a:prstGeom prst="rect">
            <a:avLst/>
          </a:prstGeom>
          <a:noFill/>
          <a:ln w="9525">
            <a:noFill/>
            <a:miter lim="800000"/>
            <a:headEnd/>
            <a:tailEnd/>
          </a:ln>
        </p:spPr>
        <p:txBody>
          <a:bodyPr>
            <a:spAutoFit/>
          </a:bodyPr>
          <a:lstStyle/>
          <a:p>
            <a:r>
              <a:rPr lang="zh-CN" altLang="en-US" sz="3200" b="1">
                <a:latin typeface="楷体" pitchFamily="49" charset="-122"/>
                <a:ea typeface="楷体" pitchFamily="49" charset="-122"/>
              </a:rPr>
              <a:t>缺月挂疏桐，漏断人初静。</a:t>
            </a:r>
          </a:p>
          <a:p>
            <a:r>
              <a:rPr lang="zh-CN" altLang="en-US" sz="3200" b="1">
                <a:latin typeface="楷体" pitchFamily="49" charset="-122"/>
                <a:ea typeface="楷体" pitchFamily="49" charset="-122"/>
              </a:rPr>
              <a:t>谁见幽人独往来？缥渺孤鸿影。</a:t>
            </a:r>
          </a:p>
          <a:p>
            <a:r>
              <a:rPr lang="zh-CN" altLang="en-US" sz="3200" b="1">
                <a:latin typeface="楷体" pitchFamily="49" charset="-122"/>
                <a:ea typeface="楷体" pitchFamily="49" charset="-122"/>
              </a:rPr>
              <a:t>惊起却回头，有恨无人省。</a:t>
            </a:r>
          </a:p>
          <a:p>
            <a:r>
              <a:rPr lang="zh-CN" altLang="en-US" sz="3200" b="1">
                <a:latin typeface="楷体" pitchFamily="49" charset="-122"/>
                <a:ea typeface="楷体" pitchFamily="49" charset="-122"/>
              </a:rPr>
              <a:t>拣尽寒枝不肯栖，寂寞沙洲冷。 </a:t>
            </a:r>
          </a:p>
        </p:txBody>
      </p:sp>
      <p:sp>
        <p:nvSpPr>
          <p:cNvPr id="217093" name="Text Box 5"/>
          <p:cNvSpPr txBox="1">
            <a:spLocks noChangeArrowheads="1"/>
          </p:cNvSpPr>
          <p:nvPr/>
        </p:nvSpPr>
        <p:spPr bwMode="auto">
          <a:xfrm>
            <a:off x="304800" y="3886200"/>
            <a:ext cx="8382000" cy="2062163"/>
          </a:xfrm>
          <a:prstGeom prst="rect">
            <a:avLst/>
          </a:prstGeom>
          <a:noFill/>
          <a:ln w="9525">
            <a:noFill/>
            <a:miter lim="800000"/>
            <a:headEnd/>
            <a:tailEnd/>
          </a:ln>
          <a:effectLst/>
        </p:spPr>
        <p:txBody>
          <a:bodyPr>
            <a:spAutoFit/>
          </a:bodyPr>
          <a:lstStyle/>
          <a:p>
            <a:pPr>
              <a:spcBef>
                <a:spcPct val="50000"/>
              </a:spcBef>
              <a:defRPr/>
            </a:pPr>
            <a:r>
              <a:rPr lang="en-US" altLang="zh-CN" sz="3200" b="1" dirty="0">
                <a:solidFill>
                  <a:schemeClr val="tx2"/>
                </a:solidFill>
              </a:rPr>
              <a:t>      </a:t>
            </a:r>
            <a:r>
              <a:rPr lang="zh-CN" altLang="en-US" sz="3200" b="1" dirty="0">
                <a:solidFill>
                  <a:schemeClr val="tx2"/>
                </a:solidFill>
                <a:latin typeface="+mn-ea"/>
                <a:ea typeface="+mn-ea"/>
              </a:rPr>
              <a:t>我们都喜欢苏轼，喜欢苏轼豁达好玩的一面，其实我觉得，在豁达好玩之外，如果我们走进这个生命本体，就会发现，那里其实有令人非常难受的一面。</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17093">
                                            <p:txEl>
                                              <p:pRg st="0" end="0"/>
                                            </p:txEl>
                                          </p:spTgt>
                                        </p:tgtEl>
                                        <p:attrNameLst>
                                          <p:attrName>style.visibility</p:attrName>
                                        </p:attrNameLst>
                                      </p:cBhvr>
                                      <p:to>
                                        <p:strVal val="visible"/>
                                      </p:to>
                                    </p:set>
                                    <p:animEffect transition="in" filter="blinds(horizontal)">
                                      <p:cBhvr>
                                        <p:cTn id="7" dur="500"/>
                                        <p:tgtEl>
                                          <p:spTgt spid="21709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4"/>
          <p:cNvSpPr txBox="1">
            <a:spLocks noChangeArrowheads="1"/>
          </p:cNvSpPr>
          <p:nvPr/>
        </p:nvSpPr>
        <p:spPr bwMode="auto">
          <a:xfrm>
            <a:off x="0" y="457200"/>
            <a:ext cx="9144000" cy="6002338"/>
          </a:xfrm>
          <a:prstGeom prst="rect">
            <a:avLst/>
          </a:prstGeom>
          <a:noFill/>
          <a:ln w="9525">
            <a:noFill/>
            <a:miter lim="800000"/>
            <a:headEnd/>
            <a:tailEnd/>
          </a:ln>
        </p:spPr>
        <p:txBody>
          <a:bodyPr>
            <a:spAutoFit/>
          </a:bodyPr>
          <a:lstStyle/>
          <a:p>
            <a:pPr>
              <a:spcBef>
                <a:spcPct val="50000"/>
              </a:spcBef>
            </a:pPr>
            <a:r>
              <a:rPr lang="en-US" altLang="zh-CN" sz="3200" b="1"/>
              <a:t>        </a:t>
            </a:r>
            <a:r>
              <a:rPr lang="zh-CN" altLang="en-US" sz="3200" b="1"/>
              <a:t>所以，物质上的极度贫困，肉体和精神的双重折磨，形成了一个巨大的阴影，沉甸甸的压在苏轼的心底。在这样的夜晚，他与客“泛舟游于赤壁之下”，面对无边的美景，“扣舷而歌之”，但他其实怎样也摆脱不了心底深处的阴影。这个客可能真是他的一个好朋友，他的知己，他敏锐的捕捉到苏轼这忧伤的情绪，产生了共鸣，并把它放大，因而吹出了如此忧伤的音乐。所以，吹出这忧伤的音乐的主要来源是苏轼本身。当然第二，在这篇文章中，这个客只是一个设置而已，苏轼说服客的过程，其实就是一个苏轼说服另一个苏轼的过程。</a:t>
            </a:r>
            <a:r>
              <a:rPr lang="zh-CN" altLang="en-US"/>
              <a:t> </a:t>
            </a:r>
          </a:p>
        </p:txBody>
      </p:sp>
    </p:spTree>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标题 1"/>
          <p:cNvSpPr>
            <a:spLocks noGrp="1"/>
          </p:cNvSpPr>
          <p:nvPr>
            <p:ph type="title"/>
          </p:nvPr>
        </p:nvSpPr>
        <p:spPr/>
        <p:txBody>
          <a:bodyPr/>
          <a:lstStyle/>
          <a:p>
            <a:pPr algn="l"/>
            <a:r>
              <a:rPr lang="zh-CN" altLang="en-US" sz="3600" b="1" smtClean="0">
                <a:latin typeface="黑体" pitchFamily="49" charset="-122"/>
                <a:ea typeface="黑体" pitchFamily="49" charset="-122"/>
              </a:rPr>
              <a:t>品读第四小节</a:t>
            </a:r>
          </a:p>
        </p:txBody>
      </p:sp>
      <p:sp>
        <p:nvSpPr>
          <p:cNvPr id="33795" name="内容占位符 2"/>
          <p:cNvSpPr>
            <a:spLocks noGrp="1"/>
          </p:cNvSpPr>
          <p:nvPr>
            <p:ph idx="1"/>
          </p:nvPr>
        </p:nvSpPr>
        <p:spPr/>
        <p:txBody>
          <a:bodyPr/>
          <a:lstStyle/>
          <a:p>
            <a:r>
              <a:rPr lang="zh-CN" altLang="en-US" b="1" smtClean="0">
                <a:solidFill>
                  <a:schemeClr val="tx2"/>
                </a:solidFill>
              </a:rPr>
              <a:t>第三段作者是抒情，抒的是悲情，第四段作者说理，说的是哲理。他正是用哲理化解了悲情。在第四段中，作者悟出了什么道理？</a:t>
            </a:r>
            <a:endParaRPr lang="zh-CN" altLang="en-US" smtClean="0"/>
          </a:p>
        </p:txBody>
      </p:sp>
    </p:spTree>
  </p:cSld>
  <p:clrMapOvr>
    <a:masterClrMapping/>
  </p:clrMapOvr>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4"/>
          <p:cNvSpPr txBox="1">
            <a:spLocks noChangeArrowheads="1"/>
          </p:cNvSpPr>
          <p:nvPr/>
        </p:nvSpPr>
        <p:spPr bwMode="auto">
          <a:xfrm>
            <a:off x="838200" y="762000"/>
            <a:ext cx="7848600" cy="579438"/>
          </a:xfrm>
          <a:prstGeom prst="rect">
            <a:avLst/>
          </a:prstGeom>
          <a:noFill/>
          <a:ln w="9525">
            <a:noFill/>
            <a:miter lim="800000"/>
            <a:headEnd/>
            <a:tailEnd/>
          </a:ln>
        </p:spPr>
        <p:txBody>
          <a:bodyPr>
            <a:spAutoFit/>
          </a:bodyPr>
          <a:lstStyle/>
          <a:p>
            <a:pPr>
              <a:spcBef>
                <a:spcPct val="50000"/>
              </a:spcBef>
            </a:pPr>
            <a:r>
              <a:rPr lang="zh-CN" altLang="en-US" sz="3200" b="1">
                <a:solidFill>
                  <a:srgbClr val="FF0000"/>
                </a:solidFill>
              </a:rPr>
              <a:t>其一，物我无尽</a:t>
            </a:r>
            <a:r>
              <a:rPr lang="zh-CN" altLang="en-US">
                <a:solidFill>
                  <a:srgbClr val="FF0000"/>
                </a:solidFill>
              </a:rPr>
              <a:t> </a:t>
            </a:r>
          </a:p>
        </p:txBody>
      </p:sp>
      <p:sp>
        <p:nvSpPr>
          <p:cNvPr id="224261" name="Text Box 5"/>
          <p:cNvSpPr txBox="1">
            <a:spLocks noChangeArrowheads="1"/>
          </p:cNvSpPr>
          <p:nvPr/>
        </p:nvSpPr>
        <p:spPr bwMode="auto">
          <a:xfrm>
            <a:off x="533400" y="1295400"/>
            <a:ext cx="8305800" cy="4478338"/>
          </a:xfrm>
          <a:prstGeom prst="rect">
            <a:avLst/>
          </a:prstGeom>
          <a:noFill/>
          <a:ln w="9525">
            <a:noFill/>
            <a:miter lim="800000"/>
            <a:headEnd/>
            <a:tailEnd/>
          </a:ln>
        </p:spPr>
        <p:txBody>
          <a:bodyPr>
            <a:spAutoFit/>
          </a:bodyPr>
          <a:lstStyle/>
          <a:p>
            <a:pPr>
              <a:spcBef>
                <a:spcPct val="50000"/>
              </a:spcBef>
            </a:pPr>
            <a:r>
              <a:rPr lang="zh-CN" altLang="en-US" sz="3200" b="1"/>
              <a:t>物与我是永恒的，何必哀叹生命的短暂呢。前人对这个问题也有过阐述，比如还是</a:t>
            </a:r>
            <a:r>
              <a:rPr lang="en-US" altLang="zh-CN" sz="3200" b="1"/>
              <a:t>《</a:t>
            </a:r>
            <a:r>
              <a:rPr lang="zh-CN" altLang="en-US" sz="3200" b="1"/>
              <a:t>春江花月夜</a:t>
            </a:r>
            <a:r>
              <a:rPr lang="en-US" altLang="zh-CN" sz="3200" b="1"/>
              <a:t>》</a:t>
            </a:r>
            <a:r>
              <a:rPr lang="zh-CN" altLang="en-US" sz="3200" b="1"/>
              <a:t>，在美景之后，写到：“江畔何人初见月，江月何年初照人？”也写到了人与永恒自然相对比的渺小， 但“人生代代无穷已，江月年年只相似。”用人类的永恒传承来和自然对抗。同样，苏轼写到，“逝者如斯，而未尝往也”，虽然这一段江水流走了，但长江是永恒的，所以没有必要哀叹。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24261">
                                            <p:txEl>
                                              <p:pRg st="0" end="0"/>
                                            </p:txEl>
                                          </p:spTgt>
                                        </p:tgtEl>
                                        <p:attrNameLst>
                                          <p:attrName>style.visibility</p:attrName>
                                        </p:attrNameLst>
                                      </p:cBhvr>
                                      <p:to>
                                        <p:strVal val="visible"/>
                                      </p:to>
                                    </p:set>
                                    <p:animEffect transition="in" filter="blinds(horizontal)">
                                      <p:cBhvr>
                                        <p:cTn id="7" dur="500"/>
                                        <p:tgtEl>
                                          <p:spTgt spid="2242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4"/>
          <p:cNvSpPr txBox="1">
            <a:spLocks noChangeArrowheads="1"/>
          </p:cNvSpPr>
          <p:nvPr/>
        </p:nvSpPr>
        <p:spPr bwMode="auto">
          <a:xfrm>
            <a:off x="609600" y="762000"/>
            <a:ext cx="7086600" cy="579438"/>
          </a:xfrm>
          <a:prstGeom prst="rect">
            <a:avLst/>
          </a:prstGeom>
          <a:noFill/>
          <a:ln w="9525">
            <a:noFill/>
            <a:miter lim="800000"/>
            <a:headEnd/>
            <a:tailEnd/>
          </a:ln>
        </p:spPr>
        <p:txBody>
          <a:bodyPr>
            <a:spAutoFit/>
          </a:bodyPr>
          <a:lstStyle/>
          <a:p>
            <a:pPr>
              <a:spcBef>
                <a:spcPct val="50000"/>
              </a:spcBef>
            </a:pPr>
            <a:r>
              <a:rPr lang="zh-CN" altLang="en-US" sz="3200" b="1">
                <a:solidFill>
                  <a:srgbClr val="FF0000"/>
                </a:solidFill>
              </a:rPr>
              <a:t>其二，物各有主 </a:t>
            </a:r>
          </a:p>
        </p:txBody>
      </p:sp>
      <p:sp>
        <p:nvSpPr>
          <p:cNvPr id="225285" name="Text Box 5"/>
          <p:cNvSpPr txBox="1">
            <a:spLocks noChangeArrowheads="1"/>
          </p:cNvSpPr>
          <p:nvPr/>
        </p:nvSpPr>
        <p:spPr bwMode="auto">
          <a:xfrm>
            <a:off x="381000" y="1524000"/>
            <a:ext cx="8534400" cy="3990975"/>
          </a:xfrm>
          <a:prstGeom prst="rect">
            <a:avLst/>
          </a:prstGeom>
          <a:noFill/>
          <a:ln w="9525">
            <a:noFill/>
            <a:miter lim="800000"/>
            <a:headEnd/>
            <a:tailEnd/>
          </a:ln>
        </p:spPr>
        <p:txBody>
          <a:bodyPr>
            <a:spAutoFit/>
          </a:bodyPr>
          <a:lstStyle/>
          <a:p>
            <a:r>
              <a:rPr lang="zh-CN" altLang="en-US" sz="3200" b="1"/>
              <a:t>这句话反过来理解就是“人各有物”，每个人都是主。功名、利禄、金钱这些“物”不是我应该所有的，也不是我所想要的，所以没有必要为这些东西去哀叹。那么我们可以拥有什么呢？我们是什么样的“物”的主人呢？“江上之清风，山间之明月 ”，是造物主无穷无尽的宝藏啊，难道我们还不快乐么？苏轼正是用这种方式解决了功业未成的悲哀。</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5285"/>
                                        </p:tgtEl>
                                        <p:attrNameLst>
                                          <p:attrName>style.visibility</p:attrName>
                                        </p:attrNameLst>
                                      </p:cBhvr>
                                      <p:to>
                                        <p:strVal val="visible"/>
                                      </p:to>
                                    </p:set>
                                    <p:animEffect transition="in" filter="blinds(horizontal)">
                                      <p:cBhvr>
                                        <p:cTn id="7" dur="500"/>
                                        <p:tgtEl>
                                          <p:spTgt spid="2252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8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矩形 3"/>
          <p:cNvSpPr>
            <a:spLocks noGrp="1" noChangeArrowheads="1"/>
          </p:cNvSpPr>
          <p:nvPr>
            <p:ph type="body" idx="4294967295"/>
          </p:nvPr>
        </p:nvSpPr>
        <p:spPr>
          <a:xfrm>
            <a:off x="611188" y="3213100"/>
            <a:ext cx="8207375" cy="1655763"/>
          </a:xfrm>
        </p:spPr>
        <p:txBody>
          <a:bodyPr/>
          <a:lstStyle/>
          <a:p>
            <a:r>
              <a:rPr lang="zh-CN" altLang="en-US" sz="4400" b="1">
                <a:solidFill>
                  <a:srgbClr val="000000"/>
                </a:solidFill>
              </a:rPr>
              <a:t>苏轼今存诗</a:t>
            </a:r>
            <a:r>
              <a:rPr lang="en-US" altLang="zh-CN" sz="4400" b="1">
                <a:solidFill>
                  <a:srgbClr val="000000"/>
                </a:solidFill>
              </a:rPr>
              <a:t>2700</a:t>
            </a:r>
            <a:r>
              <a:rPr lang="zh-CN" altLang="en-US" sz="4400" b="1">
                <a:solidFill>
                  <a:srgbClr val="000000"/>
                </a:solidFill>
              </a:rPr>
              <a:t>多首，题材广泛，内容丰富。</a:t>
            </a:r>
          </a:p>
        </p:txBody>
      </p:sp>
      <p:sp>
        <p:nvSpPr>
          <p:cNvPr id="24579" name="艺术字 4"/>
          <p:cNvSpPr>
            <a:spLocks noChangeArrowheads="1" noChangeShapeType="1" noTextEdit="1"/>
          </p:cNvSpPr>
          <p:nvPr/>
        </p:nvSpPr>
        <p:spPr bwMode="auto">
          <a:xfrm>
            <a:off x="2484438" y="1341438"/>
            <a:ext cx="3959225" cy="1152525"/>
          </a:xfrm>
          <a:prstGeom prst="rect">
            <a:avLst/>
          </a:prstGeom>
        </p:spPr>
        <p:txBody>
          <a:bodyPr wrap="none" fromWordArt="1">
            <a:prstTxWarp prst="textPlain">
              <a:avLst>
                <a:gd name="adj" fmla="val 50000"/>
              </a:avLst>
            </a:prstTxWarp>
          </a:bodyPr>
          <a:lstStyle/>
          <a:p>
            <a:pPr algn="ctr"/>
            <a:r>
              <a:rPr lang="zh-CN" altLang="en-US" sz="3600" kern="10">
                <a:ln w="19050">
                  <a:solidFill>
                    <a:srgbClr val="99CCFF"/>
                  </a:solidFill>
                  <a:round/>
                  <a:headEnd/>
                  <a:tailEnd/>
                </a:ln>
                <a:solidFill>
                  <a:srgbClr val="0066CC"/>
                </a:solidFill>
                <a:effectLst>
                  <a:outerShdw dist="35921" dir="2700000" algn="ctr" rotWithShape="0">
                    <a:srgbClr val="990000"/>
                  </a:outerShdw>
                </a:effectLst>
                <a:latin typeface="宋体"/>
                <a:ea typeface="宋体"/>
              </a:rPr>
              <a:t>苏轼的诗歌</a:t>
            </a:r>
          </a:p>
        </p:txBody>
      </p:sp>
    </p:spTree>
  </p:cSld>
  <p:clrMapOvr>
    <a:masterClrMapping/>
  </p:clrMapOvr>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4"/>
          <p:cNvSpPr txBox="1">
            <a:spLocks noChangeArrowheads="1"/>
          </p:cNvSpPr>
          <p:nvPr/>
        </p:nvSpPr>
        <p:spPr bwMode="auto">
          <a:xfrm>
            <a:off x="457200" y="838200"/>
            <a:ext cx="8305800" cy="3786188"/>
          </a:xfrm>
          <a:prstGeom prst="rect">
            <a:avLst/>
          </a:prstGeom>
          <a:noFill/>
          <a:ln w="9525">
            <a:noFill/>
            <a:miter lim="800000"/>
            <a:headEnd/>
            <a:tailEnd/>
          </a:ln>
        </p:spPr>
        <p:txBody>
          <a:bodyPr>
            <a:spAutoFit/>
          </a:bodyPr>
          <a:lstStyle/>
          <a:p>
            <a:pPr>
              <a:spcBef>
                <a:spcPct val="50000"/>
              </a:spcBef>
            </a:pPr>
            <a:r>
              <a:rPr lang="zh-CN" altLang="en-US" sz="3200" b="1">
                <a:solidFill>
                  <a:schemeClr val="tx2"/>
                </a:solidFill>
              </a:rPr>
              <a:t>引申提问：</a:t>
            </a:r>
            <a:endParaRPr lang="en-US" altLang="zh-CN" sz="3200" b="1">
              <a:solidFill>
                <a:schemeClr val="tx2"/>
              </a:solidFill>
            </a:endParaRPr>
          </a:p>
          <a:p>
            <a:pPr>
              <a:spcBef>
                <a:spcPct val="50000"/>
              </a:spcBef>
            </a:pPr>
            <a:r>
              <a:rPr lang="zh-CN" altLang="en-US" sz="3200" b="1">
                <a:solidFill>
                  <a:schemeClr val="tx2"/>
                </a:solidFill>
              </a:rPr>
              <a:t>作者说服了客，也说服了自己。但这种说服实际上是很牵强的。人生深刻的体验与思考换来了“喜”，这“喜”是共适风月的人生态度，是从容面对生活中所有苦难的豁达情怀。我们如何看待这种豁达？它是没有解决什么实际问题，但它没有意义么？ </a:t>
            </a:r>
          </a:p>
        </p:txBody>
      </p:sp>
    </p:spTree>
  </p:cSld>
  <p:clrMapOvr>
    <a:masterClrMapping/>
  </p:clrMapOvr>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0" y="1260475"/>
            <a:ext cx="8286750" cy="638175"/>
          </a:xfrm>
          <a:prstGeom prst="rect">
            <a:avLst/>
          </a:prstGeom>
          <a:noFill/>
          <a:ln w="9525">
            <a:noFill/>
            <a:miter lim="800000"/>
            <a:headEnd/>
            <a:tailEnd/>
          </a:ln>
        </p:spPr>
        <p:txBody>
          <a:bodyPr lIns="91436" tIns="45717" rIns="91436" bIns="45717">
            <a:spAutoFit/>
          </a:bodyPr>
          <a:lstStyle/>
          <a:p>
            <a:r>
              <a:rPr kumimoji="1" lang="en-US" altLang="zh-CN" sz="3600" b="1">
                <a:latin typeface="Times New Roman" pitchFamily="18" charset="0"/>
                <a:ea typeface="楷体_GB2312" pitchFamily="49" charset="-122"/>
              </a:rPr>
              <a:t>   </a:t>
            </a:r>
            <a:endParaRPr kumimoji="1" lang="en-US" altLang="zh-CN" sz="2400">
              <a:latin typeface="Times New Roman" pitchFamily="18" charset="0"/>
              <a:ea typeface="方正舒体" pitchFamily="2" charset="-122"/>
            </a:endParaRPr>
          </a:p>
        </p:txBody>
      </p:sp>
      <p:sp>
        <p:nvSpPr>
          <p:cNvPr id="40963" name="Text Box 3"/>
          <p:cNvSpPr txBox="1">
            <a:spLocks noChangeArrowheads="1"/>
          </p:cNvSpPr>
          <p:nvPr/>
        </p:nvSpPr>
        <p:spPr bwMode="auto">
          <a:xfrm>
            <a:off x="1905000" y="2438400"/>
            <a:ext cx="6477000" cy="457200"/>
          </a:xfrm>
          <a:prstGeom prst="rect">
            <a:avLst/>
          </a:prstGeom>
          <a:noFill/>
          <a:ln w="9525">
            <a:noFill/>
            <a:miter lim="800000"/>
            <a:headEnd/>
            <a:tailEnd/>
          </a:ln>
        </p:spPr>
        <p:txBody>
          <a:bodyPr lIns="91436" tIns="45717" rIns="91436" bIns="45717">
            <a:spAutoFit/>
          </a:bodyPr>
          <a:lstStyle/>
          <a:p>
            <a:r>
              <a:rPr kumimoji="1" lang="en-US" altLang="zh-CN" sz="2400">
                <a:latin typeface="Times New Roman" pitchFamily="18" charset="0"/>
              </a:rPr>
              <a:t>    </a:t>
            </a:r>
          </a:p>
        </p:txBody>
      </p:sp>
      <p:sp>
        <p:nvSpPr>
          <p:cNvPr id="40964" name="Text Box 4"/>
          <p:cNvSpPr txBox="1">
            <a:spLocks noChangeArrowheads="1"/>
          </p:cNvSpPr>
          <p:nvPr/>
        </p:nvSpPr>
        <p:spPr bwMode="auto">
          <a:xfrm>
            <a:off x="749300" y="3929063"/>
            <a:ext cx="6326188" cy="579437"/>
          </a:xfrm>
          <a:prstGeom prst="rect">
            <a:avLst/>
          </a:prstGeom>
          <a:noFill/>
          <a:ln w="9525">
            <a:noFill/>
            <a:miter lim="800000"/>
            <a:headEnd/>
            <a:tailEnd/>
          </a:ln>
        </p:spPr>
        <p:txBody>
          <a:bodyPr lIns="91436" tIns="45717" rIns="91436" bIns="45717">
            <a:spAutoFit/>
          </a:bodyPr>
          <a:lstStyle/>
          <a:p>
            <a:r>
              <a:rPr kumimoji="1" lang="en-US" altLang="zh-CN" sz="3200">
                <a:latin typeface="Times New Roman" pitchFamily="18" charset="0"/>
              </a:rPr>
              <a:t>     </a:t>
            </a:r>
            <a:endParaRPr kumimoji="1" lang="en-US" altLang="zh-CN" sz="2400">
              <a:latin typeface="Times New Roman" pitchFamily="18" charset="0"/>
            </a:endParaRPr>
          </a:p>
        </p:txBody>
      </p:sp>
      <p:sp>
        <p:nvSpPr>
          <p:cNvPr id="40965" name="Text Box 5"/>
          <p:cNvSpPr txBox="1">
            <a:spLocks noChangeArrowheads="1"/>
          </p:cNvSpPr>
          <p:nvPr/>
        </p:nvSpPr>
        <p:spPr bwMode="auto">
          <a:xfrm>
            <a:off x="2133600" y="3124200"/>
            <a:ext cx="6416675" cy="457200"/>
          </a:xfrm>
          <a:prstGeom prst="rect">
            <a:avLst/>
          </a:prstGeom>
          <a:noFill/>
          <a:ln w="9525">
            <a:noFill/>
            <a:miter lim="800000"/>
            <a:headEnd/>
            <a:tailEnd/>
          </a:ln>
        </p:spPr>
        <p:txBody>
          <a:bodyPr lIns="91436" tIns="45717" rIns="91436" bIns="45717">
            <a:spAutoFit/>
          </a:bodyPr>
          <a:lstStyle/>
          <a:p>
            <a:r>
              <a:rPr kumimoji="1" lang="en-US" altLang="zh-CN" sz="2400">
                <a:latin typeface="Times New Roman" pitchFamily="18" charset="0"/>
              </a:rPr>
              <a:t>     </a:t>
            </a:r>
            <a:endParaRPr kumimoji="1" lang="en-US" altLang="zh-CN" sz="2400">
              <a:latin typeface="Times New Roman" pitchFamily="18" charset="0"/>
              <a:ea typeface="方正舒体" pitchFamily="2" charset="-122"/>
            </a:endParaRPr>
          </a:p>
        </p:txBody>
      </p:sp>
      <p:sp>
        <p:nvSpPr>
          <p:cNvPr id="40966" name="Text Box 6"/>
          <p:cNvSpPr txBox="1">
            <a:spLocks noChangeArrowheads="1"/>
          </p:cNvSpPr>
          <p:nvPr/>
        </p:nvSpPr>
        <p:spPr bwMode="auto">
          <a:xfrm>
            <a:off x="1349375" y="2890838"/>
            <a:ext cx="7391400" cy="1120775"/>
          </a:xfrm>
          <a:prstGeom prst="rect">
            <a:avLst/>
          </a:prstGeom>
          <a:noFill/>
          <a:ln w="9525">
            <a:noFill/>
            <a:miter lim="800000"/>
            <a:headEnd/>
            <a:tailEnd/>
          </a:ln>
        </p:spPr>
        <p:txBody>
          <a:bodyPr lIns="91436" tIns="45717" rIns="91436" bIns="45717">
            <a:spAutoFit/>
          </a:bodyPr>
          <a:lstStyle/>
          <a:p>
            <a:pPr>
              <a:spcBef>
                <a:spcPct val="50000"/>
              </a:spcBef>
            </a:pPr>
            <a:endParaRPr kumimoji="1" lang="en-US" altLang="zh-CN" sz="3100">
              <a:latin typeface="Times New Roman" pitchFamily="18" charset="0"/>
            </a:endParaRPr>
          </a:p>
          <a:p>
            <a:pPr>
              <a:spcBef>
                <a:spcPct val="50000"/>
              </a:spcBef>
            </a:pPr>
            <a:endParaRPr kumimoji="1" lang="en-US" altLang="zh-CN" sz="2400">
              <a:solidFill>
                <a:srgbClr val="FF0000"/>
              </a:solidFill>
              <a:latin typeface="Times New Roman" pitchFamily="18" charset="0"/>
              <a:ea typeface="方正舒体" pitchFamily="2" charset="-122"/>
            </a:endParaRPr>
          </a:p>
        </p:txBody>
      </p:sp>
      <p:sp>
        <p:nvSpPr>
          <p:cNvPr id="50183" name="Text Box 7"/>
          <p:cNvSpPr txBox="1">
            <a:spLocks noChangeArrowheads="1"/>
          </p:cNvSpPr>
          <p:nvPr/>
        </p:nvSpPr>
        <p:spPr bwMode="auto">
          <a:xfrm>
            <a:off x="0" y="3352800"/>
            <a:ext cx="9144000" cy="2776538"/>
          </a:xfrm>
          <a:prstGeom prst="rect">
            <a:avLst/>
          </a:prstGeom>
          <a:noFill/>
          <a:ln w="9525">
            <a:noFill/>
            <a:miter lim="800000"/>
            <a:headEnd/>
            <a:tailEnd/>
          </a:ln>
        </p:spPr>
        <p:txBody>
          <a:bodyPr lIns="89520" tIns="44760" rIns="89520" bIns="44760">
            <a:spAutoFit/>
          </a:bodyPr>
          <a:lstStyle/>
          <a:p>
            <a:pPr defTabSz="895350">
              <a:spcBef>
                <a:spcPct val="50000"/>
              </a:spcBef>
            </a:pPr>
            <a:r>
              <a:rPr kumimoji="1" lang="zh-CN" altLang="en-US" sz="3200" b="1">
                <a:latin typeface="楷体" pitchFamily="49" charset="-122"/>
                <a:ea typeface="楷体" pitchFamily="49" charset="-122"/>
              </a:rPr>
              <a:t>没有经过战斗的舍弃是虚伪的，</a:t>
            </a:r>
          </a:p>
          <a:p>
            <a:pPr defTabSz="895350">
              <a:spcBef>
                <a:spcPct val="50000"/>
              </a:spcBef>
            </a:pPr>
            <a:r>
              <a:rPr kumimoji="1" lang="zh-CN" altLang="en-US" sz="3200" b="1">
                <a:latin typeface="楷体" pitchFamily="49" charset="-122"/>
                <a:ea typeface="楷体" pitchFamily="49" charset="-122"/>
              </a:rPr>
              <a:t>没有经过苦难的超脱是轻佻的。</a:t>
            </a:r>
          </a:p>
          <a:p>
            <a:pPr defTabSz="895350">
              <a:spcBef>
                <a:spcPct val="50000"/>
              </a:spcBef>
            </a:pPr>
            <a:r>
              <a:rPr kumimoji="1" lang="zh-CN" altLang="en-US" sz="3200" b="1">
                <a:latin typeface="楷体" pitchFamily="49" charset="-122"/>
                <a:ea typeface="楷体" pitchFamily="49" charset="-122"/>
              </a:rPr>
              <a:t>                         </a:t>
            </a:r>
            <a:r>
              <a:rPr kumimoji="1" lang="en-US" altLang="zh-CN" sz="3200" b="1">
                <a:latin typeface="楷体" pitchFamily="49" charset="-122"/>
                <a:ea typeface="楷体" pitchFamily="49" charset="-122"/>
              </a:rPr>
              <a:t>——</a:t>
            </a:r>
            <a:r>
              <a:rPr kumimoji="1" lang="zh-CN" altLang="en-US" sz="3200" b="1">
                <a:latin typeface="楷体" pitchFamily="49" charset="-122"/>
                <a:ea typeface="楷体" pitchFamily="49" charset="-122"/>
              </a:rPr>
              <a:t>傅  雷</a:t>
            </a:r>
          </a:p>
          <a:p>
            <a:pPr defTabSz="895350">
              <a:spcBef>
                <a:spcPct val="50000"/>
              </a:spcBef>
            </a:pPr>
            <a:r>
              <a:rPr kumimoji="1" lang="zh-CN" altLang="en-US" sz="3100">
                <a:solidFill>
                  <a:srgbClr val="FF0000"/>
                </a:solidFill>
                <a:latin typeface="华文行楷" pitchFamily="2" charset="-122"/>
                <a:ea typeface="华文行楷" pitchFamily="2" charset="-122"/>
              </a:rPr>
              <a:t>                           </a:t>
            </a:r>
          </a:p>
        </p:txBody>
      </p:sp>
      <p:sp>
        <p:nvSpPr>
          <p:cNvPr id="50185" name="Text Box 9"/>
          <p:cNvSpPr txBox="1">
            <a:spLocks noChangeArrowheads="1"/>
          </p:cNvSpPr>
          <p:nvPr/>
        </p:nvSpPr>
        <p:spPr bwMode="auto">
          <a:xfrm>
            <a:off x="0" y="381000"/>
            <a:ext cx="9144000" cy="3292475"/>
          </a:xfrm>
          <a:prstGeom prst="rect">
            <a:avLst/>
          </a:prstGeom>
          <a:noFill/>
          <a:ln w="9525">
            <a:noFill/>
            <a:miter lim="800000"/>
            <a:headEnd/>
            <a:tailEnd/>
          </a:ln>
        </p:spPr>
        <p:txBody>
          <a:bodyPr>
            <a:spAutoFit/>
          </a:bodyPr>
          <a:lstStyle/>
          <a:p>
            <a:pPr eaLnBrk="0" hangingPunct="0">
              <a:spcBef>
                <a:spcPct val="50000"/>
              </a:spcBef>
            </a:pPr>
            <a:r>
              <a:rPr lang="en-US" altLang="zh-CN" sz="2800">
                <a:latin typeface="华文新魏" pitchFamily="2" charset="-122"/>
                <a:ea typeface="华文新魏" pitchFamily="2" charset="-122"/>
              </a:rPr>
              <a:t>     </a:t>
            </a:r>
            <a:r>
              <a:rPr lang="zh-CN" altLang="en-US" sz="3200" b="1">
                <a:solidFill>
                  <a:srgbClr val="000000"/>
                </a:solidFill>
                <a:latin typeface="楷体" pitchFamily="49" charset="-122"/>
                <a:ea typeface="楷体" pitchFamily="49" charset="-122"/>
              </a:rPr>
              <a:t>古之所谓豪杰之士，必有过人之节。人情有所不能忍者，匹夫见辱，拔剑而起，挺身而斗，此不足为勇也。</a:t>
            </a:r>
            <a:r>
              <a:rPr lang="zh-CN" altLang="en-US" sz="3200" b="1">
                <a:solidFill>
                  <a:schemeClr val="accent2"/>
                </a:solidFill>
                <a:latin typeface="楷体" pitchFamily="49" charset="-122"/>
                <a:ea typeface="楷体" pitchFamily="49" charset="-122"/>
              </a:rPr>
              <a:t>天下有大勇者，卒然临之而不惊，无故加之而不怒。此其所挟持者甚大，而其志甚远也。</a:t>
            </a:r>
          </a:p>
          <a:p>
            <a:pPr algn="r" eaLnBrk="0" hangingPunct="0">
              <a:spcBef>
                <a:spcPct val="50000"/>
              </a:spcBef>
            </a:pPr>
            <a:r>
              <a:rPr lang="en-US" altLang="zh-CN" sz="3200" b="1">
                <a:solidFill>
                  <a:srgbClr val="000000"/>
                </a:solidFill>
                <a:latin typeface="楷体" pitchFamily="49" charset="-122"/>
                <a:ea typeface="楷体" pitchFamily="49" charset="-122"/>
              </a:rPr>
              <a:t>——《</a:t>
            </a:r>
            <a:r>
              <a:rPr lang="zh-CN" altLang="en-US" sz="3200" b="1">
                <a:solidFill>
                  <a:srgbClr val="000000"/>
                </a:solidFill>
                <a:latin typeface="楷体" pitchFamily="49" charset="-122"/>
                <a:ea typeface="楷体" pitchFamily="49" charset="-122"/>
              </a:rPr>
              <a:t>留侯论</a:t>
            </a:r>
            <a:r>
              <a:rPr lang="en-US" altLang="zh-CN" sz="3200" b="1">
                <a:solidFill>
                  <a:srgbClr val="000000"/>
                </a:solidFill>
                <a:latin typeface="楷体" pitchFamily="49" charset="-122"/>
                <a:ea typeface="楷体" pitchFamily="49" charset="-122"/>
              </a:rPr>
              <a:t>》</a:t>
            </a:r>
            <a:r>
              <a:rPr lang="zh-CN" altLang="en-US" sz="3200" b="1">
                <a:solidFill>
                  <a:srgbClr val="000000"/>
                </a:solidFill>
                <a:latin typeface="楷体" pitchFamily="49" charset="-122"/>
                <a:ea typeface="楷体" pitchFamily="49" charset="-122"/>
              </a:rPr>
              <a:t>苏轼</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0185"/>
                                        </p:tgtEl>
                                        <p:attrNameLst>
                                          <p:attrName>style.visibility</p:attrName>
                                        </p:attrNameLst>
                                      </p:cBhvr>
                                      <p:to>
                                        <p:strVal val="visible"/>
                                      </p:to>
                                    </p:set>
                                    <p:anim calcmode="lin" valueType="num">
                                      <p:cBhvr additive="base">
                                        <p:cTn id="7" dur="500" fill="hold"/>
                                        <p:tgtEl>
                                          <p:spTgt spid="50185"/>
                                        </p:tgtEl>
                                        <p:attrNameLst>
                                          <p:attrName>ppt_x</p:attrName>
                                        </p:attrNameLst>
                                      </p:cBhvr>
                                      <p:tavLst>
                                        <p:tav tm="0">
                                          <p:val>
                                            <p:strVal val="#ppt_x"/>
                                          </p:val>
                                        </p:tav>
                                        <p:tav tm="100000">
                                          <p:val>
                                            <p:strVal val="#ppt_x"/>
                                          </p:val>
                                        </p:tav>
                                      </p:tavLst>
                                    </p:anim>
                                    <p:anim calcmode="lin" valueType="num">
                                      <p:cBhvr additive="base">
                                        <p:cTn id="8" dur="500" fill="hold"/>
                                        <p:tgtEl>
                                          <p:spTgt spid="5018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0183"/>
                                        </p:tgtEl>
                                        <p:attrNameLst>
                                          <p:attrName>style.visibility</p:attrName>
                                        </p:attrNameLst>
                                      </p:cBhvr>
                                      <p:to>
                                        <p:strVal val="visible"/>
                                      </p:to>
                                    </p:set>
                                    <p:anim calcmode="lin" valueType="num">
                                      <p:cBhvr additive="base">
                                        <p:cTn id="13" dur="500" fill="hold"/>
                                        <p:tgtEl>
                                          <p:spTgt spid="50183"/>
                                        </p:tgtEl>
                                        <p:attrNameLst>
                                          <p:attrName>ppt_x</p:attrName>
                                        </p:attrNameLst>
                                      </p:cBhvr>
                                      <p:tavLst>
                                        <p:tav tm="0">
                                          <p:val>
                                            <p:strVal val="#ppt_x"/>
                                          </p:val>
                                        </p:tav>
                                        <p:tav tm="100000">
                                          <p:val>
                                            <p:strVal val="#ppt_x"/>
                                          </p:val>
                                        </p:tav>
                                      </p:tavLst>
                                    </p:anim>
                                    <p:anim calcmode="lin" valueType="num">
                                      <p:cBhvr additive="base">
                                        <p:cTn id="14" dur="500" fill="hold"/>
                                        <p:tgtEl>
                                          <p:spTgt spid="501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3" grpId="0"/>
      <p:bldP spid="50185" grpId="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4"/>
          <p:cNvSpPr txBox="1">
            <a:spLocks noChangeArrowheads="1"/>
          </p:cNvSpPr>
          <p:nvPr/>
        </p:nvSpPr>
        <p:spPr bwMode="auto">
          <a:xfrm>
            <a:off x="0" y="381000"/>
            <a:ext cx="9144000" cy="5508625"/>
          </a:xfrm>
          <a:prstGeom prst="rect">
            <a:avLst/>
          </a:prstGeom>
          <a:noFill/>
          <a:ln w="9525">
            <a:noFill/>
            <a:miter lim="800000"/>
            <a:headEnd/>
            <a:tailEnd/>
          </a:ln>
        </p:spPr>
        <p:txBody>
          <a:bodyPr>
            <a:spAutoFit/>
          </a:bodyPr>
          <a:lstStyle/>
          <a:p>
            <a:pPr>
              <a:defRPr/>
            </a:pPr>
            <a:r>
              <a:rPr lang="en-US" altLang="zh-CN" sz="2800" b="1" dirty="0">
                <a:latin typeface="楷体_GB2312" pitchFamily="49" charset="-122"/>
                <a:ea typeface="楷体_GB2312" pitchFamily="49" charset="-122"/>
              </a:rPr>
              <a:t>    </a:t>
            </a:r>
            <a:r>
              <a:rPr lang="zh-CN" altLang="en-US" sz="3200" b="1" dirty="0">
                <a:latin typeface="+mn-ea"/>
                <a:ea typeface="+mn-ea"/>
              </a:rPr>
              <a:t>这样的夜晚是短暂的，但正因为这样的夜晚，苏轼才能坦然地微笑着将无数个狰狞的白天转化为诗意的栖居。</a:t>
            </a:r>
          </a:p>
          <a:p>
            <a:pPr>
              <a:defRPr/>
            </a:pPr>
            <a:r>
              <a:rPr lang="zh-CN" altLang="en-US" sz="3200" b="1" dirty="0">
                <a:latin typeface="+mn-ea"/>
                <a:ea typeface="+mn-ea"/>
              </a:rPr>
              <a:t>    人类历史上有过无数个这样的时代。那是陶渊明“误落尘网中，一去三十年”的时代，是李白“大道如青天，我独不得出”的时代，是启功先生用那一笔飘逸的书法抄写大字报的时代，是钱钟书先生用握笔杆的手去握扫把的时代。这样的时代太多太多了。但是这些时代并没有吞噬这些高傲的灵魂，因为他们和苏轼一样也曾经拥有过这种豁达的胸怀。</a:t>
            </a:r>
            <a:r>
              <a:rPr lang="zh-CN" altLang="en-US" sz="3200" b="1" dirty="0">
                <a:solidFill>
                  <a:srgbClr val="FF0000"/>
                </a:solidFill>
                <a:latin typeface="+mn-ea"/>
                <a:ea typeface="+mn-ea"/>
              </a:rPr>
              <a:t>人类的文明也因此得以进步</a:t>
            </a:r>
            <a:r>
              <a:rPr lang="zh-CN" altLang="en-US" sz="3200" b="1" dirty="0">
                <a:latin typeface="+mn-ea"/>
                <a:ea typeface="+mn-ea"/>
              </a:rPr>
              <a:t>。</a:t>
            </a:r>
          </a:p>
        </p:txBody>
      </p:sp>
    </p:spTree>
  </p:cSld>
  <p:clrMapOvr>
    <a:masterClrMapping/>
  </p:clrMapOvr>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4"/>
          <p:cNvSpPr txBox="1">
            <a:spLocks noChangeArrowheads="1"/>
          </p:cNvSpPr>
          <p:nvPr/>
        </p:nvSpPr>
        <p:spPr bwMode="auto">
          <a:xfrm>
            <a:off x="0" y="609600"/>
            <a:ext cx="9144000" cy="5016500"/>
          </a:xfrm>
          <a:prstGeom prst="rect">
            <a:avLst/>
          </a:prstGeom>
          <a:noFill/>
          <a:ln w="9525">
            <a:noFill/>
            <a:miter lim="800000"/>
            <a:headEnd/>
            <a:tailEnd/>
          </a:ln>
        </p:spPr>
        <p:txBody>
          <a:bodyPr>
            <a:spAutoFit/>
          </a:bodyPr>
          <a:lstStyle/>
          <a:p>
            <a:pPr>
              <a:defRPr/>
            </a:pPr>
            <a:r>
              <a:rPr lang="en-US" altLang="zh-CN" sz="3200" b="1" dirty="0"/>
              <a:t>       </a:t>
            </a:r>
            <a:r>
              <a:rPr lang="zh-CN" altLang="en-US" sz="3200" b="1" dirty="0">
                <a:latin typeface="+mn-ea"/>
                <a:ea typeface="+mn-ea"/>
              </a:rPr>
              <a:t>第二天苏轼面对的还是狰狞的现实，环境没有变，但是他的心情变了。如果将我们的目光投向风月自然，我们得到的不仅是生命的美丽，还有生命的自信。生命是短暂的，人生是渺小的。我们不能强大生命，但可以强大精神；社会总是有黑暗的，社会总会有污浊的，我们不能剔除污浊，但可以净化内心。苏轼是豁达的，他也许不是英雄，但他实在是个智者，</a:t>
            </a:r>
            <a:r>
              <a:rPr lang="zh-CN" altLang="en-US" sz="3200" b="1" dirty="0">
                <a:solidFill>
                  <a:srgbClr val="FF0000"/>
                </a:solidFill>
                <a:latin typeface="+mn-ea"/>
                <a:ea typeface="+mn-ea"/>
              </a:rPr>
              <a:t>他给生存提供了理由，更为生命赋予了诗意</a:t>
            </a:r>
            <a:r>
              <a:rPr lang="zh-CN" altLang="en-US" sz="3200" b="1" dirty="0">
                <a:latin typeface="+mn-ea"/>
                <a:ea typeface="+mn-ea"/>
              </a:rPr>
              <a:t>。这，也许是</a:t>
            </a:r>
            <a:r>
              <a:rPr lang="en-US" altLang="zh-CN" sz="3200" b="1" dirty="0">
                <a:latin typeface="+mn-ea"/>
                <a:ea typeface="+mn-ea"/>
              </a:rPr>
              <a:t>《</a:t>
            </a:r>
            <a:r>
              <a:rPr lang="zh-CN" altLang="en-US" sz="3200" b="1" dirty="0">
                <a:latin typeface="+mn-ea"/>
                <a:ea typeface="+mn-ea"/>
              </a:rPr>
              <a:t>赤壁赋</a:t>
            </a:r>
            <a:r>
              <a:rPr lang="en-US" altLang="zh-CN" sz="3200" b="1" dirty="0">
                <a:latin typeface="+mn-ea"/>
                <a:ea typeface="+mn-ea"/>
              </a:rPr>
              <a:t>》</a:t>
            </a:r>
            <a:r>
              <a:rPr lang="zh-CN" altLang="en-US" sz="3200" b="1" dirty="0">
                <a:latin typeface="+mn-ea"/>
                <a:ea typeface="+mn-ea"/>
              </a:rPr>
              <a:t>给我们的最大的启示。</a:t>
            </a:r>
          </a:p>
        </p:txBody>
      </p:sp>
    </p:spTree>
  </p:cSld>
  <p:clrMapOvr>
    <a:masterClrMapping/>
  </p:clrMapOvr>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0" y="363538"/>
            <a:ext cx="9144000" cy="6494462"/>
          </a:xfrm>
          <a:prstGeom prst="rect">
            <a:avLst/>
          </a:prstGeom>
          <a:noFill/>
          <a:ln w="9525">
            <a:noFill/>
            <a:miter lim="800000"/>
            <a:headEnd/>
            <a:tailEnd/>
          </a:ln>
        </p:spPr>
        <p:txBody>
          <a:bodyPr>
            <a:spAutoFit/>
          </a:bodyPr>
          <a:lstStyle/>
          <a:p>
            <a:pPr algn="just"/>
            <a:r>
              <a:rPr kumimoji="1" lang="en-US" altLang="zh-CN" sz="2800">
                <a:latin typeface="华文新魏" pitchFamily="2" charset="-122"/>
                <a:ea typeface="华文新魏" pitchFamily="2" charset="-122"/>
              </a:rPr>
              <a:t>     </a:t>
            </a:r>
            <a:r>
              <a:rPr kumimoji="1" lang="zh-CN" altLang="en-US" sz="3200" b="1">
                <a:latin typeface="楷体" pitchFamily="49" charset="-122"/>
                <a:ea typeface="楷体" pitchFamily="49" charset="-122"/>
              </a:rPr>
              <a:t>这一切，使苏东坡经历了一次整体意义上的脱胎换骨，也使他的艺术才情获得了一次蒸馏和升华，他，真正地成熟了</a:t>
            </a:r>
            <a:r>
              <a:rPr kumimoji="1" lang="en-US" altLang="zh-CN" sz="3200" b="1">
                <a:latin typeface="楷体" pitchFamily="49" charset="-122"/>
                <a:ea typeface="楷体" pitchFamily="49" charset="-122"/>
              </a:rPr>
              <a:t>----</a:t>
            </a:r>
            <a:r>
              <a:rPr kumimoji="1" lang="zh-CN" altLang="en-US" sz="3200" b="1">
                <a:latin typeface="楷体" pitchFamily="49" charset="-122"/>
                <a:ea typeface="楷体" pitchFamily="49" charset="-122"/>
              </a:rPr>
              <a:t>与古往今来许多大家一样，成熟于一场灾难之后，成熟于灭寂后的再生，成熟于穷乡僻壤，成熟于几乎没有人在他身边的时刻 </a:t>
            </a:r>
            <a:r>
              <a:rPr kumimoji="1" lang="en-US" altLang="zh-CN" sz="3200" b="1" i="1">
                <a:latin typeface="楷体" pitchFamily="49" charset="-122"/>
                <a:ea typeface="楷体" pitchFamily="49" charset="-122"/>
              </a:rPr>
              <a:t>……</a:t>
            </a:r>
            <a:r>
              <a:rPr kumimoji="1" lang="en-US" altLang="zh-CN" sz="3200" b="1">
                <a:latin typeface="楷体" pitchFamily="49" charset="-122"/>
                <a:ea typeface="楷体" pitchFamily="49" charset="-122"/>
              </a:rPr>
              <a:t> </a:t>
            </a:r>
            <a:r>
              <a:rPr kumimoji="1" lang="zh-CN" altLang="en-US" sz="3200" b="1">
                <a:latin typeface="楷体" pitchFamily="49" charset="-122"/>
                <a:ea typeface="楷体" pitchFamily="49" charset="-122"/>
              </a:rPr>
              <a:t>成熟是一种明亮而不刺眼的光辉，一种圆润而不腻耳的音响，一种不再需要对别人察言观色的从容，一种终于停止向周围申诉求告的大气，一种不理会哄闹的微笑，一种洗刷了偏激的淡漠，一种无须声张的厚实，一种并不陡峭的高度。勃郁的豪情发过了酵，尖利的山风收住了劲，湍急的细流汇成了湖。</a:t>
            </a:r>
          </a:p>
          <a:p>
            <a:pPr eaLnBrk="0" hangingPunct="0"/>
            <a:endParaRPr kumimoji="1" lang="en-US" altLang="zh-CN" sz="3200" b="1">
              <a:latin typeface="楷体" pitchFamily="49" charset="-122"/>
              <a:ea typeface="楷体" pitchFamily="49" charset="-122"/>
            </a:endParaRPr>
          </a:p>
        </p:txBody>
      </p:sp>
      <p:sp>
        <p:nvSpPr>
          <p:cNvPr id="52227" name="Text Box 3"/>
          <p:cNvSpPr txBox="1">
            <a:spLocks noChangeArrowheads="1"/>
          </p:cNvSpPr>
          <p:nvPr/>
        </p:nvSpPr>
        <p:spPr bwMode="auto">
          <a:xfrm>
            <a:off x="3048000" y="6278563"/>
            <a:ext cx="6096000" cy="579437"/>
          </a:xfrm>
          <a:prstGeom prst="rect">
            <a:avLst/>
          </a:prstGeom>
          <a:noFill/>
          <a:ln w="9525">
            <a:noFill/>
            <a:miter lim="800000"/>
            <a:headEnd/>
            <a:tailEnd/>
          </a:ln>
          <a:effectLst/>
        </p:spPr>
        <p:txBody>
          <a:bodyPr>
            <a:spAutoFit/>
          </a:bodyPr>
          <a:lstStyle/>
          <a:p>
            <a:pPr>
              <a:spcBef>
                <a:spcPct val="50000"/>
              </a:spcBef>
              <a:defRPr/>
            </a:pPr>
            <a:r>
              <a:rPr kumimoji="1" lang="en-US" altLang="zh-CN" sz="3200" b="1" i="1" dirty="0">
                <a:effectLst>
                  <a:outerShdw blurRad="38100" dist="38100" dir="2700000" algn="tl">
                    <a:srgbClr val="C0C0C0"/>
                  </a:outerShdw>
                </a:effectLst>
                <a:latin typeface="Times New Roman" pitchFamily="18" charset="0"/>
                <a:ea typeface="华文行楷" pitchFamily="2" charset="-122"/>
              </a:rPr>
              <a:t>          </a:t>
            </a:r>
            <a:r>
              <a:rPr kumimoji="1" lang="en-US" altLang="zh-CN" sz="2800" b="1" dirty="0">
                <a:effectLst>
                  <a:outerShdw blurRad="38100" dist="38100" dir="2700000" algn="tl">
                    <a:srgbClr val="C0C0C0"/>
                  </a:outerShdw>
                </a:effectLst>
                <a:latin typeface="Times New Roman" pitchFamily="18" charset="0"/>
                <a:ea typeface="华文行楷" pitchFamily="2" charset="-122"/>
              </a:rPr>
              <a:t>----</a:t>
            </a:r>
            <a:r>
              <a:rPr kumimoji="1" lang="zh-CN" altLang="en-US" sz="2800" b="1" dirty="0">
                <a:effectLst>
                  <a:outerShdw blurRad="38100" dist="38100" dir="2700000" algn="tl">
                    <a:srgbClr val="C0C0C0"/>
                  </a:outerShdw>
                </a:effectLst>
                <a:latin typeface="Times New Roman" pitchFamily="18" charset="0"/>
                <a:ea typeface="华文行楷" pitchFamily="2" charset="-122"/>
              </a:rPr>
              <a:t>余秋雨</a:t>
            </a:r>
            <a:r>
              <a:rPr kumimoji="1" lang="en-US" altLang="zh-CN" sz="2800" b="1" dirty="0">
                <a:effectLst>
                  <a:outerShdw blurRad="38100" dist="38100" dir="2700000" algn="tl">
                    <a:srgbClr val="C0C0C0"/>
                  </a:outerShdw>
                </a:effectLst>
                <a:latin typeface="Times New Roman" pitchFamily="18" charset="0"/>
                <a:ea typeface="华文行楷" pitchFamily="2" charset="-122"/>
              </a:rPr>
              <a:t>·《</a:t>
            </a:r>
            <a:r>
              <a:rPr kumimoji="1" lang="zh-CN" altLang="en-US" sz="2800" b="1" dirty="0">
                <a:effectLst>
                  <a:outerShdw blurRad="38100" dist="38100" dir="2700000" algn="tl">
                    <a:srgbClr val="C0C0C0"/>
                  </a:outerShdw>
                </a:effectLst>
                <a:latin typeface="Times New Roman" pitchFamily="18" charset="0"/>
                <a:ea typeface="华文行楷" pitchFamily="2" charset="-122"/>
              </a:rPr>
              <a:t>苏东坡突围</a:t>
            </a:r>
            <a:r>
              <a:rPr kumimoji="1" lang="en-US" altLang="zh-CN" sz="2800" b="1" dirty="0">
                <a:effectLst>
                  <a:outerShdw blurRad="38100" dist="38100" dir="2700000" algn="tl">
                    <a:srgbClr val="C0C0C0"/>
                  </a:outerShdw>
                </a:effectLst>
                <a:latin typeface="Times New Roman" pitchFamily="18" charset="0"/>
                <a:ea typeface="华文行楷" pitchFamily="2" charset="-122"/>
              </a:rPr>
              <a:t>》</a:t>
            </a:r>
            <a:r>
              <a:rPr kumimoji="1" lang="en-US" altLang="zh-CN" sz="2800" dirty="0">
                <a:latin typeface="Times New Roman" pitchFamily="18" charset="0"/>
              </a:rPr>
              <a:t> </a:t>
            </a:r>
          </a:p>
        </p:txBody>
      </p:sp>
    </p:spTree>
  </p:cSld>
  <p:clrMapOvr>
    <a:masterClrMapping/>
  </p:clrMapOvr>
  <p:transition>
    <p:random/>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722" name="Picture 2" descr="a"/>
          <p:cNvPicPr>
            <a:picLocks noChangeAspect="1" noChangeArrowheads="1"/>
          </p:cNvPicPr>
          <p:nvPr/>
        </p:nvPicPr>
        <p:blipFill>
          <a:blip r:embed="rId2" cstate="print"/>
          <a:srcRect/>
          <a:stretch>
            <a:fillRect/>
          </a:stretch>
        </p:blipFill>
        <p:spPr bwMode="auto">
          <a:xfrm>
            <a:off x="-304800" y="0"/>
            <a:ext cx="9677400" cy="6921500"/>
          </a:xfrm>
          <a:prstGeom prst="rect">
            <a:avLst/>
          </a:prstGeom>
          <a:noFill/>
        </p:spPr>
      </p:pic>
      <p:sp>
        <p:nvSpPr>
          <p:cNvPr id="158723" name="Rectangle 3"/>
          <p:cNvSpPr>
            <a:spLocks noChangeArrowheads="1"/>
          </p:cNvSpPr>
          <p:nvPr/>
        </p:nvSpPr>
        <p:spPr bwMode="auto">
          <a:xfrm>
            <a:off x="2803525" y="1047750"/>
            <a:ext cx="6262688" cy="1087438"/>
          </a:xfrm>
          <a:prstGeom prst="rect">
            <a:avLst/>
          </a:prstGeom>
          <a:solidFill>
            <a:srgbClr val="CC99FF"/>
          </a:solidFill>
          <a:ln w="25400">
            <a:solidFill>
              <a:srgbClr val="73516A"/>
            </a:solidFill>
            <a:miter lim="800000"/>
            <a:headEnd/>
            <a:tailEnd/>
          </a:ln>
          <a:effectLst/>
        </p:spPr>
        <p:txBody>
          <a:bodyPr wrap="none" anchor="ctr"/>
          <a:lstStyle/>
          <a:p>
            <a:endParaRPr lang="zh-CN" altLang="en-US"/>
          </a:p>
        </p:txBody>
      </p:sp>
      <p:sp>
        <p:nvSpPr>
          <p:cNvPr id="158724" name="Rectangle 4"/>
          <p:cNvSpPr>
            <a:spLocks noChangeArrowheads="1"/>
          </p:cNvSpPr>
          <p:nvPr/>
        </p:nvSpPr>
        <p:spPr bwMode="auto">
          <a:xfrm>
            <a:off x="3028950" y="1227138"/>
            <a:ext cx="6048375" cy="701675"/>
          </a:xfrm>
          <a:prstGeom prst="rect">
            <a:avLst/>
          </a:prstGeom>
          <a:noFill/>
          <a:ln w="9525">
            <a:noFill/>
            <a:miter lim="800000"/>
            <a:headEnd/>
            <a:tailEnd/>
          </a:ln>
          <a:effectLst/>
        </p:spPr>
        <p:txBody>
          <a:bodyPr>
            <a:spAutoFit/>
          </a:bodyPr>
          <a:lstStyle/>
          <a:p>
            <a:r>
              <a:rPr kumimoji="1" lang="zh-CN" altLang="en-US" sz="4000" b="1">
                <a:solidFill>
                  <a:schemeClr val="tx1"/>
                </a:solidFill>
                <a:latin typeface="Times New Roman" pitchFamily="18" charset="0"/>
                <a:ea typeface="楷体_GB2312" pitchFamily="49" charset="-122"/>
              </a:rPr>
              <a:t>探究课文的</a:t>
            </a:r>
            <a:r>
              <a:rPr kumimoji="1" lang="zh-CN" altLang="en-US" sz="4000" b="1">
                <a:solidFill>
                  <a:schemeClr val="tx1"/>
                </a:solidFill>
                <a:latin typeface="宋体"/>
                <a:ea typeface="宋体" pitchFamily="2" charset="-122"/>
              </a:rPr>
              <a:t>“</a:t>
            </a:r>
            <a:r>
              <a:rPr kumimoji="1" lang="zh-CN" altLang="en-US" sz="4000" b="1">
                <a:solidFill>
                  <a:schemeClr val="tx1"/>
                </a:solidFill>
                <a:latin typeface="Times New Roman" pitchFamily="18" charset="0"/>
                <a:ea typeface="楷体_GB2312" pitchFamily="49" charset="-122"/>
              </a:rPr>
              <a:t>水月</a:t>
            </a:r>
            <a:r>
              <a:rPr kumimoji="1" lang="zh-CN" altLang="en-US" sz="4000" b="1">
                <a:solidFill>
                  <a:schemeClr val="tx1"/>
                </a:solidFill>
                <a:latin typeface="宋体"/>
                <a:ea typeface="宋体" pitchFamily="2" charset="-122"/>
              </a:rPr>
              <a:t>”</a:t>
            </a:r>
            <a:r>
              <a:rPr kumimoji="1" lang="zh-CN" altLang="en-US" sz="4000" b="1">
                <a:solidFill>
                  <a:schemeClr val="tx1"/>
                </a:solidFill>
                <a:latin typeface="Times New Roman" pitchFamily="18" charset="0"/>
                <a:ea typeface="楷体_GB2312" pitchFamily="49" charset="-122"/>
              </a:rPr>
              <a:t>意象</a:t>
            </a:r>
          </a:p>
        </p:txBody>
      </p:sp>
      <p:sp>
        <p:nvSpPr>
          <p:cNvPr id="158725" name="Text Box 5"/>
          <p:cNvSpPr txBox="1">
            <a:spLocks noChangeArrowheads="1"/>
          </p:cNvSpPr>
          <p:nvPr/>
        </p:nvSpPr>
        <p:spPr bwMode="auto">
          <a:xfrm>
            <a:off x="1135063" y="3052763"/>
            <a:ext cx="8020050" cy="1616075"/>
          </a:xfrm>
          <a:prstGeom prst="rect">
            <a:avLst/>
          </a:prstGeom>
          <a:noFill/>
          <a:ln w="25400">
            <a:noFill/>
            <a:miter lim="800000"/>
            <a:headEnd/>
            <a:tailEnd/>
          </a:ln>
          <a:effectLst/>
        </p:spPr>
        <p:txBody>
          <a:bodyPr>
            <a:spAutoFit/>
          </a:bodyPr>
          <a:lstStyle/>
          <a:p>
            <a:pPr>
              <a:spcBef>
                <a:spcPct val="50000"/>
              </a:spcBef>
            </a:pPr>
            <a:r>
              <a:rPr lang="zh-CN" altLang="en-US" sz="4000" b="1">
                <a:latin typeface="Arial" pitchFamily="34" charset="0"/>
              </a:rPr>
              <a:t>苏轼作品中的</a:t>
            </a:r>
            <a:r>
              <a:rPr lang="zh-CN" altLang="en-US" sz="4000" b="1">
                <a:latin typeface="宋体"/>
                <a:ea typeface="宋体" pitchFamily="2" charset="-122"/>
              </a:rPr>
              <a:t>“</a:t>
            </a:r>
            <a:r>
              <a:rPr lang="zh-CN" altLang="en-US" sz="4000" b="1">
                <a:latin typeface="Arial" pitchFamily="34" charset="0"/>
              </a:rPr>
              <a:t>水月</a:t>
            </a:r>
            <a:r>
              <a:rPr lang="zh-CN" altLang="en-US" sz="4000" b="1">
                <a:latin typeface="宋体"/>
                <a:ea typeface="宋体" pitchFamily="2" charset="-122"/>
              </a:rPr>
              <a:t>”</a:t>
            </a:r>
            <a:r>
              <a:rPr lang="zh-CN" altLang="en-US" sz="4000" b="1">
                <a:latin typeface="Arial" pitchFamily="34" charset="0"/>
              </a:rPr>
              <a:t>知多少？</a:t>
            </a:r>
          </a:p>
          <a:p>
            <a:pPr>
              <a:spcBef>
                <a:spcPct val="50000"/>
              </a:spcBef>
            </a:pPr>
            <a:r>
              <a:rPr lang="zh-CN" altLang="en-US" sz="4000" b="1">
                <a:latin typeface="Arial" pitchFamily="34" charset="0"/>
              </a:rPr>
              <a:t>请你展示你所搜集的材料！</a:t>
            </a:r>
          </a:p>
        </p:txBody>
      </p:sp>
    </p:spTree>
  </p:cSld>
  <p:clrMapOvr>
    <a:masterClrMapping/>
  </p:clrMapOvr>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9746" name="Picture 2" descr="观瀑图"/>
          <p:cNvPicPr>
            <a:picLocks noChangeAspect="1" noChangeArrowheads="1"/>
          </p:cNvPicPr>
          <p:nvPr/>
        </p:nvPicPr>
        <p:blipFill>
          <a:blip r:embed="rId2" cstate="print"/>
          <a:srcRect/>
          <a:stretch>
            <a:fillRect/>
          </a:stretch>
        </p:blipFill>
        <p:spPr bwMode="auto">
          <a:xfrm>
            <a:off x="6702425" y="1433513"/>
            <a:ext cx="2390775" cy="5040312"/>
          </a:xfrm>
          <a:prstGeom prst="rect">
            <a:avLst/>
          </a:prstGeom>
          <a:noFill/>
        </p:spPr>
      </p:pic>
      <p:sp>
        <p:nvSpPr>
          <p:cNvPr id="159747" name="Oval 3"/>
          <p:cNvSpPr>
            <a:spLocks noChangeArrowheads="1"/>
          </p:cNvSpPr>
          <p:nvPr/>
        </p:nvSpPr>
        <p:spPr bwMode="auto">
          <a:xfrm>
            <a:off x="774700" y="385763"/>
            <a:ext cx="3235325" cy="1017587"/>
          </a:xfrm>
          <a:prstGeom prst="ellipse">
            <a:avLst/>
          </a:prstGeom>
          <a:solidFill>
            <a:srgbClr val="660066"/>
          </a:solidFill>
          <a:ln w="28575" algn="ctr">
            <a:solidFill>
              <a:srgbClr val="E0BAF8"/>
            </a:solidFill>
            <a:round/>
            <a:headEnd/>
            <a:tailEnd/>
          </a:ln>
          <a:effectLst/>
        </p:spPr>
        <p:txBody>
          <a:bodyPr>
            <a:spAutoFit/>
          </a:bodyPr>
          <a:lstStyle/>
          <a:p>
            <a:endParaRPr lang="zh-CN" altLang="en-US"/>
          </a:p>
        </p:txBody>
      </p:sp>
      <p:sp>
        <p:nvSpPr>
          <p:cNvPr id="159748" name="Rectangle 4"/>
          <p:cNvSpPr>
            <a:spLocks noChangeArrowheads="1"/>
          </p:cNvSpPr>
          <p:nvPr/>
        </p:nvSpPr>
        <p:spPr bwMode="auto">
          <a:xfrm>
            <a:off x="1644650" y="487363"/>
            <a:ext cx="2008188" cy="762000"/>
          </a:xfrm>
          <a:prstGeom prst="rect">
            <a:avLst/>
          </a:prstGeom>
          <a:noFill/>
          <a:ln w="25400">
            <a:noFill/>
            <a:miter lim="800000"/>
            <a:headEnd/>
            <a:tailEnd/>
          </a:ln>
          <a:effectLst/>
        </p:spPr>
        <p:txBody>
          <a:bodyPr>
            <a:spAutoFit/>
          </a:bodyPr>
          <a:lstStyle/>
          <a:p>
            <a:r>
              <a:rPr lang="zh-CN" altLang="en-US" sz="4400" b="1">
                <a:latin typeface="Arial" pitchFamily="34" charset="0"/>
                <a:ea typeface="华文新魏" pitchFamily="2" charset="-122"/>
              </a:rPr>
              <a:t>举例</a:t>
            </a:r>
          </a:p>
        </p:txBody>
      </p:sp>
      <p:sp>
        <p:nvSpPr>
          <p:cNvPr id="159749" name="Rectangle 5"/>
          <p:cNvSpPr>
            <a:spLocks noChangeArrowheads="1"/>
          </p:cNvSpPr>
          <p:nvPr/>
        </p:nvSpPr>
        <p:spPr bwMode="auto">
          <a:xfrm>
            <a:off x="55563" y="1384300"/>
            <a:ext cx="7432675" cy="4765675"/>
          </a:xfrm>
          <a:prstGeom prst="rect">
            <a:avLst/>
          </a:prstGeom>
          <a:noFill/>
          <a:ln w="9525">
            <a:noFill/>
            <a:miter lim="800000"/>
            <a:headEnd/>
            <a:tailEnd/>
          </a:ln>
          <a:effectLst/>
        </p:spPr>
        <p:txBody>
          <a:bodyPr anchor="ctr">
            <a:spAutoFit/>
          </a:bodyPr>
          <a:lstStyle/>
          <a:p>
            <a:pPr>
              <a:lnSpc>
                <a:spcPct val="120000"/>
              </a:lnSpc>
            </a:pPr>
            <a:r>
              <a:rPr kumimoji="1" lang="zh-CN" altLang="en-US">
                <a:solidFill>
                  <a:schemeClr val="tx1"/>
                </a:solidFill>
                <a:latin typeface="Times New Roman" pitchFamily="18" charset="0"/>
                <a:ea typeface="宋体" pitchFamily="2" charset="-122"/>
                <a:sym typeface="Wingdings 3" pitchFamily="18" charset="2"/>
              </a:rPr>
              <a:t></a:t>
            </a:r>
            <a:r>
              <a:rPr kumimoji="1" lang="zh-CN" altLang="en-US" b="1">
                <a:solidFill>
                  <a:schemeClr val="tx1"/>
                </a:solidFill>
                <a:latin typeface="Times New Roman" pitchFamily="18" charset="0"/>
              </a:rPr>
              <a:t>明月如霜，好风如水，清景无限。</a:t>
            </a:r>
            <a:br>
              <a:rPr kumimoji="1" lang="zh-CN" altLang="en-US" b="1">
                <a:solidFill>
                  <a:schemeClr val="tx1"/>
                </a:solidFill>
                <a:latin typeface="Times New Roman" pitchFamily="18" charset="0"/>
              </a:rPr>
            </a:br>
            <a:r>
              <a:rPr kumimoji="1" lang="zh-CN" altLang="en-US" b="1">
                <a:solidFill>
                  <a:schemeClr val="tx1"/>
                </a:solidFill>
                <a:latin typeface="Times New Roman" pitchFamily="18" charset="0"/>
              </a:rPr>
              <a:t>             </a:t>
            </a:r>
            <a:r>
              <a:rPr kumimoji="1" lang="en-US" altLang="zh-CN" b="1">
                <a:solidFill>
                  <a:schemeClr val="tx1"/>
                </a:solidFill>
                <a:latin typeface="Times New Roman" pitchFamily="18" charset="0"/>
              </a:rPr>
              <a:t>(《</a:t>
            </a:r>
            <a:r>
              <a:rPr kumimoji="1" lang="zh-CN" altLang="en-US" b="1">
                <a:solidFill>
                  <a:schemeClr val="tx1"/>
                </a:solidFill>
                <a:latin typeface="Times New Roman" pitchFamily="18" charset="0"/>
              </a:rPr>
              <a:t>永遇乐</a:t>
            </a:r>
            <a:r>
              <a:rPr kumimoji="1" lang="en-US" altLang="zh-CN" b="1">
                <a:solidFill>
                  <a:schemeClr val="tx1"/>
                </a:solidFill>
                <a:latin typeface="Times New Roman" pitchFamily="18" charset="0"/>
              </a:rPr>
              <a:t>》)</a:t>
            </a:r>
            <a:endParaRPr kumimoji="1" lang="en-US" altLang="zh-CN" b="1">
              <a:solidFill>
                <a:schemeClr val="tx1"/>
              </a:solidFill>
              <a:latin typeface="Times New Roman" pitchFamily="18" charset="0"/>
              <a:sym typeface="Wingdings 3" pitchFamily="18" charset="2"/>
            </a:endParaRPr>
          </a:p>
          <a:p>
            <a:pPr>
              <a:lnSpc>
                <a:spcPct val="120000"/>
              </a:lnSpc>
            </a:pPr>
            <a:r>
              <a:rPr kumimoji="1" lang="en-US" altLang="zh-CN" b="1">
                <a:solidFill>
                  <a:schemeClr val="tx1"/>
                </a:solidFill>
                <a:latin typeface="Times New Roman" pitchFamily="18" charset="0"/>
                <a:sym typeface="Wingdings 3" pitchFamily="18" charset="2"/>
              </a:rPr>
              <a:t></a:t>
            </a:r>
            <a:r>
              <a:rPr kumimoji="1" lang="zh-CN" altLang="en-US" b="1">
                <a:solidFill>
                  <a:schemeClr val="tx1"/>
                </a:solidFill>
                <a:latin typeface="Times New Roman" pitchFamily="18" charset="0"/>
              </a:rPr>
              <a:t>夜闲风静欲归时，惟有一江明月</a:t>
            </a:r>
            <a:br>
              <a:rPr kumimoji="1" lang="zh-CN" altLang="en-US" b="1">
                <a:solidFill>
                  <a:schemeClr val="tx1"/>
                </a:solidFill>
                <a:latin typeface="Times New Roman" pitchFamily="18" charset="0"/>
              </a:rPr>
            </a:br>
            <a:r>
              <a:rPr kumimoji="1" lang="zh-CN" altLang="en-US" b="1">
                <a:solidFill>
                  <a:schemeClr val="tx1"/>
                </a:solidFill>
                <a:latin typeface="Times New Roman" pitchFamily="18" charset="0"/>
              </a:rPr>
              <a:t>   碧流漓。     </a:t>
            </a:r>
            <a:r>
              <a:rPr kumimoji="1" lang="en-US" altLang="zh-CN" b="1">
                <a:solidFill>
                  <a:schemeClr val="tx1"/>
                </a:solidFill>
                <a:latin typeface="Times New Roman" pitchFamily="18" charset="0"/>
              </a:rPr>
              <a:t>(《</a:t>
            </a:r>
            <a:r>
              <a:rPr kumimoji="1" lang="zh-CN" altLang="en-US" b="1">
                <a:solidFill>
                  <a:schemeClr val="tx1"/>
                </a:solidFill>
                <a:latin typeface="Times New Roman" pitchFamily="18" charset="0"/>
              </a:rPr>
              <a:t>虞美人</a:t>
            </a:r>
            <a:r>
              <a:rPr kumimoji="1" lang="en-US" altLang="zh-CN" b="1">
                <a:solidFill>
                  <a:schemeClr val="tx1"/>
                </a:solidFill>
                <a:latin typeface="Times New Roman" pitchFamily="18" charset="0"/>
              </a:rPr>
              <a:t>》)</a:t>
            </a:r>
            <a:endParaRPr kumimoji="1" lang="en-US" altLang="zh-CN" b="1">
              <a:solidFill>
                <a:schemeClr val="tx1"/>
              </a:solidFill>
              <a:latin typeface="Times New Roman" pitchFamily="18" charset="0"/>
              <a:sym typeface="Wingdings 3" pitchFamily="18" charset="2"/>
            </a:endParaRPr>
          </a:p>
          <a:p>
            <a:pPr>
              <a:lnSpc>
                <a:spcPct val="120000"/>
              </a:lnSpc>
            </a:pPr>
            <a:r>
              <a:rPr kumimoji="1" lang="en-US" altLang="zh-CN" b="1">
                <a:solidFill>
                  <a:schemeClr val="tx1"/>
                </a:solidFill>
                <a:latin typeface="Times New Roman" pitchFamily="18" charset="0"/>
                <a:sym typeface="Wingdings 3" pitchFamily="18" charset="2"/>
              </a:rPr>
              <a:t></a:t>
            </a:r>
            <a:r>
              <a:rPr kumimoji="1" lang="zh-CN" altLang="en-US" b="1">
                <a:solidFill>
                  <a:schemeClr val="tx1"/>
                </a:solidFill>
                <a:latin typeface="Times New Roman" pitchFamily="18" charset="0"/>
              </a:rPr>
              <a:t>会挽雕弓如满月，西北望射于狼。</a:t>
            </a:r>
            <a:br>
              <a:rPr kumimoji="1" lang="zh-CN" altLang="en-US" b="1">
                <a:solidFill>
                  <a:schemeClr val="tx1"/>
                </a:solidFill>
                <a:latin typeface="Times New Roman" pitchFamily="18" charset="0"/>
              </a:rPr>
            </a:br>
            <a:r>
              <a:rPr kumimoji="1" lang="zh-CN" altLang="en-US" b="1">
                <a:solidFill>
                  <a:schemeClr val="tx1"/>
                </a:solidFill>
                <a:latin typeface="Times New Roman" pitchFamily="18" charset="0"/>
              </a:rPr>
              <a:t>        </a:t>
            </a:r>
            <a:r>
              <a:rPr kumimoji="1" lang="en-US" altLang="zh-CN" b="1">
                <a:solidFill>
                  <a:schemeClr val="tx1"/>
                </a:solidFill>
                <a:latin typeface="Times New Roman" pitchFamily="18" charset="0"/>
              </a:rPr>
              <a:t>(《</a:t>
            </a:r>
            <a:r>
              <a:rPr kumimoji="1" lang="zh-CN" altLang="en-US" b="1">
                <a:solidFill>
                  <a:schemeClr val="tx1"/>
                </a:solidFill>
                <a:latin typeface="Times New Roman" pitchFamily="18" charset="0"/>
              </a:rPr>
              <a:t>江城子</a:t>
            </a:r>
            <a:r>
              <a:rPr kumimoji="1" lang="en-US" altLang="zh-CN" b="1">
                <a:solidFill>
                  <a:schemeClr val="tx1"/>
                </a:solidFill>
                <a:latin typeface="Times New Roman" pitchFamily="18" charset="0"/>
              </a:rPr>
              <a:t>•</a:t>
            </a:r>
            <a:r>
              <a:rPr kumimoji="1" lang="zh-CN" altLang="en-US" b="1">
                <a:solidFill>
                  <a:schemeClr val="tx1"/>
                </a:solidFill>
                <a:latin typeface="Times New Roman" pitchFamily="18" charset="0"/>
              </a:rPr>
              <a:t>密州出猎</a:t>
            </a:r>
            <a:r>
              <a:rPr kumimoji="1" lang="en-US" altLang="zh-CN" b="1">
                <a:solidFill>
                  <a:schemeClr val="tx1"/>
                </a:solidFill>
                <a:latin typeface="Times New Roman" pitchFamily="18" charset="0"/>
              </a:rPr>
              <a:t>》)</a:t>
            </a:r>
            <a:endParaRPr kumimoji="1" lang="en-US" altLang="zh-CN" b="1">
              <a:solidFill>
                <a:schemeClr val="tx1"/>
              </a:solidFill>
              <a:latin typeface="Times New Roman" pitchFamily="18" charset="0"/>
              <a:sym typeface="Wingdings 3" pitchFamily="18" charset="2"/>
            </a:endParaRPr>
          </a:p>
          <a:p>
            <a:pPr>
              <a:lnSpc>
                <a:spcPct val="120000"/>
              </a:lnSpc>
            </a:pPr>
            <a:r>
              <a:rPr kumimoji="1" lang="en-US" altLang="zh-CN" b="1">
                <a:solidFill>
                  <a:schemeClr val="tx1"/>
                </a:solidFill>
                <a:latin typeface="Times New Roman" pitchFamily="18" charset="0"/>
                <a:sym typeface="Wingdings 3" pitchFamily="18" charset="2"/>
              </a:rPr>
              <a:t></a:t>
            </a:r>
            <a:r>
              <a:rPr kumimoji="1" lang="zh-CN" altLang="en-US" b="1">
                <a:solidFill>
                  <a:schemeClr val="tx1"/>
                </a:solidFill>
                <a:latin typeface="Times New Roman" pitchFamily="18" charset="0"/>
              </a:rPr>
              <a:t>缺月挂疏桐，漏断人初静。</a:t>
            </a:r>
          </a:p>
          <a:p>
            <a:pPr>
              <a:lnSpc>
                <a:spcPct val="120000"/>
              </a:lnSpc>
            </a:pPr>
            <a:r>
              <a:rPr kumimoji="1" lang="zh-CN" altLang="en-US" b="1">
                <a:solidFill>
                  <a:schemeClr val="tx1"/>
                </a:solidFill>
                <a:latin typeface="Times New Roman" pitchFamily="18" charset="0"/>
              </a:rPr>
              <a:t>        </a:t>
            </a:r>
            <a:r>
              <a:rPr kumimoji="1" lang="en-US" altLang="zh-CN" b="1">
                <a:solidFill>
                  <a:schemeClr val="tx1"/>
                </a:solidFill>
                <a:latin typeface="Times New Roman" pitchFamily="18" charset="0"/>
              </a:rPr>
              <a:t>(《</a:t>
            </a:r>
            <a:r>
              <a:rPr kumimoji="1" lang="zh-CN" altLang="en-US" b="1">
                <a:solidFill>
                  <a:schemeClr val="tx1"/>
                </a:solidFill>
                <a:latin typeface="Times New Roman" pitchFamily="18" charset="0"/>
              </a:rPr>
              <a:t>卜算子</a:t>
            </a:r>
            <a:r>
              <a:rPr kumimoji="1" lang="en-US" altLang="zh-CN" b="1">
                <a:solidFill>
                  <a:schemeClr val="tx1"/>
                </a:solidFill>
                <a:latin typeface="Times New Roman" pitchFamily="18" charset="0"/>
              </a:rPr>
              <a:t>•</a:t>
            </a:r>
            <a:r>
              <a:rPr kumimoji="1" lang="zh-CN" altLang="en-US" b="1">
                <a:solidFill>
                  <a:schemeClr val="tx1"/>
                </a:solidFill>
                <a:latin typeface="Times New Roman" pitchFamily="18" charset="0"/>
              </a:rPr>
              <a:t>黄州定惠院寓居作</a:t>
            </a:r>
            <a:r>
              <a:rPr kumimoji="1" lang="en-US" altLang="zh-CN" b="1">
                <a:solidFill>
                  <a:schemeClr val="tx1"/>
                </a:solidFill>
                <a:latin typeface="Times New Roman" pitchFamily="18" charset="0"/>
              </a:rPr>
              <a:t>》)</a:t>
            </a:r>
          </a:p>
        </p:txBody>
      </p:sp>
    </p:spTree>
  </p:cSld>
  <p:clrMapOvr>
    <a:masterClrMapping/>
  </p:clrMapOvr>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Text Box 2"/>
          <p:cNvSpPr txBox="1">
            <a:spLocks noChangeArrowheads="1"/>
          </p:cNvSpPr>
          <p:nvPr/>
        </p:nvSpPr>
        <p:spPr bwMode="auto">
          <a:xfrm>
            <a:off x="141288" y="695325"/>
            <a:ext cx="7072312" cy="5457825"/>
          </a:xfrm>
          <a:prstGeom prst="rect">
            <a:avLst/>
          </a:prstGeom>
          <a:noFill/>
          <a:ln w="25400">
            <a:noFill/>
            <a:miter lim="800000"/>
            <a:headEnd/>
            <a:tailEnd/>
          </a:ln>
          <a:effectLst/>
        </p:spPr>
        <p:txBody>
          <a:bodyPr>
            <a:spAutoFit/>
          </a:bodyPr>
          <a:lstStyle/>
          <a:p>
            <a:pPr>
              <a:lnSpc>
                <a:spcPct val="110000"/>
              </a:lnSpc>
            </a:pPr>
            <a:r>
              <a:rPr kumimoji="1" lang="zh-CN" altLang="en-US" b="1">
                <a:solidFill>
                  <a:schemeClr val="tx1"/>
                </a:solidFill>
                <a:latin typeface="Times New Roman" pitchFamily="18" charset="0"/>
                <a:sym typeface="Wingdings 3" pitchFamily="18" charset="2"/>
              </a:rPr>
              <a:t></a:t>
            </a:r>
            <a:r>
              <a:rPr kumimoji="1" lang="zh-CN" altLang="en-US" b="1">
                <a:solidFill>
                  <a:schemeClr val="tx1"/>
                </a:solidFill>
                <a:latin typeface="Times New Roman" pitchFamily="18" charset="0"/>
              </a:rPr>
              <a:t>人生如梦，一尊还酹江月。</a:t>
            </a:r>
          </a:p>
          <a:p>
            <a:pPr>
              <a:lnSpc>
                <a:spcPct val="110000"/>
              </a:lnSpc>
            </a:pPr>
            <a:r>
              <a:rPr kumimoji="1" lang="zh-CN" altLang="en-US" b="1">
                <a:solidFill>
                  <a:schemeClr val="tx1"/>
                </a:solidFill>
                <a:latin typeface="Times New Roman" pitchFamily="18" charset="0"/>
              </a:rPr>
              <a:t>                  （</a:t>
            </a:r>
            <a:r>
              <a:rPr kumimoji="1" lang="en-US" altLang="zh-CN" b="1">
                <a:solidFill>
                  <a:schemeClr val="tx1"/>
                </a:solidFill>
                <a:latin typeface="Times New Roman" pitchFamily="18" charset="0"/>
              </a:rPr>
              <a:t>《</a:t>
            </a:r>
            <a:r>
              <a:rPr kumimoji="1" lang="zh-CN" altLang="en-US" b="1">
                <a:solidFill>
                  <a:schemeClr val="tx1"/>
                </a:solidFill>
                <a:latin typeface="Times New Roman" pitchFamily="18" charset="0"/>
              </a:rPr>
              <a:t>念奴娇</a:t>
            </a:r>
            <a:r>
              <a:rPr kumimoji="1" lang="en-US" altLang="zh-CN" b="1">
                <a:solidFill>
                  <a:schemeClr val="tx1"/>
                </a:solidFill>
                <a:latin typeface="Times New Roman" pitchFamily="18" charset="0"/>
              </a:rPr>
              <a:t>•</a:t>
            </a:r>
            <a:r>
              <a:rPr kumimoji="1" lang="zh-CN" altLang="en-US" b="1">
                <a:solidFill>
                  <a:schemeClr val="tx1"/>
                </a:solidFill>
                <a:latin typeface="Times New Roman" pitchFamily="18" charset="0"/>
              </a:rPr>
              <a:t>赤壁怀古</a:t>
            </a:r>
            <a:r>
              <a:rPr kumimoji="1" lang="en-US" altLang="zh-CN" b="1">
                <a:solidFill>
                  <a:schemeClr val="tx1"/>
                </a:solidFill>
                <a:latin typeface="Times New Roman" pitchFamily="18" charset="0"/>
              </a:rPr>
              <a:t>》</a:t>
            </a:r>
            <a:r>
              <a:rPr kumimoji="1" lang="zh-CN" altLang="en-US" b="1">
                <a:solidFill>
                  <a:schemeClr val="tx1"/>
                </a:solidFill>
                <a:latin typeface="Times New Roman" pitchFamily="18" charset="0"/>
              </a:rPr>
              <a:t>）</a:t>
            </a:r>
            <a:endParaRPr kumimoji="1" lang="zh-CN" altLang="en-US" b="1">
              <a:solidFill>
                <a:schemeClr val="tx1"/>
              </a:solidFill>
              <a:latin typeface="Times New Roman" pitchFamily="18" charset="0"/>
              <a:sym typeface="Wingdings 3" pitchFamily="18" charset="2"/>
            </a:endParaRPr>
          </a:p>
          <a:p>
            <a:pPr>
              <a:lnSpc>
                <a:spcPct val="110000"/>
              </a:lnSpc>
            </a:pPr>
            <a:r>
              <a:rPr kumimoji="1" lang="zh-CN" altLang="en-US" b="1">
                <a:solidFill>
                  <a:schemeClr val="tx1"/>
                </a:solidFill>
                <a:latin typeface="Times New Roman" pitchFamily="18" charset="0"/>
                <a:sym typeface="Wingdings 3" pitchFamily="18" charset="2"/>
              </a:rPr>
              <a:t></a:t>
            </a:r>
            <a:r>
              <a:rPr kumimoji="1" lang="zh-CN" altLang="en-US" b="1">
                <a:solidFill>
                  <a:schemeClr val="tx1"/>
                </a:solidFill>
                <a:latin typeface="Times New Roman" pitchFamily="18" charset="0"/>
              </a:rPr>
              <a:t>挟飞仙以遨游，抱明月而长终。</a:t>
            </a:r>
          </a:p>
          <a:p>
            <a:pPr>
              <a:lnSpc>
                <a:spcPct val="110000"/>
              </a:lnSpc>
            </a:pPr>
            <a:r>
              <a:rPr kumimoji="1" lang="zh-CN" altLang="en-US" b="1">
                <a:solidFill>
                  <a:schemeClr val="tx1"/>
                </a:solidFill>
                <a:latin typeface="Times New Roman" pitchFamily="18" charset="0"/>
              </a:rPr>
              <a:t>                  （</a:t>
            </a:r>
            <a:r>
              <a:rPr kumimoji="1" lang="en-US" altLang="zh-CN" b="1">
                <a:solidFill>
                  <a:schemeClr val="tx1"/>
                </a:solidFill>
                <a:latin typeface="Times New Roman" pitchFamily="18" charset="0"/>
              </a:rPr>
              <a:t>《</a:t>
            </a:r>
            <a:r>
              <a:rPr kumimoji="1" lang="zh-CN" altLang="en-US" b="1">
                <a:solidFill>
                  <a:schemeClr val="tx1"/>
                </a:solidFill>
                <a:latin typeface="Times New Roman" pitchFamily="18" charset="0"/>
              </a:rPr>
              <a:t>赤壁赋</a:t>
            </a:r>
            <a:r>
              <a:rPr kumimoji="1" lang="en-US" altLang="zh-CN" b="1">
                <a:solidFill>
                  <a:schemeClr val="tx1"/>
                </a:solidFill>
                <a:latin typeface="Times New Roman" pitchFamily="18" charset="0"/>
              </a:rPr>
              <a:t>》</a:t>
            </a:r>
            <a:r>
              <a:rPr kumimoji="1" lang="zh-CN" altLang="en-US" b="1">
                <a:solidFill>
                  <a:schemeClr val="tx1"/>
                </a:solidFill>
                <a:latin typeface="Times New Roman" pitchFamily="18" charset="0"/>
              </a:rPr>
              <a:t>）</a:t>
            </a:r>
            <a:endParaRPr kumimoji="1" lang="zh-CN" altLang="en-US" b="1">
              <a:solidFill>
                <a:schemeClr val="tx1"/>
              </a:solidFill>
              <a:latin typeface="Times New Roman" pitchFamily="18" charset="0"/>
              <a:sym typeface="Wingdings 3" pitchFamily="18" charset="2"/>
            </a:endParaRPr>
          </a:p>
          <a:p>
            <a:pPr>
              <a:lnSpc>
                <a:spcPct val="110000"/>
              </a:lnSpc>
            </a:pPr>
            <a:r>
              <a:rPr kumimoji="1" lang="zh-CN" altLang="en-US" b="1">
                <a:solidFill>
                  <a:schemeClr val="tx1"/>
                </a:solidFill>
                <a:latin typeface="Times New Roman" pitchFamily="18" charset="0"/>
                <a:sym typeface="Wingdings 3" pitchFamily="18" charset="2"/>
              </a:rPr>
              <a:t></a:t>
            </a:r>
            <a:r>
              <a:rPr kumimoji="1" lang="zh-CN" altLang="en-US" b="1">
                <a:solidFill>
                  <a:schemeClr val="tx1"/>
                </a:solidFill>
                <a:latin typeface="Times New Roman" pitchFamily="18" charset="0"/>
              </a:rPr>
              <a:t>盈虚者如彼，而卒莫消长也。</a:t>
            </a:r>
            <a:br>
              <a:rPr kumimoji="1" lang="zh-CN" altLang="en-US" b="1">
                <a:solidFill>
                  <a:schemeClr val="tx1"/>
                </a:solidFill>
                <a:latin typeface="Times New Roman" pitchFamily="18" charset="0"/>
              </a:rPr>
            </a:br>
            <a:r>
              <a:rPr kumimoji="1" lang="zh-CN" altLang="en-US" b="1">
                <a:solidFill>
                  <a:schemeClr val="tx1"/>
                </a:solidFill>
                <a:latin typeface="Times New Roman" pitchFamily="18" charset="0"/>
              </a:rPr>
              <a:t>                 （</a:t>
            </a:r>
            <a:r>
              <a:rPr kumimoji="1" lang="en-US" altLang="zh-CN" b="1">
                <a:solidFill>
                  <a:schemeClr val="tx1"/>
                </a:solidFill>
                <a:latin typeface="Times New Roman" pitchFamily="18" charset="0"/>
              </a:rPr>
              <a:t>《</a:t>
            </a:r>
            <a:r>
              <a:rPr kumimoji="1" lang="zh-CN" altLang="en-US" b="1">
                <a:solidFill>
                  <a:schemeClr val="tx1"/>
                </a:solidFill>
                <a:latin typeface="Times New Roman" pitchFamily="18" charset="0"/>
              </a:rPr>
              <a:t>赤壁赋</a:t>
            </a:r>
            <a:r>
              <a:rPr kumimoji="1" lang="en-US" altLang="zh-CN" b="1">
                <a:solidFill>
                  <a:schemeClr val="tx1"/>
                </a:solidFill>
                <a:latin typeface="Times New Roman" pitchFamily="18" charset="0"/>
              </a:rPr>
              <a:t>》</a:t>
            </a:r>
            <a:r>
              <a:rPr kumimoji="1" lang="zh-CN" altLang="en-US" b="1">
                <a:solidFill>
                  <a:schemeClr val="tx1"/>
                </a:solidFill>
                <a:latin typeface="Times New Roman" pitchFamily="18" charset="0"/>
              </a:rPr>
              <a:t>）</a:t>
            </a:r>
            <a:endParaRPr kumimoji="1" lang="zh-CN" altLang="en-US" b="1">
              <a:solidFill>
                <a:schemeClr val="tx1"/>
              </a:solidFill>
              <a:latin typeface="Times New Roman" pitchFamily="18" charset="0"/>
              <a:sym typeface="Wingdings 3" pitchFamily="18" charset="2"/>
            </a:endParaRPr>
          </a:p>
          <a:p>
            <a:pPr>
              <a:lnSpc>
                <a:spcPct val="110000"/>
              </a:lnSpc>
            </a:pPr>
            <a:r>
              <a:rPr kumimoji="1" lang="zh-CN" altLang="en-US" b="1">
                <a:solidFill>
                  <a:schemeClr val="tx1"/>
                </a:solidFill>
                <a:latin typeface="Times New Roman" pitchFamily="18" charset="0"/>
                <a:sym typeface="Wingdings 3" pitchFamily="18" charset="2"/>
              </a:rPr>
              <a:t></a:t>
            </a:r>
            <a:r>
              <a:rPr kumimoji="1" lang="zh-CN" altLang="en-US" b="1">
                <a:solidFill>
                  <a:schemeClr val="tx1"/>
                </a:solidFill>
                <a:latin typeface="Times New Roman" pitchFamily="18" charset="0"/>
              </a:rPr>
              <a:t>山高月小，水落石出。</a:t>
            </a:r>
            <a:br>
              <a:rPr kumimoji="1" lang="zh-CN" altLang="en-US" b="1">
                <a:solidFill>
                  <a:schemeClr val="tx1"/>
                </a:solidFill>
                <a:latin typeface="Times New Roman" pitchFamily="18" charset="0"/>
              </a:rPr>
            </a:br>
            <a:r>
              <a:rPr kumimoji="1" lang="zh-CN" altLang="en-US" b="1">
                <a:solidFill>
                  <a:schemeClr val="tx1"/>
                </a:solidFill>
                <a:latin typeface="Times New Roman" pitchFamily="18" charset="0"/>
              </a:rPr>
              <a:t>                 （</a:t>
            </a:r>
            <a:r>
              <a:rPr kumimoji="1" lang="en-US" altLang="zh-CN" b="1">
                <a:solidFill>
                  <a:schemeClr val="tx1"/>
                </a:solidFill>
                <a:latin typeface="Times New Roman" pitchFamily="18" charset="0"/>
              </a:rPr>
              <a:t>《</a:t>
            </a:r>
            <a:r>
              <a:rPr kumimoji="1" lang="zh-CN" altLang="en-US" b="1">
                <a:solidFill>
                  <a:schemeClr val="tx1"/>
                </a:solidFill>
                <a:latin typeface="Times New Roman" pitchFamily="18" charset="0"/>
              </a:rPr>
              <a:t>后赤壁赋</a:t>
            </a:r>
            <a:r>
              <a:rPr kumimoji="1" lang="en-US" altLang="zh-CN" b="1">
                <a:solidFill>
                  <a:schemeClr val="tx1"/>
                </a:solidFill>
                <a:latin typeface="Times New Roman" pitchFamily="18" charset="0"/>
              </a:rPr>
              <a:t>》</a:t>
            </a:r>
            <a:r>
              <a:rPr kumimoji="1" lang="zh-CN" altLang="en-US" b="1">
                <a:solidFill>
                  <a:schemeClr val="tx1"/>
                </a:solidFill>
                <a:latin typeface="Times New Roman" pitchFamily="18" charset="0"/>
              </a:rPr>
              <a:t>）</a:t>
            </a:r>
            <a:endParaRPr kumimoji="1" lang="zh-CN" altLang="en-US" b="1">
              <a:solidFill>
                <a:schemeClr val="tx1"/>
              </a:solidFill>
              <a:latin typeface="Times New Roman" pitchFamily="18" charset="0"/>
              <a:sym typeface="Wingdings 3" pitchFamily="18" charset="2"/>
            </a:endParaRPr>
          </a:p>
          <a:p>
            <a:pPr>
              <a:lnSpc>
                <a:spcPct val="110000"/>
              </a:lnSpc>
            </a:pPr>
            <a:r>
              <a:rPr kumimoji="1" lang="zh-CN" altLang="en-US" b="1">
                <a:solidFill>
                  <a:schemeClr val="tx1"/>
                </a:solidFill>
                <a:latin typeface="Times New Roman" pitchFamily="18" charset="0"/>
                <a:sym typeface="Wingdings 3" pitchFamily="18" charset="2"/>
              </a:rPr>
              <a:t></a:t>
            </a:r>
            <a:r>
              <a:rPr kumimoji="1" lang="zh-CN" altLang="en-US" b="1">
                <a:solidFill>
                  <a:schemeClr val="tx1"/>
                </a:solidFill>
                <a:latin typeface="Times New Roman" pitchFamily="18" charset="0"/>
              </a:rPr>
              <a:t>何夜无月，何处无松柏，但少闲</a:t>
            </a:r>
            <a:br>
              <a:rPr kumimoji="1" lang="zh-CN" altLang="en-US" b="1">
                <a:solidFill>
                  <a:schemeClr val="tx1"/>
                </a:solidFill>
                <a:latin typeface="Times New Roman" pitchFamily="18" charset="0"/>
              </a:rPr>
            </a:br>
            <a:r>
              <a:rPr kumimoji="1" lang="zh-CN" altLang="en-US" b="1">
                <a:solidFill>
                  <a:schemeClr val="tx1"/>
                </a:solidFill>
                <a:latin typeface="Times New Roman" pitchFamily="18" charset="0"/>
              </a:rPr>
              <a:t>  人如吾两人耳。 </a:t>
            </a:r>
            <a:r>
              <a:rPr kumimoji="1" lang="en-US" altLang="zh-CN" b="1">
                <a:solidFill>
                  <a:schemeClr val="tx1"/>
                </a:solidFill>
                <a:latin typeface="Times New Roman" pitchFamily="18" charset="0"/>
              </a:rPr>
              <a:t>(《</a:t>
            </a:r>
            <a:r>
              <a:rPr kumimoji="1" lang="zh-CN" altLang="en-US" b="1">
                <a:solidFill>
                  <a:schemeClr val="tx1"/>
                </a:solidFill>
                <a:latin typeface="Times New Roman" pitchFamily="18" charset="0"/>
              </a:rPr>
              <a:t>记承天寺夜游</a:t>
            </a:r>
            <a:r>
              <a:rPr kumimoji="1" lang="en-US" altLang="zh-CN" b="1">
                <a:solidFill>
                  <a:schemeClr val="tx1"/>
                </a:solidFill>
                <a:latin typeface="Times New Roman" pitchFamily="18" charset="0"/>
              </a:rPr>
              <a:t>》)</a:t>
            </a:r>
            <a:endParaRPr lang="en-US" altLang="zh-CN" sz="3600" b="1">
              <a:solidFill>
                <a:schemeClr val="tx1"/>
              </a:solidFill>
              <a:effectLst>
                <a:outerShdw blurRad="38100" dist="38100" dir="2700000" algn="tl">
                  <a:srgbClr val="C0C0C0"/>
                </a:outerShdw>
              </a:effectLst>
              <a:latin typeface="Arial" pitchFamily="34" charset="0"/>
              <a:ea typeface="华文新魏" pitchFamily="2" charset="-122"/>
            </a:endParaRPr>
          </a:p>
        </p:txBody>
      </p:sp>
      <p:pic>
        <p:nvPicPr>
          <p:cNvPr id="160771" name="Picture 3" descr="观瀑图"/>
          <p:cNvPicPr>
            <a:picLocks noChangeAspect="1" noChangeArrowheads="1"/>
          </p:cNvPicPr>
          <p:nvPr/>
        </p:nvPicPr>
        <p:blipFill>
          <a:blip r:embed="rId2" cstate="print"/>
          <a:srcRect/>
          <a:stretch>
            <a:fillRect/>
          </a:stretch>
        </p:blipFill>
        <p:spPr bwMode="auto">
          <a:xfrm>
            <a:off x="6769100" y="1433513"/>
            <a:ext cx="2390775" cy="5040312"/>
          </a:xfrm>
          <a:prstGeom prst="rect">
            <a:avLst/>
          </a:prstGeom>
          <a:noFill/>
        </p:spPr>
      </p:pic>
    </p:spTree>
  </p:cSld>
  <p:clrMapOvr>
    <a:masterClrMapping/>
  </p:clrMapOvr>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794" name="Picture 2" descr="zhuyie_Z2_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solidFill>
              <a:srgbClr val="CC0066"/>
            </a:solidFill>
            <a:miter lim="800000"/>
            <a:headEnd/>
            <a:tailEnd/>
          </a:ln>
        </p:spPr>
      </p:pic>
      <p:sp>
        <p:nvSpPr>
          <p:cNvPr id="161795" name="Text Box 3"/>
          <p:cNvSpPr txBox="1">
            <a:spLocks noChangeArrowheads="1"/>
          </p:cNvSpPr>
          <p:nvPr/>
        </p:nvSpPr>
        <p:spPr bwMode="auto">
          <a:xfrm>
            <a:off x="2479675" y="1357313"/>
            <a:ext cx="5895975" cy="1190625"/>
          </a:xfrm>
          <a:prstGeom prst="rect">
            <a:avLst/>
          </a:prstGeom>
          <a:noFill/>
          <a:ln w="9525">
            <a:noFill/>
            <a:miter lim="800000"/>
            <a:headEnd/>
            <a:tailEnd/>
          </a:ln>
          <a:effectLst/>
        </p:spPr>
        <p:txBody>
          <a:bodyPr>
            <a:spAutoFit/>
          </a:bodyPr>
          <a:lstStyle/>
          <a:p>
            <a:r>
              <a:rPr kumimoji="1" lang="zh-CN" altLang="en-US" sz="3600" b="1">
                <a:solidFill>
                  <a:schemeClr val="tx1"/>
                </a:solidFill>
                <a:latin typeface="Times New Roman" pitchFamily="18" charset="0"/>
                <a:ea typeface="华文行楷" pitchFamily="2" charset="-122"/>
              </a:rPr>
              <a:t>　　课文中又写了怎样的</a:t>
            </a:r>
            <a:r>
              <a:rPr kumimoji="1" lang="zh-CN" altLang="en-US" sz="3600" b="1">
                <a:solidFill>
                  <a:schemeClr val="tx1"/>
                </a:solidFill>
                <a:latin typeface="宋体"/>
                <a:ea typeface="宋体" pitchFamily="2" charset="-122"/>
              </a:rPr>
              <a:t>“</a:t>
            </a:r>
            <a:r>
              <a:rPr kumimoji="1" lang="zh-CN" altLang="en-US" sz="3600" b="1">
                <a:solidFill>
                  <a:schemeClr val="tx1"/>
                </a:solidFill>
                <a:latin typeface="Times New Roman" pitchFamily="18" charset="0"/>
                <a:ea typeface="华文行楷" pitchFamily="2" charset="-122"/>
              </a:rPr>
              <a:t>水月</a:t>
            </a:r>
            <a:r>
              <a:rPr kumimoji="1" lang="zh-CN" altLang="en-US" sz="3600" b="1">
                <a:solidFill>
                  <a:schemeClr val="tx1"/>
                </a:solidFill>
                <a:latin typeface="宋体"/>
                <a:ea typeface="宋体" pitchFamily="2" charset="-122"/>
              </a:rPr>
              <a:t>”</a:t>
            </a:r>
            <a:r>
              <a:rPr kumimoji="1" lang="zh-CN" altLang="en-US" sz="3600" b="1">
                <a:solidFill>
                  <a:schemeClr val="tx1"/>
                </a:solidFill>
                <a:latin typeface="Times New Roman" pitchFamily="18" charset="0"/>
                <a:ea typeface="华文行楷" pitchFamily="2" charset="-122"/>
              </a:rPr>
              <a:t>景象？</a:t>
            </a:r>
          </a:p>
        </p:txBody>
      </p:sp>
      <p:sp>
        <p:nvSpPr>
          <p:cNvPr id="161796" name="Text Box 4"/>
          <p:cNvSpPr txBox="1">
            <a:spLocks noChangeArrowheads="1"/>
          </p:cNvSpPr>
          <p:nvPr/>
        </p:nvSpPr>
        <p:spPr bwMode="auto">
          <a:xfrm>
            <a:off x="3808413" y="2617788"/>
            <a:ext cx="4605337" cy="2378075"/>
          </a:xfrm>
          <a:prstGeom prst="rect">
            <a:avLst/>
          </a:prstGeom>
          <a:noFill/>
          <a:ln w="9525">
            <a:noFill/>
            <a:miter lim="800000"/>
            <a:headEnd/>
            <a:tailEnd/>
          </a:ln>
          <a:effectLst/>
        </p:spPr>
        <p:txBody>
          <a:bodyPr>
            <a:spAutoFit/>
          </a:bodyPr>
          <a:lstStyle/>
          <a:p>
            <a:r>
              <a:rPr kumimoji="1" lang="zh-CN" altLang="en-US" sz="3000" b="1">
                <a:solidFill>
                  <a:schemeClr val="tx1"/>
                </a:solidFill>
                <a:latin typeface="Times New Roman" pitchFamily="18" charset="0"/>
              </a:rPr>
              <a:t>请同学们按照：</a:t>
            </a:r>
          </a:p>
          <a:p>
            <a:r>
              <a:rPr kumimoji="1" lang="zh-CN" altLang="en-US" sz="3000" b="1">
                <a:solidFill>
                  <a:schemeClr val="tx1"/>
                </a:solidFill>
                <a:latin typeface="Times New Roman" pitchFamily="18" charset="0"/>
              </a:rPr>
              <a:t>            现实中的</a:t>
            </a:r>
            <a:r>
              <a:rPr kumimoji="1" lang="zh-CN" altLang="en-US" sz="3000" b="1">
                <a:solidFill>
                  <a:schemeClr val="tx1"/>
                </a:solidFill>
                <a:latin typeface="宋体"/>
                <a:ea typeface="宋体" pitchFamily="2" charset="-122"/>
              </a:rPr>
              <a:t>“</a:t>
            </a:r>
            <a:r>
              <a:rPr kumimoji="1" lang="zh-CN" altLang="en-US" sz="3000" b="1">
                <a:solidFill>
                  <a:schemeClr val="tx1"/>
                </a:solidFill>
                <a:latin typeface="Times New Roman" pitchFamily="18" charset="0"/>
              </a:rPr>
              <a:t>水月</a:t>
            </a:r>
            <a:r>
              <a:rPr kumimoji="1" lang="zh-CN" altLang="en-US" sz="3000" b="1">
                <a:solidFill>
                  <a:schemeClr val="tx1"/>
                </a:solidFill>
                <a:latin typeface="宋体"/>
                <a:ea typeface="宋体" pitchFamily="2" charset="-122"/>
              </a:rPr>
              <a:t>”</a:t>
            </a:r>
            <a:endParaRPr kumimoji="1" lang="zh-CN" altLang="en-US" sz="3000" b="1">
              <a:solidFill>
                <a:schemeClr val="tx1"/>
              </a:solidFill>
              <a:latin typeface="Times New Roman" pitchFamily="18" charset="0"/>
              <a:ea typeface="宋体" pitchFamily="2" charset="-122"/>
            </a:endParaRPr>
          </a:p>
          <a:p>
            <a:r>
              <a:rPr kumimoji="1" lang="zh-CN" altLang="en-US" sz="3000" b="1">
                <a:solidFill>
                  <a:schemeClr val="tx1"/>
                </a:solidFill>
                <a:latin typeface="Times New Roman" pitchFamily="18" charset="0"/>
              </a:rPr>
              <a:t>            历史中的</a:t>
            </a:r>
            <a:r>
              <a:rPr kumimoji="1" lang="zh-CN" altLang="en-US" sz="3000" b="1">
                <a:solidFill>
                  <a:schemeClr val="tx1"/>
                </a:solidFill>
                <a:latin typeface="宋体"/>
                <a:ea typeface="宋体" pitchFamily="2" charset="-122"/>
              </a:rPr>
              <a:t>“</a:t>
            </a:r>
            <a:r>
              <a:rPr kumimoji="1" lang="zh-CN" altLang="en-US" sz="3000" b="1">
                <a:solidFill>
                  <a:schemeClr val="tx1"/>
                </a:solidFill>
                <a:latin typeface="Times New Roman" pitchFamily="18" charset="0"/>
              </a:rPr>
              <a:t>水月</a:t>
            </a:r>
            <a:r>
              <a:rPr kumimoji="1" lang="zh-CN" altLang="en-US" sz="3000" b="1">
                <a:solidFill>
                  <a:schemeClr val="tx1"/>
                </a:solidFill>
                <a:latin typeface="宋体"/>
                <a:ea typeface="宋体" pitchFamily="2" charset="-122"/>
              </a:rPr>
              <a:t>”</a:t>
            </a:r>
            <a:endParaRPr kumimoji="1" lang="zh-CN" altLang="en-US" sz="3000" b="1">
              <a:solidFill>
                <a:schemeClr val="tx1"/>
              </a:solidFill>
              <a:latin typeface="Times New Roman" pitchFamily="18" charset="0"/>
              <a:ea typeface="宋体" pitchFamily="2" charset="-122"/>
            </a:endParaRPr>
          </a:p>
          <a:p>
            <a:r>
              <a:rPr kumimoji="1" lang="zh-CN" altLang="en-US" sz="3000" b="1">
                <a:solidFill>
                  <a:schemeClr val="tx1"/>
                </a:solidFill>
                <a:latin typeface="Times New Roman" pitchFamily="18" charset="0"/>
              </a:rPr>
              <a:t>            哲理中的</a:t>
            </a:r>
            <a:r>
              <a:rPr kumimoji="1" lang="zh-CN" altLang="en-US" sz="3000" b="1">
                <a:solidFill>
                  <a:schemeClr val="tx1"/>
                </a:solidFill>
                <a:latin typeface="宋体"/>
                <a:ea typeface="宋体" pitchFamily="2" charset="-122"/>
              </a:rPr>
              <a:t>“</a:t>
            </a:r>
            <a:r>
              <a:rPr kumimoji="1" lang="zh-CN" altLang="en-US" sz="3000" b="1">
                <a:solidFill>
                  <a:schemeClr val="tx1"/>
                </a:solidFill>
                <a:latin typeface="Times New Roman" pitchFamily="18" charset="0"/>
              </a:rPr>
              <a:t>水月</a:t>
            </a:r>
            <a:r>
              <a:rPr kumimoji="1" lang="zh-CN" altLang="en-US" sz="3000" b="1">
                <a:solidFill>
                  <a:schemeClr val="tx1"/>
                </a:solidFill>
                <a:latin typeface="宋体"/>
                <a:ea typeface="宋体" pitchFamily="2" charset="-122"/>
              </a:rPr>
              <a:t>”</a:t>
            </a:r>
            <a:endParaRPr kumimoji="1" lang="zh-CN" altLang="en-US" sz="3000" b="1">
              <a:solidFill>
                <a:schemeClr val="tx1"/>
              </a:solidFill>
              <a:latin typeface="Times New Roman" pitchFamily="18" charset="0"/>
              <a:ea typeface="宋体" pitchFamily="2" charset="-122"/>
            </a:endParaRPr>
          </a:p>
          <a:p>
            <a:r>
              <a:rPr kumimoji="1" lang="zh-CN" altLang="en-US" sz="3000" b="1">
                <a:solidFill>
                  <a:schemeClr val="tx1"/>
                </a:solidFill>
                <a:latin typeface="Times New Roman" pitchFamily="18" charset="0"/>
              </a:rPr>
              <a:t>分组讨论。</a:t>
            </a:r>
          </a:p>
        </p:txBody>
      </p:sp>
    </p:spTree>
  </p:cSld>
  <p:clrMapOvr>
    <a:masterClrMapping/>
  </p:clrMapOvr>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818" name="Picture 2" descr="57"/>
          <p:cNvPicPr>
            <a:picLocks noChangeAspect="1" noChangeArrowheads="1"/>
          </p:cNvPicPr>
          <p:nvPr/>
        </p:nvPicPr>
        <p:blipFill>
          <a:blip r:embed="rId2" cstate="print"/>
          <a:srcRect/>
          <a:stretch>
            <a:fillRect/>
          </a:stretch>
        </p:blipFill>
        <p:spPr bwMode="auto">
          <a:xfrm>
            <a:off x="0" y="0"/>
            <a:ext cx="3708400" cy="6858000"/>
          </a:xfrm>
          <a:prstGeom prst="rect">
            <a:avLst/>
          </a:prstGeom>
          <a:noFill/>
        </p:spPr>
      </p:pic>
      <p:sp>
        <p:nvSpPr>
          <p:cNvPr id="162819" name="Rectangle 3"/>
          <p:cNvSpPr>
            <a:spLocks noChangeArrowheads="1"/>
          </p:cNvSpPr>
          <p:nvPr/>
        </p:nvSpPr>
        <p:spPr bwMode="auto">
          <a:xfrm>
            <a:off x="3814763" y="823913"/>
            <a:ext cx="4584700" cy="4325937"/>
          </a:xfrm>
          <a:prstGeom prst="rect">
            <a:avLst/>
          </a:prstGeom>
          <a:noFill/>
          <a:ln w="9525" algn="ctr">
            <a:noFill/>
            <a:miter lim="800000"/>
            <a:headEnd/>
            <a:tailEnd/>
          </a:ln>
          <a:effectLst/>
        </p:spPr>
        <p:txBody>
          <a:bodyPr>
            <a:spAutoFit/>
          </a:bodyPr>
          <a:lstStyle/>
          <a:p>
            <a:pPr>
              <a:lnSpc>
                <a:spcPct val="110000"/>
              </a:lnSpc>
            </a:pPr>
            <a:r>
              <a:rPr kumimoji="1" lang="zh-CN" altLang="en-US" sz="3600" b="1">
                <a:solidFill>
                  <a:schemeClr val="tx1"/>
                </a:solidFill>
                <a:latin typeface="Times New Roman" pitchFamily="18" charset="0"/>
              </a:rPr>
              <a:t>现实中的</a:t>
            </a:r>
            <a:r>
              <a:rPr kumimoji="1" lang="zh-CN" altLang="en-US" sz="3600" b="1">
                <a:solidFill>
                  <a:schemeClr val="tx1"/>
                </a:solidFill>
                <a:latin typeface="宋体"/>
                <a:ea typeface="宋体" pitchFamily="2" charset="-122"/>
              </a:rPr>
              <a:t>“</a:t>
            </a:r>
            <a:r>
              <a:rPr kumimoji="1" lang="zh-CN" altLang="en-US" sz="3600" b="1">
                <a:solidFill>
                  <a:schemeClr val="tx1"/>
                </a:solidFill>
                <a:latin typeface="Times New Roman" pitchFamily="18" charset="0"/>
              </a:rPr>
              <a:t>水月</a:t>
            </a:r>
            <a:r>
              <a:rPr kumimoji="1" lang="zh-CN" altLang="en-US" sz="3600" b="1">
                <a:solidFill>
                  <a:schemeClr val="tx1"/>
                </a:solidFill>
                <a:latin typeface="宋体"/>
                <a:ea typeface="宋体" pitchFamily="2" charset="-122"/>
              </a:rPr>
              <a:t>”</a:t>
            </a:r>
            <a:endParaRPr kumimoji="1" lang="zh-CN" altLang="en-US" sz="3600" b="1">
              <a:solidFill>
                <a:schemeClr val="tx1"/>
              </a:solidFill>
              <a:latin typeface="Times New Roman" pitchFamily="18" charset="0"/>
              <a:ea typeface="宋体" pitchFamily="2" charset="-122"/>
            </a:endParaRPr>
          </a:p>
          <a:p>
            <a:pPr>
              <a:lnSpc>
                <a:spcPct val="110000"/>
              </a:lnSpc>
            </a:pPr>
            <a:endParaRPr kumimoji="1" lang="zh-CN" altLang="en-US" sz="3600" b="1">
              <a:solidFill>
                <a:schemeClr val="tx1"/>
              </a:solidFill>
              <a:latin typeface="Times New Roman" pitchFamily="18" charset="0"/>
            </a:endParaRPr>
          </a:p>
          <a:p>
            <a:pPr>
              <a:lnSpc>
                <a:spcPct val="110000"/>
              </a:lnSpc>
            </a:pPr>
            <a:endParaRPr kumimoji="1" lang="zh-CN" altLang="en-US" sz="3600" b="1">
              <a:solidFill>
                <a:schemeClr val="tx1"/>
              </a:solidFill>
              <a:latin typeface="Times New Roman" pitchFamily="18" charset="0"/>
            </a:endParaRPr>
          </a:p>
          <a:p>
            <a:pPr>
              <a:lnSpc>
                <a:spcPct val="110000"/>
              </a:lnSpc>
            </a:pPr>
            <a:r>
              <a:rPr kumimoji="1" lang="zh-CN" altLang="en-US" sz="3600" b="1">
                <a:solidFill>
                  <a:schemeClr val="tx1"/>
                </a:solidFill>
                <a:latin typeface="Times New Roman" pitchFamily="18" charset="0"/>
              </a:rPr>
              <a:t>历史中的</a:t>
            </a:r>
            <a:r>
              <a:rPr kumimoji="1" lang="zh-CN" altLang="en-US" sz="3600" b="1">
                <a:solidFill>
                  <a:schemeClr val="tx1"/>
                </a:solidFill>
                <a:latin typeface="宋体"/>
                <a:ea typeface="宋体" pitchFamily="2" charset="-122"/>
              </a:rPr>
              <a:t>“</a:t>
            </a:r>
            <a:r>
              <a:rPr kumimoji="1" lang="zh-CN" altLang="en-US" sz="3600" b="1">
                <a:solidFill>
                  <a:schemeClr val="tx1"/>
                </a:solidFill>
                <a:latin typeface="Times New Roman" pitchFamily="18" charset="0"/>
              </a:rPr>
              <a:t>水月</a:t>
            </a:r>
            <a:r>
              <a:rPr kumimoji="1" lang="zh-CN" altLang="en-US" sz="3600" b="1">
                <a:solidFill>
                  <a:schemeClr val="tx1"/>
                </a:solidFill>
                <a:latin typeface="宋体"/>
                <a:ea typeface="宋体" pitchFamily="2" charset="-122"/>
              </a:rPr>
              <a:t>”</a:t>
            </a:r>
            <a:endParaRPr kumimoji="1" lang="zh-CN" altLang="en-US" sz="3600" b="1">
              <a:solidFill>
                <a:schemeClr val="tx1"/>
              </a:solidFill>
              <a:latin typeface="Times New Roman" pitchFamily="18" charset="0"/>
              <a:ea typeface="宋体" pitchFamily="2" charset="-122"/>
            </a:endParaRPr>
          </a:p>
          <a:p>
            <a:pPr>
              <a:lnSpc>
                <a:spcPct val="110000"/>
              </a:lnSpc>
            </a:pPr>
            <a:endParaRPr kumimoji="1" lang="zh-CN" altLang="en-US" sz="3600" b="1">
              <a:solidFill>
                <a:schemeClr val="tx1"/>
              </a:solidFill>
              <a:latin typeface="Times New Roman" pitchFamily="18" charset="0"/>
            </a:endParaRPr>
          </a:p>
          <a:p>
            <a:pPr>
              <a:lnSpc>
                <a:spcPct val="110000"/>
              </a:lnSpc>
            </a:pPr>
            <a:endParaRPr kumimoji="1" lang="zh-CN" altLang="en-US" sz="3600" b="1">
              <a:solidFill>
                <a:schemeClr val="tx1"/>
              </a:solidFill>
              <a:latin typeface="Times New Roman" pitchFamily="18" charset="0"/>
            </a:endParaRPr>
          </a:p>
          <a:p>
            <a:pPr>
              <a:lnSpc>
                <a:spcPct val="110000"/>
              </a:lnSpc>
            </a:pPr>
            <a:r>
              <a:rPr kumimoji="1" lang="zh-CN" altLang="en-US" sz="3600" b="1">
                <a:solidFill>
                  <a:schemeClr val="tx1"/>
                </a:solidFill>
                <a:latin typeface="Times New Roman" pitchFamily="18" charset="0"/>
              </a:rPr>
              <a:t>哲理中的</a:t>
            </a:r>
            <a:r>
              <a:rPr kumimoji="1" lang="zh-CN" altLang="en-US" sz="3600" b="1">
                <a:solidFill>
                  <a:schemeClr val="tx1"/>
                </a:solidFill>
                <a:latin typeface="宋体"/>
                <a:ea typeface="宋体" pitchFamily="2" charset="-122"/>
              </a:rPr>
              <a:t>“</a:t>
            </a:r>
            <a:r>
              <a:rPr kumimoji="1" lang="zh-CN" altLang="en-US" sz="3600" b="1">
                <a:solidFill>
                  <a:schemeClr val="tx1"/>
                </a:solidFill>
                <a:latin typeface="Times New Roman" pitchFamily="18" charset="0"/>
              </a:rPr>
              <a:t>水月</a:t>
            </a:r>
            <a:r>
              <a:rPr kumimoji="1" lang="zh-CN" altLang="en-US" sz="3600" b="1">
                <a:solidFill>
                  <a:schemeClr val="tx1"/>
                </a:solidFill>
                <a:latin typeface="宋体"/>
                <a:ea typeface="宋体" pitchFamily="2" charset="-122"/>
              </a:rPr>
              <a:t>”</a:t>
            </a:r>
            <a:endParaRPr kumimoji="1" lang="zh-CN" altLang="en-US" sz="3600" b="1">
              <a:solidFill>
                <a:schemeClr val="tx1"/>
              </a:solidFill>
              <a:latin typeface="Times New Roman" pitchFamily="18" charset="0"/>
              <a:ea typeface="宋体" pitchFamily="2" charset="-122"/>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矩形 3"/>
          <p:cNvSpPr>
            <a:spLocks noGrp="1" noChangeArrowheads="1"/>
          </p:cNvSpPr>
          <p:nvPr>
            <p:ph idx="4294967295"/>
          </p:nvPr>
        </p:nvSpPr>
        <p:spPr>
          <a:xfrm>
            <a:off x="395288" y="1773238"/>
            <a:ext cx="8229600" cy="4525962"/>
          </a:xfrm>
        </p:spPr>
        <p:txBody>
          <a:bodyPr/>
          <a:lstStyle/>
          <a:p>
            <a:r>
              <a:rPr lang="zh-CN" altLang="en-US" sz="4000" b="1">
                <a:solidFill>
                  <a:srgbClr val="000000"/>
                </a:solidFill>
              </a:rPr>
              <a:t>苏轼的词相比他的诗有更大的艺术创造性。</a:t>
            </a:r>
          </a:p>
          <a:p>
            <a:r>
              <a:rPr lang="zh-CN" altLang="en-US" sz="4000" b="1">
                <a:solidFill>
                  <a:srgbClr val="000000"/>
                </a:solidFill>
              </a:rPr>
              <a:t>促进了词的发展</a:t>
            </a:r>
            <a:r>
              <a:rPr lang="en-US" altLang="zh-CN" sz="4000" b="1">
                <a:solidFill>
                  <a:srgbClr val="000000"/>
                </a:solidFill>
              </a:rPr>
              <a:t>,</a:t>
            </a:r>
            <a:r>
              <a:rPr lang="zh-CN" altLang="en-US" sz="4000" b="1">
                <a:solidFill>
                  <a:srgbClr val="000000"/>
                </a:solidFill>
              </a:rPr>
              <a:t>一改晚唐五代词家的婉约之风，</a:t>
            </a:r>
            <a:r>
              <a:rPr lang="zh-CN" altLang="en-US" sz="4000" b="1">
                <a:solidFill>
                  <a:schemeClr val="bg2"/>
                </a:solidFill>
              </a:rPr>
              <a:t>开豪放词派先河</a:t>
            </a:r>
            <a:r>
              <a:rPr lang="zh-CN" altLang="en-US" sz="4000" b="1">
                <a:solidFill>
                  <a:srgbClr val="000000"/>
                </a:solidFill>
              </a:rPr>
              <a:t>，</a:t>
            </a:r>
            <a:r>
              <a:rPr lang="zh-CN" altLang="en-US" sz="4000" b="1">
                <a:solidFill>
                  <a:srgbClr val="FF3300"/>
                </a:solidFill>
              </a:rPr>
              <a:t>与辛弃疾并称“苏辛”。</a:t>
            </a:r>
            <a:endParaRPr lang="zh-CN" altLang="en-US" sz="4000">
              <a:solidFill>
                <a:srgbClr val="FF3300"/>
              </a:solidFill>
            </a:endParaRPr>
          </a:p>
        </p:txBody>
      </p:sp>
      <p:sp>
        <p:nvSpPr>
          <p:cNvPr id="27651" name="艺术字 4"/>
          <p:cNvSpPr>
            <a:spLocks noChangeArrowheads="1" noChangeShapeType="1" noTextEdit="1"/>
          </p:cNvSpPr>
          <p:nvPr/>
        </p:nvSpPr>
        <p:spPr bwMode="auto">
          <a:xfrm>
            <a:off x="2700338" y="549275"/>
            <a:ext cx="3600450" cy="1008063"/>
          </a:xfrm>
          <a:prstGeom prst="rect">
            <a:avLst/>
          </a:prstGeom>
        </p:spPr>
        <p:txBody>
          <a:bodyPr wrap="none" fromWordArt="1">
            <a:prstTxWarp prst="textPlain">
              <a:avLst>
                <a:gd name="adj" fmla="val 50000"/>
              </a:avLst>
            </a:prstTxWarp>
          </a:bodyPr>
          <a:lstStyle/>
          <a:p>
            <a:pPr algn="ctr"/>
            <a:r>
              <a:rPr lang="zh-CN" altLang="en-US" sz="3600" b="1"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黑体"/>
                <a:ea typeface="黑体"/>
              </a:rPr>
              <a:t>苏轼的词 </a:t>
            </a:r>
          </a:p>
        </p:txBody>
      </p:sp>
    </p:spTree>
  </p:cSld>
  <p:clrMapOvr>
    <a:masterClrMapping/>
  </p:clrMapOvr>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42" name="Picture 2" descr="57"/>
          <p:cNvPicPr>
            <a:picLocks noChangeAspect="1" noChangeArrowheads="1"/>
          </p:cNvPicPr>
          <p:nvPr/>
        </p:nvPicPr>
        <p:blipFill>
          <a:blip r:embed="rId2" cstate="print"/>
          <a:srcRect/>
          <a:stretch>
            <a:fillRect/>
          </a:stretch>
        </p:blipFill>
        <p:spPr bwMode="auto">
          <a:xfrm>
            <a:off x="0" y="0"/>
            <a:ext cx="3708400" cy="6858000"/>
          </a:xfrm>
          <a:prstGeom prst="rect">
            <a:avLst/>
          </a:prstGeom>
          <a:noFill/>
        </p:spPr>
      </p:pic>
      <p:sp>
        <p:nvSpPr>
          <p:cNvPr id="163843" name="Rectangle 3"/>
          <p:cNvSpPr>
            <a:spLocks noChangeArrowheads="1"/>
          </p:cNvSpPr>
          <p:nvPr/>
        </p:nvSpPr>
        <p:spPr bwMode="auto">
          <a:xfrm>
            <a:off x="3814763" y="823913"/>
            <a:ext cx="4584700" cy="4325937"/>
          </a:xfrm>
          <a:prstGeom prst="rect">
            <a:avLst/>
          </a:prstGeom>
          <a:noFill/>
          <a:ln w="9525" algn="ctr">
            <a:noFill/>
            <a:miter lim="800000"/>
            <a:headEnd/>
            <a:tailEnd/>
          </a:ln>
          <a:effectLst/>
        </p:spPr>
        <p:txBody>
          <a:bodyPr>
            <a:spAutoFit/>
          </a:bodyPr>
          <a:lstStyle/>
          <a:p>
            <a:pPr>
              <a:lnSpc>
                <a:spcPct val="110000"/>
              </a:lnSpc>
            </a:pPr>
            <a:r>
              <a:rPr kumimoji="1" lang="zh-CN" altLang="en-US" sz="3600" b="1">
                <a:solidFill>
                  <a:schemeClr val="tx1"/>
                </a:solidFill>
                <a:latin typeface="Times New Roman" pitchFamily="18" charset="0"/>
              </a:rPr>
              <a:t>现实中的</a:t>
            </a:r>
            <a:r>
              <a:rPr kumimoji="1" lang="zh-CN" altLang="en-US" sz="3600" b="1">
                <a:solidFill>
                  <a:schemeClr val="tx1"/>
                </a:solidFill>
                <a:latin typeface="宋体"/>
                <a:ea typeface="宋体" pitchFamily="2" charset="-122"/>
              </a:rPr>
              <a:t>“</a:t>
            </a:r>
            <a:r>
              <a:rPr kumimoji="1" lang="zh-CN" altLang="en-US" sz="3600" b="1">
                <a:solidFill>
                  <a:schemeClr val="tx1"/>
                </a:solidFill>
                <a:latin typeface="Times New Roman" pitchFamily="18" charset="0"/>
              </a:rPr>
              <a:t>水月</a:t>
            </a:r>
            <a:r>
              <a:rPr kumimoji="1" lang="zh-CN" altLang="en-US" sz="3600" b="1">
                <a:solidFill>
                  <a:schemeClr val="tx1"/>
                </a:solidFill>
                <a:latin typeface="宋体"/>
                <a:ea typeface="宋体" pitchFamily="2" charset="-122"/>
              </a:rPr>
              <a:t>”</a:t>
            </a:r>
            <a:endParaRPr kumimoji="1" lang="zh-CN" altLang="en-US" sz="3600" b="1">
              <a:solidFill>
                <a:schemeClr val="tx1"/>
              </a:solidFill>
              <a:latin typeface="Times New Roman" pitchFamily="18" charset="0"/>
              <a:ea typeface="宋体" pitchFamily="2" charset="-122"/>
            </a:endParaRPr>
          </a:p>
          <a:p>
            <a:pPr>
              <a:lnSpc>
                <a:spcPct val="110000"/>
              </a:lnSpc>
            </a:pPr>
            <a:endParaRPr kumimoji="1" lang="zh-CN" altLang="en-US" sz="3600" b="1">
              <a:solidFill>
                <a:schemeClr val="tx1"/>
              </a:solidFill>
              <a:latin typeface="Times New Roman" pitchFamily="18" charset="0"/>
            </a:endParaRPr>
          </a:p>
          <a:p>
            <a:pPr>
              <a:lnSpc>
                <a:spcPct val="110000"/>
              </a:lnSpc>
            </a:pPr>
            <a:endParaRPr kumimoji="1" lang="zh-CN" altLang="en-US" sz="3600" b="1">
              <a:solidFill>
                <a:schemeClr val="tx1"/>
              </a:solidFill>
              <a:latin typeface="Times New Roman" pitchFamily="18" charset="0"/>
            </a:endParaRPr>
          </a:p>
          <a:p>
            <a:pPr>
              <a:lnSpc>
                <a:spcPct val="110000"/>
              </a:lnSpc>
            </a:pPr>
            <a:r>
              <a:rPr kumimoji="1" lang="zh-CN" altLang="en-US" sz="3600" b="1">
                <a:solidFill>
                  <a:schemeClr val="tx1"/>
                </a:solidFill>
                <a:latin typeface="Times New Roman" pitchFamily="18" charset="0"/>
              </a:rPr>
              <a:t>历史中的</a:t>
            </a:r>
            <a:r>
              <a:rPr kumimoji="1" lang="zh-CN" altLang="en-US" sz="3600" b="1">
                <a:solidFill>
                  <a:schemeClr val="tx1"/>
                </a:solidFill>
                <a:latin typeface="宋体"/>
                <a:ea typeface="宋体" pitchFamily="2" charset="-122"/>
              </a:rPr>
              <a:t>“</a:t>
            </a:r>
            <a:r>
              <a:rPr kumimoji="1" lang="zh-CN" altLang="en-US" sz="3600" b="1">
                <a:solidFill>
                  <a:schemeClr val="tx1"/>
                </a:solidFill>
                <a:latin typeface="Times New Roman" pitchFamily="18" charset="0"/>
              </a:rPr>
              <a:t>水月</a:t>
            </a:r>
            <a:r>
              <a:rPr kumimoji="1" lang="zh-CN" altLang="en-US" sz="3600" b="1">
                <a:solidFill>
                  <a:schemeClr val="tx1"/>
                </a:solidFill>
                <a:latin typeface="宋体"/>
                <a:ea typeface="宋体" pitchFamily="2" charset="-122"/>
              </a:rPr>
              <a:t>”</a:t>
            </a:r>
            <a:endParaRPr kumimoji="1" lang="zh-CN" altLang="en-US" sz="3600" b="1">
              <a:solidFill>
                <a:schemeClr val="tx1"/>
              </a:solidFill>
              <a:latin typeface="Times New Roman" pitchFamily="18" charset="0"/>
              <a:ea typeface="宋体" pitchFamily="2" charset="-122"/>
            </a:endParaRPr>
          </a:p>
          <a:p>
            <a:pPr>
              <a:lnSpc>
                <a:spcPct val="110000"/>
              </a:lnSpc>
            </a:pPr>
            <a:endParaRPr kumimoji="1" lang="zh-CN" altLang="en-US" sz="3600" b="1">
              <a:solidFill>
                <a:schemeClr val="tx1"/>
              </a:solidFill>
              <a:latin typeface="Times New Roman" pitchFamily="18" charset="0"/>
            </a:endParaRPr>
          </a:p>
          <a:p>
            <a:pPr>
              <a:lnSpc>
                <a:spcPct val="110000"/>
              </a:lnSpc>
            </a:pPr>
            <a:endParaRPr kumimoji="1" lang="zh-CN" altLang="en-US" sz="3600" b="1">
              <a:solidFill>
                <a:schemeClr val="tx1"/>
              </a:solidFill>
              <a:latin typeface="Times New Roman" pitchFamily="18" charset="0"/>
            </a:endParaRPr>
          </a:p>
          <a:p>
            <a:pPr>
              <a:lnSpc>
                <a:spcPct val="110000"/>
              </a:lnSpc>
            </a:pPr>
            <a:r>
              <a:rPr kumimoji="1" lang="zh-CN" altLang="en-US" sz="3600" b="1">
                <a:solidFill>
                  <a:schemeClr val="tx1"/>
                </a:solidFill>
                <a:latin typeface="Times New Roman" pitchFamily="18" charset="0"/>
              </a:rPr>
              <a:t>哲理中的</a:t>
            </a:r>
            <a:r>
              <a:rPr kumimoji="1" lang="zh-CN" altLang="en-US" sz="3600" b="1">
                <a:solidFill>
                  <a:schemeClr val="tx1"/>
                </a:solidFill>
                <a:latin typeface="宋体"/>
                <a:ea typeface="宋体" pitchFamily="2" charset="-122"/>
              </a:rPr>
              <a:t>“</a:t>
            </a:r>
            <a:r>
              <a:rPr kumimoji="1" lang="zh-CN" altLang="en-US" sz="3600" b="1">
                <a:solidFill>
                  <a:schemeClr val="tx1"/>
                </a:solidFill>
                <a:latin typeface="Times New Roman" pitchFamily="18" charset="0"/>
              </a:rPr>
              <a:t>水月</a:t>
            </a:r>
            <a:r>
              <a:rPr kumimoji="1" lang="zh-CN" altLang="en-US" sz="3600" b="1">
                <a:solidFill>
                  <a:schemeClr val="tx1"/>
                </a:solidFill>
                <a:latin typeface="宋体"/>
                <a:ea typeface="宋体" pitchFamily="2" charset="-122"/>
              </a:rPr>
              <a:t>”</a:t>
            </a:r>
            <a:endParaRPr kumimoji="1" lang="zh-CN" altLang="en-US" sz="3600" b="1">
              <a:solidFill>
                <a:schemeClr val="tx1"/>
              </a:solidFill>
              <a:latin typeface="Times New Roman" pitchFamily="18" charset="0"/>
              <a:ea typeface="宋体" pitchFamily="2" charset="-122"/>
            </a:endParaRPr>
          </a:p>
        </p:txBody>
      </p:sp>
      <p:sp>
        <p:nvSpPr>
          <p:cNvPr id="163844" name="Rectangle 4"/>
          <p:cNvSpPr>
            <a:spLocks noChangeArrowheads="1"/>
          </p:cNvSpPr>
          <p:nvPr/>
        </p:nvSpPr>
        <p:spPr bwMode="auto">
          <a:xfrm>
            <a:off x="4551363" y="1473200"/>
            <a:ext cx="4222750" cy="1066800"/>
          </a:xfrm>
          <a:prstGeom prst="rect">
            <a:avLst/>
          </a:prstGeom>
          <a:noFill/>
          <a:ln w="9525">
            <a:noFill/>
            <a:miter lim="800000"/>
            <a:headEnd/>
            <a:tailEnd/>
          </a:ln>
          <a:effectLst/>
        </p:spPr>
        <p:txBody>
          <a:bodyPr>
            <a:spAutoFit/>
          </a:bodyPr>
          <a:lstStyle/>
          <a:p>
            <a:r>
              <a:rPr kumimoji="1" lang="en-US" altLang="zh-CN" b="1">
                <a:solidFill>
                  <a:schemeClr val="tx1"/>
                </a:solidFill>
                <a:latin typeface="Times New Roman" pitchFamily="18" charset="0"/>
                <a:ea typeface="楷体_GB2312" pitchFamily="49" charset="-122"/>
              </a:rPr>
              <a:t>——</a:t>
            </a:r>
            <a:r>
              <a:rPr kumimoji="1" lang="zh-CN" altLang="en-US" b="1">
                <a:solidFill>
                  <a:schemeClr val="tx1"/>
                </a:solidFill>
                <a:latin typeface="Times New Roman" pitchFamily="18" charset="0"/>
                <a:ea typeface="楷体_GB2312" pitchFamily="49" charset="-122"/>
              </a:rPr>
              <a:t>柔和之美</a:t>
            </a:r>
            <a:br>
              <a:rPr kumimoji="1" lang="zh-CN" altLang="en-US" b="1">
                <a:solidFill>
                  <a:schemeClr val="tx1"/>
                </a:solidFill>
                <a:latin typeface="Times New Roman" pitchFamily="18" charset="0"/>
                <a:ea typeface="楷体_GB2312" pitchFamily="49" charset="-122"/>
              </a:rPr>
            </a:br>
            <a:r>
              <a:rPr kumimoji="1" lang="en-US" altLang="zh-CN" b="1">
                <a:solidFill>
                  <a:schemeClr val="tx1"/>
                </a:solidFill>
                <a:latin typeface="Times New Roman" pitchFamily="18" charset="0"/>
                <a:ea typeface="楷体_GB2312" pitchFamily="49" charset="-122"/>
              </a:rPr>
              <a:t>——</a:t>
            </a:r>
            <a:r>
              <a:rPr kumimoji="1" lang="zh-CN" altLang="en-US" b="1">
                <a:solidFill>
                  <a:schemeClr val="tx1"/>
                </a:solidFill>
                <a:latin typeface="Times New Roman" pitchFamily="18" charset="0"/>
                <a:ea typeface="楷体_GB2312" pitchFamily="49" charset="-122"/>
              </a:rPr>
              <a:t>欣赏风月（实）</a:t>
            </a:r>
          </a:p>
        </p:txBody>
      </p:sp>
    </p:spTree>
  </p:cSld>
  <p:clrMapOvr>
    <a:masterClrMapping/>
  </p:clrMapOvr>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866" name="Picture 2" descr="57"/>
          <p:cNvPicPr>
            <a:picLocks noChangeAspect="1" noChangeArrowheads="1"/>
          </p:cNvPicPr>
          <p:nvPr/>
        </p:nvPicPr>
        <p:blipFill>
          <a:blip r:embed="rId2" cstate="print"/>
          <a:srcRect/>
          <a:stretch>
            <a:fillRect/>
          </a:stretch>
        </p:blipFill>
        <p:spPr bwMode="auto">
          <a:xfrm>
            <a:off x="0" y="0"/>
            <a:ext cx="3708400" cy="6858000"/>
          </a:xfrm>
          <a:prstGeom prst="rect">
            <a:avLst/>
          </a:prstGeom>
          <a:noFill/>
        </p:spPr>
      </p:pic>
      <p:sp>
        <p:nvSpPr>
          <p:cNvPr id="164867" name="Rectangle 3"/>
          <p:cNvSpPr>
            <a:spLocks noChangeArrowheads="1"/>
          </p:cNvSpPr>
          <p:nvPr/>
        </p:nvSpPr>
        <p:spPr bwMode="auto">
          <a:xfrm>
            <a:off x="3814763" y="823913"/>
            <a:ext cx="4584700" cy="4325937"/>
          </a:xfrm>
          <a:prstGeom prst="rect">
            <a:avLst/>
          </a:prstGeom>
          <a:noFill/>
          <a:ln w="9525" algn="ctr">
            <a:noFill/>
            <a:miter lim="800000"/>
            <a:headEnd/>
            <a:tailEnd/>
          </a:ln>
          <a:effectLst/>
        </p:spPr>
        <p:txBody>
          <a:bodyPr>
            <a:spAutoFit/>
          </a:bodyPr>
          <a:lstStyle/>
          <a:p>
            <a:pPr>
              <a:lnSpc>
                <a:spcPct val="110000"/>
              </a:lnSpc>
            </a:pPr>
            <a:r>
              <a:rPr kumimoji="1" lang="zh-CN" altLang="en-US" sz="3600" b="1">
                <a:solidFill>
                  <a:schemeClr val="tx1"/>
                </a:solidFill>
                <a:latin typeface="Times New Roman" pitchFamily="18" charset="0"/>
              </a:rPr>
              <a:t>现实中的</a:t>
            </a:r>
            <a:r>
              <a:rPr kumimoji="1" lang="zh-CN" altLang="en-US" sz="3600" b="1">
                <a:solidFill>
                  <a:schemeClr val="tx1"/>
                </a:solidFill>
                <a:latin typeface="宋体"/>
                <a:ea typeface="宋体" pitchFamily="2" charset="-122"/>
              </a:rPr>
              <a:t>“</a:t>
            </a:r>
            <a:r>
              <a:rPr kumimoji="1" lang="zh-CN" altLang="en-US" sz="3600" b="1">
                <a:solidFill>
                  <a:schemeClr val="tx1"/>
                </a:solidFill>
                <a:latin typeface="Times New Roman" pitchFamily="18" charset="0"/>
              </a:rPr>
              <a:t>水月</a:t>
            </a:r>
            <a:r>
              <a:rPr kumimoji="1" lang="zh-CN" altLang="en-US" sz="3600" b="1">
                <a:solidFill>
                  <a:schemeClr val="tx1"/>
                </a:solidFill>
                <a:latin typeface="宋体"/>
                <a:ea typeface="宋体" pitchFamily="2" charset="-122"/>
              </a:rPr>
              <a:t>”</a:t>
            </a:r>
            <a:endParaRPr kumimoji="1" lang="zh-CN" altLang="en-US" sz="3600" b="1">
              <a:solidFill>
                <a:schemeClr val="tx1"/>
              </a:solidFill>
              <a:latin typeface="Times New Roman" pitchFamily="18" charset="0"/>
              <a:ea typeface="宋体" pitchFamily="2" charset="-122"/>
            </a:endParaRPr>
          </a:p>
          <a:p>
            <a:pPr>
              <a:lnSpc>
                <a:spcPct val="110000"/>
              </a:lnSpc>
            </a:pPr>
            <a:endParaRPr kumimoji="1" lang="zh-CN" altLang="en-US" sz="3600" b="1">
              <a:solidFill>
                <a:schemeClr val="tx1"/>
              </a:solidFill>
              <a:latin typeface="Times New Roman" pitchFamily="18" charset="0"/>
            </a:endParaRPr>
          </a:p>
          <a:p>
            <a:pPr>
              <a:lnSpc>
                <a:spcPct val="110000"/>
              </a:lnSpc>
            </a:pPr>
            <a:endParaRPr kumimoji="1" lang="zh-CN" altLang="en-US" sz="3600" b="1">
              <a:solidFill>
                <a:schemeClr val="tx1"/>
              </a:solidFill>
              <a:latin typeface="Times New Roman" pitchFamily="18" charset="0"/>
            </a:endParaRPr>
          </a:p>
          <a:p>
            <a:pPr>
              <a:lnSpc>
                <a:spcPct val="110000"/>
              </a:lnSpc>
            </a:pPr>
            <a:r>
              <a:rPr kumimoji="1" lang="zh-CN" altLang="en-US" sz="3600" b="1">
                <a:solidFill>
                  <a:schemeClr val="tx1"/>
                </a:solidFill>
                <a:latin typeface="Times New Roman" pitchFamily="18" charset="0"/>
              </a:rPr>
              <a:t>历史中的</a:t>
            </a:r>
            <a:r>
              <a:rPr kumimoji="1" lang="zh-CN" altLang="en-US" sz="3600" b="1">
                <a:solidFill>
                  <a:schemeClr val="tx1"/>
                </a:solidFill>
                <a:latin typeface="宋体"/>
                <a:ea typeface="宋体" pitchFamily="2" charset="-122"/>
              </a:rPr>
              <a:t>“</a:t>
            </a:r>
            <a:r>
              <a:rPr kumimoji="1" lang="zh-CN" altLang="en-US" sz="3600" b="1">
                <a:solidFill>
                  <a:schemeClr val="tx1"/>
                </a:solidFill>
                <a:latin typeface="Times New Roman" pitchFamily="18" charset="0"/>
              </a:rPr>
              <a:t>水月</a:t>
            </a:r>
            <a:r>
              <a:rPr kumimoji="1" lang="zh-CN" altLang="en-US" sz="3600" b="1">
                <a:solidFill>
                  <a:schemeClr val="tx1"/>
                </a:solidFill>
                <a:latin typeface="宋体"/>
                <a:ea typeface="宋体" pitchFamily="2" charset="-122"/>
              </a:rPr>
              <a:t>”</a:t>
            </a:r>
            <a:endParaRPr kumimoji="1" lang="zh-CN" altLang="en-US" sz="3600" b="1">
              <a:solidFill>
                <a:schemeClr val="tx1"/>
              </a:solidFill>
              <a:latin typeface="Times New Roman" pitchFamily="18" charset="0"/>
              <a:ea typeface="宋体" pitchFamily="2" charset="-122"/>
            </a:endParaRPr>
          </a:p>
          <a:p>
            <a:pPr>
              <a:lnSpc>
                <a:spcPct val="110000"/>
              </a:lnSpc>
            </a:pPr>
            <a:endParaRPr kumimoji="1" lang="zh-CN" altLang="en-US" sz="3600" b="1">
              <a:solidFill>
                <a:schemeClr val="tx1"/>
              </a:solidFill>
              <a:latin typeface="Times New Roman" pitchFamily="18" charset="0"/>
            </a:endParaRPr>
          </a:p>
          <a:p>
            <a:pPr>
              <a:lnSpc>
                <a:spcPct val="110000"/>
              </a:lnSpc>
            </a:pPr>
            <a:endParaRPr kumimoji="1" lang="zh-CN" altLang="en-US" sz="3600" b="1">
              <a:solidFill>
                <a:schemeClr val="tx1"/>
              </a:solidFill>
              <a:latin typeface="Times New Roman" pitchFamily="18" charset="0"/>
            </a:endParaRPr>
          </a:p>
          <a:p>
            <a:pPr>
              <a:lnSpc>
                <a:spcPct val="110000"/>
              </a:lnSpc>
            </a:pPr>
            <a:r>
              <a:rPr kumimoji="1" lang="zh-CN" altLang="en-US" sz="3600" b="1">
                <a:solidFill>
                  <a:schemeClr val="tx1"/>
                </a:solidFill>
                <a:latin typeface="Times New Roman" pitchFamily="18" charset="0"/>
              </a:rPr>
              <a:t>哲理中的</a:t>
            </a:r>
            <a:r>
              <a:rPr kumimoji="1" lang="zh-CN" altLang="en-US" sz="3600" b="1">
                <a:solidFill>
                  <a:schemeClr val="tx1"/>
                </a:solidFill>
                <a:latin typeface="宋体"/>
                <a:ea typeface="宋体" pitchFamily="2" charset="-122"/>
              </a:rPr>
              <a:t>“</a:t>
            </a:r>
            <a:r>
              <a:rPr kumimoji="1" lang="zh-CN" altLang="en-US" sz="3600" b="1">
                <a:solidFill>
                  <a:schemeClr val="tx1"/>
                </a:solidFill>
                <a:latin typeface="Times New Roman" pitchFamily="18" charset="0"/>
              </a:rPr>
              <a:t>水月</a:t>
            </a:r>
            <a:r>
              <a:rPr kumimoji="1" lang="zh-CN" altLang="en-US" sz="3600" b="1">
                <a:solidFill>
                  <a:schemeClr val="tx1"/>
                </a:solidFill>
                <a:latin typeface="宋体"/>
                <a:ea typeface="宋体" pitchFamily="2" charset="-122"/>
              </a:rPr>
              <a:t>”</a:t>
            </a:r>
            <a:endParaRPr kumimoji="1" lang="zh-CN" altLang="en-US" sz="3600" b="1">
              <a:solidFill>
                <a:schemeClr val="tx1"/>
              </a:solidFill>
              <a:latin typeface="Times New Roman" pitchFamily="18" charset="0"/>
              <a:ea typeface="宋体" pitchFamily="2" charset="-122"/>
            </a:endParaRPr>
          </a:p>
        </p:txBody>
      </p:sp>
      <p:sp>
        <p:nvSpPr>
          <p:cNvPr id="164868" name="Rectangle 4"/>
          <p:cNvSpPr>
            <a:spLocks noChangeArrowheads="1"/>
          </p:cNvSpPr>
          <p:nvPr/>
        </p:nvSpPr>
        <p:spPr bwMode="auto">
          <a:xfrm>
            <a:off x="4551363" y="1473200"/>
            <a:ext cx="4222750" cy="1066800"/>
          </a:xfrm>
          <a:prstGeom prst="rect">
            <a:avLst/>
          </a:prstGeom>
          <a:noFill/>
          <a:ln w="9525">
            <a:noFill/>
            <a:miter lim="800000"/>
            <a:headEnd/>
            <a:tailEnd/>
          </a:ln>
          <a:effectLst/>
        </p:spPr>
        <p:txBody>
          <a:bodyPr>
            <a:spAutoFit/>
          </a:bodyPr>
          <a:lstStyle/>
          <a:p>
            <a:r>
              <a:rPr kumimoji="1" lang="en-US" altLang="zh-CN" b="1">
                <a:solidFill>
                  <a:schemeClr val="tx1"/>
                </a:solidFill>
                <a:latin typeface="Times New Roman" pitchFamily="18" charset="0"/>
                <a:ea typeface="楷体_GB2312" pitchFamily="49" charset="-122"/>
              </a:rPr>
              <a:t>——</a:t>
            </a:r>
            <a:r>
              <a:rPr kumimoji="1" lang="zh-CN" altLang="en-US" b="1">
                <a:solidFill>
                  <a:schemeClr val="tx1"/>
                </a:solidFill>
                <a:latin typeface="Times New Roman" pitchFamily="18" charset="0"/>
                <a:ea typeface="楷体_GB2312" pitchFamily="49" charset="-122"/>
              </a:rPr>
              <a:t>柔和之美</a:t>
            </a:r>
            <a:br>
              <a:rPr kumimoji="1" lang="zh-CN" altLang="en-US" b="1">
                <a:solidFill>
                  <a:schemeClr val="tx1"/>
                </a:solidFill>
                <a:latin typeface="Times New Roman" pitchFamily="18" charset="0"/>
                <a:ea typeface="楷体_GB2312" pitchFamily="49" charset="-122"/>
              </a:rPr>
            </a:br>
            <a:r>
              <a:rPr kumimoji="1" lang="en-US" altLang="zh-CN" b="1">
                <a:solidFill>
                  <a:schemeClr val="tx1"/>
                </a:solidFill>
                <a:latin typeface="Times New Roman" pitchFamily="18" charset="0"/>
                <a:ea typeface="楷体_GB2312" pitchFamily="49" charset="-122"/>
              </a:rPr>
              <a:t>——</a:t>
            </a:r>
            <a:r>
              <a:rPr kumimoji="1" lang="zh-CN" altLang="en-US" b="1">
                <a:solidFill>
                  <a:schemeClr val="tx1"/>
                </a:solidFill>
                <a:latin typeface="Times New Roman" pitchFamily="18" charset="0"/>
                <a:ea typeface="楷体_GB2312" pitchFamily="49" charset="-122"/>
              </a:rPr>
              <a:t>欣赏风月（实）</a:t>
            </a:r>
          </a:p>
        </p:txBody>
      </p:sp>
      <p:sp>
        <p:nvSpPr>
          <p:cNvPr id="164869" name="Rectangle 5"/>
          <p:cNvSpPr>
            <a:spLocks noChangeArrowheads="1"/>
          </p:cNvSpPr>
          <p:nvPr/>
        </p:nvSpPr>
        <p:spPr bwMode="auto">
          <a:xfrm>
            <a:off x="4551363" y="3284538"/>
            <a:ext cx="4257675" cy="1066800"/>
          </a:xfrm>
          <a:prstGeom prst="rect">
            <a:avLst/>
          </a:prstGeom>
          <a:noFill/>
          <a:ln w="9525" algn="ctr">
            <a:noFill/>
            <a:miter lim="800000"/>
            <a:headEnd/>
            <a:tailEnd/>
          </a:ln>
          <a:effectLst/>
        </p:spPr>
        <p:txBody>
          <a:bodyPr>
            <a:spAutoFit/>
          </a:bodyPr>
          <a:lstStyle/>
          <a:p>
            <a:r>
              <a:rPr kumimoji="1" lang="en-US" altLang="zh-CN" b="1">
                <a:solidFill>
                  <a:schemeClr val="tx1"/>
                </a:solidFill>
                <a:latin typeface="Times New Roman" pitchFamily="18" charset="0"/>
                <a:ea typeface="楷体_GB2312" pitchFamily="49" charset="-122"/>
              </a:rPr>
              <a:t>——</a:t>
            </a:r>
            <a:r>
              <a:rPr kumimoji="1" lang="zh-CN" altLang="en-US" b="1">
                <a:solidFill>
                  <a:schemeClr val="tx1"/>
                </a:solidFill>
                <a:latin typeface="Times New Roman" pitchFamily="18" charset="0"/>
                <a:ea typeface="楷体_GB2312" pitchFamily="49" charset="-122"/>
              </a:rPr>
              <a:t>苍凉之意</a:t>
            </a:r>
            <a:br>
              <a:rPr kumimoji="1" lang="zh-CN" altLang="en-US" b="1">
                <a:solidFill>
                  <a:schemeClr val="tx1"/>
                </a:solidFill>
                <a:latin typeface="Times New Roman" pitchFamily="18" charset="0"/>
                <a:ea typeface="楷体_GB2312" pitchFamily="49" charset="-122"/>
              </a:rPr>
            </a:br>
            <a:r>
              <a:rPr kumimoji="1" lang="en-US" altLang="zh-CN" b="1">
                <a:solidFill>
                  <a:schemeClr val="tx1"/>
                </a:solidFill>
                <a:latin typeface="Times New Roman" pitchFamily="18" charset="0"/>
                <a:ea typeface="楷体_GB2312" pitchFamily="49" charset="-122"/>
              </a:rPr>
              <a:t>——</a:t>
            </a:r>
            <a:r>
              <a:rPr kumimoji="1" lang="zh-CN" altLang="en-US" b="1">
                <a:solidFill>
                  <a:schemeClr val="tx1"/>
                </a:solidFill>
                <a:latin typeface="Times New Roman" pitchFamily="18" charset="0"/>
                <a:ea typeface="楷体_GB2312" pitchFamily="49" charset="-122"/>
              </a:rPr>
              <a:t>凭吊古人（虚）</a:t>
            </a:r>
          </a:p>
        </p:txBody>
      </p:sp>
    </p:spTree>
  </p:cSld>
  <p:clrMapOvr>
    <a:masterClrMapping/>
  </p:clrMapOvr>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5890" name="Picture 2" descr="57"/>
          <p:cNvPicPr>
            <a:picLocks noChangeAspect="1" noChangeArrowheads="1"/>
          </p:cNvPicPr>
          <p:nvPr/>
        </p:nvPicPr>
        <p:blipFill>
          <a:blip r:embed="rId2" cstate="print"/>
          <a:srcRect/>
          <a:stretch>
            <a:fillRect/>
          </a:stretch>
        </p:blipFill>
        <p:spPr bwMode="auto">
          <a:xfrm>
            <a:off x="0" y="0"/>
            <a:ext cx="3708400" cy="6858000"/>
          </a:xfrm>
          <a:prstGeom prst="rect">
            <a:avLst/>
          </a:prstGeom>
          <a:noFill/>
        </p:spPr>
      </p:pic>
      <p:sp>
        <p:nvSpPr>
          <p:cNvPr id="165891" name="Rectangle 3"/>
          <p:cNvSpPr>
            <a:spLocks noChangeArrowheads="1"/>
          </p:cNvSpPr>
          <p:nvPr/>
        </p:nvSpPr>
        <p:spPr bwMode="auto">
          <a:xfrm>
            <a:off x="3814763" y="823913"/>
            <a:ext cx="4584700" cy="4325937"/>
          </a:xfrm>
          <a:prstGeom prst="rect">
            <a:avLst/>
          </a:prstGeom>
          <a:noFill/>
          <a:ln w="9525" algn="ctr">
            <a:noFill/>
            <a:miter lim="800000"/>
            <a:headEnd/>
            <a:tailEnd/>
          </a:ln>
          <a:effectLst/>
        </p:spPr>
        <p:txBody>
          <a:bodyPr>
            <a:spAutoFit/>
          </a:bodyPr>
          <a:lstStyle/>
          <a:p>
            <a:pPr>
              <a:lnSpc>
                <a:spcPct val="110000"/>
              </a:lnSpc>
            </a:pPr>
            <a:r>
              <a:rPr kumimoji="1" lang="zh-CN" altLang="en-US" sz="3600" b="1">
                <a:solidFill>
                  <a:schemeClr val="tx1"/>
                </a:solidFill>
                <a:latin typeface="Times New Roman" pitchFamily="18" charset="0"/>
              </a:rPr>
              <a:t>现实中的</a:t>
            </a:r>
            <a:r>
              <a:rPr kumimoji="1" lang="zh-CN" altLang="en-US" sz="3600" b="1">
                <a:solidFill>
                  <a:schemeClr val="tx1"/>
                </a:solidFill>
                <a:latin typeface="宋体"/>
                <a:ea typeface="宋体" pitchFamily="2" charset="-122"/>
              </a:rPr>
              <a:t>“</a:t>
            </a:r>
            <a:r>
              <a:rPr kumimoji="1" lang="zh-CN" altLang="en-US" sz="3600" b="1">
                <a:solidFill>
                  <a:schemeClr val="tx1"/>
                </a:solidFill>
                <a:latin typeface="Times New Roman" pitchFamily="18" charset="0"/>
              </a:rPr>
              <a:t>水月</a:t>
            </a:r>
            <a:r>
              <a:rPr kumimoji="1" lang="zh-CN" altLang="en-US" sz="3600" b="1">
                <a:solidFill>
                  <a:schemeClr val="tx1"/>
                </a:solidFill>
                <a:latin typeface="宋体"/>
                <a:ea typeface="宋体" pitchFamily="2" charset="-122"/>
              </a:rPr>
              <a:t>”</a:t>
            </a:r>
            <a:endParaRPr kumimoji="1" lang="zh-CN" altLang="en-US" sz="3600" b="1">
              <a:solidFill>
                <a:schemeClr val="tx1"/>
              </a:solidFill>
              <a:latin typeface="Times New Roman" pitchFamily="18" charset="0"/>
              <a:ea typeface="宋体" pitchFamily="2" charset="-122"/>
            </a:endParaRPr>
          </a:p>
          <a:p>
            <a:pPr>
              <a:lnSpc>
                <a:spcPct val="110000"/>
              </a:lnSpc>
            </a:pPr>
            <a:endParaRPr kumimoji="1" lang="zh-CN" altLang="en-US" sz="3600" b="1">
              <a:solidFill>
                <a:schemeClr val="tx1"/>
              </a:solidFill>
              <a:latin typeface="Times New Roman" pitchFamily="18" charset="0"/>
            </a:endParaRPr>
          </a:p>
          <a:p>
            <a:pPr>
              <a:lnSpc>
                <a:spcPct val="110000"/>
              </a:lnSpc>
            </a:pPr>
            <a:endParaRPr kumimoji="1" lang="zh-CN" altLang="en-US" sz="3600" b="1">
              <a:solidFill>
                <a:schemeClr val="tx1"/>
              </a:solidFill>
              <a:latin typeface="Times New Roman" pitchFamily="18" charset="0"/>
            </a:endParaRPr>
          </a:p>
          <a:p>
            <a:pPr>
              <a:lnSpc>
                <a:spcPct val="110000"/>
              </a:lnSpc>
            </a:pPr>
            <a:r>
              <a:rPr kumimoji="1" lang="zh-CN" altLang="en-US" sz="3600" b="1">
                <a:solidFill>
                  <a:schemeClr val="tx1"/>
                </a:solidFill>
                <a:latin typeface="Times New Roman" pitchFamily="18" charset="0"/>
              </a:rPr>
              <a:t>历史中的</a:t>
            </a:r>
            <a:r>
              <a:rPr kumimoji="1" lang="zh-CN" altLang="en-US" sz="3600" b="1">
                <a:solidFill>
                  <a:schemeClr val="tx1"/>
                </a:solidFill>
                <a:latin typeface="宋体"/>
                <a:ea typeface="宋体" pitchFamily="2" charset="-122"/>
              </a:rPr>
              <a:t>“</a:t>
            </a:r>
            <a:r>
              <a:rPr kumimoji="1" lang="zh-CN" altLang="en-US" sz="3600" b="1">
                <a:solidFill>
                  <a:schemeClr val="tx1"/>
                </a:solidFill>
                <a:latin typeface="Times New Roman" pitchFamily="18" charset="0"/>
              </a:rPr>
              <a:t>水月</a:t>
            </a:r>
            <a:r>
              <a:rPr kumimoji="1" lang="zh-CN" altLang="en-US" sz="3600" b="1">
                <a:solidFill>
                  <a:schemeClr val="tx1"/>
                </a:solidFill>
                <a:latin typeface="宋体"/>
                <a:ea typeface="宋体" pitchFamily="2" charset="-122"/>
              </a:rPr>
              <a:t>”</a:t>
            </a:r>
            <a:endParaRPr kumimoji="1" lang="zh-CN" altLang="en-US" sz="3600" b="1">
              <a:solidFill>
                <a:schemeClr val="tx1"/>
              </a:solidFill>
              <a:latin typeface="Times New Roman" pitchFamily="18" charset="0"/>
              <a:ea typeface="宋体" pitchFamily="2" charset="-122"/>
            </a:endParaRPr>
          </a:p>
          <a:p>
            <a:pPr>
              <a:lnSpc>
                <a:spcPct val="110000"/>
              </a:lnSpc>
            </a:pPr>
            <a:endParaRPr kumimoji="1" lang="zh-CN" altLang="en-US" sz="3600" b="1">
              <a:solidFill>
                <a:schemeClr val="tx1"/>
              </a:solidFill>
              <a:latin typeface="Times New Roman" pitchFamily="18" charset="0"/>
            </a:endParaRPr>
          </a:p>
          <a:p>
            <a:pPr>
              <a:lnSpc>
                <a:spcPct val="110000"/>
              </a:lnSpc>
            </a:pPr>
            <a:endParaRPr kumimoji="1" lang="zh-CN" altLang="en-US" sz="3600" b="1">
              <a:solidFill>
                <a:schemeClr val="tx1"/>
              </a:solidFill>
              <a:latin typeface="Times New Roman" pitchFamily="18" charset="0"/>
            </a:endParaRPr>
          </a:p>
          <a:p>
            <a:pPr>
              <a:lnSpc>
                <a:spcPct val="110000"/>
              </a:lnSpc>
            </a:pPr>
            <a:r>
              <a:rPr kumimoji="1" lang="zh-CN" altLang="en-US" sz="3600" b="1">
                <a:solidFill>
                  <a:schemeClr val="tx1"/>
                </a:solidFill>
                <a:latin typeface="Times New Roman" pitchFamily="18" charset="0"/>
              </a:rPr>
              <a:t>哲理中的</a:t>
            </a:r>
            <a:r>
              <a:rPr kumimoji="1" lang="zh-CN" altLang="en-US" sz="3600" b="1">
                <a:solidFill>
                  <a:schemeClr val="tx1"/>
                </a:solidFill>
                <a:latin typeface="宋体"/>
                <a:ea typeface="宋体" pitchFamily="2" charset="-122"/>
              </a:rPr>
              <a:t>“</a:t>
            </a:r>
            <a:r>
              <a:rPr kumimoji="1" lang="zh-CN" altLang="en-US" sz="3600" b="1">
                <a:solidFill>
                  <a:schemeClr val="tx1"/>
                </a:solidFill>
                <a:latin typeface="Times New Roman" pitchFamily="18" charset="0"/>
              </a:rPr>
              <a:t>水月</a:t>
            </a:r>
            <a:r>
              <a:rPr kumimoji="1" lang="zh-CN" altLang="en-US" sz="3600" b="1">
                <a:solidFill>
                  <a:schemeClr val="tx1"/>
                </a:solidFill>
                <a:latin typeface="宋体"/>
                <a:ea typeface="宋体" pitchFamily="2" charset="-122"/>
              </a:rPr>
              <a:t>”</a:t>
            </a:r>
            <a:endParaRPr kumimoji="1" lang="zh-CN" altLang="en-US" sz="3600" b="1">
              <a:solidFill>
                <a:schemeClr val="tx1"/>
              </a:solidFill>
              <a:latin typeface="Times New Roman" pitchFamily="18" charset="0"/>
              <a:ea typeface="宋体" pitchFamily="2" charset="-122"/>
            </a:endParaRPr>
          </a:p>
        </p:txBody>
      </p:sp>
      <p:sp>
        <p:nvSpPr>
          <p:cNvPr id="165892" name="Rectangle 4"/>
          <p:cNvSpPr>
            <a:spLocks noChangeArrowheads="1"/>
          </p:cNvSpPr>
          <p:nvPr/>
        </p:nvSpPr>
        <p:spPr bwMode="auto">
          <a:xfrm>
            <a:off x="4551363" y="1473200"/>
            <a:ext cx="4222750" cy="1066800"/>
          </a:xfrm>
          <a:prstGeom prst="rect">
            <a:avLst/>
          </a:prstGeom>
          <a:noFill/>
          <a:ln w="9525">
            <a:noFill/>
            <a:miter lim="800000"/>
            <a:headEnd/>
            <a:tailEnd/>
          </a:ln>
          <a:effectLst/>
        </p:spPr>
        <p:txBody>
          <a:bodyPr>
            <a:spAutoFit/>
          </a:bodyPr>
          <a:lstStyle/>
          <a:p>
            <a:r>
              <a:rPr kumimoji="1" lang="en-US" altLang="zh-CN" b="1">
                <a:solidFill>
                  <a:schemeClr val="tx1"/>
                </a:solidFill>
                <a:latin typeface="Times New Roman" pitchFamily="18" charset="0"/>
                <a:ea typeface="楷体_GB2312" pitchFamily="49" charset="-122"/>
              </a:rPr>
              <a:t>——</a:t>
            </a:r>
            <a:r>
              <a:rPr kumimoji="1" lang="zh-CN" altLang="en-US" b="1">
                <a:solidFill>
                  <a:schemeClr val="tx1"/>
                </a:solidFill>
                <a:latin typeface="Times New Roman" pitchFamily="18" charset="0"/>
                <a:ea typeface="楷体_GB2312" pitchFamily="49" charset="-122"/>
              </a:rPr>
              <a:t>柔和之美</a:t>
            </a:r>
            <a:br>
              <a:rPr kumimoji="1" lang="zh-CN" altLang="en-US" b="1">
                <a:solidFill>
                  <a:schemeClr val="tx1"/>
                </a:solidFill>
                <a:latin typeface="Times New Roman" pitchFamily="18" charset="0"/>
                <a:ea typeface="楷体_GB2312" pitchFamily="49" charset="-122"/>
              </a:rPr>
            </a:br>
            <a:r>
              <a:rPr kumimoji="1" lang="en-US" altLang="zh-CN" b="1">
                <a:solidFill>
                  <a:schemeClr val="tx1"/>
                </a:solidFill>
                <a:latin typeface="Times New Roman" pitchFamily="18" charset="0"/>
                <a:ea typeface="楷体_GB2312" pitchFamily="49" charset="-122"/>
              </a:rPr>
              <a:t>——</a:t>
            </a:r>
            <a:r>
              <a:rPr kumimoji="1" lang="zh-CN" altLang="en-US" b="1">
                <a:solidFill>
                  <a:schemeClr val="tx1"/>
                </a:solidFill>
                <a:latin typeface="Times New Roman" pitchFamily="18" charset="0"/>
                <a:ea typeface="楷体_GB2312" pitchFamily="49" charset="-122"/>
              </a:rPr>
              <a:t>欣赏风月（实）</a:t>
            </a:r>
          </a:p>
        </p:txBody>
      </p:sp>
      <p:sp>
        <p:nvSpPr>
          <p:cNvPr id="165893" name="Rectangle 5"/>
          <p:cNvSpPr>
            <a:spLocks noChangeArrowheads="1"/>
          </p:cNvSpPr>
          <p:nvPr/>
        </p:nvSpPr>
        <p:spPr bwMode="auto">
          <a:xfrm>
            <a:off x="4551363" y="3284538"/>
            <a:ext cx="4257675" cy="1066800"/>
          </a:xfrm>
          <a:prstGeom prst="rect">
            <a:avLst/>
          </a:prstGeom>
          <a:noFill/>
          <a:ln w="9525" algn="ctr">
            <a:noFill/>
            <a:miter lim="800000"/>
            <a:headEnd/>
            <a:tailEnd/>
          </a:ln>
          <a:effectLst/>
        </p:spPr>
        <p:txBody>
          <a:bodyPr>
            <a:spAutoFit/>
          </a:bodyPr>
          <a:lstStyle/>
          <a:p>
            <a:r>
              <a:rPr kumimoji="1" lang="en-US" altLang="zh-CN" b="1">
                <a:solidFill>
                  <a:schemeClr val="tx1"/>
                </a:solidFill>
                <a:latin typeface="Times New Roman" pitchFamily="18" charset="0"/>
                <a:ea typeface="楷体_GB2312" pitchFamily="49" charset="-122"/>
              </a:rPr>
              <a:t>——</a:t>
            </a:r>
            <a:r>
              <a:rPr kumimoji="1" lang="zh-CN" altLang="en-US" b="1">
                <a:solidFill>
                  <a:schemeClr val="tx1"/>
                </a:solidFill>
                <a:latin typeface="Times New Roman" pitchFamily="18" charset="0"/>
                <a:ea typeface="楷体_GB2312" pitchFamily="49" charset="-122"/>
              </a:rPr>
              <a:t>苍凉之意</a:t>
            </a:r>
            <a:br>
              <a:rPr kumimoji="1" lang="zh-CN" altLang="en-US" b="1">
                <a:solidFill>
                  <a:schemeClr val="tx1"/>
                </a:solidFill>
                <a:latin typeface="Times New Roman" pitchFamily="18" charset="0"/>
                <a:ea typeface="楷体_GB2312" pitchFamily="49" charset="-122"/>
              </a:rPr>
            </a:br>
            <a:r>
              <a:rPr kumimoji="1" lang="en-US" altLang="zh-CN" b="1">
                <a:solidFill>
                  <a:schemeClr val="tx1"/>
                </a:solidFill>
                <a:latin typeface="Times New Roman" pitchFamily="18" charset="0"/>
                <a:ea typeface="楷体_GB2312" pitchFamily="49" charset="-122"/>
              </a:rPr>
              <a:t>——</a:t>
            </a:r>
            <a:r>
              <a:rPr kumimoji="1" lang="zh-CN" altLang="en-US" b="1">
                <a:solidFill>
                  <a:schemeClr val="tx1"/>
                </a:solidFill>
                <a:latin typeface="Times New Roman" pitchFamily="18" charset="0"/>
                <a:ea typeface="楷体_GB2312" pitchFamily="49" charset="-122"/>
              </a:rPr>
              <a:t>凭吊古人（虚）</a:t>
            </a:r>
          </a:p>
        </p:txBody>
      </p:sp>
      <p:sp>
        <p:nvSpPr>
          <p:cNvPr id="165894" name="Rectangle 6"/>
          <p:cNvSpPr>
            <a:spLocks noChangeArrowheads="1"/>
          </p:cNvSpPr>
          <p:nvPr/>
        </p:nvSpPr>
        <p:spPr bwMode="auto">
          <a:xfrm>
            <a:off x="4551363" y="5086350"/>
            <a:ext cx="4327525" cy="1066800"/>
          </a:xfrm>
          <a:prstGeom prst="rect">
            <a:avLst/>
          </a:prstGeom>
          <a:noFill/>
          <a:ln w="9525" algn="ctr">
            <a:noFill/>
            <a:miter lim="800000"/>
            <a:headEnd/>
            <a:tailEnd/>
          </a:ln>
          <a:effectLst/>
        </p:spPr>
        <p:txBody>
          <a:bodyPr>
            <a:spAutoFit/>
          </a:bodyPr>
          <a:lstStyle/>
          <a:p>
            <a:r>
              <a:rPr kumimoji="1" lang="en-US" altLang="zh-CN" b="1">
                <a:solidFill>
                  <a:schemeClr val="tx1"/>
                </a:solidFill>
                <a:latin typeface="Times New Roman" pitchFamily="18" charset="0"/>
                <a:ea typeface="楷体_GB2312" pitchFamily="49" charset="-122"/>
              </a:rPr>
              <a:t>——</a:t>
            </a:r>
            <a:r>
              <a:rPr kumimoji="1" lang="zh-CN" altLang="en-US" b="1">
                <a:solidFill>
                  <a:schemeClr val="tx1"/>
                </a:solidFill>
                <a:latin typeface="Times New Roman" pitchFamily="18" charset="0"/>
                <a:ea typeface="楷体_GB2312" pitchFamily="49" charset="-122"/>
              </a:rPr>
              <a:t>人生须臾</a:t>
            </a:r>
            <a:br>
              <a:rPr kumimoji="1" lang="zh-CN" altLang="en-US" b="1">
                <a:solidFill>
                  <a:schemeClr val="tx1"/>
                </a:solidFill>
                <a:latin typeface="Times New Roman" pitchFamily="18" charset="0"/>
                <a:ea typeface="楷体_GB2312" pitchFamily="49" charset="-122"/>
              </a:rPr>
            </a:br>
            <a:r>
              <a:rPr kumimoji="1" lang="en-US" altLang="zh-CN" b="1">
                <a:solidFill>
                  <a:schemeClr val="tx1"/>
                </a:solidFill>
                <a:latin typeface="Times New Roman" pitchFamily="18" charset="0"/>
                <a:ea typeface="楷体_GB2312" pitchFamily="49" charset="-122"/>
              </a:rPr>
              <a:t>——</a:t>
            </a:r>
            <a:r>
              <a:rPr kumimoji="1" lang="zh-CN" altLang="en-US" b="1">
                <a:solidFill>
                  <a:schemeClr val="tx1"/>
                </a:solidFill>
                <a:latin typeface="Times New Roman" pitchFamily="18" charset="0"/>
                <a:ea typeface="楷体_GB2312" pitchFamily="49" charset="-122"/>
              </a:rPr>
              <a:t>体悟人生（虚）</a:t>
            </a:r>
          </a:p>
        </p:txBody>
      </p:sp>
    </p:spTree>
  </p:cSld>
  <p:clrMapOvr>
    <a:masterClrMapping/>
  </p:clrMapOvr>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0" y="536575"/>
            <a:ext cx="9144000" cy="5681663"/>
          </a:xfrm>
          <a:prstGeom prst="rect">
            <a:avLst/>
          </a:prstGeom>
          <a:solidFill>
            <a:schemeClr val="bg1"/>
          </a:solidFill>
          <a:ln w="38100">
            <a:solidFill>
              <a:srgbClr val="73516A"/>
            </a:solidFill>
            <a:miter lim="800000"/>
            <a:headEnd/>
            <a:tailEnd/>
          </a:ln>
          <a:effectLst/>
        </p:spPr>
        <p:txBody>
          <a:bodyPr wrap="none" anchor="ctr"/>
          <a:lstStyle/>
          <a:p>
            <a:endParaRPr lang="zh-CN" altLang="en-US"/>
          </a:p>
        </p:txBody>
      </p:sp>
      <p:pic>
        <p:nvPicPr>
          <p:cNvPr id="40963" name="Picture 3" descr="04"/>
          <p:cNvPicPr>
            <a:picLocks noChangeAspect="1" noChangeArrowheads="1"/>
          </p:cNvPicPr>
          <p:nvPr/>
        </p:nvPicPr>
        <p:blipFill>
          <a:blip r:embed="rId2" cstate="print"/>
          <a:srcRect/>
          <a:stretch>
            <a:fillRect/>
          </a:stretch>
        </p:blipFill>
        <p:spPr bwMode="auto">
          <a:xfrm>
            <a:off x="5586413" y="1698625"/>
            <a:ext cx="3113087" cy="4152900"/>
          </a:xfrm>
          <a:prstGeom prst="rect">
            <a:avLst/>
          </a:prstGeom>
          <a:noFill/>
          <a:ln w="28575">
            <a:solidFill>
              <a:srgbClr val="590086"/>
            </a:solidFill>
            <a:miter lim="800000"/>
            <a:headEnd/>
            <a:tailEnd/>
          </a:ln>
        </p:spPr>
      </p:pic>
      <p:sp>
        <p:nvSpPr>
          <p:cNvPr id="40964" name="Text Box 4"/>
          <p:cNvSpPr txBox="1">
            <a:spLocks noChangeArrowheads="1"/>
          </p:cNvSpPr>
          <p:nvPr/>
        </p:nvSpPr>
        <p:spPr bwMode="auto">
          <a:xfrm>
            <a:off x="650875" y="1196975"/>
            <a:ext cx="5573713" cy="4211638"/>
          </a:xfrm>
          <a:prstGeom prst="rect">
            <a:avLst/>
          </a:prstGeom>
          <a:noFill/>
          <a:ln w="9525">
            <a:noFill/>
            <a:miter lim="800000"/>
            <a:headEnd/>
            <a:tailEnd/>
          </a:ln>
          <a:effectLst/>
        </p:spPr>
        <p:txBody>
          <a:bodyPr>
            <a:spAutoFit/>
          </a:bodyPr>
          <a:lstStyle/>
          <a:p>
            <a:pPr>
              <a:lnSpc>
                <a:spcPct val="150000"/>
              </a:lnSpc>
            </a:pPr>
            <a:r>
              <a:rPr lang="zh-CN" altLang="en-US" sz="3600" b="1">
                <a:solidFill>
                  <a:srgbClr val="590086"/>
                </a:solidFill>
                <a:latin typeface="华文新魏" pitchFamily="2" charset="-122"/>
                <a:ea typeface="华文新魏" pitchFamily="2" charset="-122"/>
              </a:rPr>
              <a:t>我在幻想着</a:t>
            </a:r>
          </a:p>
          <a:p>
            <a:pPr>
              <a:lnSpc>
                <a:spcPct val="150000"/>
              </a:lnSpc>
            </a:pPr>
            <a:r>
              <a:rPr lang="zh-CN" altLang="en-US" sz="3600" b="1">
                <a:solidFill>
                  <a:srgbClr val="590086"/>
                </a:solidFill>
                <a:latin typeface="华文新魏" pitchFamily="2" charset="-122"/>
                <a:ea typeface="华文新魏" pitchFamily="2" charset="-122"/>
              </a:rPr>
              <a:t>幻想在破灭着</a:t>
            </a:r>
          </a:p>
          <a:p>
            <a:pPr>
              <a:lnSpc>
                <a:spcPct val="150000"/>
              </a:lnSpc>
            </a:pPr>
            <a:r>
              <a:rPr lang="zh-CN" altLang="en-US" sz="3600" b="1">
                <a:solidFill>
                  <a:srgbClr val="590086"/>
                </a:solidFill>
                <a:latin typeface="华文新魏" pitchFamily="2" charset="-122"/>
                <a:ea typeface="华文新魏" pitchFamily="2" charset="-122"/>
              </a:rPr>
              <a:t>幻想总把破灭宽恕</a:t>
            </a:r>
          </a:p>
          <a:p>
            <a:pPr>
              <a:lnSpc>
                <a:spcPct val="150000"/>
              </a:lnSpc>
            </a:pPr>
            <a:r>
              <a:rPr lang="zh-CN" altLang="en-US" sz="3600" b="1">
                <a:solidFill>
                  <a:srgbClr val="590086"/>
                </a:solidFill>
                <a:latin typeface="华文新魏" pitchFamily="2" charset="-122"/>
                <a:ea typeface="华文新魏" pitchFamily="2" charset="-122"/>
              </a:rPr>
              <a:t>破灭从不把幻想放过</a:t>
            </a:r>
          </a:p>
          <a:p>
            <a:pPr>
              <a:lnSpc>
                <a:spcPct val="150000"/>
              </a:lnSpc>
            </a:pPr>
            <a:r>
              <a:rPr lang="zh-CN" altLang="en-US" sz="3600" b="1">
                <a:solidFill>
                  <a:srgbClr val="590086"/>
                </a:solidFill>
                <a:latin typeface="华文新魏" pitchFamily="2" charset="-122"/>
                <a:ea typeface="华文新魏" pitchFamily="2" charset="-122"/>
              </a:rPr>
              <a:t>         　　</a:t>
            </a:r>
            <a:r>
              <a:rPr lang="en-US" altLang="zh-CN" sz="3600" b="1">
                <a:solidFill>
                  <a:srgbClr val="590086"/>
                </a:solidFill>
                <a:latin typeface="Arial"/>
                <a:ea typeface="华文新魏" pitchFamily="2" charset="-122"/>
              </a:rPr>
              <a:t>——</a:t>
            </a:r>
            <a:r>
              <a:rPr lang="zh-CN" altLang="en-US" sz="3600" b="1">
                <a:solidFill>
                  <a:srgbClr val="590086"/>
                </a:solidFill>
                <a:latin typeface="华文新魏" pitchFamily="2" charset="-122"/>
                <a:ea typeface="华文新魏" pitchFamily="2" charset="-122"/>
              </a:rPr>
              <a:t>顾城 </a:t>
            </a: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文本框 2"/>
          <p:cNvSpPr txBox="1">
            <a:spLocks noChangeArrowheads="1"/>
          </p:cNvSpPr>
          <p:nvPr/>
        </p:nvSpPr>
        <p:spPr bwMode="auto">
          <a:xfrm>
            <a:off x="0" y="0"/>
            <a:ext cx="3810000" cy="6421438"/>
          </a:xfrm>
          <a:prstGeom prst="rect">
            <a:avLst/>
          </a:prstGeom>
          <a:noFill/>
          <a:ln w="9525">
            <a:noFill/>
            <a:miter lim="800000"/>
            <a:headEnd/>
            <a:tailEnd/>
          </a:ln>
          <a:effectLst/>
        </p:spPr>
        <p:txBody>
          <a:bodyPr lIns="91428" tIns="45711" rIns="91428" bIns="45711">
            <a:spAutoFit/>
          </a:bodyPr>
          <a:lstStyle/>
          <a:p>
            <a:pPr algn="ctr">
              <a:spcBef>
                <a:spcPct val="50000"/>
              </a:spcBef>
            </a:pPr>
            <a:r>
              <a:rPr lang="zh-CN" altLang="en-US" sz="3200" b="1">
                <a:latin typeface="Times New Roman" pitchFamily="18" charset="0"/>
              </a:rPr>
              <a:t>后 赤 壁 赋</a:t>
            </a:r>
            <a:br>
              <a:rPr lang="zh-CN" altLang="en-US" sz="3200" b="1">
                <a:latin typeface="Times New Roman" pitchFamily="18" charset="0"/>
              </a:rPr>
            </a:br>
            <a:r>
              <a:rPr lang="zh-CN" altLang="en-US" sz="2400">
                <a:latin typeface="Times New Roman" pitchFamily="18" charset="0"/>
              </a:rPr>
              <a:t/>
            </a:r>
            <a:br>
              <a:rPr lang="zh-CN" altLang="en-US" sz="2400">
                <a:latin typeface="Times New Roman" pitchFamily="18" charset="0"/>
              </a:rPr>
            </a:br>
            <a:r>
              <a:rPr lang="zh-CN" altLang="en-US" sz="2400" b="1">
                <a:latin typeface="Times New Roman" pitchFamily="18" charset="0"/>
              </a:rPr>
              <a:t>苏轼</a:t>
            </a:r>
            <a:br>
              <a:rPr lang="zh-CN" altLang="en-US" sz="2400" b="1">
                <a:latin typeface="Times New Roman" pitchFamily="18" charset="0"/>
              </a:rPr>
            </a:br>
            <a:r>
              <a:rPr lang="zh-CN" altLang="en-US" sz="2400" b="1">
                <a:latin typeface="Times New Roman" pitchFamily="18" charset="0"/>
              </a:rPr>
              <a:t>      是岁十月之望，步自雪堂，将归于临皋。二客从予过黄泥之坂。霜露既降，木叶尽脱，人影在地，仰见明月，顾而乐之，行歌相答。已而叹曰：“有客无酒，有酒无肴，月白风清，如此良夜何！”客曰：“今者薄暮，举网得鱼，巨口细鳞，状如松江之鲈。顾安所得酒乎？”归而谋诸妇。妇曰：“我有斗酒，藏之久矣，以待子不时之需。” 。</a:t>
            </a:r>
          </a:p>
        </p:txBody>
      </p:sp>
      <p:sp>
        <p:nvSpPr>
          <p:cNvPr id="62467" name="文本框 3"/>
          <p:cNvSpPr txBox="1">
            <a:spLocks noChangeArrowheads="1"/>
          </p:cNvSpPr>
          <p:nvPr/>
        </p:nvSpPr>
        <p:spPr bwMode="auto">
          <a:xfrm>
            <a:off x="3810000" y="381000"/>
            <a:ext cx="5105400" cy="5934075"/>
          </a:xfrm>
          <a:prstGeom prst="rect">
            <a:avLst/>
          </a:prstGeom>
          <a:noFill/>
          <a:ln w="9525">
            <a:noFill/>
            <a:miter lim="800000"/>
            <a:headEnd/>
            <a:tailEnd/>
          </a:ln>
          <a:effectLst/>
        </p:spPr>
        <p:txBody>
          <a:bodyPr>
            <a:spAutoFit/>
          </a:bodyPr>
          <a:lstStyle/>
          <a:p>
            <a:pPr>
              <a:spcBef>
                <a:spcPct val="50000"/>
              </a:spcBef>
            </a:pPr>
            <a:r>
              <a:rPr lang="en-US" altLang="zh-CN" sz="2400">
                <a:solidFill>
                  <a:srgbClr val="6600CC"/>
                </a:solidFill>
                <a:latin typeface="Times New Roman" pitchFamily="18" charset="0"/>
              </a:rPr>
              <a:t>        </a:t>
            </a:r>
            <a:r>
              <a:rPr lang="zh-CN" altLang="en-US" sz="2400" b="1">
                <a:solidFill>
                  <a:srgbClr val="6600CC"/>
                </a:solidFill>
                <a:latin typeface="Times New Roman" pitchFamily="18" charset="0"/>
              </a:rPr>
              <a:t>这一年十月十五日，我从雪堂出发，准备回临皋亭。有两位客人跟随着我，一起走过黄泥坂。这时霜露已经降下，树叶全都脱落。我们的身影倒映在地上，抬头望见明月高悬。四下里瞧瞧，心里十分快乐；于是一面走一面吟诗，相互酬答。 过了一会儿，我叹惜地说：“有客人却没有酒，有酒却没有菜。月色皎洁，清风吹拂，这样美好的夜晚，我们怎么度过呢？”一位客人说：“今天傍晚，我撒网捕到了鱼，大嘴巴，细鳞片，形状就象吴淞江的鲈鱼。不过，到哪里去弄到酒呢？”我回家和妻子商量，妻子说：“我有一斗酒，保藏了很久，为了应付您突然的需要。”</a:t>
            </a: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文本框 2"/>
          <p:cNvSpPr txBox="1">
            <a:spLocks noChangeArrowheads="1"/>
          </p:cNvSpPr>
          <p:nvPr/>
        </p:nvSpPr>
        <p:spPr bwMode="auto">
          <a:xfrm>
            <a:off x="0" y="381000"/>
            <a:ext cx="3733800" cy="5568950"/>
          </a:xfrm>
          <a:prstGeom prst="rect">
            <a:avLst/>
          </a:prstGeom>
          <a:noFill/>
          <a:ln w="9525">
            <a:noFill/>
            <a:miter lim="800000"/>
            <a:headEnd/>
            <a:tailEnd/>
          </a:ln>
          <a:effectLst/>
        </p:spPr>
        <p:txBody>
          <a:bodyPr>
            <a:spAutoFit/>
          </a:bodyPr>
          <a:lstStyle/>
          <a:p>
            <a:pPr>
              <a:spcBef>
                <a:spcPct val="50000"/>
              </a:spcBef>
            </a:pPr>
            <a:r>
              <a:rPr lang="zh-CN" altLang="en-US" sz="2400" b="1">
                <a:latin typeface="Times New Roman" pitchFamily="18" charset="0"/>
              </a:rPr>
              <a:t>于是携酒与鱼，复游于赤壁之下。江流有声，断岸千尺；山高月小，水落石出。曾日月之几何，而江山不可复识矣。予乃摄衣而上，履巉岩，披蒙茸，踞虎豹，登虬龙，攀栖鹘之危巢，俯冯夷之幽宫。盖二客不能从焉。划然长啸，草木震动，山鸣谷应，风起水涌。予亦悄然而悲，肃然而恐，凛乎其不可留也。反而登舟，放乎中流，听其所止而休焉。</a:t>
            </a:r>
          </a:p>
        </p:txBody>
      </p:sp>
      <p:sp>
        <p:nvSpPr>
          <p:cNvPr id="63491" name="文本框 3"/>
          <p:cNvSpPr txBox="1">
            <a:spLocks noChangeArrowheads="1"/>
          </p:cNvSpPr>
          <p:nvPr/>
        </p:nvSpPr>
        <p:spPr bwMode="auto">
          <a:xfrm>
            <a:off x="3886200" y="0"/>
            <a:ext cx="5257800" cy="641350"/>
          </a:xfrm>
          <a:prstGeom prst="rect">
            <a:avLst/>
          </a:prstGeom>
          <a:noFill/>
          <a:ln w="9525">
            <a:noFill/>
            <a:miter lim="800000"/>
            <a:headEnd/>
            <a:tailEnd/>
          </a:ln>
          <a:effectLst/>
        </p:spPr>
        <p:txBody>
          <a:bodyPr>
            <a:spAutoFit/>
          </a:bodyPr>
          <a:lstStyle/>
          <a:p>
            <a:pPr>
              <a:spcBef>
                <a:spcPct val="50000"/>
              </a:spcBef>
            </a:pPr>
            <a:endParaRPr lang="zh-CN" altLang="zh-CN" sz="3600">
              <a:solidFill>
                <a:srgbClr val="6600CC"/>
              </a:solidFill>
              <a:latin typeface="Times New Roman" pitchFamily="18" charset="0"/>
            </a:endParaRPr>
          </a:p>
        </p:txBody>
      </p:sp>
      <p:sp>
        <p:nvSpPr>
          <p:cNvPr id="63492" name="矩形 4"/>
          <p:cNvSpPr>
            <a:spLocks noChangeArrowheads="1"/>
          </p:cNvSpPr>
          <p:nvPr/>
        </p:nvSpPr>
        <p:spPr bwMode="auto">
          <a:xfrm>
            <a:off x="3733800" y="0"/>
            <a:ext cx="5181600" cy="6664325"/>
          </a:xfrm>
          <a:prstGeom prst="rect">
            <a:avLst/>
          </a:prstGeom>
          <a:noFill/>
          <a:ln w="9525">
            <a:noFill/>
            <a:miter lim="800000"/>
            <a:headEnd/>
            <a:tailEnd/>
          </a:ln>
          <a:effectLst/>
        </p:spPr>
        <p:txBody>
          <a:bodyPr>
            <a:spAutoFit/>
          </a:bodyPr>
          <a:lstStyle/>
          <a:p>
            <a:pPr>
              <a:spcBef>
                <a:spcPct val="50000"/>
              </a:spcBef>
            </a:pPr>
            <a:r>
              <a:rPr lang="zh-CN" altLang="en-US" sz="2400" b="1">
                <a:solidFill>
                  <a:srgbClr val="6600CC"/>
                </a:solidFill>
                <a:latin typeface="Times New Roman" pitchFamily="18" charset="0"/>
              </a:rPr>
              <a:t>就这样，我们携带着酒和鱼，再次到赤壁的下面游览。长江的流水发出声响，陡峭的江岸高峻直耸；山峦很高，月亮显得小了，水位降低，礁石露了出来。才相隔多少日子，上次游览所见的江景山色再也认不出来了！我就撩起衣襟上岸，踏着险峻的山岩，拨开纷乱的野草；蹲在虎豹形状的怪石上，又不时拉住形如虬龙的树枝，攀上猛禽做窝的悬崖，下望水神冯夷的深宫。两位客人都不能跟着我到这个极高处。我划地一声长啸，草木被震动，高山与我共鸣，深谷响起了回声，大风括起，波浪汹涌。我也不觉忧伤悲哀，感到恐惧，觉得这里使人害怕，不可久留。回到船上，把船划到江心，任凭它漂流到哪里就在那里停泊。 </a:t>
            </a: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文本框 2"/>
          <p:cNvSpPr txBox="1">
            <a:spLocks noChangeArrowheads="1"/>
          </p:cNvSpPr>
          <p:nvPr/>
        </p:nvSpPr>
        <p:spPr bwMode="auto">
          <a:xfrm>
            <a:off x="0" y="0"/>
            <a:ext cx="3124200" cy="2465388"/>
          </a:xfrm>
          <a:prstGeom prst="rect">
            <a:avLst/>
          </a:prstGeom>
          <a:noFill/>
          <a:ln w="9525">
            <a:noFill/>
            <a:miter lim="800000"/>
            <a:headEnd/>
            <a:tailEnd/>
          </a:ln>
          <a:effectLst/>
        </p:spPr>
        <p:txBody>
          <a:bodyPr>
            <a:spAutoFit/>
          </a:bodyPr>
          <a:lstStyle/>
          <a:p>
            <a:pPr>
              <a:spcBef>
                <a:spcPct val="50000"/>
              </a:spcBef>
            </a:pPr>
            <a:r>
              <a:rPr lang="zh-CN" altLang="en-US" sz="2400" b="1">
                <a:latin typeface="Times New Roman" pitchFamily="18" charset="0"/>
              </a:rPr>
              <a:t>时夜将半，四顾寂寥。适有孤鹤，横江东来。翅如车轮，玄裳缟衣，戛然长鸣，掠予舟而西也。</a:t>
            </a:r>
          </a:p>
          <a:p>
            <a:pPr>
              <a:spcBef>
                <a:spcPct val="50000"/>
              </a:spcBef>
            </a:pPr>
            <a:endParaRPr lang="en-US" altLang="zh-CN" sz="2400" b="1">
              <a:latin typeface="Times New Roman" pitchFamily="18" charset="0"/>
            </a:endParaRPr>
          </a:p>
        </p:txBody>
      </p:sp>
      <p:sp>
        <p:nvSpPr>
          <p:cNvPr id="64515" name="文本框 3"/>
          <p:cNvSpPr txBox="1">
            <a:spLocks noChangeArrowheads="1"/>
          </p:cNvSpPr>
          <p:nvPr/>
        </p:nvSpPr>
        <p:spPr bwMode="auto">
          <a:xfrm>
            <a:off x="3733800" y="0"/>
            <a:ext cx="5410200" cy="2282825"/>
          </a:xfrm>
          <a:prstGeom prst="rect">
            <a:avLst/>
          </a:prstGeom>
          <a:noFill/>
          <a:ln w="9525">
            <a:noFill/>
            <a:miter lim="800000"/>
            <a:headEnd/>
            <a:tailEnd/>
          </a:ln>
          <a:effectLst/>
        </p:spPr>
        <p:txBody>
          <a:bodyPr>
            <a:spAutoFit/>
          </a:bodyPr>
          <a:lstStyle/>
          <a:p>
            <a:pPr>
              <a:spcBef>
                <a:spcPct val="50000"/>
              </a:spcBef>
            </a:pPr>
            <a:r>
              <a:rPr lang="zh-CN" altLang="en-US" sz="2400" b="1">
                <a:solidFill>
                  <a:srgbClr val="6600CC"/>
                </a:solidFill>
                <a:latin typeface="Times New Roman" pitchFamily="18" charset="0"/>
              </a:rPr>
              <a:t>这时快到半夜，望望四周，觉得冷清寂寞得很。正好有一只鹤，横穿江面从东边飞来，翅膀象车轮一样大小，尾部的黑羽如同黑裙子，身上的白羽如同洁白的衣衫，它戛戛地拉长声音叫着，擦过我们的船向西飞去。 </a:t>
            </a:r>
            <a:endParaRPr lang="zh-CN" altLang="en-US" sz="3600" b="1">
              <a:solidFill>
                <a:srgbClr val="6600CC"/>
              </a:solidFill>
              <a:latin typeface="Times New Roman" pitchFamily="18" charset="0"/>
            </a:endParaRPr>
          </a:p>
        </p:txBody>
      </p:sp>
      <p:sp>
        <p:nvSpPr>
          <p:cNvPr id="64516" name="文本框 4"/>
          <p:cNvSpPr txBox="1">
            <a:spLocks noChangeArrowheads="1"/>
          </p:cNvSpPr>
          <p:nvPr/>
        </p:nvSpPr>
        <p:spPr bwMode="auto">
          <a:xfrm>
            <a:off x="304800" y="2133600"/>
            <a:ext cx="2667000" cy="641350"/>
          </a:xfrm>
          <a:prstGeom prst="rect">
            <a:avLst/>
          </a:prstGeom>
          <a:noFill/>
          <a:ln w="9525">
            <a:noFill/>
            <a:miter lim="800000"/>
            <a:headEnd/>
            <a:tailEnd/>
          </a:ln>
          <a:effectLst/>
        </p:spPr>
        <p:txBody>
          <a:bodyPr>
            <a:spAutoFit/>
          </a:bodyPr>
          <a:lstStyle/>
          <a:p>
            <a:pPr>
              <a:spcBef>
                <a:spcPct val="50000"/>
              </a:spcBef>
            </a:pPr>
            <a:endParaRPr lang="zh-CN" altLang="zh-CN" sz="3600">
              <a:solidFill>
                <a:srgbClr val="6600CC"/>
              </a:solidFill>
              <a:latin typeface="Times New Roman" pitchFamily="18" charset="0"/>
            </a:endParaRPr>
          </a:p>
        </p:txBody>
      </p:sp>
      <p:sp>
        <p:nvSpPr>
          <p:cNvPr id="64517" name="文本框 5"/>
          <p:cNvSpPr txBox="1">
            <a:spLocks noChangeArrowheads="1"/>
          </p:cNvSpPr>
          <p:nvPr/>
        </p:nvSpPr>
        <p:spPr bwMode="auto">
          <a:xfrm>
            <a:off x="0" y="2286000"/>
            <a:ext cx="3352800" cy="4108450"/>
          </a:xfrm>
          <a:prstGeom prst="rect">
            <a:avLst/>
          </a:prstGeom>
          <a:noFill/>
          <a:ln w="9525">
            <a:noFill/>
            <a:miter lim="800000"/>
            <a:headEnd/>
            <a:tailEnd/>
          </a:ln>
          <a:effectLst/>
        </p:spPr>
        <p:txBody>
          <a:bodyPr lIns="91428" tIns="45711" rIns="91428" bIns="45711">
            <a:spAutoFit/>
          </a:bodyPr>
          <a:lstStyle/>
          <a:p>
            <a:pPr>
              <a:spcBef>
                <a:spcPct val="50000"/>
              </a:spcBef>
            </a:pPr>
            <a:r>
              <a:rPr lang="en-US" altLang="zh-CN" sz="2400" b="1">
                <a:latin typeface="Times New Roman" pitchFamily="18" charset="0"/>
              </a:rPr>
              <a:t>      </a:t>
            </a:r>
            <a:r>
              <a:rPr lang="zh-CN" altLang="en-US" sz="2400" b="1">
                <a:latin typeface="Times New Roman" pitchFamily="18" charset="0"/>
              </a:rPr>
              <a:t>须臾客去，予亦就睡。梦一道士，羽衣蹁跹，过临皋之下，揖予而言曰：“赤壁之游乐乎？”问其姓名，俯而不答。“呜呼！噫嘻！我知之矣。畴昔之夜，飞鸣而过我者，非子也邪？”道士顾笑，予亦惊寤。开户视之，不见其处。</a:t>
            </a:r>
          </a:p>
        </p:txBody>
      </p:sp>
      <p:sp>
        <p:nvSpPr>
          <p:cNvPr id="64518" name="文本框 6"/>
          <p:cNvSpPr txBox="1">
            <a:spLocks noChangeArrowheads="1"/>
          </p:cNvSpPr>
          <p:nvPr/>
        </p:nvSpPr>
        <p:spPr bwMode="auto">
          <a:xfrm>
            <a:off x="3733800" y="2514600"/>
            <a:ext cx="5410200" cy="641350"/>
          </a:xfrm>
          <a:prstGeom prst="rect">
            <a:avLst/>
          </a:prstGeom>
          <a:noFill/>
          <a:ln w="9525">
            <a:noFill/>
            <a:miter lim="800000"/>
            <a:headEnd/>
            <a:tailEnd/>
          </a:ln>
          <a:effectLst/>
        </p:spPr>
        <p:txBody>
          <a:bodyPr>
            <a:spAutoFit/>
          </a:bodyPr>
          <a:lstStyle/>
          <a:p>
            <a:pPr>
              <a:spcBef>
                <a:spcPct val="50000"/>
              </a:spcBef>
            </a:pPr>
            <a:endParaRPr lang="zh-CN" altLang="zh-CN" sz="3600">
              <a:solidFill>
                <a:srgbClr val="6600CC"/>
              </a:solidFill>
              <a:latin typeface="Times New Roman" pitchFamily="18" charset="0"/>
            </a:endParaRPr>
          </a:p>
        </p:txBody>
      </p:sp>
      <p:sp>
        <p:nvSpPr>
          <p:cNvPr id="64519" name="文本框 7"/>
          <p:cNvSpPr txBox="1">
            <a:spLocks noChangeArrowheads="1"/>
          </p:cNvSpPr>
          <p:nvPr/>
        </p:nvSpPr>
        <p:spPr bwMode="auto">
          <a:xfrm>
            <a:off x="3779838" y="2276475"/>
            <a:ext cx="4724400" cy="4108450"/>
          </a:xfrm>
          <a:prstGeom prst="rect">
            <a:avLst/>
          </a:prstGeom>
          <a:noFill/>
          <a:ln w="9525">
            <a:noFill/>
            <a:miter lim="800000"/>
            <a:headEnd/>
            <a:tailEnd/>
          </a:ln>
          <a:effectLst/>
        </p:spPr>
        <p:txBody>
          <a:bodyPr>
            <a:spAutoFit/>
          </a:bodyPr>
          <a:lstStyle/>
          <a:p>
            <a:pPr>
              <a:spcBef>
                <a:spcPct val="50000"/>
              </a:spcBef>
            </a:pPr>
            <a:r>
              <a:rPr lang="en-US" altLang="zh-CN" sz="2400">
                <a:solidFill>
                  <a:srgbClr val="6600CC"/>
                </a:solidFill>
                <a:latin typeface="Times New Roman" pitchFamily="18" charset="0"/>
              </a:rPr>
              <a:t>      </a:t>
            </a:r>
            <a:r>
              <a:rPr lang="zh-CN" altLang="en-US" sz="2400" b="1">
                <a:solidFill>
                  <a:srgbClr val="6600CC"/>
                </a:solidFill>
                <a:latin typeface="Times New Roman" pitchFamily="18" charset="0"/>
              </a:rPr>
              <a:t>过了会儿，客人离开了，我也回家睡觉。梦见一位道士，穿着羽毛编织成的衣裳，轻快地走来，走过临皋亭的下面，向我拱手作揖说：“赤壁的游览快乐吗？”我问他的姓名，他低头不回答。“噢！哎呀！我知道你的底细了。昨天夜晚，边飞边叫经过我船上的，不就是你吗？”道士回头笑了起来，我也忽然惊醒。开门一看，却看不到他在什么地方。</a:t>
            </a:r>
            <a:r>
              <a:rPr lang="zh-CN" altLang="en-US" sz="2400">
                <a:solidFill>
                  <a:srgbClr val="6600CC"/>
                </a:solidFill>
                <a:latin typeface="Times New Roman" pitchFamily="18" charset="0"/>
              </a:rPr>
              <a:t> </a:t>
            </a:r>
          </a:p>
        </p:txBody>
      </p:sp>
      <p:sp>
        <p:nvSpPr>
          <p:cNvPr id="64520" name="自选图形 8">
            <a:hlinkClick r:id="rId2" action="ppaction://hlinksldjump" highlightClick="1"/>
          </p:cNvPr>
          <p:cNvSpPr>
            <a:spLocks noChangeArrowheads="1"/>
          </p:cNvSpPr>
          <p:nvPr/>
        </p:nvSpPr>
        <p:spPr bwMode="auto">
          <a:xfrm>
            <a:off x="8382000" y="6324600"/>
            <a:ext cx="381000" cy="304800"/>
          </a:xfrm>
          <a:prstGeom prst="actionButtonBackPrevious">
            <a:avLst/>
          </a:prstGeom>
          <a:solidFill>
            <a:schemeClr val="accent1"/>
          </a:solidFill>
          <a:ln w="9525">
            <a:solidFill>
              <a:schemeClr val="tx1"/>
            </a:solidFill>
            <a:miter lim="800000"/>
            <a:headEnd/>
            <a:tailEnd/>
          </a:ln>
          <a:effectLst/>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文本框 2"/>
          <p:cNvSpPr txBox="1">
            <a:spLocks noChangeArrowheads="1"/>
          </p:cNvSpPr>
          <p:nvPr/>
        </p:nvSpPr>
        <p:spPr bwMode="auto">
          <a:xfrm>
            <a:off x="323850" y="1752600"/>
            <a:ext cx="8496300" cy="4108450"/>
          </a:xfrm>
          <a:prstGeom prst="rect">
            <a:avLst/>
          </a:prstGeom>
          <a:noFill/>
          <a:ln w="9525">
            <a:noFill/>
            <a:miter lim="800000"/>
            <a:headEnd/>
            <a:tailEnd/>
          </a:ln>
          <a:effectLst/>
        </p:spPr>
        <p:txBody>
          <a:bodyPr>
            <a:spAutoFit/>
          </a:bodyPr>
          <a:lstStyle/>
          <a:p>
            <a:pPr>
              <a:spcBef>
                <a:spcPct val="50000"/>
              </a:spcBef>
            </a:pPr>
            <a:r>
              <a:rPr lang="en-US" altLang="zh-CN" sz="2400" b="1">
                <a:latin typeface="黑体" pitchFamily="49" charset="-122"/>
                <a:ea typeface="黑体" pitchFamily="49" charset="-122"/>
              </a:rPr>
              <a:t>    </a:t>
            </a:r>
            <a:r>
              <a:rPr lang="zh-CN" altLang="en-US" sz="2400" b="1">
                <a:latin typeface="黑体" pitchFamily="49" charset="-122"/>
                <a:ea typeface="黑体" pitchFamily="49" charset="-122"/>
              </a:rPr>
              <a:t>苏轼的诗文中，很多地方都写到了鹤，如</a:t>
            </a:r>
            <a:r>
              <a:rPr lang="en-US" altLang="zh-CN" sz="2400" b="1">
                <a:latin typeface="黑体" pitchFamily="49" charset="-122"/>
                <a:ea typeface="黑体" pitchFamily="49" charset="-122"/>
              </a:rPr>
              <a:t>《</a:t>
            </a:r>
            <a:r>
              <a:rPr lang="zh-CN" altLang="en-US" sz="2400" b="1">
                <a:latin typeface="黑体" pitchFamily="49" charset="-122"/>
                <a:ea typeface="黑体" pitchFamily="49" charset="-122"/>
              </a:rPr>
              <a:t>放鹤亭记</a:t>
            </a:r>
            <a:r>
              <a:rPr lang="en-US" altLang="zh-CN" sz="2400" b="1">
                <a:latin typeface="黑体" pitchFamily="49" charset="-122"/>
                <a:ea typeface="黑体" pitchFamily="49" charset="-122"/>
              </a:rPr>
              <a:t>》</a:t>
            </a:r>
            <a:r>
              <a:rPr lang="zh-CN" altLang="en-US" sz="2400" b="1">
                <a:latin typeface="黑体" pitchFamily="49" charset="-122"/>
                <a:ea typeface="黑体" pitchFamily="49" charset="-122"/>
              </a:rPr>
              <a:t>、</a:t>
            </a:r>
            <a:r>
              <a:rPr lang="en-US" altLang="zh-CN" sz="2400" b="1">
                <a:latin typeface="黑体" pitchFamily="49" charset="-122"/>
                <a:ea typeface="黑体" pitchFamily="49" charset="-122"/>
              </a:rPr>
              <a:t>《</a:t>
            </a:r>
            <a:r>
              <a:rPr lang="zh-CN" altLang="en-US" sz="2400" b="1">
                <a:latin typeface="黑体" pitchFamily="49" charset="-122"/>
                <a:ea typeface="黑体" pitchFamily="49" charset="-122"/>
              </a:rPr>
              <a:t>鹤叹</a:t>
            </a:r>
            <a:r>
              <a:rPr lang="en-US" altLang="zh-CN" sz="2400" b="1">
                <a:latin typeface="黑体" pitchFamily="49" charset="-122"/>
                <a:ea typeface="黑体" pitchFamily="49" charset="-122"/>
              </a:rPr>
              <a:t>》</a:t>
            </a:r>
            <a:r>
              <a:rPr lang="zh-CN" altLang="en-US" sz="2400" b="1">
                <a:latin typeface="黑体" pitchFamily="49" charset="-122"/>
                <a:ea typeface="黑体" pitchFamily="49" charset="-122"/>
              </a:rPr>
              <a:t>等都有对鹤的生动描写与赞美。我们知道，</a:t>
            </a:r>
            <a:r>
              <a:rPr lang="zh-CN" altLang="en-US" sz="2400" b="1">
                <a:solidFill>
                  <a:srgbClr val="FF0000"/>
                </a:solidFill>
                <a:latin typeface="黑体" pitchFamily="49" charset="-122"/>
                <a:ea typeface="黑体" pitchFamily="49" charset="-122"/>
              </a:rPr>
              <a:t>鹤在古代是放达隐逸的象征，是超脱不群的象征，是超然尘世的象征。</a:t>
            </a:r>
            <a:r>
              <a:rPr lang="zh-CN" altLang="en-US" sz="2400" b="1">
                <a:latin typeface="黑体" pitchFamily="49" charset="-122"/>
                <a:ea typeface="黑体" pitchFamily="49" charset="-122"/>
              </a:rPr>
              <a:t>所以，游赤壁后入睡的苏子在梦乡中见到了曾经化作孤鹤的道士，在</a:t>
            </a:r>
            <a:r>
              <a:rPr lang="zh-CN" altLang="en-US" sz="2400" b="1">
                <a:ea typeface="黑体" pitchFamily="49" charset="-122"/>
              </a:rPr>
              <a:t>“</a:t>
            </a:r>
            <a:r>
              <a:rPr lang="zh-CN" altLang="en-US" sz="2400" b="1">
                <a:latin typeface="黑体" pitchFamily="49" charset="-122"/>
                <a:ea typeface="黑体" pitchFamily="49" charset="-122"/>
              </a:rPr>
              <a:t>揖予</a:t>
            </a:r>
            <a:r>
              <a:rPr lang="zh-CN" altLang="en-US" sz="2400" b="1">
                <a:ea typeface="黑体" pitchFamily="49" charset="-122"/>
              </a:rPr>
              <a:t>”</a:t>
            </a:r>
            <a:r>
              <a:rPr lang="zh-CN" altLang="en-US" sz="2400" b="1">
                <a:latin typeface="黑体" pitchFamily="49" charset="-122"/>
                <a:ea typeface="黑体" pitchFamily="49" charset="-122"/>
              </a:rPr>
              <a:t>、</a:t>
            </a:r>
            <a:r>
              <a:rPr lang="zh-CN" altLang="en-US" sz="2400" b="1">
                <a:ea typeface="黑体" pitchFamily="49" charset="-122"/>
              </a:rPr>
              <a:t>“</a:t>
            </a:r>
            <a:r>
              <a:rPr lang="zh-CN" altLang="en-US" sz="2400" b="1">
                <a:latin typeface="黑体" pitchFamily="49" charset="-122"/>
                <a:ea typeface="黑体" pitchFamily="49" charset="-122"/>
              </a:rPr>
              <a:t>不答</a:t>
            </a:r>
            <a:r>
              <a:rPr lang="zh-CN" altLang="en-US" sz="2400" b="1">
                <a:ea typeface="黑体" pitchFamily="49" charset="-122"/>
              </a:rPr>
              <a:t>”</a:t>
            </a:r>
            <a:r>
              <a:rPr lang="zh-CN" altLang="en-US" sz="2400" b="1">
                <a:latin typeface="黑体" pitchFamily="49" charset="-122"/>
                <a:ea typeface="黑体" pitchFamily="49" charset="-122"/>
              </a:rPr>
              <a:t>、</a:t>
            </a:r>
            <a:r>
              <a:rPr lang="zh-CN" altLang="en-US" sz="2400" b="1">
                <a:ea typeface="黑体" pitchFamily="49" charset="-122"/>
              </a:rPr>
              <a:t>“</a:t>
            </a:r>
            <a:r>
              <a:rPr lang="zh-CN" altLang="en-US" sz="2400" b="1">
                <a:latin typeface="黑体" pitchFamily="49" charset="-122"/>
                <a:ea typeface="黑体" pitchFamily="49" charset="-122"/>
              </a:rPr>
              <a:t>顾笑</a:t>
            </a:r>
            <a:r>
              <a:rPr lang="zh-CN" altLang="en-US" sz="2400" b="1">
                <a:ea typeface="黑体" pitchFamily="49" charset="-122"/>
              </a:rPr>
              <a:t>”</a:t>
            </a:r>
            <a:r>
              <a:rPr lang="zh-CN" altLang="en-US" sz="2400" b="1">
                <a:latin typeface="黑体" pitchFamily="49" charset="-122"/>
                <a:ea typeface="黑体" pitchFamily="49" charset="-122"/>
              </a:rPr>
              <a:t>的神秘幻觉中，表露了作者本人出世入世思想的矛盾所带来的内心苦闷。政治上屡屡失意的苏轼很想从山水之乐中寻求超脱，结果非但无济于事，反而给他心灵深处的创伤又添上新的哀痛。南柯一梦后又回到了令人压抑的现实。结尾八个字</a:t>
            </a:r>
            <a:r>
              <a:rPr lang="zh-CN" altLang="en-US" sz="2400" b="1">
                <a:ea typeface="黑体" pitchFamily="49" charset="-122"/>
              </a:rPr>
              <a:t>“</a:t>
            </a:r>
            <a:r>
              <a:rPr lang="zh-CN" altLang="en-US" sz="2400" b="1">
                <a:latin typeface="黑体" pitchFamily="49" charset="-122"/>
                <a:ea typeface="黑体" pitchFamily="49" charset="-122"/>
              </a:rPr>
              <a:t>开户视之，不见其处</a:t>
            </a:r>
            <a:r>
              <a:rPr lang="zh-CN" altLang="en-US" sz="2400" b="1">
                <a:ea typeface="黑体" pitchFamily="49" charset="-122"/>
              </a:rPr>
              <a:t>”</a:t>
            </a:r>
            <a:r>
              <a:rPr lang="zh-CN" altLang="en-US" sz="2400" b="1">
                <a:latin typeface="黑体" pitchFamily="49" charset="-122"/>
                <a:ea typeface="黑体" pitchFamily="49" charset="-122"/>
              </a:rPr>
              <a:t>相当迷茫，但还有</a:t>
            </a:r>
            <a:r>
              <a:rPr lang="zh-CN" altLang="en-US" sz="2400" b="1">
                <a:solidFill>
                  <a:srgbClr val="FF0000"/>
                </a:solidFill>
                <a:latin typeface="黑体" pitchFamily="49" charset="-122"/>
                <a:ea typeface="黑体" pitchFamily="49" charset="-122"/>
              </a:rPr>
              <a:t>双关</a:t>
            </a:r>
            <a:r>
              <a:rPr lang="zh-CN" altLang="en-US" sz="2400" b="1">
                <a:latin typeface="黑体" pitchFamily="49" charset="-122"/>
                <a:ea typeface="黑体" pitchFamily="49" charset="-122"/>
              </a:rPr>
              <a:t>的含义，表面上像是梦中的道士倏然不见了，更深的内涵却是</a:t>
            </a:r>
            <a:r>
              <a:rPr lang="zh-CN" altLang="en-US" sz="2400" b="1">
                <a:ea typeface="黑体" pitchFamily="49" charset="-122"/>
              </a:rPr>
              <a:t>“</a:t>
            </a:r>
            <a:r>
              <a:rPr lang="zh-CN" altLang="en-US" sz="2400" b="1">
                <a:latin typeface="黑体" pitchFamily="49" charset="-122"/>
                <a:ea typeface="黑体" pitchFamily="49" charset="-122"/>
              </a:rPr>
              <a:t>苏子的前途、理想、追求、抱负又在哪里呢？</a:t>
            </a:r>
            <a:r>
              <a:rPr lang="zh-CN" altLang="en-US" sz="2400" b="1">
                <a:ea typeface="黑体" pitchFamily="49" charset="-122"/>
              </a:rPr>
              <a:t>”</a:t>
            </a:r>
            <a:r>
              <a:rPr lang="zh-CN" altLang="en-US" sz="2400" b="1">
                <a:latin typeface="黑体" pitchFamily="49" charset="-122"/>
                <a:ea typeface="黑体" pitchFamily="49" charset="-122"/>
              </a:rPr>
              <a:t> </a:t>
            </a:r>
            <a:endParaRPr lang="zh-CN" altLang="en-US"/>
          </a:p>
        </p:txBody>
      </p:sp>
      <p:sp>
        <p:nvSpPr>
          <p:cNvPr id="52227" name="文本框 3"/>
          <p:cNvSpPr txBox="1">
            <a:spLocks noChangeArrowheads="1"/>
          </p:cNvSpPr>
          <p:nvPr/>
        </p:nvSpPr>
        <p:spPr bwMode="auto">
          <a:xfrm>
            <a:off x="1042988" y="0"/>
            <a:ext cx="5867400" cy="1311275"/>
          </a:xfrm>
          <a:prstGeom prst="rect">
            <a:avLst/>
          </a:prstGeom>
          <a:noFill/>
          <a:ln w="9525">
            <a:noFill/>
            <a:miter lim="800000"/>
            <a:headEnd/>
            <a:tailEnd/>
          </a:ln>
          <a:effectLst/>
        </p:spPr>
        <p:txBody>
          <a:bodyPr>
            <a:spAutoFit/>
          </a:bodyPr>
          <a:lstStyle/>
          <a:p>
            <a:pPr>
              <a:spcBef>
                <a:spcPct val="50000"/>
              </a:spcBef>
            </a:pPr>
            <a:r>
              <a:rPr lang="zh-CN" altLang="en-US" sz="4000">
                <a:latin typeface="Comic Sans MS" pitchFamily="66" charset="0"/>
                <a:ea typeface="隶书" pitchFamily="49" charset="-122"/>
              </a:rPr>
              <a:t>意象解读</a:t>
            </a:r>
            <a:r>
              <a:rPr lang="en-US" altLang="zh-CN" sz="4000">
                <a:ea typeface="隶书" pitchFamily="49" charset="-122"/>
              </a:rPr>
              <a:t>——</a:t>
            </a:r>
            <a:r>
              <a:rPr lang="zh-CN" altLang="en-US" sz="8000">
                <a:solidFill>
                  <a:schemeClr val="accent2"/>
                </a:solidFill>
                <a:latin typeface="Comic Sans MS" pitchFamily="66" charset="0"/>
                <a:ea typeface="方正舒体" pitchFamily="2" charset="-122"/>
              </a:rPr>
              <a:t>鹤</a:t>
            </a: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文本框 3"/>
          <p:cNvSpPr txBox="1">
            <a:spLocks noChangeArrowheads="1"/>
          </p:cNvSpPr>
          <p:nvPr/>
        </p:nvSpPr>
        <p:spPr bwMode="auto">
          <a:xfrm flipH="1">
            <a:off x="762000" y="2057400"/>
            <a:ext cx="8621713" cy="2012950"/>
          </a:xfrm>
          <a:prstGeom prst="rect">
            <a:avLst/>
          </a:prstGeom>
          <a:noFill/>
          <a:ln w="9525">
            <a:noFill/>
            <a:miter lim="800000"/>
            <a:headEnd/>
            <a:tailEnd/>
          </a:ln>
          <a:effectLst/>
        </p:spPr>
        <p:txBody>
          <a:bodyPr>
            <a:spAutoFit/>
          </a:bodyPr>
          <a:lstStyle/>
          <a:p>
            <a:pPr>
              <a:spcBef>
                <a:spcPct val="50000"/>
              </a:spcBef>
            </a:pPr>
            <a:r>
              <a:rPr lang="en-US" altLang="zh-CN" sz="3600" b="1">
                <a:latin typeface="Times New Roman" pitchFamily="18" charset="0"/>
              </a:rPr>
              <a:t>       </a:t>
            </a:r>
            <a:r>
              <a:rPr lang="zh-CN" altLang="en-US" sz="3600" b="1">
                <a:solidFill>
                  <a:schemeClr val="accent2"/>
                </a:solidFill>
                <a:latin typeface="Times New Roman" pitchFamily="18" charset="0"/>
              </a:rPr>
              <a:t>限于舟中</a:t>
            </a:r>
            <a:r>
              <a:rPr lang="zh-CN" altLang="en-US" sz="3600" b="1">
                <a:latin typeface="Times New Roman" pitchFamily="18" charset="0"/>
              </a:rPr>
              <a:t>                   主要写岸上</a:t>
            </a:r>
          </a:p>
          <a:p>
            <a:pPr>
              <a:spcBef>
                <a:spcPct val="50000"/>
              </a:spcBef>
            </a:pPr>
            <a:endParaRPr lang="zh-CN" altLang="en-US" sz="3600" b="1">
              <a:solidFill>
                <a:srgbClr val="009900"/>
              </a:solidFill>
              <a:latin typeface="Times New Roman" pitchFamily="18" charset="0"/>
            </a:endParaRPr>
          </a:p>
          <a:p>
            <a:pPr>
              <a:spcBef>
                <a:spcPct val="50000"/>
              </a:spcBef>
            </a:pPr>
            <a:endParaRPr lang="en-US" altLang="zh-CN" sz="2400">
              <a:latin typeface="Times New Roman" pitchFamily="18" charset="0"/>
            </a:endParaRPr>
          </a:p>
        </p:txBody>
      </p:sp>
      <p:sp>
        <p:nvSpPr>
          <p:cNvPr id="53252" name="文本框 4"/>
          <p:cNvSpPr txBox="1">
            <a:spLocks noChangeArrowheads="1"/>
          </p:cNvSpPr>
          <p:nvPr/>
        </p:nvSpPr>
        <p:spPr bwMode="auto">
          <a:xfrm flipH="1">
            <a:off x="990600" y="3200400"/>
            <a:ext cx="8369300" cy="641350"/>
          </a:xfrm>
          <a:prstGeom prst="rect">
            <a:avLst/>
          </a:prstGeom>
          <a:noFill/>
          <a:ln w="9525">
            <a:noFill/>
            <a:miter lim="800000"/>
            <a:headEnd/>
            <a:tailEnd/>
          </a:ln>
          <a:effectLst/>
        </p:spPr>
        <p:txBody>
          <a:bodyPr>
            <a:spAutoFit/>
          </a:bodyPr>
          <a:lstStyle/>
          <a:p>
            <a:pPr>
              <a:spcBef>
                <a:spcPct val="50000"/>
              </a:spcBef>
            </a:pPr>
            <a:r>
              <a:rPr lang="en-US" altLang="zh-CN" sz="3600" b="1">
                <a:solidFill>
                  <a:srgbClr val="66FF33"/>
                </a:solidFill>
                <a:latin typeface="Times New Roman" pitchFamily="18" charset="0"/>
              </a:rPr>
              <a:t>     </a:t>
            </a:r>
            <a:r>
              <a:rPr lang="zh-CN" altLang="en-US" sz="3600" b="1">
                <a:solidFill>
                  <a:schemeClr val="accent2"/>
                </a:solidFill>
                <a:latin typeface="Times New Roman" pitchFamily="18" charset="0"/>
              </a:rPr>
              <a:t>字字秋色</a:t>
            </a:r>
            <a:r>
              <a:rPr lang="zh-CN" altLang="en-US" sz="3600" b="1">
                <a:latin typeface="Times New Roman" pitchFamily="18" charset="0"/>
              </a:rPr>
              <a:t>                    句句冬景</a:t>
            </a:r>
          </a:p>
        </p:txBody>
      </p:sp>
      <p:sp>
        <p:nvSpPr>
          <p:cNvPr id="53253" name="文本框 5"/>
          <p:cNvSpPr txBox="1">
            <a:spLocks noChangeArrowheads="1"/>
          </p:cNvSpPr>
          <p:nvPr/>
        </p:nvSpPr>
        <p:spPr bwMode="auto">
          <a:xfrm flipH="1">
            <a:off x="1009650" y="4343400"/>
            <a:ext cx="8872538" cy="641350"/>
          </a:xfrm>
          <a:prstGeom prst="rect">
            <a:avLst/>
          </a:prstGeom>
          <a:noFill/>
          <a:ln w="9525">
            <a:noFill/>
            <a:miter lim="800000"/>
            <a:headEnd/>
            <a:tailEnd/>
          </a:ln>
          <a:effectLst/>
        </p:spPr>
        <p:txBody>
          <a:bodyPr>
            <a:spAutoFit/>
          </a:bodyPr>
          <a:lstStyle/>
          <a:p>
            <a:pPr>
              <a:spcBef>
                <a:spcPct val="50000"/>
              </a:spcBef>
            </a:pPr>
            <a:r>
              <a:rPr lang="en-US" altLang="zh-CN" sz="3600" b="1">
                <a:solidFill>
                  <a:schemeClr val="accent2"/>
                </a:solidFill>
                <a:latin typeface="Times New Roman" pitchFamily="18" charset="0"/>
              </a:rPr>
              <a:t>     </a:t>
            </a:r>
            <a:r>
              <a:rPr lang="zh-CN" altLang="en-US" sz="3600" b="1">
                <a:solidFill>
                  <a:schemeClr val="accent2"/>
                </a:solidFill>
                <a:latin typeface="Times New Roman" pitchFamily="18" charset="0"/>
              </a:rPr>
              <a:t>谈玄说理</a:t>
            </a:r>
            <a:r>
              <a:rPr lang="zh-CN" altLang="en-US" sz="3600" b="1">
                <a:latin typeface="Times New Roman" pitchFamily="18" charset="0"/>
              </a:rPr>
              <a:t>                    亦实亦幻</a:t>
            </a:r>
          </a:p>
        </p:txBody>
      </p:sp>
      <p:sp>
        <p:nvSpPr>
          <p:cNvPr id="53254" name="文本框 6"/>
          <p:cNvSpPr txBox="1">
            <a:spLocks noChangeArrowheads="1"/>
          </p:cNvSpPr>
          <p:nvPr/>
        </p:nvSpPr>
        <p:spPr bwMode="auto">
          <a:xfrm flipH="1">
            <a:off x="568325" y="5486400"/>
            <a:ext cx="9375775" cy="641350"/>
          </a:xfrm>
          <a:prstGeom prst="rect">
            <a:avLst/>
          </a:prstGeom>
          <a:noFill/>
          <a:ln w="9525">
            <a:noFill/>
            <a:miter lim="800000"/>
            <a:headEnd/>
            <a:tailEnd/>
          </a:ln>
          <a:effectLst/>
        </p:spPr>
        <p:txBody>
          <a:bodyPr>
            <a:spAutoFit/>
          </a:bodyPr>
          <a:lstStyle/>
          <a:p>
            <a:pPr>
              <a:spcBef>
                <a:spcPct val="50000"/>
              </a:spcBef>
            </a:pPr>
            <a:r>
              <a:rPr lang="en-US" altLang="zh-CN" sz="3600" b="1">
                <a:latin typeface="Times New Roman" pitchFamily="18" charset="0"/>
              </a:rPr>
              <a:t>        </a:t>
            </a:r>
            <a:r>
              <a:rPr lang="zh-CN" altLang="en-US" sz="3600" b="1">
                <a:solidFill>
                  <a:schemeClr val="accent2"/>
                </a:solidFill>
                <a:latin typeface="Times New Roman" pitchFamily="18" charset="0"/>
              </a:rPr>
              <a:t>主调旷达乐观</a:t>
            </a:r>
            <a:r>
              <a:rPr lang="zh-CN" altLang="en-US" sz="3600" b="1">
                <a:latin typeface="Times New Roman" pitchFamily="18" charset="0"/>
              </a:rPr>
              <a:t>              略为虚无缥缈</a:t>
            </a:r>
          </a:p>
        </p:txBody>
      </p:sp>
      <p:sp>
        <p:nvSpPr>
          <p:cNvPr id="53255" name="文本框 7"/>
          <p:cNvSpPr txBox="1">
            <a:spLocks noChangeArrowheads="1"/>
          </p:cNvSpPr>
          <p:nvPr/>
        </p:nvSpPr>
        <p:spPr bwMode="auto">
          <a:xfrm flipH="1">
            <a:off x="990600" y="762000"/>
            <a:ext cx="7777163" cy="1616075"/>
          </a:xfrm>
          <a:prstGeom prst="rect">
            <a:avLst/>
          </a:prstGeom>
          <a:noFill/>
          <a:ln w="9525">
            <a:noFill/>
            <a:miter lim="800000"/>
            <a:headEnd/>
            <a:tailEnd/>
          </a:ln>
          <a:effectLst/>
        </p:spPr>
        <p:txBody>
          <a:bodyPr>
            <a:spAutoFit/>
          </a:bodyPr>
          <a:lstStyle/>
          <a:p>
            <a:pPr>
              <a:spcBef>
                <a:spcPct val="50000"/>
              </a:spcBef>
            </a:pPr>
            <a:r>
              <a:rPr lang="en-US" altLang="zh-CN" sz="4000" b="1">
                <a:latin typeface="Times New Roman" pitchFamily="18" charset="0"/>
              </a:rPr>
              <a:t>       </a:t>
            </a:r>
            <a:r>
              <a:rPr lang="zh-CN" altLang="en-US" sz="4000" b="1">
                <a:solidFill>
                  <a:schemeClr val="accent2"/>
                </a:solidFill>
                <a:latin typeface="Times New Roman" pitchFamily="18" charset="0"/>
              </a:rPr>
              <a:t>前赋</a:t>
            </a:r>
            <a:r>
              <a:rPr lang="zh-CN" altLang="en-US" sz="4000" b="1">
                <a:latin typeface="Times New Roman" pitchFamily="18" charset="0"/>
              </a:rPr>
              <a:t>                        后赋</a:t>
            </a:r>
          </a:p>
          <a:p>
            <a:pPr>
              <a:spcBef>
                <a:spcPct val="50000"/>
              </a:spcBef>
            </a:pPr>
            <a:r>
              <a:rPr lang="zh-CN" altLang="en-US" sz="4000" b="1">
                <a:latin typeface="Times New Roman" pitchFamily="18" charset="0"/>
              </a:rPr>
              <a:t> </a:t>
            </a:r>
          </a:p>
        </p:txBody>
      </p:sp>
      <p:sp>
        <p:nvSpPr>
          <p:cNvPr id="53256" name="文本框 8"/>
          <p:cNvSpPr txBox="1">
            <a:spLocks noChangeArrowheads="1"/>
          </p:cNvSpPr>
          <p:nvPr/>
        </p:nvSpPr>
        <p:spPr bwMode="auto">
          <a:xfrm flipH="1">
            <a:off x="295275" y="2057400"/>
            <a:ext cx="733425" cy="5410200"/>
          </a:xfrm>
          <a:prstGeom prst="rect">
            <a:avLst/>
          </a:prstGeom>
          <a:noFill/>
          <a:ln w="9525">
            <a:noFill/>
            <a:miter lim="800000"/>
            <a:headEnd/>
            <a:tailEnd/>
          </a:ln>
          <a:effectLst/>
        </p:spPr>
        <p:txBody>
          <a:bodyPr vert="eaVert">
            <a:spAutoFit/>
          </a:bodyPr>
          <a:lstStyle/>
          <a:p>
            <a:pPr>
              <a:spcBef>
                <a:spcPct val="50000"/>
              </a:spcBef>
            </a:pPr>
            <a:r>
              <a:rPr lang="zh-CN" altLang="en-US" sz="3600" b="1">
                <a:solidFill>
                  <a:srgbClr val="FF3300"/>
                </a:solidFill>
                <a:latin typeface="黑体" pitchFamily="49" charset="-122"/>
                <a:ea typeface="黑体" pitchFamily="49" charset="-122"/>
              </a:rPr>
              <a:t>点   景   重   情</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3255"/>
                                        </p:tgtEl>
                                        <p:attrNameLst>
                                          <p:attrName>style.visibility</p:attrName>
                                        </p:attrNameLst>
                                      </p:cBhvr>
                                      <p:to>
                                        <p:strVal val="visible"/>
                                      </p:to>
                                    </p:set>
                                    <p:anim calcmode="lin" valueType="num">
                                      <p:cBhvr additive="base">
                                        <p:cTn id="7" dur="500" fill="hold"/>
                                        <p:tgtEl>
                                          <p:spTgt spid="53255"/>
                                        </p:tgtEl>
                                        <p:attrNameLst>
                                          <p:attrName>ppt_x</p:attrName>
                                        </p:attrNameLst>
                                      </p:cBhvr>
                                      <p:tavLst>
                                        <p:tav tm="0">
                                          <p:val>
                                            <p:strVal val="0-#ppt_w/2"/>
                                          </p:val>
                                        </p:tav>
                                        <p:tav tm="100000">
                                          <p:val>
                                            <p:strVal val="#ppt_x"/>
                                          </p:val>
                                        </p:tav>
                                      </p:tavLst>
                                    </p:anim>
                                    <p:anim calcmode="lin" valueType="num">
                                      <p:cBhvr additive="base">
                                        <p:cTn id="8" dur="500" fill="hold"/>
                                        <p:tgtEl>
                                          <p:spTgt spid="5325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3256"/>
                                        </p:tgtEl>
                                        <p:attrNameLst>
                                          <p:attrName>style.visibility</p:attrName>
                                        </p:attrNameLst>
                                      </p:cBhvr>
                                      <p:to>
                                        <p:strVal val="visible"/>
                                      </p:to>
                                    </p:set>
                                    <p:anim calcmode="lin" valueType="num">
                                      <p:cBhvr additive="base">
                                        <p:cTn id="13" dur="500" fill="hold"/>
                                        <p:tgtEl>
                                          <p:spTgt spid="53256"/>
                                        </p:tgtEl>
                                        <p:attrNameLst>
                                          <p:attrName>ppt_x</p:attrName>
                                        </p:attrNameLst>
                                      </p:cBhvr>
                                      <p:tavLst>
                                        <p:tav tm="0">
                                          <p:val>
                                            <p:strVal val="0-#ppt_w/2"/>
                                          </p:val>
                                        </p:tav>
                                        <p:tav tm="100000">
                                          <p:val>
                                            <p:strVal val="#ppt_x"/>
                                          </p:val>
                                        </p:tav>
                                      </p:tavLst>
                                    </p:anim>
                                    <p:anim calcmode="lin" valueType="num">
                                      <p:cBhvr additive="base">
                                        <p:cTn id="14" dur="500" fill="hold"/>
                                        <p:tgtEl>
                                          <p:spTgt spid="5325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type.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3251"/>
                                        </p:tgtEl>
                                        <p:attrNameLst>
                                          <p:attrName>style.visibility</p:attrName>
                                        </p:attrNameLst>
                                      </p:cBhvr>
                                      <p:to>
                                        <p:strVal val="visible"/>
                                      </p:to>
                                    </p:set>
                                    <p:anim calcmode="lin" valueType="num">
                                      <p:cBhvr additive="base">
                                        <p:cTn id="19" dur="500" fill="hold"/>
                                        <p:tgtEl>
                                          <p:spTgt spid="53251"/>
                                        </p:tgtEl>
                                        <p:attrNameLst>
                                          <p:attrName>ppt_x</p:attrName>
                                        </p:attrNameLst>
                                      </p:cBhvr>
                                      <p:tavLst>
                                        <p:tav tm="0">
                                          <p:val>
                                            <p:strVal val="0-#ppt_w/2"/>
                                          </p:val>
                                        </p:tav>
                                        <p:tav tm="100000">
                                          <p:val>
                                            <p:strVal val="#ppt_x"/>
                                          </p:val>
                                        </p:tav>
                                      </p:tavLst>
                                    </p:anim>
                                    <p:anim calcmode="lin" valueType="num">
                                      <p:cBhvr additive="base">
                                        <p:cTn id="20" dur="500" fill="hold"/>
                                        <p:tgtEl>
                                          <p:spTgt spid="5325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3252"/>
                                        </p:tgtEl>
                                        <p:attrNameLst>
                                          <p:attrName>style.visibility</p:attrName>
                                        </p:attrNameLst>
                                      </p:cBhvr>
                                      <p:to>
                                        <p:strVal val="visible"/>
                                      </p:to>
                                    </p:set>
                                    <p:anim calcmode="lin" valueType="num">
                                      <p:cBhvr additive="base">
                                        <p:cTn id="25" dur="500" fill="hold"/>
                                        <p:tgtEl>
                                          <p:spTgt spid="53252"/>
                                        </p:tgtEl>
                                        <p:attrNameLst>
                                          <p:attrName>ppt_x</p:attrName>
                                        </p:attrNameLst>
                                      </p:cBhvr>
                                      <p:tavLst>
                                        <p:tav tm="0">
                                          <p:val>
                                            <p:strVal val="0-#ppt_w/2"/>
                                          </p:val>
                                        </p:tav>
                                        <p:tav tm="100000">
                                          <p:val>
                                            <p:strVal val="#ppt_x"/>
                                          </p:val>
                                        </p:tav>
                                      </p:tavLst>
                                    </p:anim>
                                    <p:anim calcmode="lin" valueType="num">
                                      <p:cBhvr additive="base">
                                        <p:cTn id="26" dur="500" fill="hold"/>
                                        <p:tgtEl>
                                          <p:spTgt spid="53252"/>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3253"/>
                                        </p:tgtEl>
                                        <p:attrNameLst>
                                          <p:attrName>style.visibility</p:attrName>
                                        </p:attrNameLst>
                                      </p:cBhvr>
                                      <p:to>
                                        <p:strVal val="visible"/>
                                      </p:to>
                                    </p:set>
                                    <p:anim calcmode="lin" valueType="num">
                                      <p:cBhvr additive="base">
                                        <p:cTn id="31" dur="500" fill="hold"/>
                                        <p:tgtEl>
                                          <p:spTgt spid="53253"/>
                                        </p:tgtEl>
                                        <p:attrNameLst>
                                          <p:attrName>ppt_x</p:attrName>
                                        </p:attrNameLst>
                                      </p:cBhvr>
                                      <p:tavLst>
                                        <p:tav tm="0">
                                          <p:val>
                                            <p:strVal val="0-#ppt_w/2"/>
                                          </p:val>
                                        </p:tav>
                                        <p:tav tm="100000">
                                          <p:val>
                                            <p:strVal val="#ppt_x"/>
                                          </p:val>
                                        </p:tav>
                                      </p:tavLst>
                                    </p:anim>
                                    <p:anim calcmode="lin" valueType="num">
                                      <p:cBhvr additive="base">
                                        <p:cTn id="32" dur="500" fill="hold"/>
                                        <p:tgtEl>
                                          <p:spTgt spid="53253"/>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3254"/>
                                        </p:tgtEl>
                                        <p:attrNameLst>
                                          <p:attrName>style.visibility</p:attrName>
                                        </p:attrNameLst>
                                      </p:cBhvr>
                                      <p:to>
                                        <p:strVal val="visible"/>
                                      </p:to>
                                    </p:set>
                                    <p:anim calcmode="lin" valueType="num">
                                      <p:cBhvr additive="base">
                                        <p:cTn id="37" dur="500" fill="hold"/>
                                        <p:tgtEl>
                                          <p:spTgt spid="53254"/>
                                        </p:tgtEl>
                                        <p:attrNameLst>
                                          <p:attrName>ppt_x</p:attrName>
                                        </p:attrNameLst>
                                      </p:cBhvr>
                                      <p:tavLst>
                                        <p:tav tm="0">
                                          <p:val>
                                            <p:strVal val="0-#ppt_w/2"/>
                                          </p:val>
                                        </p:tav>
                                        <p:tav tm="100000">
                                          <p:val>
                                            <p:strVal val="#ppt_x"/>
                                          </p:val>
                                        </p:tav>
                                      </p:tavLst>
                                    </p:anim>
                                    <p:anim calcmode="lin" valueType="num">
                                      <p:cBhvr additive="base">
                                        <p:cTn id="38" dur="500" fill="hold"/>
                                        <p:tgtEl>
                                          <p:spTgt spid="532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animBg="1" autoUpdateAnimBg="0"/>
      <p:bldP spid="53252" grpId="0" animBg="1" autoUpdateAnimBg="0"/>
      <p:bldP spid="53253" grpId="0" animBg="1" autoUpdateAnimBg="0"/>
      <p:bldP spid="53254" grpId="0" animBg="1" autoUpdateAnimBg="0"/>
      <p:bldP spid="53255" grpId="0" animBg="1" autoUpdateAnimBg="0"/>
      <p:bldP spid="53256" grpId="0" animBg="1" autoUpdateAnimBg="0"/>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 Box 3"/>
          <p:cNvSpPr txBox="1">
            <a:spLocks noChangeArrowheads="1"/>
          </p:cNvSpPr>
          <p:nvPr/>
        </p:nvSpPr>
        <p:spPr bwMode="auto">
          <a:xfrm>
            <a:off x="3203575" y="404813"/>
            <a:ext cx="2951163" cy="762000"/>
          </a:xfrm>
          <a:prstGeom prst="rect">
            <a:avLst/>
          </a:prstGeom>
          <a:noFill/>
          <a:ln w="9525">
            <a:noFill/>
            <a:miter lim="800000"/>
            <a:headEnd/>
            <a:tailEnd/>
          </a:ln>
        </p:spPr>
        <p:txBody>
          <a:bodyPr>
            <a:spAutoFit/>
          </a:bodyPr>
          <a:lstStyle/>
          <a:p>
            <a:r>
              <a:rPr lang="zh-CN" altLang="en-US" sz="4400" b="1">
                <a:solidFill>
                  <a:srgbClr val="FF0000"/>
                </a:solidFill>
                <a:ea typeface="华文行楷" pitchFamily="2" charset="-122"/>
              </a:rPr>
              <a:t>夜游赤壁</a:t>
            </a:r>
          </a:p>
        </p:txBody>
      </p:sp>
      <p:sp>
        <p:nvSpPr>
          <p:cNvPr id="95235" name="Text Box 4"/>
          <p:cNvSpPr txBox="1">
            <a:spLocks noChangeArrowheads="1"/>
          </p:cNvSpPr>
          <p:nvPr/>
        </p:nvSpPr>
        <p:spPr bwMode="auto">
          <a:xfrm>
            <a:off x="323850" y="1700213"/>
            <a:ext cx="898525" cy="519112"/>
          </a:xfrm>
          <a:prstGeom prst="rect">
            <a:avLst/>
          </a:prstGeom>
          <a:noFill/>
          <a:ln w="9525">
            <a:noFill/>
            <a:miter lim="800000"/>
            <a:headEnd/>
            <a:tailEnd/>
          </a:ln>
        </p:spPr>
        <p:txBody>
          <a:bodyPr wrap="none">
            <a:spAutoFit/>
          </a:bodyPr>
          <a:lstStyle/>
          <a:p>
            <a:r>
              <a:rPr lang="zh-CN" altLang="en-US" sz="2800" b="1"/>
              <a:t>客：</a:t>
            </a:r>
          </a:p>
        </p:txBody>
      </p:sp>
      <p:sp>
        <p:nvSpPr>
          <p:cNvPr id="95236" name="Text Box 5"/>
          <p:cNvSpPr txBox="1">
            <a:spLocks noChangeArrowheads="1"/>
          </p:cNvSpPr>
          <p:nvPr/>
        </p:nvSpPr>
        <p:spPr bwMode="auto">
          <a:xfrm>
            <a:off x="250825" y="5157788"/>
            <a:ext cx="898525" cy="519112"/>
          </a:xfrm>
          <a:prstGeom prst="rect">
            <a:avLst/>
          </a:prstGeom>
          <a:noFill/>
          <a:ln w="9525">
            <a:noFill/>
            <a:miter lim="800000"/>
            <a:headEnd/>
            <a:tailEnd/>
          </a:ln>
        </p:spPr>
        <p:txBody>
          <a:bodyPr wrap="none">
            <a:spAutoFit/>
          </a:bodyPr>
          <a:lstStyle/>
          <a:p>
            <a:r>
              <a:rPr lang="zh-CN" altLang="en-US" sz="2800" b="1"/>
              <a:t>主：</a:t>
            </a:r>
          </a:p>
        </p:txBody>
      </p:sp>
      <p:sp>
        <p:nvSpPr>
          <p:cNvPr id="95237" name="Text Box 6"/>
          <p:cNvSpPr txBox="1">
            <a:spLocks noChangeArrowheads="1"/>
          </p:cNvSpPr>
          <p:nvPr/>
        </p:nvSpPr>
        <p:spPr bwMode="auto">
          <a:xfrm>
            <a:off x="827088" y="2636838"/>
            <a:ext cx="1439862" cy="1927225"/>
          </a:xfrm>
          <a:prstGeom prst="rect">
            <a:avLst/>
          </a:prstGeom>
          <a:noFill/>
          <a:ln w="9525">
            <a:solidFill>
              <a:schemeClr val="bg1"/>
            </a:solidFill>
            <a:miter lim="800000"/>
            <a:headEnd/>
            <a:tailEnd/>
          </a:ln>
        </p:spPr>
        <p:txBody>
          <a:bodyPr>
            <a:spAutoFit/>
          </a:bodyPr>
          <a:lstStyle/>
          <a:p>
            <a:r>
              <a:rPr lang="zh-CN" altLang="en-US" sz="2400" b="1"/>
              <a:t>赤壁之景</a:t>
            </a:r>
          </a:p>
          <a:p>
            <a:endParaRPr lang="zh-CN" altLang="en-US" sz="2400" b="1"/>
          </a:p>
          <a:p>
            <a:endParaRPr lang="zh-CN" altLang="en-US" sz="2400" b="1"/>
          </a:p>
          <a:p>
            <a:endParaRPr lang="zh-CN" altLang="en-US" sz="2400" b="1"/>
          </a:p>
          <a:p>
            <a:endParaRPr lang="en-US" altLang="zh-CN" sz="2400" b="1"/>
          </a:p>
        </p:txBody>
      </p:sp>
      <p:sp>
        <p:nvSpPr>
          <p:cNvPr id="95238" name="Line 7"/>
          <p:cNvSpPr>
            <a:spLocks noChangeShapeType="1"/>
          </p:cNvSpPr>
          <p:nvPr/>
        </p:nvSpPr>
        <p:spPr bwMode="auto">
          <a:xfrm flipH="1">
            <a:off x="971550" y="3068638"/>
            <a:ext cx="431800" cy="287337"/>
          </a:xfrm>
          <a:prstGeom prst="line">
            <a:avLst/>
          </a:prstGeom>
          <a:noFill/>
          <a:ln w="9525">
            <a:solidFill>
              <a:schemeClr val="tx1"/>
            </a:solidFill>
            <a:round/>
            <a:headEnd/>
            <a:tailEnd/>
          </a:ln>
        </p:spPr>
        <p:txBody>
          <a:bodyPr/>
          <a:lstStyle/>
          <a:p>
            <a:endParaRPr lang="zh-CN" altLang="en-US"/>
          </a:p>
        </p:txBody>
      </p:sp>
      <p:sp>
        <p:nvSpPr>
          <p:cNvPr id="95239" name="Line 8"/>
          <p:cNvSpPr>
            <a:spLocks noChangeShapeType="1"/>
          </p:cNvSpPr>
          <p:nvPr/>
        </p:nvSpPr>
        <p:spPr bwMode="auto">
          <a:xfrm>
            <a:off x="1619250" y="3068638"/>
            <a:ext cx="288925" cy="287337"/>
          </a:xfrm>
          <a:prstGeom prst="line">
            <a:avLst/>
          </a:prstGeom>
          <a:noFill/>
          <a:ln w="9525">
            <a:solidFill>
              <a:schemeClr val="tx1"/>
            </a:solidFill>
            <a:round/>
            <a:headEnd/>
            <a:tailEnd/>
          </a:ln>
        </p:spPr>
        <p:txBody>
          <a:bodyPr/>
          <a:lstStyle/>
          <a:p>
            <a:endParaRPr lang="zh-CN" altLang="en-US"/>
          </a:p>
        </p:txBody>
      </p:sp>
      <p:sp>
        <p:nvSpPr>
          <p:cNvPr id="95240" name="Text Box 9"/>
          <p:cNvSpPr txBox="1">
            <a:spLocks noChangeArrowheads="1"/>
          </p:cNvSpPr>
          <p:nvPr/>
        </p:nvSpPr>
        <p:spPr bwMode="auto">
          <a:xfrm>
            <a:off x="539750" y="3357563"/>
            <a:ext cx="438150" cy="701675"/>
          </a:xfrm>
          <a:prstGeom prst="rect">
            <a:avLst/>
          </a:prstGeom>
          <a:noFill/>
          <a:ln w="9525">
            <a:noFill/>
            <a:miter lim="800000"/>
            <a:headEnd/>
            <a:tailEnd/>
          </a:ln>
        </p:spPr>
        <p:txBody>
          <a:bodyPr wrap="none">
            <a:spAutoFit/>
          </a:bodyPr>
          <a:lstStyle/>
          <a:p>
            <a:r>
              <a:rPr lang="zh-CN" altLang="en-US" sz="2000" b="1"/>
              <a:t>前</a:t>
            </a:r>
          </a:p>
          <a:p>
            <a:r>
              <a:rPr lang="zh-CN" altLang="en-US" sz="2000" b="1">
                <a:solidFill>
                  <a:srgbClr val="FF0000"/>
                </a:solidFill>
              </a:rPr>
              <a:t>水</a:t>
            </a:r>
          </a:p>
        </p:txBody>
      </p:sp>
      <p:sp>
        <p:nvSpPr>
          <p:cNvPr id="95241" name="Text Box 10"/>
          <p:cNvSpPr txBox="1">
            <a:spLocks noChangeArrowheads="1"/>
          </p:cNvSpPr>
          <p:nvPr/>
        </p:nvSpPr>
        <p:spPr bwMode="auto">
          <a:xfrm>
            <a:off x="1619250" y="3429000"/>
            <a:ext cx="695325" cy="701675"/>
          </a:xfrm>
          <a:prstGeom prst="rect">
            <a:avLst/>
          </a:prstGeom>
          <a:noFill/>
          <a:ln w="9525">
            <a:noFill/>
            <a:miter lim="800000"/>
            <a:headEnd/>
            <a:tailEnd/>
          </a:ln>
        </p:spPr>
        <p:txBody>
          <a:bodyPr wrap="none">
            <a:spAutoFit/>
          </a:bodyPr>
          <a:lstStyle/>
          <a:p>
            <a:r>
              <a:rPr lang="zh-CN" altLang="en-US" sz="2000" b="1"/>
              <a:t>后</a:t>
            </a:r>
          </a:p>
          <a:p>
            <a:r>
              <a:rPr lang="zh-CN" altLang="en-US" sz="2000" b="1">
                <a:solidFill>
                  <a:srgbClr val="FF0000"/>
                </a:solidFill>
              </a:rPr>
              <a:t>水月</a:t>
            </a:r>
          </a:p>
        </p:txBody>
      </p:sp>
      <p:sp>
        <p:nvSpPr>
          <p:cNvPr id="95242" name="Text Box 11"/>
          <p:cNvSpPr txBox="1">
            <a:spLocks noChangeArrowheads="1"/>
          </p:cNvSpPr>
          <p:nvPr/>
        </p:nvSpPr>
        <p:spPr bwMode="auto">
          <a:xfrm>
            <a:off x="1187450" y="1700213"/>
            <a:ext cx="1225550" cy="519112"/>
          </a:xfrm>
          <a:prstGeom prst="rect">
            <a:avLst/>
          </a:prstGeom>
          <a:noFill/>
          <a:ln w="9525">
            <a:noFill/>
            <a:miter lim="800000"/>
            <a:headEnd/>
            <a:tailEnd/>
          </a:ln>
        </p:spPr>
        <p:txBody>
          <a:bodyPr>
            <a:spAutoFit/>
          </a:bodyPr>
          <a:lstStyle/>
          <a:p>
            <a:r>
              <a:rPr lang="zh-CN" altLang="en-US" sz="2800" b="1">
                <a:solidFill>
                  <a:srgbClr val="FF0000"/>
                </a:solidFill>
              </a:rPr>
              <a:t>所见</a:t>
            </a:r>
          </a:p>
        </p:txBody>
      </p:sp>
      <p:sp>
        <p:nvSpPr>
          <p:cNvPr id="95243" name="Text Box 12"/>
          <p:cNvSpPr txBox="1">
            <a:spLocks noChangeArrowheads="1"/>
          </p:cNvSpPr>
          <p:nvPr/>
        </p:nvSpPr>
        <p:spPr bwMode="auto">
          <a:xfrm>
            <a:off x="1187450" y="5157788"/>
            <a:ext cx="1079500" cy="519112"/>
          </a:xfrm>
          <a:prstGeom prst="rect">
            <a:avLst/>
          </a:prstGeom>
          <a:noFill/>
          <a:ln w="9525">
            <a:noFill/>
            <a:miter lim="800000"/>
            <a:headEnd/>
            <a:tailEnd/>
          </a:ln>
        </p:spPr>
        <p:txBody>
          <a:bodyPr>
            <a:spAutoFit/>
          </a:bodyPr>
          <a:lstStyle/>
          <a:p>
            <a:r>
              <a:rPr lang="zh-CN" altLang="en-US" sz="2800" b="1">
                <a:solidFill>
                  <a:srgbClr val="FF0000"/>
                </a:solidFill>
              </a:rPr>
              <a:t>所见</a:t>
            </a:r>
          </a:p>
        </p:txBody>
      </p:sp>
      <p:sp>
        <p:nvSpPr>
          <p:cNvPr id="95244" name="Text Box 13"/>
          <p:cNvSpPr txBox="1">
            <a:spLocks noChangeArrowheads="1"/>
          </p:cNvSpPr>
          <p:nvPr/>
        </p:nvSpPr>
        <p:spPr bwMode="auto">
          <a:xfrm>
            <a:off x="3203575" y="5157788"/>
            <a:ext cx="1152525" cy="519112"/>
          </a:xfrm>
          <a:prstGeom prst="rect">
            <a:avLst/>
          </a:prstGeom>
          <a:noFill/>
          <a:ln w="9525">
            <a:noFill/>
            <a:miter lim="800000"/>
            <a:headEnd/>
            <a:tailEnd/>
          </a:ln>
        </p:spPr>
        <p:txBody>
          <a:bodyPr>
            <a:spAutoFit/>
          </a:bodyPr>
          <a:lstStyle/>
          <a:p>
            <a:r>
              <a:rPr lang="zh-CN" altLang="en-US" sz="2800" b="1">
                <a:solidFill>
                  <a:srgbClr val="FF0000"/>
                </a:solidFill>
              </a:rPr>
              <a:t>所感</a:t>
            </a:r>
          </a:p>
        </p:txBody>
      </p:sp>
      <p:sp>
        <p:nvSpPr>
          <p:cNvPr id="95245" name="Text Box 14"/>
          <p:cNvSpPr txBox="1">
            <a:spLocks noChangeArrowheads="1"/>
          </p:cNvSpPr>
          <p:nvPr/>
        </p:nvSpPr>
        <p:spPr bwMode="auto">
          <a:xfrm>
            <a:off x="3276600" y="4149725"/>
            <a:ext cx="539750" cy="519113"/>
          </a:xfrm>
          <a:prstGeom prst="rect">
            <a:avLst/>
          </a:prstGeom>
          <a:noFill/>
          <a:ln w="9525">
            <a:noFill/>
            <a:miter lim="800000"/>
            <a:headEnd/>
            <a:tailEnd/>
          </a:ln>
        </p:spPr>
        <p:txBody>
          <a:bodyPr wrap="none">
            <a:spAutoFit/>
          </a:bodyPr>
          <a:lstStyle/>
          <a:p>
            <a:r>
              <a:rPr lang="zh-CN" altLang="en-US" sz="2800" b="1"/>
              <a:t>乐</a:t>
            </a:r>
          </a:p>
        </p:txBody>
      </p:sp>
      <p:sp>
        <p:nvSpPr>
          <p:cNvPr id="95246" name="Text Box 15"/>
          <p:cNvSpPr txBox="1">
            <a:spLocks noChangeArrowheads="1"/>
          </p:cNvSpPr>
          <p:nvPr/>
        </p:nvSpPr>
        <p:spPr bwMode="auto">
          <a:xfrm>
            <a:off x="2987675" y="1628775"/>
            <a:ext cx="1225550" cy="519113"/>
          </a:xfrm>
          <a:prstGeom prst="rect">
            <a:avLst/>
          </a:prstGeom>
          <a:noFill/>
          <a:ln w="9525">
            <a:noFill/>
            <a:miter lim="800000"/>
            <a:headEnd/>
            <a:tailEnd/>
          </a:ln>
        </p:spPr>
        <p:txBody>
          <a:bodyPr>
            <a:spAutoFit/>
          </a:bodyPr>
          <a:lstStyle/>
          <a:p>
            <a:r>
              <a:rPr lang="zh-CN" altLang="en-US" sz="2800" b="1">
                <a:solidFill>
                  <a:srgbClr val="FF0000"/>
                </a:solidFill>
              </a:rPr>
              <a:t>所闻</a:t>
            </a:r>
          </a:p>
        </p:txBody>
      </p:sp>
      <p:sp>
        <p:nvSpPr>
          <p:cNvPr id="95247" name="Text Box 16"/>
          <p:cNvSpPr txBox="1">
            <a:spLocks noChangeArrowheads="1"/>
          </p:cNvSpPr>
          <p:nvPr/>
        </p:nvSpPr>
        <p:spPr bwMode="auto">
          <a:xfrm>
            <a:off x="2987675" y="2492375"/>
            <a:ext cx="1728788" cy="641350"/>
          </a:xfrm>
          <a:prstGeom prst="rect">
            <a:avLst/>
          </a:prstGeom>
          <a:noFill/>
          <a:ln w="9525">
            <a:noFill/>
            <a:miter lim="800000"/>
            <a:headEnd/>
            <a:tailEnd/>
          </a:ln>
        </p:spPr>
        <p:txBody>
          <a:bodyPr>
            <a:spAutoFit/>
          </a:bodyPr>
          <a:lstStyle/>
          <a:p>
            <a:r>
              <a:rPr lang="zh-CN" altLang="en-US" b="1"/>
              <a:t>前：水月之诗</a:t>
            </a:r>
          </a:p>
          <a:p>
            <a:r>
              <a:rPr lang="zh-CN" altLang="en-US" b="1"/>
              <a:t>后：美人之歌</a:t>
            </a:r>
          </a:p>
        </p:txBody>
      </p:sp>
      <p:sp>
        <p:nvSpPr>
          <p:cNvPr id="95248" name="Text Box 17"/>
          <p:cNvSpPr txBox="1">
            <a:spLocks noChangeArrowheads="1"/>
          </p:cNvSpPr>
          <p:nvPr/>
        </p:nvSpPr>
        <p:spPr bwMode="auto">
          <a:xfrm>
            <a:off x="4932363" y="1628775"/>
            <a:ext cx="1079500" cy="519113"/>
          </a:xfrm>
          <a:prstGeom prst="rect">
            <a:avLst/>
          </a:prstGeom>
          <a:noFill/>
          <a:ln w="9525">
            <a:noFill/>
            <a:miter lim="800000"/>
            <a:headEnd/>
            <a:tailEnd/>
          </a:ln>
        </p:spPr>
        <p:txBody>
          <a:bodyPr>
            <a:spAutoFit/>
          </a:bodyPr>
          <a:lstStyle/>
          <a:p>
            <a:r>
              <a:rPr lang="zh-CN" altLang="en-US" sz="2800" b="1">
                <a:solidFill>
                  <a:srgbClr val="FF0000"/>
                </a:solidFill>
              </a:rPr>
              <a:t>所感</a:t>
            </a:r>
          </a:p>
        </p:txBody>
      </p:sp>
      <p:sp>
        <p:nvSpPr>
          <p:cNvPr id="95249" name="Text Box 18"/>
          <p:cNvSpPr txBox="1">
            <a:spLocks noChangeArrowheads="1"/>
          </p:cNvSpPr>
          <p:nvPr/>
        </p:nvSpPr>
        <p:spPr bwMode="auto">
          <a:xfrm>
            <a:off x="5076825" y="2565400"/>
            <a:ext cx="539750" cy="519113"/>
          </a:xfrm>
          <a:prstGeom prst="rect">
            <a:avLst/>
          </a:prstGeom>
          <a:noFill/>
          <a:ln w="9525">
            <a:noFill/>
            <a:miter lim="800000"/>
            <a:headEnd/>
            <a:tailEnd/>
          </a:ln>
        </p:spPr>
        <p:txBody>
          <a:bodyPr wrap="none">
            <a:spAutoFit/>
          </a:bodyPr>
          <a:lstStyle/>
          <a:p>
            <a:r>
              <a:rPr lang="zh-CN" altLang="en-US" sz="2800" b="1"/>
              <a:t>悲</a:t>
            </a:r>
          </a:p>
        </p:txBody>
      </p:sp>
      <p:sp>
        <p:nvSpPr>
          <p:cNvPr id="95250" name="Text Box 19"/>
          <p:cNvSpPr txBox="1">
            <a:spLocks noChangeArrowheads="1"/>
          </p:cNvSpPr>
          <p:nvPr/>
        </p:nvSpPr>
        <p:spPr bwMode="auto">
          <a:xfrm>
            <a:off x="4932363" y="5157788"/>
            <a:ext cx="1152525" cy="519112"/>
          </a:xfrm>
          <a:prstGeom prst="rect">
            <a:avLst/>
          </a:prstGeom>
          <a:noFill/>
          <a:ln w="9525">
            <a:noFill/>
            <a:miter lim="800000"/>
            <a:headEnd/>
            <a:tailEnd/>
          </a:ln>
        </p:spPr>
        <p:txBody>
          <a:bodyPr>
            <a:spAutoFit/>
          </a:bodyPr>
          <a:lstStyle/>
          <a:p>
            <a:r>
              <a:rPr lang="zh-CN" altLang="en-US" sz="2800" b="1">
                <a:solidFill>
                  <a:srgbClr val="FF0000"/>
                </a:solidFill>
              </a:rPr>
              <a:t>所闻</a:t>
            </a:r>
          </a:p>
        </p:txBody>
      </p:sp>
      <p:sp>
        <p:nvSpPr>
          <p:cNvPr id="95251" name="Text Box 20"/>
          <p:cNvSpPr txBox="1">
            <a:spLocks noChangeArrowheads="1"/>
          </p:cNvSpPr>
          <p:nvPr/>
        </p:nvSpPr>
        <p:spPr bwMode="auto">
          <a:xfrm>
            <a:off x="4859338" y="4292600"/>
            <a:ext cx="1368425" cy="701675"/>
          </a:xfrm>
          <a:prstGeom prst="rect">
            <a:avLst/>
          </a:prstGeom>
          <a:noFill/>
          <a:ln w="9525">
            <a:noFill/>
            <a:miter lim="800000"/>
            <a:headEnd/>
            <a:tailEnd/>
          </a:ln>
        </p:spPr>
        <p:txBody>
          <a:bodyPr>
            <a:spAutoFit/>
          </a:bodyPr>
          <a:lstStyle/>
          <a:p>
            <a:r>
              <a:rPr lang="zh-CN" altLang="en-US" sz="2000" b="1"/>
              <a:t>前：箫声</a:t>
            </a:r>
          </a:p>
          <a:p>
            <a:r>
              <a:rPr lang="zh-CN" altLang="en-US" sz="2000" b="1"/>
              <a:t>后：客语</a:t>
            </a:r>
          </a:p>
        </p:txBody>
      </p:sp>
      <p:sp>
        <p:nvSpPr>
          <p:cNvPr id="95252" name="Text Box 21"/>
          <p:cNvSpPr txBox="1">
            <a:spLocks noChangeArrowheads="1"/>
          </p:cNvSpPr>
          <p:nvPr/>
        </p:nvSpPr>
        <p:spPr bwMode="auto">
          <a:xfrm>
            <a:off x="6443663" y="1628775"/>
            <a:ext cx="1296987" cy="519113"/>
          </a:xfrm>
          <a:prstGeom prst="rect">
            <a:avLst/>
          </a:prstGeom>
          <a:noFill/>
          <a:ln w="9525">
            <a:noFill/>
            <a:miter lim="800000"/>
            <a:headEnd/>
            <a:tailEnd/>
          </a:ln>
        </p:spPr>
        <p:txBody>
          <a:bodyPr>
            <a:spAutoFit/>
          </a:bodyPr>
          <a:lstStyle/>
          <a:p>
            <a:r>
              <a:rPr lang="zh-CN" altLang="en-US" sz="2800" b="1">
                <a:solidFill>
                  <a:srgbClr val="FF0000"/>
                </a:solidFill>
              </a:rPr>
              <a:t>所思</a:t>
            </a:r>
          </a:p>
        </p:txBody>
      </p:sp>
      <p:sp>
        <p:nvSpPr>
          <p:cNvPr id="95253" name="Text Box 22"/>
          <p:cNvSpPr txBox="1">
            <a:spLocks noChangeArrowheads="1"/>
          </p:cNvSpPr>
          <p:nvPr/>
        </p:nvSpPr>
        <p:spPr bwMode="auto">
          <a:xfrm>
            <a:off x="6516688" y="5157788"/>
            <a:ext cx="1150937" cy="519112"/>
          </a:xfrm>
          <a:prstGeom prst="rect">
            <a:avLst/>
          </a:prstGeom>
          <a:noFill/>
          <a:ln w="9525">
            <a:noFill/>
            <a:miter lim="800000"/>
            <a:headEnd/>
            <a:tailEnd/>
          </a:ln>
        </p:spPr>
        <p:txBody>
          <a:bodyPr>
            <a:spAutoFit/>
          </a:bodyPr>
          <a:lstStyle/>
          <a:p>
            <a:r>
              <a:rPr lang="zh-CN" altLang="en-US" sz="2800" b="1">
                <a:solidFill>
                  <a:srgbClr val="FF0000"/>
                </a:solidFill>
              </a:rPr>
              <a:t>所思</a:t>
            </a:r>
          </a:p>
        </p:txBody>
      </p:sp>
      <p:sp>
        <p:nvSpPr>
          <p:cNvPr id="95254" name="Text Box 23"/>
          <p:cNvSpPr txBox="1">
            <a:spLocks noChangeArrowheads="1"/>
          </p:cNvSpPr>
          <p:nvPr/>
        </p:nvSpPr>
        <p:spPr bwMode="auto">
          <a:xfrm>
            <a:off x="468313" y="4149725"/>
            <a:ext cx="1944687" cy="396875"/>
          </a:xfrm>
          <a:prstGeom prst="rect">
            <a:avLst/>
          </a:prstGeom>
          <a:noFill/>
          <a:ln w="9525">
            <a:noFill/>
            <a:miter lim="800000"/>
            <a:headEnd/>
            <a:tailEnd/>
          </a:ln>
        </p:spPr>
        <p:txBody>
          <a:bodyPr>
            <a:spAutoFit/>
          </a:bodyPr>
          <a:lstStyle/>
          <a:p>
            <a:pPr>
              <a:spcBef>
                <a:spcPct val="50000"/>
              </a:spcBef>
            </a:pPr>
            <a:r>
              <a:rPr lang="zh-CN" altLang="en-US" sz="2000" b="1">
                <a:solidFill>
                  <a:srgbClr val="0000CC"/>
                </a:solidFill>
                <a:latin typeface="黑体" pitchFamily="49" charset="-122"/>
                <a:ea typeface="黑体" pitchFamily="49" charset="-122"/>
              </a:rPr>
              <a:t>良辰美景乐事</a:t>
            </a:r>
          </a:p>
        </p:txBody>
      </p:sp>
      <p:sp>
        <p:nvSpPr>
          <p:cNvPr id="95255" name="Text Box 24"/>
          <p:cNvSpPr txBox="1">
            <a:spLocks noChangeArrowheads="1"/>
          </p:cNvSpPr>
          <p:nvPr/>
        </p:nvSpPr>
        <p:spPr bwMode="auto">
          <a:xfrm>
            <a:off x="5867400" y="2565400"/>
            <a:ext cx="2881313" cy="396875"/>
          </a:xfrm>
          <a:prstGeom prst="rect">
            <a:avLst/>
          </a:prstGeom>
          <a:noFill/>
          <a:ln w="9525">
            <a:noFill/>
            <a:miter lim="800000"/>
            <a:headEnd/>
            <a:tailEnd/>
          </a:ln>
        </p:spPr>
        <p:txBody>
          <a:bodyPr>
            <a:spAutoFit/>
          </a:bodyPr>
          <a:lstStyle/>
          <a:p>
            <a:pPr>
              <a:spcBef>
                <a:spcPct val="50000"/>
              </a:spcBef>
            </a:pPr>
            <a:r>
              <a:rPr lang="zh-CN" altLang="en-US" sz="2000" b="1">
                <a:solidFill>
                  <a:srgbClr val="0000CC"/>
                </a:solidFill>
                <a:latin typeface="黑体" pitchFamily="49" charset="-122"/>
                <a:ea typeface="黑体" pitchFamily="49" charset="-122"/>
              </a:rPr>
              <a:t>古今对比：人生渺小</a:t>
            </a:r>
          </a:p>
        </p:txBody>
      </p:sp>
      <p:sp>
        <p:nvSpPr>
          <p:cNvPr id="95256" name="Text Box 25"/>
          <p:cNvSpPr txBox="1">
            <a:spLocks noChangeArrowheads="1"/>
          </p:cNvSpPr>
          <p:nvPr/>
        </p:nvSpPr>
        <p:spPr bwMode="auto">
          <a:xfrm>
            <a:off x="5867400" y="2276475"/>
            <a:ext cx="2655888" cy="396875"/>
          </a:xfrm>
          <a:prstGeom prst="rect">
            <a:avLst/>
          </a:prstGeom>
          <a:noFill/>
          <a:ln w="9525">
            <a:noFill/>
            <a:miter lim="800000"/>
            <a:headEnd/>
            <a:tailEnd/>
          </a:ln>
        </p:spPr>
        <p:txBody>
          <a:bodyPr>
            <a:spAutoFit/>
          </a:bodyPr>
          <a:lstStyle/>
          <a:p>
            <a:pPr>
              <a:spcBef>
                <a:spcPct val="50000"/>
              </a:spcBef>
            </a:pPr>
            <a:r>
              <a:rPr lang="zh-CN" altLang="en-US" sz="2000" b="1">
                <a:solidFill>
                  <a:srgbClr val="0000CC"/>
                </a:solidFill>
                <a:latin typeface="黑体" pitchFamily="49" charset="-122"/>
                <a:ea typeface="黑体" pitchFamily="49" charset="-122"/>
              </a:rPr>
              <a:t>物人对比：人生短暂</a:t>
            </a:r>
          </a:p>
        </p:txBody>
      </p:sp>
      <p:sp>
        <p:nvSpPr>
          <p:cNvPr id="95257" name="Text Box 26"/>
          <p:cNvSpPr txBox="1">
            <a:spLocks noChangeArrowheads="1"/>
          </p:cNvSpPr>
          <p:nvPr/>
        </p:nvSpPr>
        <p:spPr bwMode="auto">
          <a:xfrm>
            <a:off x="5688013" y="2852738"/>
            <a:ext cx="3455987" cy="396875"/>
          </a:xfrm>
          <a:prstGeom prst="rect">
            <a:avLst/>
          </a:prstGeom>
          <a:noFill/>
          <a:ln w="9525">
            <a:noFill/>
            <a:miter lim="800000"/>
            <a:headEnd/>
            <a:tailEnd/>
          </a:ln>
        </p:spPr>
        <p:txBody>
          <a:bodyPr>
            <a:spAutoFit/>
          </a:bodyPr>
          <a:lstStyle/>
          <a:p>
            <a:pPr>
              <a:spcBef>
                <a:spcPct val="50000"/>
              </a:spcBef>
            </a:pPr>
            <a:r>
              <a:rPr lang="zh-CN" altLang="en-US" sz="2000" b="1">
                <a:solidFill>
                  <a:srgbClr val="0000CC"/>
                </a:solidFill>
                <a:latin typeface="黑体" pitchFamily="49" charset="-122"/>
                <a:ea typeface="黑体" pitchFamily="49" charset="-122"/>
              </a:rPr>
              <a:t>理想现实对比：人生无奈 </a:t>
            </a:r>
          </a:p>
        </p:txBody>
      </p:sp>
      <p:sp>
        <p:nvSpPr>
          <p:cNvPr id="95258" name="Rectangle 27"/>
          <p:cNvSpPr>
            <a:spLocks noChangeArrowheads="1"/>
          </p:cNvSpPr>
          <p:nvPr/>
        </p:nvSpPr>
        <p:spPr bwMode="auto">
          <a:xfrm>
            <a:off x="6372225" y="4221163"/>
            <a:ext cx="2012950" cy="457200"/>
          </a:xfrm>
          <a:prstGeom prst="rect">
            <a:avLst/>
          </a:prstGeom>
          <a:noFill/>
          <a:ln w="9525">
            <a:noFill/>
            <a:miter lim="800000"/>
            <a:headEnd/>
            <a:tailEnd/>
          </a:ln>
        </p:spPr>
        <p:txBody>
          <a:bodyPr>
            <a:spAutoFit/>
          </a:bodyPr>
          <a:lstStyle/>
          <a:p>
            <a:pPr>
              <a:spcBef>
                <a:spcPct val="50000"/>
              </a:spcBef>
            </a:pPr>
            <a:r>
              <a:rPr lang="zh-CN" altLang="en-US" sz="2400" b="1">
                <a:solidFill>
                  <a:srgbClr val="0000CC"/>
                </a:solidFill>
                <a:latin typeface="黑体" pitchFamily="49" charset="-122"/>
                <a:ea typeface="黑体" pitchFamily="49" charset="-122"/>
              </a:rPr>
              <a:t>变与不变</a:t>
            </a:r>
          </a:p>
        </p:txBody>
      </p:sp>
      <p:sp>
        <p:nvSpPr>
          <p:cNvPr id="95259" name="Rectangle 28"/>
          <p:cNvSpPr>
            <a:spLocks noChangeArrowheads="1"/>
          </p:cNvSpPr>
          <p:nvPr/>
        </p:nvSpPr>
        <p:spPr bwMode="auto">
          <a:xfrm>
            <a:off x="6372225" y="4581525"/>
            <a:ext cx="2012950" cy="457200"/>
          </a:xfrm>
          <a:prstGeom prst="rect">
            <a:avLst/>
          </a:prstGeom>
          <a:noFill/>
          <a:ln w="9525">
            <a:noFill/>
            <a:miter lim="800000"/>
            <a:headEnd/>
            <a:tailEnd/>
          </a:ln>
        </p:spPr>
        <p:txBody>
          <a:bodyPr>
            <a:spAutoFit/>
          </a:bodyPr>
          <a:lstStyle/>
          <a:p>
            <a:pPr>
              <a:spcBef>
                <a:spcPct val="50000"/>
              </a:spcBef>
            </a:pPr>
            <a:r>
              <a:rPr lang="zh-CN" altLang="en-US" sz="2400" b="1">
                <a:solidFill>
                  <a:srgbClr val="0000CC"/>
                </a:solidFill>
                <a:latin typeface="黑体" pitchFamily="49" charset="-122"/>
                <a:ea typeface="黑体" pitchFamily="49" charset="-122"/>
              </a:rPr>
              <a:t>不取与取</a:t>
            </a:r>
          </a:p>
        </p:txBody>
      </p:sp>
      <p:sp>
        <p:nvSpPr>
          <p:cNvPr id="95260" name="Line 29"/>
          <p:cNvSpPr>
            <a:spLocks noChangeShapeType="1"/>
          </p:cNvSpPr>
          <p:nvPr/>
        </p:nvSpPr>
        <p:spPr bwMode="auto">
          <a:xfrm>
            <a:off x="1547813" y="4724400"/>
            <a:ext cx="0" cy="433388"/>
          </a:xfrm>
          <a:prstGeom prst="line">
            <a:avLst/>
          </a:prstGeom>
          <a:noFill/>
          <a:ln w="9525">
            <a:solidFill>
              <a:schemeClr val="tx1"/>
            </a:solidFill>
            <a:round/>
            <a:headEnd/>
            <a:tailEnd/>
          </a:ln>
        </p:spPr>
        <p:txBody>
          <a:bodyPr/>
          <a:lstStyle/>
          <a:p>
            <a:endParaRPr lang="zh-CN" altLang="en-US"/>
          </a:p>
        </p:txBody>
      </p:sp>
      <p:sp>
        <p:nvSpPr>
          <p:cNvPr id="95261" name="Line 30"/>
          <p:cNvSpPr>
            <a:spLocks noChangeShapeType="1"/>
          </p:cNvSpPr>
          <p:nvPr/>
        </p:nvSpPr>
        <p:spPr bwMode="auto">
          <a:xfrm>
            <a:off x="2195513" y="5445125"/>
            <a:ext cx="936625" cy="0"/>
          </a:xfrm>
          <a:prstGeom prst="line">
            <a:avLst/>
          </a:prstGeom>
          <a:noFill/>
          <a:ln w="9525">
            <a:solidFill>
              <a:schemeClr val="tx1"/>
            </a:solidFill>
            <a:round/>
            <a:headEnd/>
            <a:tailEnd type="triangle" w="med" len="med"/>
          </a:ln>
        </p:spPr>
        <p:txBody>
          <a:bodyPr/>
          <a:lstStyle/>
          <a:p>
            <a:endParaRPr lang="zh-CN" altLang="en-US"/>
          </a:p>
        </p:txBody>
      </p:sp>
      <p:sp>
        <p:nvSpPr>
          <p:cNvPr id="95262" name="Line 31"/>
          <p:cNvSpPr>
            <a:spLocks noChangeShapeType="1"/>
          </p:cNvSpPr>
          <p:nvPr/>
        </p:nvSpPr>
        <p:spPr bwMode="auto">
          <a:xfrm>
            <a:off x="3419475" y="3213100"/>
            <a:ext cx="0" cy="936625"/>
          </a:xfrm>
          <a:prstGeom prst="line">
            <a:avLst/>
          </a:prstGeom>
          <a:noFill/>
          <a:ln w="9525">
            <a:solidFill>
              <a:schemeClr val="tx1"/>
            </a:solidFill>
            <a:round/>
            <a:headEnd/>
            <a:tailEnd type="triangle" w="med" len="med"/>
          </a:ln>
        </p:spPr>
        <p:txBody>
          <a:bodyPr/>
          <a:lstStyle/>
          <a:p>
            <a:endParaRPr lang="zh-CN" altLang="en-US"/>
          </a:p>
        </p:txBody>
      </p:sp>
      <p:sp>
        <p:nvSpPr>
          <p:cNvPr id="95263" name="Line 32"/>
          <p:cNvSpPr>
            <a:spLocks noChangeShapeType="1"/>
          </p:cNvSpPr>
          <p:nvPr/>
        </p:nvSpPr>
        <p:spPr bwMode="auto">
          <a:xfrm>
            <a:off x="4140200" y="1916113"/>
            <a:ext cx="647700" cy="0"/>
          </a:xfrm>
          <a:prstGeom prst="line">
            <a:avLst/>
          </a:prstGeom>
          <a:noFill/>
          <a:ln w="9525">
            <a:solidFill>
              <a:schemeClr val="tx1"/>
            </a:solidFill>
            <a:round/>
            <a:headEnd/>
            <a:tailEnd type="triangle" w="med" len="med"/>
          </a:ln>
        </p:spPr>
        <p:txBody>
          <a:bodyPr/>
          <a:lstStyle/>
          <a:p>
            <a:endParaRPr lang="zh-CN" altLang="en-US"/>
          </a:p>
        </p:txBody>
      </p:sp>
      <p:sp>
        <p:nvSpPr>
          <p:cNvPr id="95264" name="Line 33"/>
          <p:cNvSpPr>
            <a:spLocks noChangeShapeType="1"/>
          </p:cNvSpPr>
          <p:nvPr/>
        </p:nvSpPr>
        <p:spPr bwMode="auto">
          <a:xfrm flipH="1" flipV="1">
            <a:off x="5364163" y="3284538"/>
            <a:ext cx="0" cy="936625"/>
          </a:xfrm>
          <a:prstGeom prst="line">
            <a:avLst/>
          </a:prstGeom>
          <a:noFill/>
          <a:ln w="9525">
            <a:solidFill>
              <a:schemeClr val="tx1"/>
            </a:solidFill>
            <a:round/>
            <a:headEnd/>
            <a:tailEnd type="triangle" w="med" len="med"/>
          </a:ln>
        </p:spPr>
        <p:txBody>
          <a:bodyPr/>
          <a:lstStyle/>
          <a:p>
            <a:endParaRPr lang="zh-CN" altLang="en-US"/>
          </a:p>
        </p:txBody>
      </p:sp>
      <p:sp>
        <p:nvSpPr>
          <p:cNvPr id="95265" name="Line 34"/>
          <p:cNvSpPr>
            <a:spLocks noChangeShapeType="1"/>
          </p:cNvSpPr>
          <p:nvPr/>
        </p:nvSpPr>
        <p:spPr bwMode="auto">
          <a:xfrm>
            <a:off x="5940425" y="5445125"/>
            <a:ext cx="576263" cy="0"/>
          </a:xfrm>
          <a:prstGeom prst="line">
            <a:avLst/>
          </a:prstGeom>
          <a:noFill/>
          <a:ln w="9525">
            <a:solidFill>
              <a:schemeClr val="tx1"/>
            </a:solidFill>
            <a:round/>
            <a:headEnd/>
            <a:tailEnd type="triangle" w="med" len="med"/>
          </a:ln>
        </p:spPr>
        <p:txBody>
          <a:bodyPr/>
          <a:lstStyle/>
          <a:p>
            <a:endParaRPr lang="zh-CN" altLang="en-US"/>
          </a:p>
        </p:txBody>
      </p:sp>
      <p:sp>
        <p:nvSpPr>
          <p:cNvPr id="95266" name="Line 36"/>
          <p:cNvSpPr>
            <a:spLocks noChangeShapeType="1"/>
          </p:cNvSpPr>
          <p:nvPr/>
        </p:nvSpPr>
        <p:spPr bwMode="auto">
          <a:xfrm flipH="1">
            <a:off x="5867400" y="1916113"/>
            <a:ext cx="576263" cy="0"/>
          </a:xfrm>
          <a:prstGeom prst="line">
            <a:avLst/>
          </a:prstGeom>
          <a:noFill/>
          <a:ln w="9525">
            <a:solidFill>
              <a:schemeClr val="tx1"/>
            </a:solidFill>
            <a:round/>
            <a:headEnd/>
            <a:tailEnd type="triangle" w="med" len="med"/>
          </a:ln>
        </p:spPr>
        <p:txBody>
          <a:bodyPr/>
          <a:lstStyle/>
          <a:p>
            <a:endParaRPr lang="zh-CN" altLang="en-US"/>
          </a:p>
        </p:txBody>
      </p:sp>
      <p:sp>
        <p:nvSpPr>
          <p:cNvPr id="95267" name="AutoShape 39"/>
          <p:cNvSpPr>
            <a:spLocks noChangeArrowheads="1"/>
          </p:cNvSpPr>
          <p:nvPr/>
        </p:nvSpPr>
        <p:spPr bwMode="auto">
          <a:xfrm>
            <a:off x="7019925" y="3500438"/>
            <a:ext cx="73025" cy="649287"/>
          </a:xfrm>
          <a:prstGeom prst="upDownArrow">
            <a:avLst>
              <a:gd name="adj1" fmla="val 50000"/>
              <a:gd name="adj2" fmla="val 177826"/>
            </a:avLst>
          </a:prstGeom>
          <a:solidFill>
            <a:schemeClr val="accent1"/>
          </a:solidFill>
          <a:ln w="9525">
            <a:solidFill>
              <a:schemeClr val="tx1"/>
            </a:solidFill>
            <a:miter lim="800000"/>
            <a:headEnd/>
            <a:tailEnd/>
          </a:ln>
        </p:spPr>
        <p:txBody>
          <a:bodyPr vert="eaVert" wrap="none" anchor="ctr"/>
          <a:lstStyle/>
          <a:p>
            <a:endParaRPr lang="zh-CN" altLang="en-US"/>
          </a:p>
        </p:txBody>
      </p:sp>
      <p:sp>
        <p:nvSpPr>
          <p:cNvPr id="95268" name="Line 40"/>
          <p:cNvSpPr>
            <a:spLocks noChangeShapeType="1"/>
          </p:cNvSpPr>
          <p:nvPr/>
        </p:nvSpPr>
        <p:spPr bwMode="auto">
          <a:xfrm>
            <a:off x="1619250" y="2349500"/>
            <a:ext cx="0" cy="215900"/>
          </a:xfrm>
          <a:prstGeom prst="line">
            <a:avLst/>
          </a:prstGeom>
          <a:noFill/>
          <a:ln w="9525">
            <a:solidFill>
              <a:schemeClr val="tx1"/>
            </a:solidFill>
            <a:round/>
            <a:headEnd/>
            <a:tailEnd/>
          </a:ln>
        </p:spPr>
        <p:txBody>
          <a:bodyPr/>
          <a:lstStyle/>
          <a:p>
            <a:endParaRPr lang="zh-CN" altLang="en-US"/>
          </a:p>
        </p:txBody>
      </p:sp>
      <p:sp>
        <p:nvSpPr>
          <p:cNvPr id="95269" name="Line 41"/>
          <p:cNvSpPr>
            <a:spLocks noChangeShapeType="1"/>
          </p:cNvSpPr>
          <p:nvPr/>
        </p:nvSpPr>
        <p:spPr bwMode="auto">
          <a:xfrm>
            <a:off x="2124075" y="1916113"/>
            <a:ext cx="719138" cy="0"/>
          </a:xfrm>
          <a:prstGeom prst="line">
            <a:avLst/>
          </a:prstGeom>
          <a:noFill/>
          <a:ln w="9525">
            <a:solidFill>
              <a:schemeClr val="tx1"/>
            </a:solidFill>
            <a:round/>
            <a:headEnd/>
            <a:tailEnd type="triangle" w="med" len="med"/>
          </a:ln>
        </p:spPr>
        <p:txBody>
          <a:bodyPr/>
          <a:lstStyle/>
          <a:p>
            <a:endParaRPr lang="zh-CN" altLang="en-US"/>
          </a:p>
        </p:txBody>
      </p:sp>
      <p:sp>
        <p:nvSpPr>
          <p:cNvPr id="95270" name="Line 42"/>
          <p:cNvSpPr>
            <a:spLocks noChangeShapeType="1"/>
          </p:cNvSpPr>
          <p:nvPr/>
        </p:nvSpPr>
        <p:spPr bwMode="auto">
          <a:xfrm>
            <a:off x="4140200" y="5445125"/>
            <a:ext cx="647700" cy="0"/>
          </a:xfrm>
          <a:prstGeom prst="line">
            <a:avLst/>
          </a:prstGeom>
          <a:noFill/>
          <a:ln w="9525">
            <a:solidFill>
              <a:schemeClr val="tx1"/>
            </a:solidFill>
            <a:round/>
            <a:headEnd/>
            <a:tailEnd type="triangle" w="med" len="med"/>
          </a:ln>
        </p:spPr>
        <p:txBody>
          <a:bodyPr/>
          <a:lstStyle/>
          <a:p>
            <a:endParaRPr lang="zh-CN" altLang="en-US"/>
          </a:p>
        </p:txBody>
      </p:sp>
      <p:sp>
        <p:nvSpPr>
          <p:cNvPr id="95271" name="AutoShape 43"/>
          <p:cNvSpPr>
            <a:spLocks/>
          </p:cNvSpPr>
          <p:nvPr/>
        </p:nvSpPr>
        <p:spPr bwMode="auto">
          <a:xfrm>
            <a:off x="8459788" y="1844675"/>
            <a:ext cx="215900" cy="3529013"/>
          </a:xfrm>
          <a:prstGeom prst="rightBrace">
            <a:avLst>
              <a:gd name="adj1" fmla="val 136213"/>
              <a:gd name="adj2" fmla="val 50000"/>
            </a:avLst>
          </a:prstGeom>
          <a:noFill/>
          <a:ln w="9525">
            <a:solidFill>
              <a:schemeClr val="tx1"/>
            </a:solidFill>
            <a:round/>
            <a:headEnd/>
            <a:tailEnd/>
          </a:ln>
        </p:spPr>
        <p:txBody>
          <a:bodyPr wrap="none" anchor="ctr"/>
          <a:lstStyle/>
          <a:p>
            <a:endParaRPr lang="zh-CN" altLang="en-US"/>
          </a:p>
        </p:txBody>
      </p:sp>
      <p:sp>
        <p:nvSpPr>
          <p:cNvPr id="95272" name="AutoShape 44"/>
          <p:cNvSpPr>
            <a:spLocks/>
          </p:cNvSpPr>
          <p:nvPr/>
        </p:nvSpPr>
        <p:spPr bwMode="auto">
          <a:xfrm>
            <a:off x="179388" y="2060575"/>
            <a:ext cx="71437" cy="3455988"/>
          </a:xfrm>
          <a:prstGeom prst="leftBracket">
            <a:avLst>
              <a:gd name="adj" fmla="val 403151"/>
            </a:avLst>
          </a:prstGeom>
          <a:noFill/>
          <a:ln w="9525">
            <a:solidFill>
              <a:schemeClr val="tx1"/>
            </a:solidFill>
            <a:round/>
            <a:headEnd/>
            <a:tailEnd/>
          </a:ln>
        </p:spPr>
        <p:txBody>
          <a:bodyPr wrap="none" anchor="ctr"/>
          <a:lstStyle/>
          <a:p>
            <a:endParaRPr lang="zh-CN" altLang="en-US"/>
          </a:p>
        </p:txBody>
      </p:sp>
      <p:sp>
        <p:nvSpPr>
          <p:cNvPr id="95273" name="Rectangle 46"/>
          <p:cNvSpPr>
            <a:spLocks noChangeArrowheads="1"/>
          </p:cNvSpPr>
          <p:nvPr/>
        </p:nvSpPr>
        <p:spPr bwMode="auto">
          <a:xfrm>
            <a:off x="8501063" y="3213100"/>
            <a:ext cx="642937" cy="641350"/>
          </a:xfrm>
          <a:prstGeom prst="rect">
            <a:avLst/>
          </a:prstGeom>
          <a:noFill/>
          <a:ln w="9525">
            <a:noFill/>
            <a:miter lim="800000"/>
            <a:headEnd/>
            <a:tailEnd/>
          </a:ln>
        </p:spPr>
        <p:txBody>
          <a:bodyPr wrap="none">
            <a:spAutoFit/>
          </a:bodyPr>
          <a:lstStyle/>
          <a:p>
            <a:r>
              <a:rPr lang="zh-CN" altLang="en-US" sz="3600" b="1">
                <a:solidFill>
                  <a:srgbClr val="EF2C05"/>
                </a:solidFill>
                <a:latin typeface="Times New Roman" pitchFamily="18" charset="0"/>
                <a:ea typeface="黑体" pitchFamily="49" charset="-122"/>
              </a:rPr>
              <a:t>喜</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3492500" y="635000"/>
            <a:ext cx="4772025" cy="4378325"/>
          </a:xfrm>
          <a:prstGeom prst="rect">
            <a:avLst/>
          </a:prstGeom>
          <a:noFill/>
          <a:ln w="9525">
            <a:noFill/>
            <a:miter lim="800000"/>
            <a:headEnd/>
            <a:tailEnd/>
          </a:ln>
          <a:effectLst/>
        </p:spPr>
        <p:txBody>
          <a:bodyPr>
            <a:spAutoFit/>
          </a:bodyPr>
          <a:lstStyle/>
          <a:p>
            <a:pPr algn="ctr">
              <a:lnSpc>
                <a:spcPct val="130000"/>
              </a:lnSpc>
              <a:spcBef>
                <a:spcPct val="20000"/>
              </a:spcBef>
            </a:pPr>
            <a:r>
              <a:rPr lang="zh-CN" altLang="en-US" sz="3600" b="1" dirty="0">
                <a:solidFill>
                  <a:srgbClr val="FFCC00"/>
                </a:solidFill>
              </a:rPr>
              <a:t>自题金山画像</a:t>
            </a:r>
          </a:p>
          <a:p>
            <a:pPr algn="ctr">
              <a:lnSpc>
                <a:spcPct val="130000"/>
              </a:lnSpc>
            </a:pPr>
            <a:r>
              <a:rPr lang="zh-CN" altLang="en-US" sz="3600" b="1" dirty="0">
                <a:solidFill>
                  <a:srgbClr val="FFCC00"/>
                </a:solidFill>
              </a:rPr>
              <a:t>苏轼</a:t>
            </a:r>
          </a:p>
          <a:p>
            <a:pPr algn="ctr">
              <a:lnSpc>
                <a:spcPct val="130000"/>
              </a:lnSpc>
            </a:pPr>
            <a:r>
              <a:rPr lang="zh-CN" altLang="en-US" sz="3600" b="1" dirty="0">
                <a:latin typeface="楷体_GB2312" pitchFamily="49" charset="-122"/>
                <a:ea typeface="楷体_GB2312" pitchFamily="49" charset="-122"/>
              </a:rPr>
              <a:t>心似已灰之木，</a:t>
            </a:r>
          </a:p>
          <a:p>
            <a:pPr algn="ctr">
              <a:lnSpc>
                <a:spcPct val="130000"/>
              </a:lnSpc>
            </a:pPr>
            <a:r>
              <a:rPr lang="zh-CN" altLang="en-US" sz="3600" b="1" dirty="0">
                <a:latin typeface="楷体_GB2312" pitchFamily="49" charset="-122"/>
                <a:ea typeface="楷体_GB2312" pitchFamily="49" charset="-122"/>
              </a:rPr>
              <a:t>身如不系之舟。</a:t>
            </a:r>
          </a:p>
          <a:p>
            <a:pPr algn="ctr">
              <a:lnSpc>
                <a:spcPct val="130000"/>
              </a:lnSpc>
            </a:pPr>
            <a:r>
              <a:rPr lang="zh-CN" altLang="en-US" sz="3600" b="1" dirty="0">
                <a:latin typeface="楷体_GB2312" pitchFamily="49" charset="-122"/>
                <a:ea typeface="楷体_GB2312" pitchFamily="49" charset="-122"/>
              </a:rPr>
              <a:t>问余平生功业，</a:t>
            </a:r>
            <a:br>
              <a:rPr lang="zh-CN" altLang="en-US" sz="3600" b="1" dirty="0">
                <a:latin typeface="楷体_GB2312" pitchFamily="49" charset="-122"/>
                <a:ea typeface="楷体_GB2312" pitchFamily="49" charset="-122"/>
              </a:rPr>
            </a:br>
            <a:r>
              <a:rPr lang="zh-CN" altLang="en-US" sz="3600" b="1" dirty="0">
                <a:latin typeface="楷体_GB2312" pitchFamily="49" charset="-122"/>
                <a:ea typeface="楷体_GB2312" pitchFamily="49" charset="-122"/>
              </a:rPr>
              <a:t>黄州惠州儋州。</a:t>
            </a:r>
          </a:p>
        </p:txBody>
      </p:sp>
      <p:pic>
        <p:nvPicPr>
          <p:cNvPr id="20483" name="Picture 3" descr="2008116203134739"/>
          <p:cNvPicPr>
            <a:picLocks noChangeAspect="1" noChangeArrowheads="1"/>
          </p:cNvPicPr>
          <p:nvPr/>
        </p:nvPicPr>
        <p:blipFill>
          <a:blip r:embed="rId2" cstate="print"/>
          <a:srcRect/>
          <a:stretch>
            <a:fillRect/>
          </a:stretch>
        </p:blipFill>
        <p:spPr bwMode="auto">
          <a:xfrm>
            <a:off x="395288" y="3246438"/>
            <a:ext cx="3384550" cy="2990850"/>
          </a:xfrm>
          <a:prstGeom prst="rect">
            <a:avLst/>
          </a:prstGeom>
          <a:noFill/>
          <a:ln w="9525">
            <a:noFill/>
            <a:miter lim="800000"/>
            <a:headEnd/>
            <a:tailEnd/>
          </a:ln>
        </p:spPr>
      </p:pic>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文本框 2"/>
          <p:cNvSpPr txBox="1">
            <a:spLocks noChangeArrowheads="1"/>
          </p:cNvSpPr>
          <p:nvPr/>
        </p:nvSpPr>
        <p:spPr bwMode="auto">
          <a:xfrm>
            <a:off x="323850" y="333375"/>
            <a:ext cx="8569325" cy="6080125"/>
          </a:xfrm>
          <a:prstGeom prst="rect">
            <a:avLst/>
          </a:prstGeom>
          <a:solidFill>
            <a:schemeClr val="bg1">
              <a:alpha val="0"/>
            </a:schemeClr>
          </a:solidFill>
          <a:ln w="9525">
            <a:noFill/>
            <a:miter lim="800000"/>
            <a:headEnd/>
            <a:tailEnd/>
          </a:ln>
          <a:effectLst/>
        </p:spPr>
        <p:txBody>
          <a:bodyPr>
            <a:spAutoFit/>
          </a:bodyPr>
          <a:lstStyle/>
          <a:p>
            <a:pPr>
              <a:lnSpc>
                <a:spcPct val="110000"/>
              </a:lnSpc>
              <a:spcBef>
                <a:spcPct val="50000"/>
              </a:spcBef>
              <a:buFont typeface="Wingdings" pitchFamily="2" charset="2"/>
              <a:buNone/>
            </a:pPr>
            <a:r>
              <a:rPr lang="en-US" altLang="zh-CN" sz="3600" b="1">
                <a:solidFill>
                  <a:srgbClr val="FFFF00"/>
                </a:solidFill>
                <a:latin typeface="华文新魏" pitchFamily="2" charset="-122"/>
                <a:ea typeface="华文新魏" pitchFamily="2" charset="-122"/>
              </a:rPr>
              <a:t> </a:t>
            </a:r>
            <a:r>
              <a:rPr lang="zh-CN" altLang="en-US" sz="4000" b="1">
                <a:solidFill>
                  <a:srgbClr val="FF3300"/>
                </a:solidFill>
                <a:latin typeface="华文新魏" pitchFamily="2" charset="-122"/>
                <a:ea typeface="华文新魏" pitchFamily="2" charset="-122"/>
              </a:rPr>
              <a:t>形式、思想：</a:t>
            </a:r>
            <a:r>
              <a:rPr lang="zh-CN" altLang="en-US" sz="3200" b="1">
                <a:solidFill>
                  <a:schemeClr val="accent2"/>
                </a:solidFill>
                <a:latin typeface="华文新魏" pitchFamily="2" charset="-122"/>
                <a:ea typeface="华文新魏" pitchFamily="2" charset="-122"/>
              </a:rPr>
              <a:t>       </a:t>
            </a:r>
          </a:p>
          <a:p>
            <a:pPr>
              <a:lnSpc>
                <a:spcPct val="110000"/>
              </a:lnSpc>
              <a:spcBef>
                <a:spcPct val="50000"/>
              </a:spcBef>
              <a:buFont typeface="Wingdings" pitchFamily="2" charset="2"/>
              <a:buNone/>
            </a:pPr>
            <a:r>
              <a:rPr lang="zh-CN" altLang="en-US" sz="3200" b="1">
                <a:solidFill>
                  <a:schemeClr val="accent2"/>
                </a:solidFill>
                <a:latin typeface="华文新魏" pitchFamily="2" charset="-122"/>
                <a:ea typeface="华文新魏" pitchFamily="2" charset="-122"/>
              </a:rPr>
              <a:t>        就形式而论之，前赋主客问答，中规中矩之赋也；后赋，散文化，更具</a:t>
            </a:r>
            <a:r>
              <a:rPr lang="zh-CN" altLang="en-US" sz="3200" b="1">
                <a:solidFill>
                  <a:schemeClr val="accent2"/>
                </a:solidFill>
                <a:latin typeface="Times New Roman" pitchFamily="18" charset="0"/>
                <a:ea typeface="华文新魏" pitchFamily="2" charset="-122"/>
              </a:rPr>
              <a:t>“</a:t>
            </a:r>
            <a:r>
              <a:rPr lang="zh-CN" altLang="en-US" sz="3200" b="1">
                <a:solidFill>
                  <a:schemeClr val="accent2"/>
                </a:solidFill>
                <a:latin typeface="华文新魏" pitchFamily="2" charset="-122"/>
                <a:ea typeface="华文新魏" pitchFamily="2" charset="-122"/>
              </a:rPr>
              <a:t>以文为赋</a:t>
            </a:r>
            <a:r>
              <a:rPr lang="zh-CN" altLang="en-US" sz="3200" b="1">
                <a:solidFill>
                  <a:schemeClr val="accent2"/>
                </a:solidFill>
                <a:latin typeface="Times New Roman" pitchFamily="18" charset="0"/>
                <a:ea typeface="华文新魏" pitchFamily="2" charset="-122"/>
              </a:rPr>
              <a:t>”</a:t>
            </a:r>
            <a:r>
              <a:rPr lang="zh-CN" altLang="en-US" sz="3200" b="1">
                <a:solidFill>
                  <a:schemeClr val="accent2"/>
                </a:solidFill>
                <a:latin typeface="华文新魏" pitchFamily="2" charset="-122"/>
                <a:ea typeface="华文新魏" pitchFamily="2" charset="-122"/>
              </a:rPr>
              <a:t>之特质。</a:t>
            </a:r>
          </a:p>
          <a:p>
            <a:pPr>
              <a:lnSpc>
                <a:spcPct val="110000"/>
              </a:lnSpc>
              <a:spcBef>
                <a:spcPct val="50000"/>
              </a:spcBef>
              <a:buFont typeface="Wingdings" pitchFamily="2" charset="2"/>
              <a:buNone/>
            </a:pPr>
            <a:r>
              <a:rPr lang="zh-CN" altLang="en-US" sz="3200" b="1">
                <a:solidFill>
                  <a:schemeClr val="accent2"/>
                </a:solidFill>
                <a:latin typeface="华文新魏" pitchFamily="2" charset="-122"/>
                <a:ea typeface="华文新魏" pitchFamily="2" charset="-122"/>
              </a:rPr>
              <a:t>        就思想而论之，前赋虽然有乐有悲，但存在乐观旷达，变与不变之辨证，清风与明月之所共适；后赋写景叙事中给人一种罹难的惊恐，孤鹤鸣而掠舟，鹤化而为道士，是梦？</a:t>
            </a:r>
            <a:r>
              <a:rPr lang="zh-CN" altLang="en-US" sz="3200" b="1">
                <a:solidFill>
                  <a:schemeClr val="accent2"/>
                </a:solidFill>
                <a:latin typeface="Times New Roman" pitchFamily="18" charset="0"/>
                <a:ea typeface="华文新魏" pitchFamily="2" charset="-122"/>
              </a:rPr>
              <a:t>“</a:t>
            </a:r>
            <a:r>
              <a:rPr lang="zh-CN" altLang="en-US" sz="3200" b="1">
                <a:solidFill>
                  <a:schemeClr val="accent2"/>
                </a:solidFill>
                <a:latin typeface="华文新魏" pitchFamily="2" charset="-122"/>
                <a:ea typeface="华文新魏" pitchFamily="2" charset="-122"/>
              </a:rPr>
              <a:t>还是梦醒了无路可走的</a:t>
            </a:r>
            <a:r>
              <a:rPr lang="zh-CN" altLang="en-US" sz="3200" b="1">
                <a:solidFill>
                  <a:schemeClr val="accent2"/>
                </a:solidFill>
                <a:latin typeface="Times New Roman" pitchFamily="18" charset="0"/>
                <a:ea typeface="华文新魏" pitchFamily="2" charset="-122"/>
              </a:rPr>
              <a:t>”</a:t>
            </a:r>
            <a:r>
              <a:rPr lang="zh-CN" altLang="en-US" sz="3200" b="1">
                <a:solidFill>
                  <a:schemeClr val="accent2"/>
                </a:solidFill>
                <a:latin typeface="华文新魏" pitchFamily="2" charset="-122"/>
                <a:ea typeface="华文新魏" pitchFamily="2" charset="-122"/>
              </a:rPr>
              <a:t>的痛苦？是想超尘绝世，还是眷恋人世间？</a:t>
            </a:r>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文本框 2"/>
          <p:cNvSpPr txBox="1">
            <a:spLocks noChangeArrowheads="1"/>
          </p:cNvSpPr>
          <p:nvPr/>
        </p:nvSpPr>
        <p:spPr bwMode="auto">
          <a:xfrm>
            <a:off x="0" y="0"/>
            <a:ext cx="9144000" cy="6492875"/>
          </a:xfrm>
          <a:prstGeom prst="rect">
            <a:avLst/>
          </a:prstGeom>
          <a:solidFill>
            <a:schemeClr val="bg1">
              <a:alpha val="0"/>
            </a:schemeClr>
          </a:solidFill>
          <a:ln w="9525">
            <a:noFill/>
            <a:miter lim="800000"/>
            <a:headEnd/>
            <a:tailEnd/>
          </a:ln>
          <a:effectLst/>
        </p:spPr>
        <p:txBody>
          <a:bodyPr>
            <a:spAutoFit/>
          </a:bodyPr>
          <a:lstStyle/>
          <a:p>
            <a:pPr>
              <a:lnSpc>
                <a:spcPct val="150000"/>
              </a:lnSpc>
              <a:spcBef>
                <a:spcPct val="50000"/>
              </a:spcBef>
            </a:pPr>
            <a:r>
              <a:rPr lang="zh-CN" altLang="en-US" sz="4000" b="1">
                <a:solidFill>
                  <a:srgbClr val="FF3300"/>
                </a:solidFill>
                <a:latin typeface="Tahoma" pitchFamily="34" charset="0"/>
              </a:rPr>
              <a:t>前人点评：</a:t>
            </a:r>
          </a:p>
          <a:p>
            <a:pPr>
              <a:lnSpc>
                <a:spcPct val="150000"/>
              </a:lnSpc>
              <a:spcBef>
                <a:spcPct val="50000"/>
              </a:spcBef>
            </a:pPr>
            <a:r>
              <a:rPr lang="zh-CN" altLang="zh-CN" sz="4000">
                <a:latin typeface="Tahoma" pitchFamily="34" charset="0"/>
              </a:rPr>
              <a:t>        </a:t>
            </a:r>
            <a:r>
              <a:rPr lang="zh-CN" altLang="zh-CN" sz="4000">
                <a:solidFill>
                  <a:srgbClr val="FF0000"/>
                </a:solidFill>
                <a:latin typeface="Times New Roman" pitchFamily="18" charset="0"/>
                <a:ea typeface="华文新魏" pitchFamily="2" charset="-122"/>
              </a:rPr>
              <a:t>“</a:t>
            </a:r>
            <a:r>
              <a:rPr lang="zh-CN" altLang="en-US" sz="4000">
                <a:solidFill>
                  <a:srgbClr val="FF0000"/>
                </a:solidFill>
                <a:latin typeface="华文新魏" pitchFamily="2" charset="-122"/>
                <a:ea typeface="华文新魏" pitchFamily="2" charset="-122"/>
              </a:rPr>
              <a:t>前赋设为问答，此赋不过写景叙事。而寄托之意，悠然言外者，与前赋初不殊焉也。</a:t>
            </a:r>
            <a:r>
              <a:rPr lang="zh-CN" altLang="en-US" sz="4000">
                <a:solidFill>
                  <a:srgbClr val="FF0000"/>
                </a:solidFill>
                <a:latin typeface="Times New Roman" pitchFamily="18" charset="0"/>
                <a:ea typeface="华文新魏" pitchFamily="2" charset="-122"/>
              </a:rPr>
              <a:t>”</a:t>
            </a:r>
            <a:endParaRPr lang="zh-CN" altLang="en-US" sz="4000">
              <a:solidFill>
                <a:srgbClr val="FF0000"/>
              </a:solidFill>
              <a:latin typeface="华文新魏" pitchFamily="2" charset="-122"/>
              <a:ea typeface="华文新魏" pitchFamily="2" charset="-122"/>
            </a:endParaRPr>
          </a:p>
          <a:p>
            <a:pPr>
              <a:lnSpc>
                <a:spcPct val="150000"/>
              </a:lnSpc>
              <a:spcBef>
                <a:spcPct val="50000"/>
              </a:spcBef>
            </a:pPr>
            <a:r>
              <a:rPr lang="zh-CN" altLang="en-US" sz="4000">
                <a:solidFill>
                  <a:srgbClr val="FF0000"/>
                </a:solidFill>
                <a:latin typeface="华文新魏" pitchFamily="2" charset="-122"/>
              </a:rPr>
              <a:t>      </a:t>
            </a:r>
            <a:r>
              <a:rPr lang="zh-CN" altLang="zh-CN" sz="4000">
                <a:solidFill>
                  <a:srgbClr val="FF0000"/>
                </a:solidFill>
                <a:latin typeface="华文新魏" pitchFamily="2" charset="-122"/>
                <a:ea typeface="华文新魏" pitchFamily="2" charset="-122"/>
              </a:rPr>
              <a:t>(&lt;</a:t>
            </a:r>
            <a:r>
              <a:rPr lang="zh-CN" altLang="en-US" sz="4000">
                <a:solidFill>
                  <a:srgbClr val="FF0000"/>
                </a:solidFill>
                <a:latin typeface="华文新魏" pitchFamily="2" charset="-122"/>
                <a:ea typeface="华文新魏" pitchFamily="2" charset="-122"/>
              </a:rPr>
              <a:t>唐宋八大家类选</a:t>
            </a:r>
            <a:r>
              <a:rPr lang="zh-CN" altLang="zh-CN" sz="4000">
                <a:solidFill>
                  <a:srgbClr val="FF0000"/>
                </a:solidFill>
                <a:latin typeface="华文新魏" pitchFamily="2" charset="-122"/>
                <a:ea typeface="华文新魏" pitchFamily="2" charset="-122"/>
              </a:rPr>
              <a:t>&gt;</a:t>
            </a:r>
            <a:r>
              <a:rPr lang="zh-CN" altLang="en-US" sz="4000">
                <a:solidFill>
                  <a:srgbClr val="FF0000"/>
                </a:solidFill>
                <a:latin typeface="华文新魏" pitchFamily="2" charset="-122"/>
                <a:ea typeface="华文新魏" pitchFamily="2" charset="-122"/>
              </a:rPr>
              <a:t>卷十四</a:t>
            </a:r>
            <a:r>
              <a:rPr lang="zh-CN" altLang="zh-CN" sz="4000">
                <a:solidFill>
                  <a:srgbClr val="FF0000"/>
                </a:solidFill>
                <a:latin typeface="华文新魏" pitchFamily="2" charset="-122"/>
                <a:ea typeface="华文新魏" pitchFamily="2" charset="-122"/>
              </a:rPr>
              <a:t>)</a:t>
            </a:r>
          </a:p>
          <a:p>
            <a:pPr>
              <a:lnSpc>
                <a:spcPct val="150000"/>
              </a:lnSpc>
              <a:spcBef>
                <a:spcPct val="50000"/>
              </a:spcBef>
            </a:pPr>
            <a:endParaRPr lang="zh-CN" altLang="zh-CN" sz="4000">
              <a:solidFill>
                <a:srgbClr val="FF0000"/>
              </a:solidFill>
              <a:latin typeface="华文新魏" pitchFamily="2" charset="-122"/>
              <a:ea typeface="华文新魏" pitchFamily="2" charset="-122"/>
            </a:endParaRP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文本框 2"/>
          <p:cNvSpPr txBox="1">
            <a:spLocks noChangeArrowheads="1"/>
          </p:cNvSpPr>
          <p:nvPr/>
        </p:nvSpPr>
        <p:spPr bwMode="auto">
          <a:xfrm>
            <a:off x="0" y="0"/>
            <a:ext cx="9144000" cy="7461250"/>
          </a:xfrm>
          <a:prstGeom prst="rect">
            <a:avLst/>
          </a:prstGeom>
          <a:solidFill>
            <a:schemeClr val="bg1">
              <a:alpha val="0"/>
            </a:schemeClr>
          </a:solidFill>
          <a:ln w="9525">
            <a:noFill/>
            <a:miter lim="800000"/>
            <a:headEnd/>
            <a:tailEnd/>
          </a:ln>
          <a:effectLst/>
        </p:spPr>
        <p:txBody>
          <a:bodyPr>
            <a:spAutoFit/>
          </a:bodyPr>
          <a:lstStyle/>
          <a:p>
            <a:pPr indent="1046163">
              <a:spcBef>
                <a:spcPct val="50000"/>
              </a:spcBef>
            </a:pPr>
            <a:endParaRPr lang="en-US" altLang="zh-CN" sz="4400" b="1">
              <a:latin typeface="Times New Roman" pitchFamily="18" charset="0"/>
            </a:endParaRPr>
          </a:p>
          <a:p>
            <a:pPr indent="1046163">
              <a:lnSpc>
                <a:spcPct val="150000"/>
              </a:lnSpc>
              <a:spcBef>
                <a:spcPct val="50000"/>
              </a:spcBef>
            </a:pPr>
            <a:r>
              <a:rPr lang="en-US" altLang="zh-CN" sz="4400" b="1">
                <a:solidFill>
                  <a:srgbClr val="FF3300"/>
                </a:solidFill>
                <a:latin typeface="Times New Roman" pitchFamily="18" charset="0"/>
                <a:ea typeface="华文新魏" pitchFamily="2" charset="-122"/>
              </a:rPr>
              <a:t>《</a:t>
            </a:r>
            <a:r>
              <a:rPr lang="zh-CN" altLang="en-US" sz="4400" b="1">
                <a:solidFill>
                  <a:srgbClr val="FF3300"/>
                </a:solidFill>
                <a:latin typeface="Times New Roman" pitchFamily="18" charset="0"/>
                <a:ea typeface="华文新魏" pitchFamily="2" charset="-122"/>
              </a:rPr>
              <a:t>古文观止</a:t>
            </a:r>
            <a:r>
              <a:rPr lang="en-US" altLang="zh-CN" sz="4400" b="1">
                <a:solidFill>
                  <a:srgbClr val="FF3300"/>
                </a:solidFill>
                <a:latin typeface="Times New Roman" pitchFamily="18" charset="0"/>
                <a:ea typeface="华文新魏" pitchFamily="2" charset="-122"/>
              </a:rPr>
              <a:t>》</a:t>
            </a:r>
            <a:r>
              <a:rPr lang="zh-CN" altLang="en-US" sz="4400" b="1">
                <a:solidFill>
                  <a:srgbClr val="FF3300"/>
                </a:solidFill>
                <a:latin typeface="Times New Roman" pitchFamily="18" charset="0"/>
                <a:ea typeface="华文新魏" pitchFamily="2" charset="-122"/>
              </a:rPr>
              <a:t>：“前篇写实情实景，从‘乐’字领出歌来；此篇作幻境幻想，从‘乐’字领出叹来。一路奇情逸致，相逼而出，与前赋同一机轴，而无一笔相似。”</a:t>
            </a:r>
          </a:p>
          <a:p>
            <a:pPr indent="1046163">
              <a:lnSpc>
                <a:spcPct val="150000"/>
              </a:lnSpc>
              <a:spcBef>
                <a:spcPct val="50000"/>
              </a:spcBef>
            </a:pPr>
            <a:endParaRPr lang="en-US" altLang="zh-CN" sz="4400" b="1">
              <a:solidFill>
                <a:srgbClr val="FF3300"/>
              </a:solidFill>
              <a:latin typeface="Times New Roman" pitchFamily="18" charset="0"/>
              <a:ea typeface="华文新魏" pitchFamily="2" charset="-122"/>
            </a:endParaRPr>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文本框 2"/>
          <p:cNvSpPr txBox="1">
            <a:spLocks noChangeArrowheads="1"/>
          </p:cNvSpPr>
          <p:nvPr/>
        </p:nvSpPr>
        <p:spPr bwMode="auto">
          <a:xfrm>
            <a:off x="0" y="1125538"/>
            <a:ext cx="9144000" cy="5214937"/>
          </a:xfrm>
          <a:prstGeom prst="rect">
            <a:avLst/>
          </a:prstGeom>
          <a:solidFill>
            <a:schemeClr val="bg1">
              <a:alpha val="0"/>
            </a:schemeClr>
          </a:solidFill>
          <a:ln w="9525">
            <a:noFill/>
            <a:miter lim="800000"/>
            <a:headEnd/>
            <a:tailEnd/>
          </a:ln>
          <a:effectLst/>
        </p:spPr>
        <p:txBody>
          <a:bodyPr>
            <a:spAutoFit/>
          </a:bodyPr>
          <a:lstStyle/>
          <a:p>
            <a:pPr>
              <a:lnSpc>
                <a:spcPct val="150000"/>
              </a:lnSpc>
              <a:spcBef>
                <a:spcPct val="50000"/>
              </a:spcBef>
            </a:pPr>
            <a:r>
              <a:rPr lang="en-US" altLang="zh-CN" sz="3200">
                <a:latin typeface="Times New Roman" pitchFamily="18" charset="0"/>
              </a:rPr>
              <a:t>        </a:t>
            </a:r>
            <a:r>
              <a:rPr lang="zh-CN" altLang="en-US" sz="3200" b="1">
                <a:solidFill>
                  <a:srgbClr val="FF3300"/>
                </a:solidFill>
                <a:latin typeface="Times New Roman" pitchFamily="18" charset="0"/>
                <a:ea typeface="华文新魏" pitchFamily="2" charset="-122"/>
              </a:rPr>
              <a:t>李扶九评：“后篇亦写客、写歌、写风、写月、写乐、写酒、写肴，一一与前篇同，而</a:t>
            </a:r>
            <a:r>
              <a:rPr lang="zh-CN" altLang="en-US" sz="3200" b="1">
                <a:solidFill>
                  <a:srgbClr val="0000FF"/>
                </a:solidFill>
                <a:latin typeface="Times New Roman" pitchFamily="18" charset="0"/>
                <a:ea typeface="华文新魏" pitchFamily="2" charset="-122"/>
              </a:rPr>
              <a:t>各位置</a:t>
            </a:r>
            <a:r>
              <a:rPr lang="zh-CN" altLang="en-US" sz="3200" b="1">
                <a:solidFill>
                  <a:srgbClr val="FF3300"/>
                </a:solidFill>
                <a:latin typeface="Times New Roman" pitchFamily="18" charset="0"/>
                <a:ea typeface="华文新魏" pitchFamily="2" charset="-122"/>
              </a:rPr>
              <a:t>不同。前篇同在舟中，次早还在；此篇有登岸一举，半夜即归，则前篇所未有也；前篇借客生波，尚似实情；此篇忽鹤忽道士，奇幻极矣，乃神似</a:t>
            </a:r>
            <a:r>
              <a:rPr lang="en-US" altLang="zh-CN" sz="3200" b="1">
                <a:solidFill>
                  <a:srgbClr val="FF3300"/>
                </a:solidFill>
                <a:latin typeface="Times New Roman" pitchFamily="18" charset="0"/>
                <a:ea typeface="华文新魏" pitchFamily="2" charset="-122"/>
              </a:rPr>
              <a:t>《</a:t>
            </a:r>
            <a:r>
              <a:rPr lang="zh-CN" altLang="en-US" sz="3200" b="1">
                <a:solidFill>
                  <a:srgbClr val="FF3300"/>
                </a:solidFill>
                <a:latin typeface="Times New Roman" pitchFamily="18" charset="0"/>
                <a:ea typeface="华文新魏" pitchFamily="2" charset="-122"/>
              </a:rPr>
              <a:t>南华</a:t>
            </a:r>
            <a:r>
              <a:rPr lang="en-US" altLang="zh-CN" sz="3200" b="1">
                <a:solidFill>
                  <a:srgbClr val="FF3300"/>
                </a:solidFill>
                <a:latin typeface="Times New Roman" pitchFamily="18" charset="0"/>
                <a:ea typeface="华文新魏" pitchFamily="2" charset="-122"/>
              </a:rPr>
              <a:t>》</a:t>
            </a:r>
            <a:r>
              <a:rPr lang="zh-CN" altLang="en-US" sz="3200" b="1">
                <a:solidFill>
                  <a:srgbClr val="FF3300"/>
                </a:solidFill>
                <a:latin typeface="Times New Roman" pitchFamily="18" charset="0"/>
                <a:ea typeface="华文新魏" pitchFamily="2" charset="-122"/>
              </a:rPr>
              <a:t>，非袭其貌也；至前篇说悲处，在客口中；此篇悲则公自言矣。”</a:t>
            </a: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154" name="Group 2"/>
          <p:cNvGraphicFramePr>
            <a:graphicFrameLocks noGrp="1"/>
          </p:cNvGraphicFramePr>
          <p:nvPr/>
        </p:nvGraphicFramePr>
        <p:xfrm>
          <a:off x="395288" y="1628775"/>
          <a:ext cx="8424862" cy="4608514"/>
        </p:xfrm>
        <a:graphic>
          <a:graphicData uri="http://schemas.openxmlformats.org/drawingml/2006/table">
            <a:tbl>
              <a:tblPr/>
              <a:tblGrid>
                <a:gridCol w="1800225"/>
                <a:gridCol w="1182687"/>
                <a:gridCol w="2057400"/>
                <a:gridCol w="3384550"/>
              </a:tblGrid>
              <a:tr h="925513">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r>
                        <a:rPr kumimoji="0" lang="zh-CN" altLang="en-US" sz="3600" b="1" i="0" u="none" strike="noStrike" cap="none" normalizeH="0" baseline="0" smtClean="0">
                          <a:ln>
                            <a:noFill/>
                          </a:ln>
                          <a:solidFill>
                            <a:schemeClr val="tx1"/>
                          </a:solidFill>
                          <a:effectLst/>
                          <a:latin typeface="Arial" charset="0"/>
                          <a:ea typeface="宋体" pitchFamily="2" charset="-122"/>
                        </a:rPr>
                        <a:t>通假字</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r>
                        <a:rPr kumimoji="0" lang="zh-CN" altLang="en-US" sz="3600" b="1" i="0" u="none" strike="noStrike" cap="none" normalizeH="0" baseline="0" smtClean="0">
                          <a:ln>
                            <a:noFill/>
                          </a:ln>
                          <a:solidFill>
                            <a:schemeClr val="tx1"/>
                          </a:solidFill>
                          <a:effectLst/>
                          <a:latin typeface="Arial" charset="0"/>
                          <a:ea typeface="宋体" pitchFamily="2" charset="-122"/>
                        </a:rPr>
                        <a:t>本字</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r>
                        <a:rPr kumimoji="0" lang="zh-CN" altLang="en-US" sz="3600" b="1" i="0" u="none" strike="noStrike" cap="none" normalizeH="0" baseline="0" smtClean="0">
                          <a:ln>
                            <a:noFill/>
                          </a:ln>
                          <a:solidFill>
                            <a:schemeClr val="tx1"/>
                          </a:solidFill>
                          <a:effectLst/>
                          <a:latin typeface="Arial" charset="0"/>
                          <a:ea typeface="宋体" pitchFamily="2" charset="-122"/>
                        </a:rPr>
                        <a:t>意义</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r>
                        <a:rPr kumimoji="0" lang="zh-CN" altLang="en-US" sz="3600" b="1" i="0" u="none" strike="noStrike" cap="none" normalizeH="0" baseline="0" smtClean="0">
                          <a:ln>
                            <a:noFill/>
                          </a:ln>
                          <a:solidFill>
                            <a:schemeClr val="tx1"/>
                          </a:solidFill>
                          <a:effectLst/>
                          <a:latin typeface="Arial" charset="0"/>
                          <a:ea typeface="宋体" pitchFamily="2" charset="-122"/>
                        </a:rPr>
                        <a:t>出处</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23925">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r>
                        <a:rPr kumimoji="0" lang="zh-CN" altLang="en-US" sz="3600" b="1" i="0" u="none" strike="noStrike" cap="none" normalizeH="0" baseline="0" smtClean="0">
                          <a:ln>
                            <a:noFill/>
                          </a:ln>
                          <a:solidFill>
                            <a:schemeClr val="tx1"/>
                          </a:solidFill>
                          <a:effectLst/>
                          <a:latin typeface="Arial" charset="0"/>
                          <a:ea typeface="宋体" pitchFamily="2" charset="-122"/>
                        </a:rPr>
                        <a:t>冯</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0" lang="zh-CN" altLang="zh-CN" sz="3600" b="1" i="0" u="none" strike="noStrike" cap="none" normalizeH="0" baseline="0" smtClean="0">
                        <a:ln>
                          <a:noFill/>
                        </a:ln>
                        <a:solidFill>
                          <a:schemeClr val="tx1"/>
                        </a:solidFill>
                        <a:effectLst/>
                        <a:latin typeface="Arial" charset="0"/>
                        <a:ea typeface="宋体" pitchFamily="2"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0" lang="zh-CN" altLang="zh-CN" sz="3600" b="1" i="0" u="none" strike="noStrike" cap="none" normalizeH="0" baseline="0" smtClean="0">
                        <a:ln>
                          <a:noFill/>
                        </a:ln>
                        <a:solidFill>
                          <a:schemeClr val="tx1"/>
                        </a:solidFill>
                        <a:effectLst/>
                        <a:latin typeface="Arial" charset="0"/>
                        <a:ea typeface="宋体" pitchFamily="2"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0" lang="zh-CN" altLang="zh-CN" sz="3600" b="1" i="0" u="none" strike="noStrike" cap="none" normalizeH="0" baseline="0" smtClean="0">
                        <a:ln>
                          <a:noFill/>
                        </a:ln>
                        <a:solidFill>
                          <a:schemeClr val="tx1"/>
                        </a:solidFill>
                        <a:effectLst/>
                        <a:latin typeface="Arial" charset="0"/>
                        <a:ea typeface="宋体" pitchFamily="2"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25513">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r>
                        <a:rPr kumimoji="0" lang="zh-CN" altLang="en-US" sz="3600" b="1" i="0" u="none" strike="noStrike" cap="none" normalizeH="0" baseline="0" smtClean="0">
                          <a:ln>
                            <a:noFill/>
                          </a:ln>
                          <a:solidFill>
                            <a:schemeClr val="tx1"/>
                          </a:solidFill>
                          <a:effectLst/>
                          <a:latin typeface="Arial" charset="0"/>
                          <a:ea typeface="宋体" pitchFamily="2" charset="-122"/>
                        </a:rPr>
                        <a:t>属</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0" lang="zh-CN" altLang="zh-CN" sz="3600" b="1" i="0" u="none" strike="noStrike" cap="none" normalizeH="0" baseline="0" smtClean="0">
                        <a:ln>
                          <a:noFill/>
                        </a:ln>
                        <a:solidFill>
                          <a:schemeClr val="tx1"/>
                        </a:solidFill>
                        <a:effectLst/>
                        <a:latin typeface="Arial" charset="0"/>
                        <a:ea typeface="宋体" pitchFamily="2"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0" lang="zh-CN" altLang="zh-CN" sz="3600" b="1" i="0" u="none" strike="noStrike" cap="none" normalizeH="0" baseline="0" smtClean="0">
                        <a:ln>
                          <a:noFill/>
                        </a:ln>
                        <a:solidFill>
                          <a:schemeClr val="tx1"/>
                        </a:solidFill>
                        <a:effectLst/>
                        <a:latin typeface="Arial" charset="0"/>
                        <a:ea typeface="宋体" pitchFamily="2"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0" lang="zh-CN" altLang="zh-CN" sz="3600" b="1" i="0" u="none" strike="noStrike" cap="none" normalizeH="0" baseline="0" smtClean="0">
                        <a:ln>
                          <a:noFill/>
                        </a:ln>
                        <a:solidFill>
                          <a:schemeClr val="tx1"/>
                        </a:solidFill>
                        <a:effectLst/>
                        <a:latin typeface="Arial" charset="0"/>
                        <a:ea typeface="宋体" pitchFamily="2"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23925">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r>
                        <a:rPr kumimoji="0" lang="zh-CN" altLang="en-US" sz="3600" b="1" i="0" u="none" strike="noStrike" cap="none" normalizeH="0" baseline="0" smtClean="0">
                          <a:ln>
                            <a:noFill/>
                          </a:ln>
                          <a:solidFill>
                            <a:schemeClr val="tx1"/>
                          </a:solidFill>
                          <a:effectLst/>
                          <a:latin typeface="Arial" charset="0"/>
                          <a:ea typeface="宋体" pitchFamily="2" charset="-122"/>
                        </a:rPr>
                        <a:t>缪</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0" lang="zh-CN" altLang="zh-CN" sz="3600" b="1" i="0" u="none" strike="noStrike" cap="none" normalizeH="0" baseline="0" smtClean="0">
                        <a:ln>
                          <a:noFill/>
                        </a:ln>
                        <a:solidFill>
                          <a:schemeClr val="tx1"/>
                        </a:solidFill>
                        <a:effectLst/>
                        <a:latin typeface="Arial" charset="0"/>
                        <a:ea typeface="宋体" pitchFamily="2"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0" lang="zh-CN" altLang="zh-CN" sz="3600" b="1" i="0" u="none" strike="noStrike" cap="none" normalizeH="0" baseline="0" smtClean="0">
                        <a:ln>
                          <a:noFill/>
                        </a:ln>
                        <a:solidFill>
                          <a:schemeClr val="tx1"/>
                        </a:solidFill>
                        <a:effectLst/>
                        <a:latin typeface="Arial" charset="0"/>
                        <a:ea typeface="宋体" pitchFamily="2"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0" lang="zh-CN" altLang="zh-CN" sz="3600" b="1" i="0" u="none" strike="noStrike" cap="none" normalizeH="0" baseline="0" smtClean="0">
                        <a:ln>
                          <a:noFill/>
                        </a:ln>
                        <a:solidFill>
                          <a:schemeClr val="tx1"/>
                        </a:solidFill>
                        <a:effectLst/>
                        <a:latin typeface="Arial" charset="0"/>
                        <a:ea typeface="宋体" pitchFamily="2"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9638">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r>
                        <a:rPr kumimoji="0" lang="zh-CN" altLang="en-US" sz="3600" b="1" i="0" u="none" strike="noStrike" cap="none" normalizeH="0" baseline="0" smtClean="0">
                          <a:ln>
                            <a:noFill/>
                          </a:ln>
                          <a:solidFill>
                            <a:schemeClr val="tx1"/>
                          </a:solidFill>
                          <a:effectLst/>
                          <a:latin typeface="Arial" charset="0"/>
                          <a:ea typeface="宋体" pitchFamily="2" charset="-122"/>
                        </a:rPr>
                        <a:t>狼籍</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0" lang="zh-CN" altLang="zh-CN" sz="3600" b="1" i="0" u="none" strike="noStrike" cap="none" normalizeH="0" baseline="0" smtClean="0">
                        <a:ln>
                          <a:noFill/>
                        </a:ln>
                        <a:solidFill>
                          <a:schemeClr val="tx1"/>
                        </a:solidFill>
                        <a:effectLst/>
                        <a:latin typeface="Arial" charset="0"/>
                        <a:ea typeface="宋体" pitchFamily="2"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0" lang="zh-CN" altLang="zh-CN" sz="3600" b="1" i="0" u="none" strike="noStrike" cap="none" normalizeH="0" baseline="0" smtClean="0">
                        <a:ln>
                          <a:noFill/>
                        </a:ln>
                        <a:solidFill>
                          <a:schemeClr val="tx1"/>
                        </a:solidFill>
                        <a:effectLst/>
                        <a:latin typeface="Arial" charset="0"/>
                        <a:ea typeface="宋体" pitchFamily="2"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0" lang="zh-CN" altLang="zh-CN" sz="3600" b="1" i="0" u="none" strike="noStrike" cap="none" normalizeH="0" baseline="0" smtClean="0">
                        <a:ln>
                          <a:noFill/>
                        </a:ln>
                        <a:solidFill>
                          <a:schemeClr val="tx1"/>
                        </a:solidFill>
                        <a:effectLst/>
                        <a:latin typeface="Arial" charset="0"/>
                        <a:ea typeface="宋体" pitchFamily="2"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2738" name="Text Box 34"/>
          <p:cNvSpPr txBox="1">
            <a:spLocks noChangeArrowheads="1"/>
          </p:cNvSpPr>
          <p:nvPr/>
        </p:nvSpPr>
        <p:spPr bwMode="auto">
          <a:xfrm>
            <a:off x="3132138" y="549275"/>
            <a:ext cx="2663825" cy="701675"/>
          </a:xfrm>
          <a:prstGeom prst="rect">
            <a:avLst/>
          </a:prstGeom>
          <a:noFill/>
          <a:ln w="9525">
            <a:noFill/>
            <a:miter lim="800000"/>
            <a:headEnd/>
            <a:tailEnd/>
          </a:ln>
        </p:spPr>
        <p:txBody>
          <a:bodyPr>
            <a:spAutoFit/>
          </a:bodyPr>
          <a:lstStyle/>
          <a:p>
            <a:pPr algn="ctr">
              <a:spcBef>
                <a:spcPct val="50000"/>
              </a:spcBef>
            </a:pPr>
            <a:r>
              <a:rPr kumimoji="1" lang="zh-CN" altLang="en-US" sz="4000" b="1">
                <a:solidFill>
                  <a:srgbClr val="FF0000"/>
                </a:solidFill>
                <a:latin typeface="Times New Roman" pitchFamily="18" charset="0"/>
              </a:rPr>
              <a:t>文字通假</a:t>
            </a:r>
          </a:p>
        </p:txBody>
      </p:sp>
      <p:sp>
        <p:nvSpPr>
          <p:cNvPr id="49194" name="Text Box 42"/>
          <p:cNvSpPr txBox="1">
            <a:spLocks noChangeArrowheads="1"/>
          </p:cNvSpPr>
          <p:nvPr/>
        </p:nvSpPr>
        <p:spPr bwMode="auto">
          <a:xfrm>
            <a:off x="2339975" y="3644900"/>
            <a:ext cx="777875" cy="579438"/>
          </a:xfrm>
          <a:prstGeom prst="rect">
            <a:avLst/>
          </a:prstGeom>
          <a:noFill/>
          <a:ln w="9525">
            <a:noFill/>
            <a:miter lim="800000"/>
            <a:headEnd/>
            <a:tailEnd/>
          </a:ln>
        </p:spPr>
        <p:txBody>
          <a:bodyPr>
            <a:spAutoFit/>
          </a:bodyPr>
          <a:lstStyle/>
          <a:p>
            <a:r>
              <a:rPr kumimoji="1" lang="zh-CN" altLang="en-US" sz="3200">
                <a:solidFill>
                  <a:srgbClr val="FF3300"/>
                </a:solidFill>
                <a:latin typeface="Times New Roman" pitchFamily="18" charset="0"/>
              </a:rPr>
              <a:t>嘱</a:t>
            </a:r>
          </a:p>
        </p:txBody>
      </p:sp>
      <p:sp>
        <p:nvSpPr>
          <p:cNvPr id="49195" name="Text Box 43"/>
          <p:cNvSpPr txBox="1">
            <a:spLocks noChangeArrowheads="1"/>
          </p:cNvSpPr>
          <p:nvPr/>
        </p:nvSpPr>
        <p:spPr bwMode="auto">
          <a:xfrm>
            <a:off x="2339975" y="4581525"/>
            <a:ext cx="838200" cy="579438"/>
          </a:xfrm>
          <a:prstGeom prst="rect">
            <a:avLst/>
          </a:prstGeom>
          <a:noFill/>
          <a:ln w="9525">
            <a:noFill/>
            <a:miter lim="800000"/>
            <a:headEnd/>
            <a:tailEnd/>
          </a:ln>
        </p:spPr>
        <p:txBody>
          <a:bodyPr>
            <a:spAutoFit/>
          </a:bodyPr>
          <a:lstStyle/>
          <a:p>
            <a:pPr>
              <a:spcBef>
                <a:spcPct val="50000"/>
              </a:spcBef>
            </a:pPr>
            <a:r>
              <a:rPr kumimoji="1" lang="zh-CN" altLang="en-US" sz="3200">
                <a:solidFill>
                  <a:srgbClr val="FF3300"/>
                </a:solidFill>
                <a:latin typeface="Times New Roman" pitchFamily="18" charset="0"/>
              </a:rPr>
              <a:t>缭</a:t>
            </a:r>
          </a:p>
        </p:txBody>
      </p:sp>
      <p:sp>
        <p:nvSpPr>
          <p:cNvPr id="49196" name="Text Box 44"/>
          <p:cNvSpPr txBox="1">
            <a:spLocks noChangeArrowheads="1"/>
          </p:cNvSpPr>
          <p:nvPr/>
        </p:nvSpPr>
        <p:spPr bwMode="auto">
          <a:xfrm>
            <a:off x="2268538" y="2708275"/>
            <a:ext cx="990600" cy="579438"/>
          </a:xfrm>
          <a:prstGeom prst="rect">
            <a:avLst/>
          </a:prstGeom>
          <a:noFill/>
          <a:ln w="9525">
            <a:noFill/>
            <a:miter lim="800000"/>
            <a:headEnd/>
            <a:tailEnd/>
          </a:ln>
        </p:spPr>
        <p:txBody>
          <a:bodyPr>
            <a:spAutoFit/>
          </a:bodyPr>
          <a:lstStyle/>
          <a:p>
            <a:r>
              <a:rPr kumimoji="1" lang="zh-CN" altLang="en-US" sz="3200">
                <a:solidFill>
                  <a:srgbClr val="FF3300"/>
                </a:solidFill>
                <a:latin typeface="Times New Roman" pitchFamily="18" charset="0"/>
              </a:rPr>
              <a:t>凭</a:t>
            </a:r>
          </a:p>
        </p:txBody>
      </p:sp>
      <p:sp>
        <p:nvSpPr>
          <p:cNvPr id="49197" name="Text Box 45"/>
          <p:cNvSpPr txBox="1">
            <a:spLocks noChangeArrowheads="1"/>
          </p:cNvSpPr>
          <p:nvPr/>
        </p:nvSpPr>
        <p:spPr bwMode="auto">
          <a:xfrm>
            <a:off x="2411413" y="5516563"/>
            <a:ext cx="762000" cy="579437"/>
          </a:xfrm>
          <a:prstGeom prst="rect">
            <a:avLst/>
          </a:prstGeom>
          <a:noFill/>
          <a:ln w="9525">
            <a:noFill/>
            <a:miter lim="800000"/>
            <a:headEnd/>
            <a:tailEnd/>
          </a:ln>
        </p:spPr>
        <p:txBody>
          <a:bodyPr>
            <a:spAutoFit/>
          </a:bodyPr>
          <a:lstStyle/>
          <a:p>
            <a:pPr>
              <a:spcBef>
                <a:spcPct val="50000"/>
              </a:spcBef>
            </a:pPr>
            <a:r>
              <a:rPr kumimoji="1" lang="zh-CN" altLang="en-US" sz="3200">
                <a:solidFill>
                  <a:srgbClr val="FF3300"/>
                </a:solidFill>
                <a:latin typeface="Times New Roman" pitchFamily="18" charset="0"/>
              </a:rPr>
              <a:t>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9196"/>
                                        </p:tgtEl>
                                        <p:attrNameLst>
                                          <p:attrName>style.visibility</p:attrName>
                                        </p:attrNameLst>
                                      </p:cBhvr>
                                      <p:to>
                                        <p:strVal val="visible"/>
                                      </p:to>
                                    </p:set>
                                    <p:anim calcmode="lin" valueType="num">
                                      <p:cBhvr additive="base">
                                        <p:cTn id="7" dur="500" fill="hold"/>
                                        <p:tgtEl>
                                          <p:spTgt spid="49196"/>
                                        </p:tgtEl>
                                        <p:attrNameLst>
                                          <p:attrName>ppt_x</p:attrName>
                                        </p:attrNameLst>
                                      </p:cBhvr>
                                      <p:tavLst>
                                        <p:tav tm="0">
                                          <p:val>
                                            <p:strVal val="1+#ppt_w/2"/>
                                          </p:val>
                                        </p:tav>
                                        <p:tav tm="100000">
                                          <p:val>
                                            <p:strVal val="#ppt_x"/>
                                          </p:val>
                                        </p:tav>
                                      </p:tavLst>
                                    </p:anim>
                                    <p:anim calcmode="lin" valueType="num">
                                      <p:cBhvr additive="base">
                                        <p:cTn id="8" dur="500" fill="hold"/>
                                        <p:tgtEl>
                                          <p:spTgt spid="4919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9194"/>
                                        </p:tgtEl>
                                        <p:attrNameLst>
                                          <p:attrName>style.visibility</p:attrName>
                                        </p:attrNameLst>
                                      </p:cBhvr>
                                      <p:to>
                                        <p:strVal val="visible"/>
                                      </p:to>
                                    </p:set>
                                    <p:anim calcmode="lin" valueType="num">
                                      <p:cBhvr additive="base">
                                        <p:cTn id="13" dur="500" fill="hold"/>
                                        <p:tgtEl>
                                          <p:spTgt spid="49194"/>
                                        </p:tgtEl>
                                        <p:attrNameLst>
                                          <p:attrName>ppt_x</p:attrName>
                                        </p:attrNameLst>
                                      </p:cBhvr>
                                      <p:tavLst>
                                        <p:tav tm="0">
                                          <p:val>
                                            <p:strVal val="0-#ppt_w/2"/>
                                          </p:val>
                                        </p:tav>
                                        <p:tav tm="100000">
                                          <p:val>
                                            <p:strVal val="#ppt_x"/>
                                          </p:val>
                                        </p:tav>
                                      </p:tavLst>
                                    </p:anim>
                                    <p:anim calcmode="lin" valueType="num">
                                      <p:cBhvr additive="base">
                                        <p:cTn id="14" dur="500" fill="hold"/>
                                        <p:tgtEl>
                                          <p:spTgt spid="4919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chimes.wav"/>
                                        </p:tgtEl>
                                      </p:cMediaNode>
                                    </p:audio>
                                  </p:subTnLst>
                                </p:cTn>
                              </p:par>
                            </p:childTnLst>
                          </p:cTn>
                        </p:par>
                        <p:par>
                          <p:cTn id="15" fill="hold">
                            <p:stCondLst>
                              <p:cond delay="500"/>
                            </p:stCondLst>
                            <p:childTnLst>
                              <p:par>
                                <p:cTn id="16" presetID="2" presetClass="entr" presetSubtype="8" fill="hold" grpId="0" nodeType="afterEffect">
                                  <p:stCondLst>
                                    <p:cond delay="1000"/>
                                  </p:stCondLst>
                                  <p:childTnLst>
                                    <p:set>
                                      <p:cBhvr>
                                        <p:cTn id="17" dur="1" fill="hold">
                                          <p:stCondLst>
                                            <p:cond delay="0"/>
                                          </p:stCondLst>
                                        </p:cTn>
                                        <p:tgtEl>
                                          <p:spTgt spid="49195"/>
                                        </p:tgtEl>
                                        <p:attrNameLst>
                                          <p:attrName>style.visibility</p:attrName>
                                        </p:attrNameLst>
                                      </p:cBhvr>
                                      <p:to>
                                        <p:strVal val="visible"/>
                                      </p:to>
                                    </p:set>
                                    <p:anim calcmode="lin" valueType="num">
                                      <p:cBhvr additive="base">
                                        <p:cTn id="18" dur="500" fill="hold"/>
                                        <p:tgtEl>
                                          <p:spTgt spid="49195"/>
                                        </p:tgtEl>
                                        <p:attrNameLst>
                                          <p:attrName>ppt_x</p:attrName>
                                        </p:attrNameLst>
                                      </p:cBhvr>
                                      <p:tavLst>
                                        <p:tav tm="0">
                                          <p:val>
                                            <p:strVal val="0-#ppt_w/2"/>
                                          </p:val>
                                        </p:tav>
                                        <p:tav tm="100000">
                                          <p:val>
                                            <p:strVal val="#ppt_x"/>
                                          </p:val>
                                        </p:tav>
                                      </p:tavLst>
                                    </p:anim>
                                    <p:anim calcmode="lin" valueType="num">
                                      <p:cBhvr additive="base">
                                        <p:cTn id="19" dur="500" fill="hold"/>
                                        <p:tgtEl>
                                          <p:spTgt spid="4919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6"/>
                                            </p:cond>
                                          </p:stCondLst>
                                          <p:endCondLst>
                                            <p:cond evt="onStopAudio" delay="0">
                                              <p:tgtEl>
                                                <p:sldTgt/>
                                              </p:tgtEl>
                                            </p:cond>
                                          </p:endCondLst>
                                        </p:cTn>
                                        <p:tgtEl>
                                          <p:sndTgt r:embed="rId2" name="chimes.wav"/>
                                        </p:tgtEl>
                                      </p:cMediaNode>
                                    </p:audio>
                                  </p:subTnLst>
                                </p:cTn>
                              </p:par>
                            </p:childTnLst>
                          </p:cTn>
                        </p:par>
                        <p:par>
                          <p:cTn id="20" fill="hold">
                            <p:stCondLst>
                              <p:cond delay="2000"/>
                            </p:stCondLst>
                            <p:childTnLst>
                              <p:par>
                                <p:cTn id="21" presetID="2" presetClass="entr" presetSubtype="2" fill="hold" grpId="0" nodeType="afterEffect">
                                  <p:stCondLst>
                                    <p:cond delay="1000"/>
                                  </p:stCondLst>
                                  <p:childTnLst>
                                    <p:set>
                                      <p:cBhvr>
                                        <p:cTn id="22" dur="1" fill="hold">
                                          <p:stCondLst>
                                            <p:cond delay="0"/>
                                          </p:stCondLst>
                                        </p:cTn>
                                        <p:tgtEl>
                                          <p:spTgt spid="49197"/>
                                        </p:tgtEl>
                                        <p:attrNameLst>
                                          <p:attrName>style.visibility</p:attrName>
                                        </p:attrNameLst>
                                      </p:cBhvr>
                                      <p:to>
                                        <p:strVal val="visible"/>
                                      </p:to>
                                    </p:set>
                                    <p:anim calcmode="lin" valueType="num">
                                      <p:cBhvr additive="base">
                                        <p:cTn id="23" dur="500" fill="hold"/>
                                        <p:tgtEl>
                                          <p:spTgt spid="49197"/>
                                        </p:tgtEl>
                                        <p:attrNameLst>
                                          <p:attrName>ppt_x</p:attrName>
                                        </p:attrNameLst>
                                      </p:cBhvr>
                                      <p:tavLst>
                                        <p:tav tm="0">
                                          <p:val>
                                            <p:strVal val="1+#ppt_w/2"/>
                                          </p:val>
                                        </p:tav>
                                        <p:tav tm="100000">
                                          <p:val>
                                            <p:strVal val="#ppt_x"/>
                                          </p:val>
                                        </p:tav>
                                      </p:tavLst>
                                    </p:anim>
                                    <p:anim calcmode="lin" valueType="num">
                                      <p:cBhvr additive="base">
                                        <p:cTn id="24" dur="500" fill="hold"/>
                                        <p:tgtEl>
                                          <p:spTgt spid="4919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94" grpId="0" autoUpdateAnimBg="0"/>
      <p:bldP spid="49195" grpId="0" autoUpdateAnimBg="0"/>
      <p:bldP spid="49196" grpId="0" autoUpdateAnimBg="0"/>
      <p:bldP spid="49197" grpId="0" autoUpdateAnimBg="0"/>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nvGraphicFramePr>
        <p:xfrm>
          <a:off x="574675" y="1058863"/>
          <a:ext cx="7994650" cy="4741862"/>
        </p:xfrm>
        <a:graphic>
          <a:graphicData uri="http://schemas.openxmlformats.org/presentationml/2006/ole">
            <p:oleObj spid="_x0000_s3074" name="文档" r:id="rId3" imgW="7994374" imgH="4742589" progId="Word.Document.8">
              <p:embed/>
            </p:oleObj>
          </a:graphicData>
        </a:graphic>
      </p:graphicFrame>
    </p:spTree>
  </p:cSld>
  <p:clrMapOvr>
    <a:masterClrMapping/>
  </p:clrMapOvr>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
          <p:cNvGraphicFramePr>
            <a:graphicFrameLocks noChangeAspect="1"/>
          </p:cNvGraphicFramePr>
          <p:nvPr/>
        </p:nvGraphicFramePr>
        <p:xfrm>
          <a:off x="571500" y="1643063"/>
          <a:ext cx="7994650" cy="3557587"/>
        </p:xfrm>
        <a:graphic>
          <a:graphicData uri="http://schemas.openxmlformats.org/presentationml/2006/ole">
            <p:oleObj spid="_x0000_s4098" name="文档" r:id="rId3" imgW="7994374" imgH="3556852" progId="Word.Document.8">
              <p:embed/>
            </p:oleObj>
          </a:graphicData>
        </a:graphic>
      </p:graphicFrame>
    </p:spTree>
  </p:cSld>
  <p:clrMapOvr>
    <a:masterClrMapping/>
  </p:clrMapOvr>
  <p:transition/>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nvGraphicFramePr>
        <p:xfrm>
          <a:off x="574675" y="465138"/>
          <a:ext cx="7994650" cy="5927725"/>
        </p:xfrm>
        <a:graphic>
          <a:graphicData uri="http://schemas.openxmlformats.org/presentationml/2006/ole">
            <p:oleObj spid="_x0000_s5122" name="文档" r:id="rId3" imgW="7994374" imgH="5928326" progId="Word.Document.8">
              <p:embed/>
            </p:oleObj>
          </a:graphicData>
        </a:graphic>
      </p:graphicFrame>
      <p:sp>
        <p:nvSpPr>
          <p:cNvPr id="57347" name="Rectangle 3"/>
          <p:cNvSpPr>
            <a:spLocks noChangeArrowheads="1"/>
          </p:cNvSpPr>
          <p:nvPr/>
        </p:nvSpPr>
        <p:spPr bwMode="auto">
          <a:xfrm>
            <a:off x="2051050" y="1581150"/>
            <a:ext cx="3919538" cy="457200"/>
          </a:xfrm>
          <a:prstGeom prst="rect">
            <a:avLst/>
          </a:prstGeom>
          <a:noFill/>
          <a:ln w="9525">
            <a:noFill/>
            <a:miter lim="800000"/>
            <a:headEnd/>
            <a:tailEnd/>
          </a:ln>
        </p:spPr>
        <p:txBody>
          <a:bodyPr wrap="none" anchor="ctr">
            <a:spAutoFit/>
          </a:bodyPr>
          <a:lstStyle/>
          <a:p>
            <a:r>
              <a:rPr lang="zh-CN" altLang="en-US" sz="2400" b="1">
                <a:solidFill>
                  <a:srgbClr val="FF0000"/>
                </a:solidFill>
                <a:latin typeface="Times New Roman" pitchFamily="18" charset="0"/>
                <a:cs typeface="Times New Roman" pitchFamily="18" charset="0"/>
              </a:rPr>
              <a:t>斗宿和牛宿，都是星宿名。</a:t>
            </a:r>
            <a:r>
              <a:rPr lang="zh-CN" altLang="en-US" sz="2400">
                <a:solidFill>
                  <a:srgbClr val="000000"/>
                </a:solidFill>
                <a:latin typeface="Times New Roman" pitchFamily="18" charset="0"/>
                <a:cs typeface="Times New Roman" pitchFamily="18" charset="0"/>
              </a:rPr>
              <a:t> </a:t>
            </a:r>
          </a:p>
        </p:txBody>
      </p:sp>
      <p:sp>
        <p:nvSpPr>
          <p:cNvPr id="57348" name="Rectangle 4"/>
          <p:cNvSpPr>
            <a:spLocks noChangeArrowheads="1"/>
          </p:cNvSpPr>
          <p:nvPr/>
        </p:nvSpPr>
        <p:spPr bwMode="auto">
          <a:xfrm>
            <a:off x="2051050" y="3322638"/>
            <a:ext cx="2405063" cy="457200"/>
          </a:xfrm>
          <a:prstGeom prst="rect">
            <a:avLst/>
          </a:prstGeom>
          <a:noFill/>
          <a:ln w="9525">
            <a:noFill/>
            <a:miter lim="800000"/>
            <a:headEnd/>
            <a:tailEnd/>
          </a:ln>
        </p:spPr>
        <p:txBody>
          <a:bodyPr wrap="none" anchor="ctr">
            <a:spAutoFit/>
          </a:bodyPr>
          <a:lstStyle/>
          <a:p>
            <a:r>
              <a:rPr lang="zh-CN" altLang="en-US" sz="2400" b="1">
                <a:solidFill>
                  <a:srgbClr val="FF0000"/>
                </a:solidFill>
                <a:latin typeface="Times New Roman" pitchFamily="18" charset="0"/>
                <a:cs typeface="Times New Roman" pitchFamily="18" charset="0"/>
              </a:rPr>
              <a:t>白茫茫的水气。 </a:t>
            </a:r>
          </a:p>
        </p:txBody>
      </p:sp>
      <p:sp>
        <p:nvSpPr>
          <p:cNvPr id="57349" name="Rectangle 5"/>
          <p:cNvSpPr>
            <a:spLocks noChangeArrowheads="1"/>
          </p:cNvSpPr>
          <p:nvPr/>
        </p:nvSpPr>
        <p:spPr bwMode="auto">
          <a:xfrm>
            <a:off x="2051050" y="5126038"/>
            <a:ext cx="2022475" cy="457200"/>
          </a:xfrm>
          <a:prstGeom prst="rect">
            <a:avLst/>
          </a:prstGeom>
          <a:noFill/>
          <a:ln w="9525">
            <a:noFill/>
            <a:miter lim="800000"/>
            <a:headEnd/>
            <a:tailEnd/>
          </a:ln>
        </p:spPr>
        <p:txBody>
          <a:bodyPr wrap="none" anchor="ctr">
            <a:spAutoFit/>
          </a:bodyPr>
          <a:lstStyle/>
          <a:p>
            <a:r>
              <a:rPr lang="zh-CN" altLang="en-US" sz="2400" b="1">
                <a:solidFill>
                  <a:srgbClr val="FF0000"/>
                </a:solidFill>
                <a:latin typeface="Times New Roman" pitchFamily="18" charset="0"/>
                <a:cs typeface="Times New Roman" pitchFamily="18" charset="0"/>
              </a:rPr>
              <a:t>旷远的样子。</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 calcmode="lin" valueType="num">
                                      <p:cBhvr additive="base">
                                        <p:cTn id="7" dur="500" fill="hold"/>
                                        <p:tgtEl>
                                          <p:spTgt spid="57347"/>
                                        </p:tgtEl>
                                        <p:attrNameLst>
                                          <p:attrName>ppt_x</p:attrName>
                                        </p:attrNameLst>
                                      </p:cBhvr>
                                      <p:tavLst>
                                        <p:tav tm="0">
                                          <p:val>
                                            <p:strVal val="#ppt_x"/>
                                          </p:val>
                                        </p:tav>
                                        <p:tav tm="100000">
                                          <p:val>
                                            <p:strVal val="#ppt_x"/>
                                          </p:val>
                                        </p:tav>
                                      </p:tavLst>
                                    </p:anim>
                                    <p:anim calcmode="lin" valueType="num">
                                      <p:cBhvr additive="base">
                                        <p:cTn id="8" dur="500" fill="hold"/>
                                        <p:tgtEl>
                                          <p:spTgt spid="5734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7348"/>
                                        </p:tgtEl>
                                        <p:attrNameLst>
                                          <p:attrName>style.visibility</p:attrName>
                                        </p:attrNameLst>
                                      </p:cBhvr>
                                      <p:to>
                                        <p:strVal val="visible"/>
                                      </p:to>
                                    </p:set>
                                    <p:anim calcmode="lin" valueType="num">
                                      <p:cBhvr additive="base">
                                        <p:cTn id="13" dur="500" fill="hold"/>
                                        <p:tgtEl>
                                          <p:spTgt spid="57348"/>
                                        </p:tgtEl>
                                        <p:attrNameLst>
                                          <p:attrName>ppt_x</p:attrName>
                                        </p:attrNameLst>
                                      </p:cBhvr>
                                      <p:tavLst>
                                        <p:tav tm="0">
                                          <p:val>
                                            <p:strVal val="#ppt_x"/>
                                          </p:val>
                                        </p:tav>
                                        <p:tav tm="100000">
                                          <p:val>
                                            <p:strVal val="#ppt_x"/>
                                          </p:val>
                                        </p:tav>
                                      </p:tavLst>
                                    </p:anim>
                                    <p:anim calcmode="lin" valueType="num">
                                      <p:cBhvr additive="base">
                                        <p:cTn id="14" dur="500" fill="hold"/>
                                        <p:tgtEl>
                                          <p:spTgt spid="5734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7349"/>
                                        </p:tgtEl>
                                        <p:attrNameLst>
                                          <p:attrName>style.visibility</p:attrName>
                                        </p:attrNameLst>
                                      </p:cBhvr>
                                      <p:to>
                                        <p:strVal val="visible"/>
                                      </p:to>
                                    </p:set>
                                    <p:anim calcmode="lin" valueType="num">
                                      <p:cBhvr additive="base">
                                        <p:cTn id="19" dur="500" fill="hold"/>
                                        <p:tgtEl>
                                          <p:spTgt spid="57349"/>
                                        </p:tgtEl>
                                        <p:attrNameLst>
                                          <p:attrName>ppt_x</p:attrName>
                                        </p:attrNameLst>
                                      </p:cBhvr>
                                      <p:tavLst>
                                        <p:tav tm="0">
                                          <p:val>
                                            <p:strVal val="#ppt_x"/>
                                          </p:val>
                                        </p:tav>
                                        <p:tav tm="100000">
                                          <p:val>
                                            <p:strVal val="#ppt_x"/>
                                          </p:val>
                                        </p:tav>
                                      </p:tavLst>
                                    </p:anim>
                                    <p:anim calcmode="lin" valueType="num">
                                      <p:cBhvr additive="base">
                                        <p:cTn id="20" dur="500" fill="hold"/>
                                        <p:tgtEl>
                                          <p:spTgt spid="573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P spid="57348" grpId="0"/>
      <p:bldP spid="57349" grpId="0"/>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Object 2"/>
          <p:cNvGraphicFramePr>
            <a:graphicFrameLocks noChangeAspect="1"/>
          </p:cNvGraphicFramePr>
          <p:nvPr/>
        </p:nvGraphicFramePr>
        <p:xfrm>
          <a:off x="574675" y="1058863"/>
          <a:ext cx="7994650" cy="4741862"/>
        </p:xfrm>
        <a:graphic>
          <a:graphicData uri="http://schemas.openxmlformats.org/presentationml/2006/ole">
            <p:oleObj spid="_x0000_s6146" name="文档" r:id="rId3" imgW="7994374" imgH="4741149" progId="Word.Document.8">
              <p:embed/>
            </p:oleObj>
          </a:graphicData>
        </a:graphic>
      </p:graphicFrame>
      <p:sp>
        <p:nvSpPr>
          <p:cNvPr id="58371" name="Rectangle 3"/>
          <p:cNvSpPr>
            <a:spLocks noChangeArrowheads="1"/>
          </p:cNvSpPr>
          <p:nvPr/>
        </p:nvSpPr>
        <p:spPr bwMode="auto">
          <a:xfrm>
            <a:off x="2043113" y="1581150"/>
            <a:ext cx="1479550" cy="457200"/>
          </a:xfrm>
          <a:prstGeom prst="rect">
            <a:avLst/>
          </a:prstGeom>
          <a:noFill/>
          <a:ln w="9525">
            <a:noFill/>
            <a:miter lim="800000"/>
            <a:headEnd/>
            <a:tailEnd/>
          </a:ln>
        </p:spPr>
        <p:txBody>
          <a:bodyPr wrap="none" anchor="ctr">
            <a:spAutoFit/>
          </a:bodyPr>
          <a:lstStyle/>
          <a:p>
            <a:r>
              <a:rPr lang="zh-CN" altLang="en-US" sz="2400" b="1">
                <a:solidFill>
                  <a:srgbClr val="FF0000"/>
                </a:solidFill>
                <a:latin typeface="Times New Roman" pitchFamily="18" charset="0"/>
                <a:cs typeface="Times New Roman" pitchFamily="18" charset="0"/>
              </a:rPr>
              <a:t>在这时。</a:t>
            </a:r>
            <a:r>
              <a:rPr lang="zh-CN" altLang="en-US" sz="2400">
                <a:solidFill>
                  <a:srgbClr val="000000"/>
                </a:solidFill>
                <a:latin typeface="Times New Roman" pitchFamily="18" charset="0"/>
                <a:cs typeface="Times New Roman" pitchFamily="18" charset="0"/>
              </a:rPr>
              <a:t> </a:t>
            </a:r>
          </a:p>
        </p:txBody>
      </p:sp>
      <p:sp>
        <p:nvSpPr>
          <p:cNvPr id="58372" name="Rectangle 4"/>
          <p:cNvSpPr>
            <a:spLocks noChangeArrowheads="1"/>
          </p:cNvSpPr>
          <p:nvPr/>
        </p:nvSpPr>
        <p:spPr bwMode="auto">
          <a:xfrm>
            <a:off x="1985963" y="3957638"/>
            <a:ext cx="6694487" cy="457200"/>
          </a:xfrm>
          <a:prstGeom prst="rect">
            <a:avLst/>
          </a:prstGeom>
          <a:noFill/>
          <a:ln w="9525">
            <a:noFill/>
            <a:miter lim="800000"/>
            <a:headEnd/>
            <a:tailEnd/>
          </a:ln>
        </p:spPr>
        <p:txBody>
          <a:bodyPr wrap="none" anchor="ctr">
            <a:spAutoFit/>
          </a:bodyPr>
          <a:lstStyle/>
          <a:p>
            <a:r>
              <a:rPr lang="zh-CN" altLang="en-US" sz="2400" b="1">
                <a:solidFill>
                  <a:srgbClr val="FF0000"/>
                </a:solidFill>
                <a:latin typeface="Times New Roman" pitchFamily="18" charset="0"/>
                <a:cs typeface="Times New Roman" pitchFamily="18" charset="0"/>
              </a:rPr>
              <a:t>指所思慕的人，古人常用来作为圣主贤臣或美好 </a:t>
            </a:r>
          </a:p>
        </p:txBody>
      </p:sp>
      <p:sp>
        <p:nvSpPr>
          <p:cNvPr id="58373" name="Rectangle 5"/>
          <p:cNvSpPr>
            <a:spLocks noChangeArrowheads="1"/>
          </p:cNvSpPr>
          <p:nvPr/>
        </p:nvSpPr>
        <p:spPr bwMode="auto">
          <a:xfrm>
            <a:off x="590550" y="4516438"/>
            <a:ext cx="2098675" cy="457200"/>
          </a:xfrm>
          <a:prstGeom prst="rect">
            <a:avLst/>
          </a:prstGeom>
          <a:noFill/>
          <a:ln w="9525">
            <a:noFill/>
            <a:miter lim="800000"/>
            <a:headEnd/>
            <a:tailEnd/>
          </a:ln>
        </p:spPr>
        <p:txBody>
          <a:bodyPr wrap="none" anchor="ctr">
            <a:spAutoFit/>
          </a:bodyPr>
          <a:lstStyle/>
          <a:p>
            <a:r>
              <a:rPr lang="zh-CN" altLang="en-US" sz="2400" b="1">
                <a:solidFill>
                  <a:srgbClr val="FF0000"/>
                </a:solidFill>
                <a:latin typeface="Times New Roman" pitchFamily="18" charset="0"/>
                <a:cs typeface="Times New Roman" pitchFamily="18" charset="0"/>
              </a:rPr>
              <a:t>理想的象征。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additive="base">
                                        <p:cTn id="7" dur="500" fill="hold"/>
                                        <p:tgtEl>
                                          <p:spTgt spid="58371"/>
                                        </p:tgtEl>
                                        <p:attrNameLst>
                                          <p:attrName>ppt_x</p:attrName>
                                        </p:attrNameLst>
                                      </p:cBhvr>
                                      <p:tavLst>
                                        <p:tav tm="0">
                                          <p:val>
                                            <p:strVal val="#ppt_x"/>
                                          </p:val>
                                        </p:tav>
                                        <p:tav tm="100000">
                                          <p:val>
                                            <p:strVal val="#ppt_x"/>
                                          </p:val>
                                        </p:tav>
                                      </p:tavLst>
                                    </p:anim>
                                    <p:anim calcmode="lin" valueType="num">
                                      <p:cBhvr additive="base">
                                        <p:cTn id="8" dur="500" fill="hold"/>
                                        <p:tgtEl>
                                          <p:spTgt spid="5837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8372"/>
                                        </p:tgtEl>
                                        <p:attrNameLst>
                                          <p:attrName>style.visibility</p:attrName>
                                        </p:attrNameLst>
                                      </p:cBhvr>
                                      <p:to>
                                        <p:strVal val="visible"/>
                                      </p:to>
                                    </p:set>
                                    <p:anim calcmode="lin" valueType="num">
                                      <p:cBhvr additive="base">
                                        <p:cTn id="13" dur="500" fill="hold"/>
                                        <p:tgtEl>
                                          <p:spTgt spid="58372"/>
                                        </p:tgtEl>
                                        <p:attrNameLst>
                                          <p:attrName>ppt_x</p:attrName>
                                        </p:attrNameLst>
                                      </p:cBhvr>
                                      <p:tavLst>
                                        <p:tav tm="0">
                                          <p:val>
                                            <p:strVal val="#ppt_x"/>
                                          </p:val>
                                        </p:tav>
                                        <p:tav tm="100000">
                                          <p:val>
                                            <p:strVal val="#ppt_x"/>
                                          </p:val>
                                        </p:tav>
                                      </p:tavLst>
                                    </p:anim>
                                    <p:anim calcmode="lin" valueType="num">
                                      <p:cBhvr additive="base">
                                        <p:cTn id="14" dur="500" fill="hold"/>
                                        <p:tgtEl>
                                          <p:spTgt spid="58372"/>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8373"/>
                                        </p:tgtEl>
                                        <p:attrNameLst>
                                          <p:attrName>style.visibility</p:attrName>
                                        </p:attrNameLst>
                                      </p:cBhvr>
                                      <p:to>
                                        <p:strVal val="visible"/>
                                      </p:to>
                                    </p:set>
                                    <p:anim calcmode="lin" valueType="num">
                                      <p:cBhvr additive="base">
                                        <p:cTn id="17" dur="500" fill="hold"/>
                                        <p:tgtEl>
                                          <p:spTgt spid="58373"/>
                                        </p:tgtEl>
                                        <p:attrNameLst>
                                          <p:attrName>ppt_x</p:attrName>
                                        </p:attrNameLst>
                                      </p:cBhvr>
                                      <p:tavLst>
                                        <p:tav tm="0">
                                          <p:val>
                                            <p:strVal val="#ppt_x"/>
                                          </p:val>
                                        </p:tav>
                                        <p:tav tm="100000">
                                          <p:val>
                                            <p:strVal val="#ppt_x"/>
                                          </p:val>
                                        </p:tav>
                                      </p:tavLst>
                                    </p:anim>
                                    <p:anim calcmode="lin" valueType="num">
                                      <p:cBhvr additive="base">
                                        <p:cTn id="18" dur="500" fill="hold"/>
                                        <p:tgtEl>
                                          <p:spTgt spid="583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p:bldP spid="58372" grpId="0"/>
      <p:bldP spid="58373" grpId="0"/>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2"/>
          <p:cNvGraphicFramePr>
            <a:graphicFrameLocks noChangeAspect="1"/>
          </p:cNvGraphicFramePr>
          <p:nvPr/>
        </p:nvGraphicFramePr>
        <p:xfrm>
          <a:off x="574675" y="762000"/>
          <a:ext cx="7994650" cy="5335588"/>
        </p:xfrm>
        <a:graphic>
          <a:graphicData uri="http://schemas.openxmlformats.org/presentationml/2006/ole">
            <p:oleObj spid="_x0000_s7170" name="文档" r:id="rId3" imgW="7994374" imgH="5335458" progId="Word.Document.8">
              <p:embed/>
            </p:oleObj>
          </a:graphicData>
        </a:graphic>
      </p:graphicFrame>
      <p:sp>
        <p:nvSpPr>
          <p:cNvPr id="61443" name="Rectangle 3"/>
          <p:cNvSpPr>
            <a:spLocks noChangeArrowheads="1"/>
          </p:cNvSpPr>
          <p:nvPr/>
        </p:nvSpPr>
        <p:spPr bwMode="auto">
          <a:xfrm>
            <a:off x="2232025" y="1855788"/>
            <a:ext cx="3003550" cy="457200"/>
          </a:xfrm>
          <a:prstGeom prst="rect">
            <a:avLst/>
          </a:prstGeom>
          <a:noFill/>
          <a:ln w="9525">
            <a:noFill/>
            <a:miter lim="800000"/>
            <a:headEnd/>
            <a:tailEnd/>
          </a:ln>
        </p:spPr>
        <p:txBody>
          <a:bodyPr wrap="none" anchor="ctr">
            <a:spAutoFit/>
          </a:bodyPr>
          <a:lstStyle/>
          <a:p>
            <a:r>
              <a:rPr lang="zh-CN" altLang="en-US" sz="2400" b="1">
                <a:solidFill>
                  <a:srgbClr val="FF0000"/>
                </a:solidFill>
                <a:latin typeface="Times New Roman" pitchFamily="18" charset="0"/>
                <a:cs typeface="Times New Roman" pitchFamily="18" charset="0"/>
              </a:rPr>
              <a:t>本是一位盖世英雄。</a:t>
            </a:r>
            <a:r>
              <a:rPr lang="zh-CN" altLang="en-US" sz="2400">
                <a:solidFill>
                  <a:srgbClr val="000000"/>
                </a:solidFill>
                <a:latin typeface="Times New Roman" pitchFamily="18" charset="0"/>
                <a:cs typeface="Times New Roman" pitchFamily="18" charset="0"/>
              </a:rPr>
              <a:t> </a:t>
            </a:r>
          </a:p>
        </p:txBody>
      </p:sp>
      <p:sp>
        <p:nvSpPr>
          <p:cNvPr id="61444" name="Rectangle 4"/>
          <p:cNvSpPr>
            <a:spLocks noChangeArrowheads="1"/>
          </p:cNvSpPr>
          <p:nvPr/>
        </p:nvSpPr>
        <p:spPr bwMode="auto">
          <a:xfrm>
            <a:off x="2232025" y="3059113"/>
            <a:ext cx="4856163" cy="457200"/>
          </a:xfrm>
          <a:prstGeom prst="rect">
            <a:avLst/>
          </a:prstGeom>
          <a:noFill/>
          <a:ln w="9525">
            <a:noFill/>
            <a:miter lim="800000"/>
            <a:headEnd/>
            <a:tailEnd/>
          </a:ln>
        </p:spPr>
        <p:txBody>
          <a:bodyPr wrap="none" anchor="ctr">
            <a:spAutoFit/>
          </a:bodyPr>
          <a:lstStyle/>
          <a:p>
            <a:r>
              <a:rPr lang="zh-CN" altLang="en-US" sz="2400" b="1">
                <a:solidFill>
                  <a:srgbClr val="FF0000"/>
                </a:solidFill>
                <a:latin typeface="Times New Roman" pitchFamily="18" charset="0"/>
                <a:cs typeface="Times New Roman" pitchFamily="18" charset="0"/>
              </a:rPr>
              <a:t>这不是曹操被周瑜打败的地方吗？ </a:t>
            </a:r>
          </a:p>
        </p:txBody>
      </p:sp>
      <p:sp>
        <p:nvSpPr>
          <p:cNvPr id="61445" name="Rectangle 5"/>
          <p:cNvSpPr>
            <a:spLocks noChangeArrowheads="1"/>
          </p:cNvSpPr>
          <p:nvPr/>
        </p:nvSpPr>
        <p:spPr bwMode="auto">
          <a:xfrm>
            <a:off x="2232025" y="4251325"/>
            <a:ext cx="3630613" cy="457200"/>
          </a:xfrm>
          <a:prstGeom prst="rect">
            <a:avLst/>
          </a:prstGeom>
          <a:noFill/>
          <a:ln w="9525">
            <a:noFill/>
            <a:miter lim="800000"/>
            <a:headEnd/>
            <a:tailEnd/>
          </a:ln>
        </p:spPr>
        <p:txBody>
          <a:bodyPr wrap="none" anchor="ctr">
            <a:spAutoFit/>
          </a:bodyPr>
          <a:lstStyle/>
          <a:p>
            <a:r>
              <a:rPr lang="zh-CN" altLang="en-US" sz="2400" b="1">
                <a:solidFill>
                  <a:srgbClr val="FF0000"/>
                </a:solidFill>
                <a:latin typeface="Times New Roman" pitchFamily="18" charset="0"/>
                <a:cs typeface="Times New Roman" pitchFamily="18" charset="0"/>
              </a:rPr>
              <a:t>为什么箫声这样悲凉呢？ </a:t>
            </a:r>
          </a:p>
        </p:txBody>
      </p:sp>
      <p:sp>
        <p:nvSpPr>
          <p:cNvPr id="61446" name="Rectangle 6"/>
          <p:cNvSpPr>
            <a:spLocks noChangeArrowheads="1"/>
          </p:cNvSpPr>
          <p:nvPr/>
        </p:nvSpPr>
        <p:spPr bwMode="auto">
          <a:xfrm>
            <a:off x="2232025" y="5416550"/>
            <a:ext cx="3017838" cy="457200"/>
          </a:xfrm>
          <a:prstGeom prst="rect">
            <a:avLst/>
          </a:prstGeom>
          <a:noFill/>
          <a:ln w="9525">
            <a:noFill/>
            <a:miter lim="800000"/>
            <a:headEnd/>
            <a:tailEnd/>
          </a:ln>
        </p:spPr>
        <p:txBody>
          <a:bodyPr wrap="none" anchor="ctr">
            <a:spAutoFit/>
          </a:bodyPr>
          <a:lstStyle/>
          <a:p>
            <a:r>
              <a:rPr lang="zh-CN" altLang="en-US" sz="2400" b="1">
                <a:solidFill>
                  <a:srgbClr val="FF0000"/>
                </a:solidFill>
                <a:latin typeface="Times New Roman" pitchFamily="18" charset="0"/>
                <a:cs typeface="Times New Roman" pitchFamily="18" charset="0"/>
              </a:rPr>
              <a:t>我们又羡慕什么呢！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43"/>
                                        </p:tgtEl>
                                        <p:attrNameLst>
                                          <p:attrName>style.visibility</p:attrName>
                                        </p:attrNameLst>
                                      </p:cBhvr>
                                      <p:to>
                                        <p:strVal val="visible"/>
                                      </p:to>
                                    </p:set>
                                    <p:anim calcmode="lin" valueType="num">
                                      <p:cBhvr additive="base">
                                        <p:cTn id="7" dur="500" fill="hold"/>
                                        <p:tgtEl>
                                          <p:spTgt spid="61443"/>
                                        </p:tgtEl>
                                        <p:attrNameLst>
                                          <p:attrName>ppt_x</p:attrName>
                                        </p:attrNameLst>
                                      </p:cBhvr>
                                      <p:tavLst>
                                        <p:tav tm="0">
                                          <p:val>
                                            <p:strVal val="#ppt_x"/>
                                          </p:val>
                                        </p:tav>
                                        <p:tav tm="100000">
                                          <p:val>
                                            <p:strVal val="#ppt_x"/>
                                          </p:val>
                                        </p:tav>
                                      </p:tavLst>
                                    </p:anim>
                                    <p:anim calcmode="lin" valueType="num">
                                      <p:cBhvr additive="base">
                                        <p:cTn id="8" dur="500" fill="hold"/>
                                        <p:tgtEl>
                                          <p:spTgt spid="6144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1444"/>
                                        </p:tgtEl>
                                        <p:attrNameLst>
                                          <p:attrName>style.visibility</p:attrName>
                                        </p:attrNameLst>
                                      </p:cBhvr>
                                      <p:to>
                                        <p:strVal val="visible"/>
                                      </p:to>
                                    </p:set>
                                    <p:anim calcmode="lin" valueType="num">
                                      <p:cBhvr additive="base">
                                        <p:cTn id="13" dur="500" fill="hold"/>
                                        <p:tgtEl>
                                          <p:spTgt spid="61444"/>
                                        </p:tgtEl>
                                        <p:attrNameLst>
                                          <p:attrName>ppt_x</p:attrName>
                                        </p:attrNameLst>
                                      </p:cBhvr>
                                      <p:tavLst>
                                        <p:tav tm="0">
                                          <p:val>
                                            <p:strVal val="#ppt_x"/>
                                          </p:val>
                                        </p:tav>
                                        <p:tav tm="100000">
                                          <p:val>
                                            <p:strVal val="#ppt_x"/>
                                          </p:val>
                                        </p:tav>
                                      </p:tavLst>
                                    </p:anim>
                                    <p:anim calcmode="lin" valueType="num">
                                      <p:cBhvr additive="base">
                                        <p:cTn id="14" dur="500" fill="hold"/>
                                        <p:tgtEl>
                                          <p:spTgt spid="6144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1445"/>
                                        </p:tgtEl>
                                        <p:attrNameLst>
                                          <p:attrName>style.visibility</p:attrName>
                                        </p:attrNameLst>
                                      </p:cBhvr>
                                      <p:to>
                                        <p:strVal val="visible"/>
                                      </p:to>
                                    </p:set>
                                    <p:anim calcmode="lin" valueType="num">
                                      <p:cBhvr additive="base">
                                        <p:cTn id="19" dur="500" fill="hold"/>
                                        <p:tgtEl>
                                          <p:spTgt spid="61445"/>
                                        </p:tgtEl>
                                        <p:attrNameLst>
                                          <p:attrName>ppt_x</p:attrName>
                                        </p:attrNameLst>
                                      </p:cBhvr>
                                      <p:tavLst>
                                        <p:tav tm="0">
                                          <p:val>
                                            <p:strVal val="#ppt_x"/>
                                          </p:val>
                                        </p:tav>
                                        <p:tav tm="100000">
                                          <p:val>
                                            <p:strVal val="#ppt_x"/>
                                          </p:val>
                                        </p:tav>
                                      </p:tavLst>
                                    </p:anim>
                                    <p:anim calcmode="lin" valueType="num">
                                      <p:cBhvr additive="base">
                                        <p:cTn id="20" dur="500" fill="hold"/>
                                        <p:tgtEl>
                                          <p:spTgt spid="6144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1446"/>
                                        </p:tgtEl>
                                        <p:attrNameLst>
                                          <p:attrName>style.visibility</p:attrName>
                                        </p:attrNameLst>
                                      </p:cBhvr>
                                      <p:to>
                                        <p:strVal val="visible"/>
                                      </p:to>
                                    </p:set>
                                    <p:anim calcmode="lin" valueType="num">
                                      <p:cBhvr additive="base">
                                        <p:cTn id="25" dur="500" fill="hold"/>
                                        <p:tgtEl>
                                          <p:spTgt spid="61446"/>
                                        </p:tgtEl>
                                        <p:attrNameLst>
                                          <p:attrName>ppt_x</p:attrName>
                                        </p:attrNameLst>
                                      </p:cBhvr>
                                      <p:tavLst>
                                        <p:tav tm="0">
                                          <p:val>
                                            <p:strVal val="#ppt_x"/>
                                          </p:val>
                                        </p:tav>
                                        <p:tav tm="100000">
                                          <p:val>
                                            <p:strVal val="#ppt_x"/>
                                          </p:val>
                                        </p:tav>
                                      </p:tavLst>
                                    </p:anim>
                                    <p:anim calcmode="lin" valueType="num">
                                      <p:cBhvr additive="base">
                                        <p:cTn id="26" dur="500" fill="hold"/>
                                        <p:tgtEl>
                                          <p:spTgt spid="614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p:bldP spid="61444" grpId="0"/>
      <p:bldP spid="61445" grpId="0"/>
      <p:bldP spid="6144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文本框 2"/>
          <p:cNvSpPr txBox="1">
            <a:spLocks noChangeArrowheads="1"/>
          </p:cNvSpPr>
          <p:nvPr/>
        </p:nvSpPr>
        <p:spPr bwMode="auto">
          <a:xfrm>
            <a:off x="468313" y="981075"/>
            <a:ext cx="3960812" cy="4695825"/>
          </a:xfrm>
          <a:prstGeom prst="rect">
            <a:avLst/>
          </a:prstGeom>
          <a:noFill/>
          <a:ln w="9525">
            <a:noFill/>
            <a:miter lim="800000"/>
            <a:headEnd/>
            <a:tailEnd/>
          </a:ln>
          <a:effectLst/>
        </p:spPr>
        <p:txBody>
          <a:bodyPr>
            <a:spAutoFit/>
          </a:bodyPr>
          <a:lstStyle/>
          <a:p>
            <a:pPr>
              <a:lnSpc>
                <a:spcPct val="140000"/>
              </a:lnSpc>
            </a:pPr>
            <a:r>
              <a:rPr lang="zh-CN" altLang="en-US" sz="5400" b="1">
                <a:solidFill>
                  <a:schemeClr val="hlink"/>
                </a:solidFill>
                <a:latin typeface="楷体_GB2312" pitchFamily="49" charset="-122"/>
                <a:ea typeface="楷体_GB2312" pitchFamily="49" charset="-122"/>
              </a:rPr>
              <a:t>坎坷的一生 漂泊的一生</a:t>
            </a:r>
          </a:p>
          <a:p>
            <a:pPr>
              <a:lnSpc>
                <a:spcPct val="140000"/>
              </a:lnSpc>
            </a:pPr>
            <a:r>
              <a:rPr lang="zh-CN" altLang="en-US" sz="5400" b="1">
                <a:solidFill>
                  <a:schemeClr val="hlink"/>
                </a:solidFill>
                <a:latin typeface="楷体_GB2312" pitchFamily="49" charset="-122"/>
                <a:ea typeface="楷体_GB2312" pitchFamily="49" charset="-122"/>
              </a:rPr>
              <a:t>旷达的一生 自足的一生</a:t>
            </a:r>
          </a:p>
        </p:txBody>
      </p:sp>
      <p:pic>
        <p:nvPicPr>
          <p:cNvPr id="16387" name="图片 3" descr="苏东坡像"/>
          <p:cNvPicPr>
            <a:picLocks noChangeAspect="1" noChangeArrowheads="1"/>
          </p:cNvPicPr>
          <p:nvPr/>
        </p:nvPicPr>
        <p:blipFill>
          <a:blip r:embed="rId2" cstate="print"/>
          <a:srcRect/>
          <a:stretch>
            <a:fillRect/>
          </a:stretch>
        </p:blipFill>
        <p:spPr bwMode="auto">
          <a:xfrm>
            <a:off x="4621213" y="0"/>
            <a:ext cx="4522787" cy="6858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Object 2"/>
          <p:cNvGraphicFramePr>
            <a:graphicFrameLocks noChangeAspect="1"/>
          </p:cNvGraphicFramePr>
          <p:nvPr/>
        </p:nvGraphicFramePr>
        <p:xfrm>
          <a:off x="577850" y="461963"/>
          <a:ext cx="7912100" cy="5872162"/>
        </p:xfrm>
        <a:graphic>
          <a:graphicData uri="http://schemas.openxmlformats.org/presentationml/2006/ole">
            <p:oleObj spid="_x0000_s8194" name="文档" r:id="rId3" imgW="7994374" imgH="5928326" progId="Word.Document.8">
              <p:embed/>
            </p:oleObj>
          </a:graphicData>
        </a:graphic>
      </p:graphicFrame>
      <p:sp>
        <p:nvSpPr>
          <p:cNvPr id="62467" name="Rectangle 3"/>
          <p:cNvSpPr>
            <a:spLocks noChangeArrowheads="1"/>
          </p:cNvSpPr>
          <p:nvPr/>
        </p:nvSpPr>
        <p:spPr bwMode="auto">
          <a:xfrm>
            <a:off x="2041525" y="946150"/>
            <a:ext cx="3003550" cy="457200"/>
          </a:xfrm>
          <a:prstGeom prst="rect">
            <a:avLst/>
          </a:prstGeom>
          <a:noFill/>
          <a:ln w="9525">
            <a:noFill/>
            <a:miter lim="800000"/>
            <a:headEnd/>
            <a:tailEnd/>
          </a:ln>
        </p:spPr>
        <p:txBody>
          <a:bodyPr wrap="none" anchor="ctr">
            <a:spAutoFit/>
          </a:bodyPr>
          <a:lstStyle/>
          <a:p>
            <a:r>
              <a:rPr lang="zh-CN" altLang="en-US" sz="2400" b="1">
                <a:solidFill>
                  <a:srgbClr val="FF0000"/>
                </a:solidFill>
                <a:latin typeface="Times New Roman" pitchFamily="18" charset="0"/>
                <a:cs typeface="Times New Roman" pitchFamily="18" charset="0"/>
              </a:rPr>
              <a:t>然而如今在哪里呢？</a:t>
            </a:r>
            <a:r>
              <a:rPr lang="zh-CN" altLang="en-US" sz="2400">
                <a:solidFill>
                  <a:srgbClr val="000000"/>
                </a:solidFill>
                <a:latin typeface="Times New Roman" pitchFamily="18" charset="0"/>
                <a:cs typeface="Times New Roman" pitchFamily="18" charset="0"/>
              </a:rPr>
              <a:t> </a:t>
            </a:r>
          </a:p>
        </p:txBody>
      </p:sp>
      <p:sp>
        <p:nvSpPr>
          <p:cNvPr id="62468" name="Rectangle 4"/>
          <p:cNvSpPr>
            <a:spLocks noChangeArrowheads="1"/>
          </p:cNvSpPr>
          <p:nvPr/>
        </p:nvSpPr>
        <p:spPr bwMode="auto">
          <a:xfrm>
            <a:off x="2041525" y="2159000"/>
            <a:ext cx="6388100" cy="457200"/>
          </a:xfrm>
          <a:prstGeom prst="rect">
            <a:avLst/>
          </a:prstGeom>
          <a:noFill/>
          <a:ln w="9525">
            <a:noFill/>
            <a:miter lim="800000"/>
            <a:headEnd/>
            <a:tailEnd/>
          </a:ln>
        </p:spPr>
        <p:txBody>
          <a:bodyPr wrap="none" anchor="ctr">
            <a:spAutoFit/>
          </a:bodyPr>
          <a:lstStyle/>
          <a:p>
            <a:r>
              <a:rPr lang="zh-CN" altLang="en-US" sz="2400" b="1">
                <a:solidFill>
                  <a:srgbClr val="FF0000"/>
                </a:solidFill>
                <a:latin typeface="Times New Roman" pitchFamily="18" charset="0"/>
                <a:cs typeface="Times New Roman" pitchFamily="18" charset="0"/>
              </a:rPr>
              <a:t>月亮从东山上升起，徘徊在斗宿和牛宿之间。 </a:t>
            </a:r>
          </a:p>
        </p:txBody>
      </p:sp>
      <p:sp>
        <p:nvSpPr>
          <p:cNvPr id="62469" name="Rectangle 5"/>
          <p:cNvSpPr>
            <a:spLocks noChangeArrowheads="1"/>
          </p:cNvSpPr>
          <p:nvPr/>
        </p:nvSpPr>
        <p:spPr bwMode="auto">
          <a:xfrm>
            <a:off x="2041525" y="3332163"/>
            <a:ext cx="4473575" cy="457200"/>
          </a:xfrm>
          <a:prstGeom prst="rect">
            <a:avLst/>
          </a:prstGeom>
          <a:noFill/>
          <a:ln w="9525">
            <a:noFill/>
            <a:miter lim="800000"/>
            <a:headEnd/>
            <a:tailEnd/>
          </a:ln>
        </p:spPr>
        <p:txBody>
          <a:bodyPr wrap="none" anchor="ctr">
            <a:spAutoFit/>
          </a:bodyPr>
          <a:lstStyle/>
          <a:p>
            <a:r>
              <a:rPr lang="zh-CN" altLang="en-US" sz="2400" b="1">
                <a:solidFill>
                  <a:srgbClr val="FF0000"/>
                </a:solidFill>
                <a:latin typeface="Times New Roman" pitchFamily="18" charset="0"/>
                <a:cs typeface="Times New Roman" pitchFamily="18" charset="0"/>
              </a:rPr>
              <a:t>我和客人在赤壁之下泛舟游览。</a:t>
            </a:r>
          </a:p>
        </p:txBody>
      </p:sp>
      <p:sp>
        <p:nvSpPr>
          <p:cNvPr id="62470" name="Rectangle 6"/>
          <p:cNvSpPr>
            <a:spLocks noChangeArrowheads="1"/>
          </p:cNvSpPr>
          <p:nvPr/>
        </p:nvSpPr>
        <p:spPr bwMode="auto">
          <a:xfrm>
            <a:off x="2041525" y="4497388"/>
            <a:ext cx="3017838" cy="457200"/>
          </a:xfrm>
          <a:prstGeom prst="rect">
            <a:avLst/>
          </a:prstGeom>
          <a:noFill/>
          <a:ln w="9525">
            <a:noFill/>
            <a:miter lim="800000"/>
            <a:headEnd/>
            <a:tailEnd/>
          </a:ln>
        </p:spPr>
        <p:txBody>
          <a:bodyPr wrap="none" anchor="ctr">
            <a:spAutoFit/>
          </a:bodyPr>
          <a:lstStyle/>
          <a:p>
            <a:r>
              <a:rPr lang="zh-CN" altLang="en-US" sz="2400" b="1">
                <a:solidFill>
                  <a:srgbClr val="FF0000"/>
                </a:solidFill>
                <a:latin typeface="Times New Roman" pitchFamily="18" charset="0"/>
                <a:cs typeface="Times New Roman" pitchFamily="18" charset="0"/>
              </a:rPr>
              <a:t>越过那茫茫的江面。 </a:t>
            </a:r>
          </a:p>
        </p:txBody>
      </p:sp>
      <p:sp>
        <p:nvSpPr>
          <p:cNvPr id="62471" name="Rectangle 7"/>
          <p:cNvSpPr>
            <a:spLocks noChangeArrowheads="1"/>
          </p:cNvSpPr>
          <p:nvPr/>
        </p:nvSpPr>
        <p:spPr bwMode="auto">
          <a:xfrm>
            <a:off x="2041525" y="5643563"/>
            <a:ext cx="3017838" cy="457200"/>
          </a:xfrm>
          <a:prstGeom prst="rect">
            <a:avLst/>
          </a:prstGeom>
          <a:noFill/>
          <a:ln w="9525">
            <a:noFill/>
            <a:miter lim="800000"/>
            <a:headEnd/>
            <a:tailEnd/>
          </a:ln>
        </p:spPr>
        <p:txBody>
          <a:bodyPr wrap="none" anchor="ctr">
            <a:spAutoFit/>
          </a:bodyPr>
          <a:lstStyle/>
          <a:p>
            <a:r>
              <a:rPr lang="zh-CN" altLang="en-US" sz="2400" b="1">
                <a:solidFill>
                  <a:srgbClr val="FF0000"/>
                </a:solidFill>
                <a:latin typeface="Times New Roman" pitchFamily="18" charset="0"/>
                <a:cs typeface="Times New Roman" pitchFamily="18" charset="0"/>
              </a:rPr>
              <a:t>有位吹洞箫的客人。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2467"/>
                                        </p:tgtEl>
                                        <p:attrNameLst>
                                          <p:attrName>style.visibility</p:attrName>
                                        </p:attrNameLst>
                                      </p:cBhvr>
                                      <p:to>
                                        <p:strVal val="visible"/>
                                      </p:to>
                                    </p:set>
                                    <p:anim calcmode="lin" valueType="num">
                                      <p:cBhvr additive="base">
                                        <p:cTn id="7" dur="500" fill="hold"/>
                                        <p:tgtEl>
                                          <p:spTgt spid="62467"/>
                                        </p:tgtEl>
                                        <p:attrNameLst>
                                          <p:attrName>ppt_x</p:attrName>
                                        </p:attrNameLst>
                                      </p:cBhvr>
                                      <p:tavLst>
                                        <p:tav tm="0">
                                          <p:val>
                                            <p:strVal val="#ppt_x"/>
                                          </p:val>
                                        </p:tav>
                                        <p:tav tm="100000">
                                          <p:val>
                                            <p:strVal val="#ppt_x"/>
                                          </p:val>
                                        </p:tav>
                                      </p:tavLst>
                                    </p:anim>
                                    <p:anim calcmode="lin" valueType="num">
                                      <p:cBhvr additive="base">
                                        <p:cTn id="8" dur="500" fill="hold"/>
                                        <p:tgtEl>
                                          <p:spTgt spid="6246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2468"/>
                                        </p:tgtEl>
                                        <p:attrNameLst>
                                          <p:attrName>style.visibility</p:attrName>
                                        </p:attrNameLst>
                                      </p:cBhvr>
                                      <p:to>
                                        <p:strVal val="visible"/>
                                      </p:to>
                                    </p:set>
                                    <p:anim calcmode="lin" valueType="num">
                                      <p:cBhvr additive="base">
                                        <p:cTn id="13" dur="500" fill="hold"/>
                                        <p:tgtEl>
                                          <p:spTgt spid="62468"/>
                                        </p:tgtEl>
                                        <p:attrNameLst>
                                          <p:attrName>ppt_x</p:attrName>
                                        </p:attrNameLst>
                                      </p:cBhvr>
                                      <p:tavLst>
                                        <p:tav tm="0">
                                          <p:val>
                                            <p:strVal val="#ppt_x"/>
                                          </p:val>
                                        </p:tav>
                                        <p:tav tm="100000">
                                          <p:val>
                                            <p:strVal val="#ppt_x"/>
                                          </p:val>
                                        </p:tav>
                                      </p:tavLst>
                                    </p:anim>
                                    <p:anim calcmode="lin" valueType="num">
                                      <p:cBhvr additive="base">
                                        <p:cTn id="14" dur="500" fill="hold"/>
                                        <p:tgtEl>
                                          <p:spTgt spid="6246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2469"/>
                                        </p:tgtEl>
                                        <p:attrNameLst>
                                          <p:attrName>style.visibility</p:attrName>
                                        </p:attrNameLst>
                                      </p:cBhvr>
                                      <p:to>
                                        <p:strVal val="visible"/>
                                      </p:to>
                                    </p:set>
                                    <p:anim calcmode="lin" valueType="num">
                                      <p:cBhvr additive="base">
                                        <p:cTn id="19" dur="500" fill="hold"/>
                                        <p:tgtEl>
                                          <p:spTgt spid="62469"/>
                                        </p:tgtEl>
                                        <p:attrNameLst>
                                          <p:attrName>ppt_x</p:attrName>
                                        </p:attrNameLst>
                                      </p:cBhvr>
                                      <p:tavLst>
                                        <p:tav tm="0">
                                          <p:val>
                                            <p:strVal val="#ppt_x"/>
                                          </p:val>
                                        </p:tav>
                                        <p:tav tm="100000">
                                          <p:val>
                                            <p:strVal val="#ppt_x"/>
                                          </p:val>
                                        </p:tav>
                                      </p:tavLst>
                                    </p:anim>
                                    <p:anim calcmode="lin" valueType="num">
                                      <p:cBhvr additive="base">
                                        <p:cTn id="20" dur="500" fill="hold"/>
                                        <p:tgtEl>
                                          <p:spTgt spid="6246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2470"/>
                                        </p:tgtEl>
                                        <p:attrNameLst>
                                          <p:attrName>style.visibility</p:attrName>
                                        </p:attrNameLst>
                                      </p:cBhvr>
                                      <p:to>
                                        <p:strVal val="visible"/>
                                      </p:to>
                                    </p:set>
                                    <p:anim calcmode="lin" valueType="num">
                                      <p:cBhvr additive="base">
                                        <p:cTn id="25" dur="500" fill="hold"/>
                                        <p:tgtEl>
                                          <p:spTgt spid="62470"/>
                                        </p:tgtEl>
                                        <p:attrNameLst>
                                          <p:attrName>ppt_x</p:attrName>
                                        </p:attrNameLst>
                                      </p:cBhvr>
                                      <p:tavLst>
                                        <p:tav tm="0">
                                          <p:val>
                                            <p:strVal val="#ppt_x"/>
                                          </p:val>
                                        </p:tav>
                                        <p:tav tm="100000">
                                          <p:val>
                                            <p:strVal val="#ppt_x"/>
                                          </p:val>
                                        </p:tav>
                                      </p:tavLst>
                                    </p:anim>
                                    <p:anim calcmode="lin" valueType="num">
                                      <p:cBhvr additive="base">
                                        <p:cTn id="26" dur="500" fill="hold"/>
                                        <p:tgtEl>
                                          <p:spTgt spid="6247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2471"/>
                                        </p:tgtEl>
                                        <p:attrNameLst>
                                          <p:attrName>style.visibility</p:attrName>
                                        </p:attrNameLst>
                                      </p:cBhvr>
                                      <p:to>
                                        <p:strVal val="visible"/>
                                      </p:to>
                                    </p:set>
                                    <p:anim calcmode="lin" valueType="num">
                                      <p:cBhvr additive="base">
                                        <p:cTn id="31" dur="500" fill="hold"/>
                                        <p:tgtEl>
                                          <p:spTgt spid="62471"/>
                                        </p:tgtEl>
                                        <p:attrNameLst>
                                          <p:attrName>ppt_x</p:attrName>
                                        </p:attrNameLst>
                                      </p:cBhvr>
                                      <p:tavLst>
                                        <p:tav tm="0">
                                          <p:val>
                                            <p:strVal val="#ppt_x"/>
                                          </p:val>
                                        </p:tav>
                                        <p:tav tm="100000">
                                          <p:val>
                                            <p:strVal val="#ppt_x"/>
                                          </p:val>
                                        </p:tav>
                                      </p:tavLst>
                                    </p:anim>
                                    <p:anim calcmode="lin" valueType="num">
                                      <p:cBhvr additive="base">
                                        <p:cTn id="32" dur="500" fill="hold"/>
                                        <p:tgtEl>
                                          <p:spTgt spid="624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p:bldP spid="62468" grpId="0"/>
      <p:bldP spid="62469" grpId="0"/>
      <p:bldP spid="62470" grpId="0"/>
      <p:bldP spid="62471" grpId="0"/>
    </p:bld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type="title"/>
          </p:nvPr>
        </p:nvSpPr>
        <p:spPr>
          <a:xfrm>
            <a:off x="2124075" y="188913"/>
            <a:ext cx="3765550" cy="731837"/>
          </a:xfrm>
        </p:spPr>
        <p:txBody>
          <a:bodyPr/>
          <a:lstStyle/>
          <a:p>
            <a:pPr eaLnBrk="1" hangingPunct="1"/>
            <a:r>
              <a:rPr lang="zh-CN" altLang="en-US" sz="4000" b="1" smtClean="0">
                <a:solidFill>
                  <a:srgbClr val="FF0000"/>
                </a:solidFill>
              </a:rPr>
              <a:t>成语归纳</a:t>
            </a:r>
          </a:p>
        </p:txBody>
      </p:sp>
      <p:sp>
        <p:nvSpPr>
          <p:cNvPr id="64516" name="Rectangle 4"/>
          <p:cNvSpPr>
            <a:spLocks noGrp="1" noChangeArrowheads="1"/>
          </p:cNvSpPr>
          <p:nvPr>
            <p:ph type="body" idx="1"/>
          </p:nvPr>
        </p:nvSpPr>
        <p:spPr>
          <a:xfrm>
            <a:off x="250825" y="1196975"/>
            <a:ext cx="8540750" cy="4194175"/>
          </a:xfrm>
          <a:solidFill>
            <a:schemeClr val="bg1">
              <a:alpha val="47000"/>
            </a:schemeClr>
          </a:solidFill>
        </p:spPr>
        <p:txBody>
          <a:bodyPr/>
          <a:lstStyle/>
          <a:p>
            <a:pPr eaLnBrk="1" hangingPunct="1">
              <a:lnSpc>
                <a:spcPct val="90000"/>
              </a:lnSpc>
              <a:buFontTx/>
              <a:buNone/>
              <a:defRPr/>
            </a:pPr>
            <a:r>
              <a:rPr lang="en-US" altLang="zh-CN" b="1" smtClean="0">
                <a:solidFill>
                  <a:srgbClr val="000000"/>
                </a:solidFill>
                <a:effectLst>
                  <a:outerShdw blurRad="38100" dist="38100" dir="2700000" algn="tl">
                    <a:srgbClr val="C0C0C0"/>
                  </a:outerShdw>
                </a:effectLst>
                <a:latin typeface="宋体" pitchFamily="2" charset="-122"/>
              </a:rPr>
              <a:t>1</a:t>
            </a:r>
            <a:r>
              <a:rPr lang="zh-CN" altLang="en-US" b="1" smtClean="0">
                <a:solidFill>
                  <a:srgbClr val="000000"/>
                </a:solidFill>
                <a:effectLst>
                  <a:outerShdw blurRad="38100" dist="38100" dir="2700000" algn="tl">
                    <a:srgbClr val="C0C0C0"/>
                  </a:outerShdw>
                </a:effectLst>
                <a:latin typeface="宋体" pitchFamily="2" charset="-122"/>
              </a:rPr>
              <a:t>、</a:t>
            </a:r>
            <a:r>
              <a:rPr lang="zh-CN" altLang="en-US" b="1" smtClean="0">
                <a:solidFill>
                  <a:srgbClr val="FF0066"/>
                </a:solidFill>
                <a:effectLst>
                  <a:outerShdw blurRad="38100" dist="38100" dir="2700000" algn="tl">
                    <a:srgbClr val="C0C0C0"/>
                  </a:outerShdw>
                </a:effectLst>
                <a:latin typeface="宋体" pitchFamily="2" charset="-122"/>
              </a:rPr>
              <a:t>沧海一粟</a:t>
            </a:r>
            <a:r>
              <a:rPr lang="zh-CN" altLang="en-US" b="1" smtClean="0">
                <a:solidFill>
                  <a:srgbClr val="000000"/>
                </a:solidFill>
                <a:effectLst>
                  <a:outerShdw blurRad="38100" dist="38100" dir="2700000" algn="tl">
                    <a:srgbClr val="C0C0C0"/>
                  </a:outerShdw>
                </a:effectLst>
                <a:latin typeface="宋体" pitchFamily="2" charset="-122"/>
              </a:rPr>
              <a:t>：大海里的一颗谷粒，形容物体非常渺小。 </a:t>
            </a:r>
          </a:p>
          <a:p>
            <a:pPr eaLnBrk="1" hangingPunct="1">
              <a:lnSpc>
                <a:spcPct val="90000"/>
              </a:lnSpc>
              <a:buFontTx/>
              <a:buNone/>
              <a:defRPr/>
            </a:pPr>
            <a:r>
              <a:rPr lang="en-US" altLang="zh-CN" b="1" smtClean="0">
                <a:solidFill>
                  <a:srgbClr val="000000"/>
                </a:solidFill>
                <a:effectLst>
                  <a:outerShdw blurRad="38100" dist="38100" dir="2700000" algn="tl">
                    <a:srgbClr val="C0C0C0"/>
                  </a:outerShdw>
                </a:effectLst>
                <a:latin typeface="宋体" pitchFamily="2" charset="-122"/>
              </a:rPr>
              <a:t>2</a:t>
            </a:r>
            <a:r>
              <a:rPr lang="zh-CN" altLang="en-US" b="1" smtClean="0">
                <a:solidFill>
                  <a:srgbClr val="000000"/>
                </a:solidFill>
                <a:effectLst>
                  <a:outerShdw blurRad="38100" dist="38100" dir="2700000" algn="tl">
                    <a:srgbClr val="C0C0C0"/>
                  </a:outerShdw>
                </a:effectLst>
                <a:latin typeface="宋体" pitchFamily="2" charset="-122"/>
              </a:rPr>
              <a:t>、</a:t>
            </a:r>
            <a:r>
              <a:rPr lang="zh-CN" altLang="en-US" b="1" smtClean="0">
                <a:solidFill>
                  <a:srgbClr val="FF0066"/>
                </a:solidFill>
                <a:effectLst>
                  <a:outerShdw blurRad="38100" dist="38100" dir="2700000" algn="tl">
                    <a:srgbClr val="C0C0C0"/>
                  </a:outerShdw>
                </a:effectLst>
                <a:latin typeface="宋体" pitchFamily="2" charset="-122"/>
              </a:rPr>
              <a:t>正襟危坐</a:t>
            </a:r>
            <a:r>
              <a:rPr lang="zh-CN" altLang="en-US" b="1" smtClean="0">
                <a:solidFill>
                  <a:srgbClr val="000000"/>
                </a:solidFill>
                <a:effectLst>
                  <a:outerShdw blurRad="38100" dist="38100" dir="2700000" algn="tl">
                    <a:srgbClr val="C0C0C0"/>
                  </a:outerShdw>
                </a:effectLst>
                <a:latin typeface="宋体" pitchFamily="2" charset="-122"/>
              </a:rPr>
              <a:t>：形容人物严肃或拘谨的样子。 </a:t>
            </a:r>
          </a:p>
          <a:p>
            <a:pPr eaLnBrk="1" hangingPunct="1">
              <a:lnSpc>
                <a:spcPct val="90000"/>
              </a:lnSpc>
              <a:buFontTx/>
              <a:buNone/>
              <a:defRPr/>
            </a:pPr>
            <a:r>
              <a:rPr lang="en-US" altLang="zh-CN" b="1" smtClean="0">
                <a:solidFill>
                  <a:srgbClr val="000000"/>
                </a:solidFill>
                <a:effectLst>
                  <a:outerShdw blurRad="38100" dist="38100" dir="2700000" algn="tl">
                    <a:srgbClr val="C0C0C0"/>
                  </a:outerShdw>
                </a:effectLst>
                <a:latin typeface="宋体" pitchFamily="2" charset="-122"/>
              </a:rPr>
              <a:t>3</a:t>
            </a:r>
            <a:r>
              <a:rPr lang="zh-CN" altLang="en-US" b="1" smtClean="0">
                <a:solidFill>
                  <a:srgbClr val="000000"/>
                </a:solidFill>
                <a:effectLst>
                  <a:outerShdw blurRad="38100" dist="38100" dir="2700000" algn="tl">
                    <a:srgbClr val="C0C0C0"/>
                  </a:outerShdw>
                </a:effectLst>
                <a:latin typeface="宋体" pitchFamily="2" charset="-122"/>
              </a:rPr>
              <a:t>、</a:t>
            </a:r>
            <a:r>
              <a:rPr lang="zh-CN" altLang="en-US" b="1" smtClean="0">
                <a:solidFill>
                  <a:srgbClr val="FF0066"/>
                </a:solidFill>
                <a:effectLst>
                  <a:outerShdw blurRad="38100" dist="38100" dir="2700000" algn="tl">
                    <a:srgbClr val="C0C0C0"/>
                  </a:outerShdw>
                </a:effectLst>
                <a:latin typeface="宋体" pitchFamily="2" charset="-122"/>
              </a:rPr>
              <a:t>遗世独立</a:t>
            </a:r>
            <a:r>
              <a:rPr lang="zh-CN" altLang="en-US" b="1" smtClean="0">
                <a:solidFill>
                  <a:srgbClr val="000000"/>
                </a:solidFill>
                <a:effectLst>
                  <a:outerShdw blurRad="38100" dist="38100" dir="2700000" algn="tl">
                    <a:srgbClr val="C0C0C0"/>
                  </a:outerShdw>
                </a:effectLst>
                <a:latin typeface="宋体" pitchFamily="2" charset="-122"/>
              </a:rPr>
              <a:t>：脱离社会，独自生活，不跟别人往来。 </a:t>
            </a:r>
          </a:p>
          <a:p>
            <a:pPr eaLnBrk="1" hangingPunct="1">
              <a:lnSpc>
                <a:spcPct val="90000"/>
              </a:lnSpc>
              <a:buFontTx/>
              <a:buNone/>
              <a:defRPr/>
            </a:pPr>
            <a:r>
              <a:rPr lang="en-US" altLang="zh-CN" b="1" smtClean="0">
                <a:solidFill>
                  <a:srgbClr val="000000"/>
                </a:solidFill>
                <a:effectLst>
                  <a:outerShdw blurRad="38100" dist="38100" dir="2700000" algn="tl">
                    <a:srgbClr val="C0C0C0"/>
                  </a:outerShdw>
                </a:effectLst>
                <a:latin typeface="宋体" pitchFamily="2" charset="-122"/>
              </a:rPr>
              <a:t>4</a:t>
            </a:r>
            <a:r>
              <a:rPr lang="zh-CN" altLang="en-US" b="1" smtClean="0">
                <a:solidFill>
                  <a:srgbClr val="000000"/>
                </a:solidFill>
                <a:effectLst>
                  <a:outerShdw blurRad="38100" dist="38100" dir="2700000" algn="tl">
                    <a:srgbClr val="C0C0C0"/>
                  </a:outerShdw>
                </a:effectLst>
                <a:latin typeface="宋体" pitchFamily="2" charset="-122"/>
              </a:rPr>
              <a:t>、</a:t>
            </a:r>
            <a:r>
              <a:rPr lang="zh-CN" altLang="en-US" b="1" smtClean="0">
                <a:solidFill>
                  <a:srgbClr val="FF0066"/>
                </a:solidFill>
                <a:effectLst>
                  <a:outerShdw blurRad="38100" dist="38100" dir="2700000" algn="tl">
                    <a:srgbClr val="C0C0C0"/>
                  </a:outerShdw>
                </a:effectLst>
                <a:latin typeface="宋体" pitchFamily="2" charset="-122"/>
              </a:rPr>
              <a:t>不绝如缕</a:t>
            </a:r>
            <a:r>
              <a:rPr lang="zh-CN" altLang="en-US" b="1" smtClean="0">
                <a:solidFill>
                  <a:srgbClr val="000000"/>
                </a:solidFill>
                <a:effectLst>
                  <a:outerShdw blurRad="38100" dist="38100" dir="2700000" algn="tl">
                    <a:srgbClr val="C0C0C0"/>
                  </a:outerShdw>
                </a:effectLst>
                <a:latin typeface="宋体" pitchFamily="2" charset="-122"/>
              </a:rPr>
              <a:t>：像细线一样连着，差点就断了。多用来形容局势危急或声音细微悠长。 </a:t>
            </a:r>
          </a:p>
          <a:p>
            <a:pPr eaLnBrk="1" hangingPunct="1">
              <a:lnSpc>
                <a:spcPct val="90000"/>
              </a:lnSpc>
              <a:buFontTx/>
              <a:buNone/>
              <a:defRPr/>
            </a:pPr>
            <a:r>
              <a:rPr lang="en-US" altLang="zh-CN" b="1" smtClean="0">
                <a:solidFill>
                  <a:srgbClr val="000000"/>
                </a:solidFill>
                <a:effectLst>
                  <a:outerShdw blurRad="38100" dist="38100" dir="2700000" algn="tl">
                    <a:srgbClr val="C0C0C0"/>
                  </a:outerShdw>
                </a:effectLst>
                <a:latin typeface="宋体" pitchFamily="2" charset="-122"/>
              </a:rPr>
              <a:t>5</a:t>
            </a:r>
            <a:r>
              <a:rPr lang="zh-CN" altLang="en-US" b="1" smtClean="0">
                <a:solidFill>
                  <a:srgbClr val="000000"/>
                </a:solidFill>
                <a:effectLst>
                  <a:outerShdw blurRad="38100" dist="38100" dir="2700000" algn="tl">
                    <a:srgbClr val="C0C0C0"/>
                  </a:outerShdw>
                </a:effectLst>
                <a:latin typeface="宋体" pitchFamily="2" charset="-122"/>
              </a:rPr>
              <a:t>、</a:t>
            </a:r>
            <a:r>
              <a:rPr lang="zh-CN" altLang="en-US" b="1" smtClean="0">
                <a:solidFill>
                  <a:srgbClr val="FF0066"/>
                </a:solidFill>
                <a:effectLst>
                  <a:outerShdw blurRad="38100" dist="38100" dir="2700000" algn="tl">
                    <a:srgbClr val="C0C0C0"/>
                  </a:outerShdw>
                </a:effectLst>
                <a:latin typeface="宋体" pitchFamily="2" charset="-122"/>
              </a:rPr>
              <a:t>杯盘狼藉</a:t>
            </a:r>
            <a:r>
              <a:rPr lang="zh-CN" altLang="en-US" b="1" smtClean="0">
                <a:solidFill>
                  <a:srgbClr val="000000"/>
                </a:solidFill>
                <a:effectLst>
                  <a:outerShdw blurRad="38100" dist="38100" dir="2700000" algn="tl">
                    <a:srgbClr val="C0C0C0"/>
                  </a:outerShdw>
                </a:effectLst>
                <a:latin typeface="宋体" pitchFamily="2" charset="-122"/>
              </a:rPr>
              <a:t>：形容宴饮后桌上凌乱的样子。</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4515"/>
                                        </p:tgtEl>
                                        <p:attrNameLst>
                                          <p:attrName>style.visibility</p:attrName>
                                        </p:attrNameLst>
                                      </p:cBhvr>
                                      <p:to>
                                        <p:strVal val="visible"/>
                                      </p:to>
                                    </p:set>
                                    <p:animEffect transition="in" filter="blinds(horizontal)">
                                      <p:cBhvr>
                                        <p:cTn id="7" dur="500"/>
                                        <p:tgtEl>
                                          <p:spTgt spid="6451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4516">
                                            <p:bg/>
                                          </p:spTgt>
                                        </p:tgtEl>
                                        <p:attrNameLst>
                                          <p:attrName>style.visibility</p:attrName>
                                        </p:attrNameLst>
                                      </p:cBhvr>
                                      <p:to>
                                        <p:strVal val="visible"/>
                                      </p:to>
                                    </p:set>
                                    <p:animEffect transition="in" filter="blinds(horizontal)">
                                      <p:cBhvr>
                                        <p:cTn id="12" dur="500"/>
                                        <p:tgtEl>
                                          <p:spTgt spid="64516">
                                            <p:bg/>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4516">
                                            <p:txEl>
                                              <p:pRg st="0" end="0"/>
                                            </p:txEl>
                                          </p:spTgt>
                                        </p:tgtEl>
                                        <p:attrNameLst>
                                          <p:attrName>style.visibility</p:attrName>
                                        </p:attrNameLst>
                                      </p:cBhvr>
                                      <p:to>
                                        <p:strVal val="visible"/>
                                      </p:to>
                                    </p:set>
                                    <p:animEffect transition="in" filter="blinds(horizontal)">
                                      <p:cBhvr>
                                        <p:cTn id="17" dur="500"/>
                                        <p:tgtEl>
                                          <p:spTgt spid="6451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4516">
                                            <p:txEl>
                                              <p:pRg st="1" end="1"/>
                                            </p:txEl>
                                          </p:spTgt>
                                        </p:tgtEl>
                                        <p:attrNameLst>
                                          <p:attrName>style.visibility</p:attrName>
                                        </p:attrNameLst>
                                      </p:cBhvr>
                                      <p:to>
                                        <p:strVal val="visible"/>
                                      </p:to>
                                    </p:set>
                                    <p:animEffect transition="in" filter="blinds(horizontal)">
                                      <p:cBhvr>
                                        <p:cTn id="22" dur="500"/>
                                        <p:tgtEl>
                                          <p:spTgt spid="64516">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4516">
                                            <p:txEl>
                                              <p:pRg st="2" end="2"/>
                                            </p:txEl>
                                          </p:spTgt>
                                        </p:tgtEl>
                                        <p:attrNameLst>
                                          <p:attrName>style.visibility</p:attrName>
                                        </p:attrNameLst>
                                      </p:cBhvr>
                                      <p:to>
                                        <p:strVal val="visible"/>
                                      </p:to>
                                    </p:set>
                                    <p:animEffect transition="in" filter="blinds(horizontal)">
                                      <p:cBhvr>
                                        <p:cTn id="27" dur="500"/>
                                        <p:tgtEl>
                                          <p:spTgt spid="64516">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64516">
                                            <p:txEl>
                                              <p:pRg st="3" end="3"/>
                                            </p:txEl>
                                          </p:spTgt>
                                        </p:tgtEl>
                                        <p:attrNameLst>
                                          <p:attrName>style.visibility</p:attrName>
                                        </p:attrNameLst>
                                      </p:cBhvr>
                                      <p:to>
                                        <p:strVal val="visible"/>
                                      </p:to>
                                    </p:set>
                                    <p:animEffect transition="in" filter="blinds(horizontal)">
                                      <p:cBhvr>
                                        <p:cTn id="32" dur="500"/>
                                        <p:tgtEl>
                                          <p:spTgt spid="64516">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64516">
                                            <p:txEl>
                                              <p:pRg st="4" end="4"/>
                                            </p:txEl>
                                          </p:spTgt>
                                        </p:tgtEl>
                                        <p:attrNameLst>
                                          <p:attrName>style.visibility</p:attrName>
                                        </p:attrNameLst>
                                      </p:cBhvr>
                                      <p:to>
                                        <p:strVal val="visible"/>
                                      </p:to>
                                    </p:set>
                                    <p:animEffect transition="in" filter="blinds(horizontal)">
                                      <p:cBhvr>
                                        <p:cTn id="37" dur="500"/>
                                        <p:tgtEl>
                                          <p:spTgt spid="6451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p:bldP spid="64516"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900113" y="1508125"/>
            <a:ext cx="7488237" cy="3879011"/>
          </a:xfrm>
          <a:prstGeom prst="rect">
            <a:avLst/>
          </a:prstGeom>
          <a:noFill/>
          <a:ln w="9525">
            <a:noFill/>
            <a:miter lim="800000"/>
            <a:headEnd/>
            <a:tailEnd/>
          </a:ln>
          <a:effectLst/>
        </p:spPr>
        <p:txBody>
          <a:bodyPr>
            <a:spAutoFit/>
          </a:bodyPr>
          <a:lstStyle/>
          <a:p>
            <a:pPr>
              <a:lnSpc>
                <a:spcPct val="140000"/>
              </a:lnSpc>
              <a:spcBef>
                <a:spcPct val="50000"/>
              </a:spcBef>
            </a:pPr>
            <a:r>
              <a:rPr lang="zh-CN" altLang="en-US" b="1" dirty="0">
                <a:latin typeface="Times New Roman" pitchFamily="18" charset="0"/>
              </a:rPr>
              <a:t>　</a:t>
            </a:r>
            <a:r>
              <a:rPr lang="zh-CN" altLang="en-US" sz="3600" b="1" dirty="0">
                <a:latin typeface="Times New Roman" pitchFamily="18" charset="0"/>
              </a:rPr>
              <a:t>　苏轼生存的年代适逢王安石变法新党与司马光旧党斗争之时，由于坚持正义，夹在两种势力中间，屡遭贬谪与磨难。先后贬至黄州、惠州、儋州，最后病死于常州。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7" name="图片 3" descr="ZWSUSH01"/>
          <p:cNvPicPr>
            <a:picLocks noChangeAspect="1" noChangeArrowheads="1"/>
          </p:cNvPicPr>
          <p:nvPr/>
        </p:nvPicPr>
        <p:blipFill>
          <a:blip r:embed="rId2" cstate="print"/>
          <a:srcRect/>
          <a:stretch>
            <a:fillRect/>
          </a:stretch>
        </p:blipFill>
        <p:spPr bwMode="auto">
          <a:xfrm>
            <a:off x="0" y="1484313"/>
            <a:ext cx="2133600" cy="4724400"/>
          </a:xfrm>
          <a:prstGeom prst="rect">
            <a:avLst/>
          </a:prstGeom>
          <a:noFill/>
          <a:ln w="9525">
            <a:noFill/>
            <a:miter lim="800000"/>
            <a:headEnd/>
            <a:tailEnd/>
          </a:ln>
        </p:spPr>
      </p:pic>
      <p:sp>
        <p:nvSpPr>
          <p:cNvPr id="38915" name="文本框 3"/>
          <p:cNvSpPr txBox="1">
            <a:spLocks noChangeArrowheads="1"/>
          </p:cNvSpPr>
          <p:nvPr/>
        </p:nvSpPr>
        <p:spPr bwMode="auto">
          <a:xfrm>
            <a:off x="1979613" y="1628775"/>
            <a:ext cx="6769100" cy="4965700"/>
          </a:xfrm>
          <a:prstGeom prst="rect">
            <a:avLst/>
          </a:prstGeom>
          <a:noFill/>
          <a:ln w="9525">
            <a:noFill/>
            <a:miter lim="800000"/>
            <a:headEnd/>
            <a:tailEnd/>
          </a:ln>
          <a:effectLst/>
        </p:spPr>
        <p:txBody>
          <a:bodyPr>
            <a:spAutoFit/>
          </a:bodyPr>
          <a:lstStyle/>
          <a:p>
            <a:r>
              <a:rPr lang="en-US" altLang="zh-CN" sz="3200" b="1" dirty="0"/>
              <a:t>“</a:t>
            </a:r>
            <a:r>
              <a:rPr lang="zh-CN" altLang="en-US" sz="3200" b="1" dirty="0">
                <a:ea typeface="楷体_GB2312" pitchFamily="49" charset="-122"/>
              </a:rPr>
              <a:t>弟弟苏辙说的那句话</a:t>
            </a:r>
            <a:r>
              <a:rPr lang="zh-CN" altLang="en-US" sz="3200" b="1" dirty="0">
                <a:solidFill>
                  <a:srgbClr val="FF3300"/>
                </a:solidFill>
                <a:ea typeface="楷体_GB2312" pitchFamily="49" charset="-122"/>
              </a:rPr>
              <a:t>：“东坡何罪？独以名太高。”</a:t>
            </a:r>
            <a:r>
              <a:rPr lang="zh-CN" altLang="en-US" sz="3200" b="1" dirty="0">
                <a:ea typeface="楷体_GB2312" pitchFamily="49" charset="-122"/>
              </a:rPr>
              <a:t>他太出色、太响亮，能把四周的笔墨比得十分寒伧，能把同代的文人比得有点狼狈，引起一部分人酸溜溜的</a:t>
            </a:r>
            <a:r>
              <a:rPr lang="zh-CN" altLang="en-US" sz="3200" b="1" dirty="0">
                <a:solidFill>
                  <a:srgbClr val="000000"/>
                </a:solidFill>
                <a:ea typeface="楷体_GB2312" pitchFamily="49" charset="-122"/>
              </a:rPr>
              <a:t>嫉恨</a:t>
            </a:r>
            <a:r>
              <a:rPr lang="zh-CN" altLang="en-US" sz="3200" b="1" dirty="0">
                <a:ea typeface="楷体_GB2312" pitchFamily="49" charset="-122"/>
              </a:rPr>
              <a:t>，然后你一拳我一脚地</a:t>
            </a:r>
            <a:r>
              <a:rPr lang="zh-CN" altLang="en-US" sz="3200" b="1" dirty="0">
                <a:solidFill>
                  <a:srgbClr val="000000"/>
                </a:solidFill>
                <a:ea typeface="楷体_GB2312" pitchFamily="49" charset="-122"/>
              </a:rPr>
              <a:t>糟践</a:t>
            </a:r>
            <a:r>
              <a:rPr lang="zh-CN" altLang="en-US" sz="3200" b="1" dirty="0">
                <a:ea typeface="楷体_GB2312" pitchFamily="49" charset="-122"/>
              </a:rPr>
              <a:t>，几乎是不可避免的。在这场可耻的围攻中，一些品格低劣的文人充当了急先锋。</a:t>
            </a:r>
            <a:r>
              <a:rPr lang="zh-CN" altLang="en-US" sz="3200" b="1" dirty="0"/>
              <a:t>”</a:t>
            </a:r>
          </a:p>
          <a:p>
            <a:r>
              <a:rPr lang="zh-CN" altLang="en-US" sz="3200" b="1" dirty="0"/>
              <a:t>            </a:t>
            </a:r>
            <a:r>
              <a:rPr lang="en-US" altLang="zh-CN" sz="2800" b="1" dirty="0">
                <a:solidFill>
                  <a:srgbClr val="000000"/>
                </a:solidFill>
              </a:rPr>
              <a:t>——《</a:t>
            </a:r>
            <a:r>
              <a:rPr lang="zh-CN" altLang="en-US" sz="2800" b="1" dirty="0">
                <a:solidFill>
                  <a:srgbClr val="000000"/>
                </a:solidFill>
              </a:rPr>
              <a:t>苏 东 坡 突 围</a:t>
            </a:r>
            <a:r>
              <a:rPr lang="en-US" altLang="zh-CN" sz="2800" b="1" dirty="0">
                <a:solidFill>
                  <a:srgbClr val="000000"/>
                </a:solidFill>
              </a:rPr>
              <a:t>》 </a:t>
            </a:r>
            <a:r>
              <a:rPr lang="zh-CN" altLang="en-US" sz="2800" b="1" dirty="0">
                <a:solidFill>
                  <a:srgbClr val="000000"/>
                </a:solidFill>
              </a:rPr>
              <a:t>余秋雨</a:t>
            </a:r>
            <a:r>
              <a:rPr lang="zh-CN" altLang="en-US" sz="3200" dirty="0"/>
              <a:t> </a:t>
            </a:r>
            <a:br>
              <a:rPr lang="zh-CN" altLang="en-US" sz="3200" dirty="0"/>
            </a:br>
            <a:endParaRPr lang="zh-CN" altLang="en-US" sz="3200" dirty="0"/>
          </a:p>
        </p:txBody>
      </p:sp>
      <p:sp>
        <p:nvSpPr>
          <p:cNvPr id="13314" name="文本框 2"/>
          <p:cNvSpPr txBox="1">
            <a:spLocks noChangeArrowheads="1"/>
          </p:cNvSpPr>
          <p:nvPr/>
        </p:nvSpPr>
        <p:spPr bwMode="auto">
          <a:xfrm>
            <a:off x="863600" y="404813"/>
            <a:ext cx="8280400" cy="1066800"/>
          </a:xfrm>
          <a:prstGeom prst="rect">
            <a:avLst/>
          </a:prstGeom>
          <a:noFill/>
          <a:ln w="9525">
            <a:noFill/>
            <a:miter lim="800000"/>
            <a:headEnd/>
            <a:tailEnd/>
          </a:ln>
          <a:effectLst/>
        </p:spPr>
        <p:txBody>
          <a:bodyPr>
            <a:spAutoFit/>
          </a:bodyPr>
          <a:lstStyle/>
          <a:p>
            <a:r>
              <a:rPr lang="zh-CN" altLang="en-US" sz="3200" b="1" dirty="0">
                <a:solidFill>
                  <a:srgbClr val="FF0000"/>
                </a:solidFill>
              </a:rPr>
              <a:t>探讨：引来墨客小人的诽谤围攻，一再遭贬仕途坎坷的原因？</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8915"/>
                                        </p:tgtEl>
                                        <p:attrNameLst>
                                          <p:attrName>style.visibility</p:attrName>
                                        </p:attrNameLst>
                                      </p:cBhvr>
                                      <p:to>
                                        <p:strVal val="visible"/>
                                      </p:to>
                                    </p:set>
                                    <p:animEffect transition="in" filter="box(out)">
                                      <p:cBhvr>
                                        <p:cTn id="7" dur="500"/>
                                        <p:tgtEl>
                                          <p:spTgt spid="389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AutoShape 2"/>
          <p:cNvSpPr>
            <a:spLocks noChangeArrowheads="1"/>
          </p:cNvSpPr>
          <p:nvPr/>
        </p:nvSpPr>
        <p:spPr bwMode="auto">
          <a:xfrm>
            <a:off x="2484438" y="333375"/>
            <a:ext cx="4319587" cy="1081088"/>
          </a:xfrm>
          <a:prstGeom prst="roundRect">
            <a:avLst>
              <a:gd name="adj" fmla="val 50000"/>
            </a:avLst>
          </a:prstGeom>
          <a:solidFill>
            <a:srgbClr val="993300"/>
          </a:solidFill>
          <a:ln w="9525">
            <a:solidFill>
              <a:schemeClr val="bg1"/>
            </a:solidFill>
            <a:round/>
            <a:headEnd/>
            <a:tailEnd/>
          </a:ln>
          <a:effectLst/>
        </p:spPr>
        <p:txBody>
          <a:bodyPr wrap="none" anchor="ctr"/>
          <a:lstStyle/>
          <a:p>
            <a:endParaRPr lang="zh-CN" altLang="en-US"/>
          </a:p>
        </p:txBody>
      </p:sp>
      <p:sp>
        <p:nvSpPr>
          <p:cNvPr id="96259" name="Rectangle 3"/>
          <p:cNvSpPr>
            <a:spLocks noChangeArrowheads="1"/>
          </p:cNvSpPr>
          <p:nvPr/>
        </p:nvSpPr>
        <p:spPr bwMode="auto">
          <a:xfrm>
            <a:off x="3227388" y="500063"/>
            <a:ext cx="4081462" cy="914400"/>
          </a:xfrm>
          <a:prstGeom prst="rect">
            <a:avLst/>
          </a:prstGeom>
          <a:noFill/>
          <a:ln w="9525">
            <a:noFill/>
            <a:miter lim="800000"/>
            <a:headEnd/>
            <a:tailEnd/>
          </a:ln>
          <a:effectLst/>
        </p:spPr>
        <p:txBody>
          <a:bodyPr>
            <a:spAutoFit/>
          </a:bodyPr>
          <a:lstStyle/>
          <a:p>
            <a:r>
              <a:rPr lang="zh-CN" altLang="en-US" sz="5400">
                <a:latin typeface="华文行楷" pitchFamily="2" charset="-122"/>
                <a:ea typeface="华文行楷" pitchFamily="2" charset="-122"/>
              </a:rPr>
              <a:t>作者简介</a:t>
            </a:r>
          </a:p>
        </p:txBody>
      </p:sp>
      <p:sp>
        <p:nvSpPr>
          <p:cNvPr id="96260" name="Text Box 4"/>
          <p:cNvSpPr txBox="1">
            <a:spLocks noChangeArrowheads="1"/>
          </p:cNvSpPr>
          <p:nvPr/>
        </p:nvSpPr>
        <p:spPr bwMode="auto">
          <a:xfrm>
            <a:off x="468313" y="1782763"/>
            <a:ext cx="8208962" cy="5031570"/>
          </a:xfrm>
          <a:prstGeom prst="rect">
            <a:avLst/>
          </a:prstGeom>
          <a:noFill/>
          <a:ln w="9525">
            <a:noFill/>
            <a:miter lim="800000"/>
            <a:headEnd/>
            <a:tailEnd/>
          </a:ln>
          <a:effectLst/>
        </p:spPr>
        <p:txBody>
          <a:bodyPr>
            <a:spAutoFit/>
          </a:bodyPr>
          <a:lstStyle/>
          <a:p>
            <a:pPr>
              <a:lnSpc>
                <a:spcPct val="130000"/>
              </a:lnSpc>
            </a:pPr>
            <a:r>
              <a:rPr lang="zh-CN" altLang="en-US" sz="3600" b="1" dirty="0"/>
              <a:t>一度下狱，</a:t>
            </a:r>
            <a:br>
              <a:rPr lang="zh-CN" altLang="en-US" sz="3600" b="1" dirty="0"/>
            </a:br>
            <a:r>
              <a:rPr lang="zh-CN" altLang="en-US" sz="3600" b="1" dirty="0"/>
              <a:t>　　三度贬官。</a:t>
            </a:r>
            <a:br>
              <a:rPr lang="zh-CN" altLang="en-US" sz="3600" b="1" dirty="0"/>
            </a:br>
            <a:r>
              <a:rPr lang="zh-CN" altLang="en-US" sz="3600" b="1" dirty="0"/>
              <a:t>　　　　命运多舛，</a:t>
            </a:r>
            <a:br>
              <a:rPr lang="zh-CN" altLang="en-US" sz="3600" b="1" dirty="0"/>
            </a:br>
            <a:r>
              <a:rPr lang="zh-CN" altLang="en-US" sz="3600" b="1" dirty="0"/>
              <a:t>　　　　　生活坎坷。 </a:t>
            </a:r>
          </a:p>
          <a:p>
            <a:pPr>
              <a:lnSpc>
                <a:spcPct val="130000"/>
              </a:lnSpc>
            </a:pPr>
            <a:r>
              <a:rPr lang="zh-CN" altLang="en-US" sz="3600" b="1" dirty="0"/>
              <a:t>但他</a:t>
            </a:r>
          </a:p>
          <a:p>
            <a:pPr>
              <a:lnSpc>
                <a:spcPct val="130000"/>
              </a:lnSpc>
            </a:pPr>
            <a:r>
              <a:rPr lang="en-US" sz="3600" b="1" dirty="0"/>
              <a:t>　</a:t>
            </a:r>
            <a:r>
              <a:rPr lang="zh-CN" altLang="en-US" sz="3600" b="1" dirty="0"/>
              <a:t>　</a:t>
            </a:r>
            <a:r>
              <a:rPr lang="en-US" sz="3600" b="1" dirty="0" err="1"/>
              <a:t>既没有像贾谊那样</a:t>
            </a:r>
            <a:r>
              <a:rPr lang="en-US" sz="3600" b="1" dirty="0" err="1">
                <a:latin typeface="宋体"/>
              </a:rPr>
              <a:t>“</a:t>
            </a:r>
            <a:r>
              <a:rPr lang="en-US" sz="3600" b="1" dirty="0" err="1"/>
              <a:t>抑郁而终</a:t>
            </a:r>
            <a:r>
              <a:rPr lang="en-US" sz="3600" b="1" dirty="0">
                <a:latin typeface="宋体"/>
              </a:rPr>
              <a:t>”</a:t>
            </a:r>
            <a:r>
              <a:rPr lang="en-US" sz="3600" b="1" dirty="0"/>
              <a:t>，</a:t>
            </a:r>
          </a:p>
          <a:p>
            <a:pPr>
              <a:lnSpc>
                <a:spcPct val="130000"/>
              </a:lnSpc>
            </a:pPr>
            <a:r>
              <a:rPr lang="en-US" sz="3600" b="1" dirty="0"/>
              <a:t>　</a:t>
            </a:r>
            <a:r>
              <a:rPr lang="zh-CN" altLang="en-US" sz="3600" b="1" dirty="0"/>
              <a:t>　</a:t>
            </a:r>
            <a:r>
              <a:rPr lang="en-US" sz="3600" b="1" dirty="0" err="1"/>
              <a:t>也没有像陶潜那样</a:t>
            </a:r>
            <a:r>
              <a:rPr lang="en-US" sz="3600" b="1" dirty="0" err="1">
                <a:latin typeface="宋体"/>
              </a:rPr>
              <a:t>“</a:t>
            </a:r>
            <a:r>
              <a:rPr lang="en-US" sz="3600" b="1" dirty="0" err="1"/>
              <a:t>归隐田园</a:t>
            </a:r>
            <a:r>
              <a:rPr lang="en-US" sz="3600" b="1" dirty="0">
                <a:latin typeface="宋体"/>
              </a:rPr>
              <a:t>”</a:t>
            </a:r>
            <a:r>
              <a:rPr lang="en-US" sz="3600" b="1" dirty="0"/>
              <a:t>。</a:t>
            </a:r>
            <a:r>
              <a:rPr lang="zh-CN" altLang="en-US" b="1" dirty="0"/>
              <a:t>　</a:t>
            </a:r>
            <a:endParaRPr lang="zh-CN" altLang="en-US" dirty="0">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2"/>
          <p:cNvSpPr txBox="1">
            <a:spLocks noChangeArrowheads="1"/>
          </p:cNvSpPr>
          <p:nvPr/>
        </p:nvSpPr>
        <p:spPr bwMode="auto">
          <a:xfrm>
            <a:off x="323850" y="692150"/>
            <a:ext cx="8175625" cy="5516563"/>
          </a:xfrm>
          <a:prstGeom prst="rect">
            <a:avLst/>
          </a:prstGeom>
          <a:noFill/>
          <a:ln w="9525">
            <a:noFill/>
            <a:miter lim="800000"/>
            <a:headEnd/>
            <a:tailEnd/>
          </a:ln>
          <a:effectLst/>
        </p:spPr>
        <p:txBody>
          <a:bodyPr>
            <a:spAutoFit/>
          </a:bodyPr>
          <a:lstStyle/>
          <a:p>
            <a:r>
              <a:rPr lang="en-US" altLang="zh-CN" sz="3600" b="1">
                <a:solidFill>
                  <a:srgbClr val="000000"/>
                </a:solidFill>
              </a:rPr>
              <a:t>         </a:t>
            </a:r>
            <a:r>
              <a:rPr lang="zh-CN" altLang="en-US" sz="4800" b="1">
                <a:solidFill>
                  <a:srgbClr val="FF3300"/>
                </a:solidFill>
              </a:rPr>
              <a:t>逆境中旷达的人生态度</a:t>
            </a:r>
          </a:p>
          <a:p>
            <a:r>
              <a:rPr lang="zh-CN" altLang="en-US" sz="2800">
                <a:solidFill>
                  <a:srgbClr val="000000"/>
                </a:solidFill>
              </a:rPr>
              <a:t>    </a:t>
            </a:r>
          </a:p>
          <a:p>
            <a:r>
              <a:rPr lang="zh-CN" altLang="en-US" sz="2800">
                <a:solidFill>
                  <a:srgbClr val="000000"/>
                </a:solidFill>
              </a:rPr>
              <a:t>      </a:t>
            </a:r>
            <a:r>
              <a:rPr lang="zh-CN" altLang="en-US" sz="3200" b="1">
                <a:latin typeface="楷体_GB2312" pitchFamily="49" charset="-122"/>
                <a:ea typeface="楷体_GB2312" pitchFamily="49" charset="-122"/>
              </a:rPr>
              <a:t>观其一生，其实他并没有过多少太平宁静的日子，然而他也并没有因了这些而整日里蓬头垢面哀哀切切，见人便</a:t>
            </a:r>
            <a:r>
              <a:rPr lang="zh-CN" altLang="en-US" sz="3200" b="1">
                <a:latin typeface="宋体" pitchFamily="2" charset="-122"/>
                <a:ea typeface="楷体_GB2312" pitchFamily="49" charset="-122"/>
              </a:rPr>
              <a:t>“</a:t>
            </a:r>
            <a:r>
              <a:rPr lang="zh-CN" altLang="en-US" sz="3200" b="1">
                <a:latin typeface="楷体_GB2312" pitchFamily="49" charset="-122"/>
                <a:ea typeface="楷体_GB2312" pitchFamily="49" charset="-122"/>
              </a:rPr>
              <a:t>痛斥低劣小人</a:t>
            </a:r>
            <a:r>
              <a:rPr lang="zh-CN" altLang="en-US" sz="3200" b="1">
                <a:latin typeface="宋体" pitchFamily="2" charset="-122"/>
                <a:ea typeface="楷体_GB2312" pitchFamily="49" charset="-122"/>
              </a:rPr>
              <a:t>”</a:t>
            </a:r>
            <a:r>
              <a:rPr lang="zh-CN" altLang="en-US" sz="3200" b="1">
                <a:latin typeface="楷体_GB2312" pitchFamily="49" charset="-122"/>
                <a:ea typeface="楷体_GB2312" pitchFamily="49" charset="-122"/>
              </a:rPr>
              <a:t>。困惑虽有过，烦恼也有过，但这些倒底也还是如同烟云从他悟性非凡的心里只作穿行而从不停滞。他依然我行我素地热爱着生活，乐观着人生</a:t>
            </a:r>
            <a:r>
              <a:rPr lang="en-US" altLang="zh-CN" sz="3200" b="1">
                <a:latin typeface="宋体" pitchFamily="2" charset="-122"/>
                <a:ea typeface="楷体_GB2312" pitchFamily="49" charset="-122"/>
              </a:rPr>
              <a:t>……”</a:t>
            </a:r>
            <a:endParaRPr lang="en-US" altLang="zh-CN" sz="3200" b="1">
              <a:latin typeface="楷体_GB2312" pitchFamily="49" charset="-122"/>
              <a:ea typeface="楷体_GB2312" pitchFamily="49" charset="-122"/>
            </a:endParaRPr>
          </a:p>
          <a:p>
            <a:r>
              <a:rPr lang="en-US" altLang="zh-CN" sz="2800" b="1">
                <a:solidFill>
                  <a:srgbClr val="000000"/>
                </a:solidFill>
                <a:latin typeface="宋体" pitchFamily="2" charset="-122"/>
              </a:rPr>
              <a:t>                                                                  —</a:t>
            </a:r>
            <a:r>
              <a:rPr lang="zh-CN" altLang="en-US" sz="2800" b="1">
                <a:solidFill>
                  <a:srgbClr val="000000"/>
                </a:solidFill>
                <a:latin typeface="宋体" pitchFamily="2" charset="-122"/>
              </a:rPr>
              <a:t>方方</a:t>
            </a:r>
            <a:r>
              <a:rPr lang="en-US" altLang="zh-CN" sz="2800" b="1">
                <a:solidFill>
                  <a:srgbClr val="000000"/>
                </a:solidFill>
                <a:latin typeface="宋体" pitchFamily="2" charset="-122"/>
              </a:rPr>
              <a:t>《</a:t>
            </a:r>
            <a:r>
              <a:rPr lang="zh-CN" altLang="en-US" sz="2800" b="1">
                <a:solidFill>
                  <a:srgbClr val="000000"/>
                </a:solidFill>
                <a:latin typeface="宋体" pitchFamily="2" charset="-122"/>
              </a:rPr>
              <a:t>喜欢苏东坡</a:t>
            </a:r>
            <a:r>
              <a:rPr lang="en-US" altLang="zh-CN" sz="2800" b="1">
                <a:latin typeface="宋体" pitchFamily="2" charset="-122"/>
              </a:rPr>
              <a:t>》</a:t>
            </a:r>
            <a:r>
              <a:rPr lang="en-US" altLang="zh-CN" sz="2800">
                <a:latin typeface="宋体" pitchFamily="2" charset="-122"/>
              </a:rPr>
              <a:t> </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Text Box 4"/>
          <p:cNvSpPr txBox="1">
            <a:spLocks noChangeArrowheads="1"/>
          </p:cNvSpPr>
          <p:nvPr/>
        </p:nvSpPr>
        <p:spPr bwMode="auto">
          <a:xfrm>
            <a:off x="611188" y="1557338"/>
            <a:ext cx="4248150" cy="3825875"/>
          </a:xfrm>
          <a:prstGeom prst="rect">
            <a:avLst/>
          </a:prstGeom>
          <a:noFill/>
          <a:ln w="9525">
            <a:noFill/>
            <a:miter lim="800000"/>
            <a:headEnd/>
            <a:tailEnd/>
          </a:ln>
          <a:effectLst/>
        </p:spPr>
        <p:txBody>
          <a:bodyPr>
            <a:spAutoFit/>
          </a:bodyPr>
          <a:lstStyle/>
          <a:p>
            <a:pPr>
              <a:lnSpc>
                <a:spcPct val="170000"/>
              </a:lnSpc>
            </a:pPr>
            <a:r>
              <a:rPr lang="zh-CN" altLang="en-US" sz="3600" b="1">
                <a:latin typeface="Times New Roman" pitchFamily="18" charset="0"/>
                <a:ea typeface="楷体_GB2312" pitchFamily="49" charset="-122"/>
              </a:rPr>
              <a:t>天下文章数三江，</a:t>
            </a:r>
          </a:p>
          <a:p>
            <a:pPr>
              <a:lnSpc>
                <a:spcPct val="170000"/>
              </a:lnSpc>
            </a:pPr>
            <a:r>
              <a:rPr lang="zh-CN" altLang="en-US" sz="3600" b="1">
                <a:latin typeface="Times New Roman" pitchFamily="18" charset="0"/>
                <a:ea typeface="楷体_GB2312" pitchFamily="49" charset="-122"/>
              </a:rPr>
              <a:t>三江文章数吾乡。</a:t>
            </a:r>
          </a:p>
          <a:p>
            <a:pPr>
              <a:lnSpc>
                <a:spcPct val="170000"/>
              </a:lnSpc>
            </a:pPr>
            <a:r>
              <a:rPr lang="zh-CN" altLang="en-US" sz="3600" b="1">
                <a:latin typeface="Times New Roman" pitchFamily="18" charset="0"/>
                <a:ea typeface="楷体_GB2312" pitchFamily="49" charset="-122"/>
              </a:rPr>
              <a:t>吾乡文章数吾弟，</a:t>
            </a:r>
          </a:p>
          <a:p>
            <a:pPr>
              <a:lnSpc>
                <a:spcPct val="170000"/>
              </a:lnSpc>
            </a:pPr>
            <a:r>
              <a:rPr lang="zh-CN" altLang="en-US" sz="3600" b="1">
                <a:latin typeface="Times New Roman" pitchFamily="18" charset="0"/>
                <a:ea typeface="楷体_GB2312" pitchFamily="49" charset="-122"/>
              </a:rPr>
              <a:t>我给我弟改文章。</a:t>
            </a:r>
          </a:p>
        </p:txBody>
      </p:sp>
      <p:pic>
        <p:nvPicPr>
          <p:cNvPr id="56327" name="Picture 7" descr="苏东坡"/>
          <p:cNvPicPr>
            <a:picLocks noChangeAspect="1" noChangeArrowheads="1"/>
          </p:cNvPicPr>
          <p:nvPr/>
        </p:nvPicPr>
        <p:blipFill>
          <a:blip r:embed="rId2" cstate="print"/>
          <a:srcRect r="75" b="47"/>
          <a:stretch>
            <a:fillRect/>
          </a:stretch>
        </p:blipFill>
        <p:spPr bwMode="auto">
          <a:xfrm>
            <a:off x="4935538" y="195263"/>
            <a:ext cx="3816350" cy="6119812"/>
          </a:xfrm>
          <a:prstGeom prst="rect">
            <a:avLst/>
          </a:prstGeom>
          <a:noFill/>
          <a:ln w="9525">
            <a:solidFill>
              <a:schemeClr val="tx1"/>
            </a:solid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684213" y="692150"/>
            <a:ext cx="8135937" cy="3503613"/>
          </a:xfrm>
          <a:prstGeom prst="rect">
            <a:avLst/>
          </a:prstGeom>
          <a:noFill/>
          <a:ln w="9525">
            <a:noFill/>
            <a:miter lim="800000"/>
            <a:headEnd/>
            <a:tailEnd/>
          </a:ln>
        </p:spPr>
        <p:txBody>
          <a:bodyPr>
            <a:spAutoFit/>
          </a:bodyPr>
          <a:lstStyle/>
          <a:p>
            <a:r>
              <a:rPr kumimoji="1" lang="en-US" altLang="zh-CN" sz="3200" b="1">
                <a:ea typeface="黑体" pitchFamily="49" charset="-122"/>
              </a:rPr>
              <a:t>“</a:t>
            </a:r>
            <a:r>
              <a:rPr kumimoji="1" lang="zh-CN" altLang="en-US" sz="3200" b="1">
                <a:latin typeface="黑体" pitchFamily="49" charset="-122"/>
                <a:ea typeface="黑体" pitchFamily="49" charset="-122"/>
              </a:rPr>
              <a:t>在黄州的苏东坡是成熟了的苏东坡。这种成熟是一种不再需要对别人察颜观色的从容，一种终于停止向周围申诉求告的大气，一种不理会哄闹的微笑，一种洗刷了偏激的淡漠，一种无须伸张的厚实，一种并不陡峭的高度</a:t>
            </a:r>
            <a:r>
              <a:rPr kumimoji="1" lang="zh-CN" altLang="en-US" sz="3200" b="1">
                <a:ea typeface="黑体" pitchFamily="49" charset="-122"/>
              </a:rPr>
              <a:t>”</a:t>
            </a:r>
            <a:r>
              <a:rPr kumimoji="1" lang="zh-CN" altLang="en-US" sz="3200" b="1">
                <a:latin typeface="黑体" pitchFamily="49" charset="-122"/>
                <a:ea typeface="黑体" pitchFamily="49" charset="-122"/>
              </a:rPr>
              <a:t>。</a:t>
            </a:r>
          </a:p>
          <a:p>
            <a:r>
              <a:rPr kumimoji="1" lang="zh-CN" altLang="en-US" sz="3200" b="1">
                <a:latin typeface="黑体" pitchFamily="49" charset="-122"/>
                <a:ea typeface="黑体" pitchFamily="49" charset="-122"/>
              </a:rPr>
              <a:t>             </a:t>
            </a:r>
            <a:r>
              <a:rPr kumimoji="1" lang="en-US" altLang="zh-CN" sz="3200" b="1">
                <a:ea typeface="黑体" pitchFamily="49" charset="-122"/>
              </a:rPr>
              <a:t>——</a:t>
            </a:r>
            <a:r>
              <a:rPr kumimoji="1" lang="zh-CN" altLang="en-US" sz="3200" b="1">
                <a:solidFill>
                  <a:srgbClr val="FF0000"/>
                </a:solidFill>
                <a:latin typeface="黑体" pitchFamily="49" charset="-122"/>
                <a:ea typeface="黑体" pitchFamily="49" charset="-122"/>
              </a:rPr>
              <a:t>余秋雨</a:t>
            </a:r>
            <a:r>
              <a:rPr kumimoji="1" lang="en-US" altLang="zh-CN" sz="3200" b="1">
                <a:solidFill>
                  <a:srgbClr val="FF0000"/>
                </a:solidFill>
                <a:latin typeface="黑体" pitchFamily="49" charset="-122"/>
                <a:ea typeface="黑体" pitchFamily="49" charset="-122"/>
              </a:rPr>
              <a:t>《</a:t>
            </a:r>
            <a:r>
              <a:rPr kumimoji="1" lang="zh-CN" altLang="en-US" sz="3200" b="1">
                <a:solidFill>
                  <a:srgbClr val="FF0000"/>
                </a:solidFill>
                <a:latin typeface="黑体" pitchFamily="49" charset="-122"/>
                <a:ea typeface="黑体" pitchFamily="49" charset="-122"/>
              </a:rPr>
              <a:t>苏东坡突围</a:t>
            </a:r>
            <a:r>
              <a:rPr kumimoji="1" lang="en-US" altLang="zh-CN" sz="3200" b="1">
                <a:solidFill>
                  <a:srgbClr val="FF0000"/>
                </a:solidFill>
                <a:latin typeface="黑体" pitchFamily="49" charset="-122"/>
                <a:ea typeface="黑体" pitchFamily="49" charset="-122"/>
              </a:rPr>
              <a: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144463" y="442913"/>
            <a:ext cx="8964612" cy="3626185"/>
          </a:xfrm>
          <a:prstGeom prst="rect">
            <a:avLst/>
          </a:prstGeom>
          <a:noFill/>
          <a:ln w="9525">
            <a:noFill/>
            <a:miter lim="800000"/>
            <a:headEnd/>
            <a:tailEnd/>
          </a:ln>
          <a:effectLst/>
        </p:spPr>
        <p:txBody>
          <a:bodyPr>
            <a:spAutoFit/>
          </a:bodyPr>
          <a:lstStyle/>
          <a:p>
            <a:pPr>
              <a:lnSpc>
                <a:spcPct val="130000"/>
              </a:lnSpc>
            </a:pPr>
            <a:r>
              <a:rPr lang="zh-CN" altLang="en-US" sz="3600" b="1" dirty="0">
                <a:solidFill>
                  <a:srgbClr val="FFCC00"/>
                </a:solidFill>
              </a:rPr>
              <a:t>苏轼的精神世界</a:t>
            </a:r>
          </a:p>
          <a:p>
            <a:pPr>
              <a:lnSpc>
                <a:spcPct val="130000"/>
              </a:lnSpc>
            </a:pPr>
            <a:r>
              <a:rPr lang="zh-CN" altLang="en-US" sz="3600" b="1" dirty="0">
                <a:solidFill>
                  <a:srgbClr val="00FFFF"/>
                </a:solidFill>
              </a:rPr>
              <a:t>儒：积极入世，忧国忧民</a:t>
            </a:r>
            <a:r>
              <a:rPr lang="zh-CN" altLang="en-US" sz="3600" b="1" dirty="0"/>
              <a:t>，平生倾慕贾谊。</a:t>
            </a:r>
          </a:p>
          <a:p>
            <a:pPr>
              <a:lnSpc>
                <a:spcPct val="130000"/>
              </a:lnSpc>
            </a:pPr>
            <a:r>
              <a:rPr lang="zh-CN" altLang="en-US" sz="3600" b="1" dirty="0"/>
              <a:t>佛：精通佛理，不计得失，常与僧人来往。</a:t>
            </a:r>
          </a:p>
          <a:p>
            <a:pPr>
              <a:lnSpc>
                <a:spcPct val="130000"/>
              </a:lnSpc>
            </a:pPr>
            <a:r>
              <a:rPr lang="zh-CN" altLang="en-US" sz="3600" b="1" dirty="0"/>
              <a:t>道：好学老庄，齐万物，一死生，追求内心调和</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ext Box 2"/>
          <p:cNvSpPr txBox="1">
            <a:spLocks noChangeArrowheads="1"/>
          </p:cNvSpPr>
          <p:nvPr/>
        </p:nvSpPr>
        <p:spPr bwMode="auto">
          <a:xfrm>
            <a:off x="144463" y="442913"/>
            <a:ext cx="8964612" cy="2280689"/>
          </a:xfrm>
          <a:prstGeom prst="rect">
            <a:avLst/>
          </a:prstGeom>
          <a:noFill/>
          <a:ln w="9525">
            <a:noFill/>
            <a:miter lim="800000"/>
            <a:headEnd/>
            <a:tailEnd/>
          </a:ln>
          <a:effectLst/>
        </p:spPr>
        <p:txBody>
          <a:bodyPr>
            <a:spAutoFit/>
          </a:bodyPr>
          <a:lstStyle/>
          <a:p>
            <a:pPr>
              <a:lnSpc>
                <a:spcPct val="130000"/>
              </a:lnSpc>
            </a:pPr>
            <a:r>
              <a:rPr lang="zh-CN" altLang="en-US" sz="2800" b="1" dirty="0">
                <a:solidFill>
                  <a:srgbClr val="FFCC00"/>
                </a:solidFill>
              </a:rPr>
              <a:t>苏轼的精神世界</a:t>
            </a:r>
          </a:p>
          <a:p>
            <a:pPr>
              <a:lnSpc>
                <a:spcPct val="130000"/>
              </a:lnSpc>
            </a:pPr>
            <a:r>
              <a:rPr lang="zh-CN" altLang="en-US" sz="2800" b="1" dirty="0">
                <a:solidFill>
                  <a:srgbClr val="00FFFF"/>
                </a:solidFill>
              </a:rPr>
              <a:t>儒：积极入世，忧国忧民</a:t>
            </a:r>
            <a:r>
              <a:rPr lang="zh-CN" altLang="en-US" sz="2800" b="1" dirty="0"/>
              <a:t>，平生倾慕贾谊。</a:t>
            </a:r>
          </a:p>
          <a:p>
            <a:pPr>
              <a:lnSpc>
                <a:spcPct val="130000"/>
              </a:lnSpc>
            </a:pPr>
            <a:r>
              <a:rPr lang="zh-CN" altLang="en-US" sz="2800" b="1" dirty="0"/>
              <a:t>佛：精通佛理，不计得失，常与僧人来往。</a:t>
            </a:r>
          </a:p>
          <a:p>
            <a:pPr>
              <a:lnSpc>
                <a:spcPct val="130000"/>
              </a:lnSpc>
            </a:pPr>
            <a:r>
              <a:rPr lang="zh-CN" altLang="en-US" sz="2800" b="1" dirty="0"/>
              <a:t>道：好学老庄，齐万物，一死生，追求内心调和</a:t>
            </a:r>
          </a:p>
        </p:txBody>
      </p:sp>
      <p:sp>
        <p:nvSpPr>
          <p:cNvPr id="97283" name="Text Box 3"/>
          <p:cNvSpPr txBox="1">
            <a:spLocks noChangeArrowheads="1"/>
          </p:cNvSpPr>
          <p:nvPr/>
        </p:nvSpPr>
        <p:spPr bwMode="auto">
          <a:xfrm>
            <a:off x="144463" y="3500438"/>
            <a:ext cx="8964612" cy="2030299"/>
          </a:xfrm>
          <a:prstGeom prst="rect">
            <a:avLst/>
          </a:prstGeom>
          <a:noFill/>
          <a:ln w="9525">
            <a:noFill/>
            <a:miter lim="800000"/>
            <a:headEnd/>
            <a:tailEnd/>
          </a:ln>
          <a:effectLst/>
        </p:spPr>
        <p:txBody>
          <a:bodyPr>
            <a:spAutoFit/>
          </a:bodyPr>
          <a:lstStyle/>
          <a:p>
            <a:pPr>
              <a:lnSpc>
                <a:spcPct val="115000"/>
              </a:lnSpc>
              <a:spcBef>
                <a:spcPct val="50000"/>
              </a:spcBef>
            </a:pPr>
            <a:r>
              <a:rPr lang="zh-CN" altLang="en-US" b="1" dirty="0">
                <a:latin typeface="Times New Roman" pitchFamily="18" charset="0"/>
                <a:ea typeface="楷体_GB2312" pitchFamily="49" charset="-122"/>
              </a:rPr>
              <a:t>　　</a:t>
            </a:r>
            <a:r>
              <a:rPr lang="zh-CN" altLang="en-US" sz="2800" b="1" dirty="0">
                <a:latin typeface="Times New Roman" pitchFamily="18" charset="0"/>
                <a:ea typeface="楷体_GB2312" pitchFamily="49" charset="-122"/>
              </a:rPr>
              <a:t>儒家的积极入世态度与佛道的超然物外、与世无争的态度是矛盾的，但又奇妙地统一在苏轼身上。当儒家思想遭遇挫折时，苏轼却能峰回路转，在佛道二家思想中找到精神归宿。</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323850" y="1911350"/>
            <a:ext cx="8569325" cy="4181475"/>
          </a:xfrm>
          <a:prstGeom prst="rect">
            <a:avLst/>
          </a:prstGeom>
          <a:noFill/>
          <a:ln w="9525">
            <a:noFill/>
            <a:miter lim="800000"/>
            <a:headEnd/>
            <a:tailEnd/>
          </a:ln>
          <a:effectLst/>
        </p:spPr>
        <p:txBody>
          <a:bodyPr>
            <a:spAutoFit/>
          </a:bodyPr>
          <a:lstStyle/>
          <a:p>
            <a:pPr>
              <a:lnSpc>
                <a:spcPct val="120000"/>
              </a:lnSpc>
            </a:pPr>
            <a:r>
              <a:rPr lang="zh-CN" altLang="en-US" b="1" dirty="0"/>
              <a:t>　　</a:t>
            </a:r>
            <a:r>
              <a:rPr lang="zh-CN" altLang="en-US" sz="3200" b="1" dirty="0"/>
              <a:t>苏轼作诗赋，表达对新法不满，被人诬陷为诽谤朝政而下狱。苏辙等拼死上表相救，幸好太后曹氏爱才，不肯杀轼，神宗才对苏轼从轻处置。苏轼被囚128天之后，贬为黄州团练</a:t>
            </a:r>
            <a:r>
              <a:rPr lang="en-US" sz="3200" b="1" dirty="0"/>
              <a:t/>
            </a:r>
            <a:br>
              <a:rPr lang="en-US" sz="3200" b="1" dirty="0"/>
            </a:br>
            <a:r>
              <a:rPr lang="zh-CN" altLang="en-US" sz="3200" b="1" dirty="0"/>
              <a:t>副使，交由本州安置，不得干预公事。在黄州苏轼过的实际上是一种较自由的囚犯生活，处境相当困难。在此期间，写就一词二赋。</a:t>
            </a:r>
          </a:p>
        </p:txBody>
      </p:sp>
      <p:sp>
        <p:nvSpPr>
          <p:cNvPr id="24579" name="AutoShape 3"/>
          <p:cNvSpPr>
            <a:spLocks noChangeArrowheads="1"/>
          </p:cNvSpPr>
          <p:nvPr/>
        </p:nvSpPr>
        <p:spPr bwMode="auto">
          <a:xfrm>
            <a:off x="2484438" y="403225"/>
            <a:ext cx="4319587" cy="1081088"/>
          </a:xfrm>
          <a:prstGeom prst="roundRect">
            <a:avLst>
              <a:gd name="adj" fmla="val 50000"/>
            </a:avLst>
          </a:prstGeom>
          <a:solidFill>
            <a:srgbClr val="993300"/>
          </a:solidFill>
          <a:ln w="9525">
            <a:solidFill>
              <a:schemeClr val="bg1"/>
            </a:solidFill>
            <a:round/>
            <a:headEnd/>
            <a:tailEnd/>
          </a:ln>
          <a:effectLst/>
        </p:spPr>
        <p:txBody>
          <a:bodyPr wrap="none" anchor="ctr"/>
          <a:lstStyle/>
          <a:p>
            <a:endParaRPr lang="zh-CN" altLang="en-US"/>
          </a:p>
        </p:txBody>
      </p:sp>
      <p:sp>
        <p:nvSpPr>
          <p:cNvPr id="24580" name="Rectangle 4"/>
          <p:cNvSpPr>
            <a:spLocks noChangeArrowheads="1"/>
          </p:cNvSpPr>
          <p:nvPr/>
        </p:nvSpPr>
        <p:spPr bwMode="auto">
          <a:xfrm>
            <a:off x="3146425" y="546100"/>
            <a:ext cx="3802063" cy="914400"/>
          </a:xfrm>
          <a:prstGeom prst="rect">
            <a:avLst/>
          </a:prstGeom>
          <a:noFill/>
          <a:ln w="9525">
            <a:noFill/>
            <a:miter lim="800000"/>
            <a:headEnd/>
            <a:tailEnd/>
          </a:ln>
          <a:effectLst/>
        </p:spPr>
        <p:txBody>
          <a:bodyPr>
            <a:spAutoFit/>
          </a:bodyPr>
          <a:lstStyle/>
          <a:p>
            <a:r>
              <a:rPr lang="zh-CN" altLang="en-US" sz="5400">
                <a:latin typeface="华文行楷" pitchFamily="2" charset="-122"/>
                <a:ea typeface="华文行楷" pitchFamily="2" charset="-122"/>
              </a:rPr>
              <a:t>背景介绍</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5" name="Rectangle 5"/>
          <p:cNvSpPr>
            <a:spLocks noChangeArrowheads="1"/>
          </p:cNvSpPr>
          <p:nvPr/>
        </p:nvSpPr>
        <p:spPr bwMode="auto">
          <a:xfrm>
            <a:off x="684213" y="692150"/>
            <a:ext cx="7632700" cy="4524315"/>
          </a:xfrm>
          <a:prstGeom prst="rect">
            <a:avLst/>
          </a:prstGeom>
          <a:noFill/>
          <a:ln w="9525">
            <a:noFill/>
            <a:miter lim="800000"/>
            <a:headEnd/>
            <a:tailEnd/>
          </a:ln>
          <a:effectLst/>
        </p:spPr>
        <p:txBody>
          <a:bodyPr>
            <a:spAutoFit/>
          </a:bodyPr>
          <a:lstStyle/>
          <a:p>
            <a:r>
              <a:rPr kumimoji="1" lang="zh-CN" altLang="en-US" sz="3600" b="1" dirty="0">
                <a:solidFill>
                  <a:schemeClr val="tx1"/>
                </a:solidFill>
                <a:latin typeface="Arial"/>
              </a:rPr>
              <a:t>“</a:t>
            </a:r>
            <a:r>
              <a:rPr kumimoji="1" lang="zh-CN" altLang="en-US" sz="3600" b="1" dirty="0">
                <a:solidFill>
                  <a:schemeClr val="tx1"/>
                </a:solidFill>
              </a:rPr>
              <a:t>在黄州的苏东坡是成熟了的苏东坡。这种成熟是一种不再需要对别人察颜观色的从容，一种终于停止向周围申诉求告的大气，一种不理会哄闹的微笑，一种洗刷了偏激的淡漠，一种无须伸张的厚实，一种并不陡峭的高度</a:t>
            </a:r>
            <a:r>
              <a:rPr kumimoji="1" lang="zh-CN" altLang="en-US" sz="3600" b="1" dirty="0">
                <a:solidFill>
                  <a:schemeClr val="tx1"/>
                </a:solidFill>
                <a:latin typeface="Arial"/>
              </a:rPr>
              <a:t>”</a:t>
            </a:r>
            <a:r>
              <a:rPr kumimoji="1" lang="zh-CN" altLang="en-US" sz="3600" b="1" dirty="0">
                <a:solidFill>
                  <a:schemeClr val="tx1"/>
                </a:solidFill>
              </a:rPr>
              <a:t>。</a:t>
            </a:r>
          </a:p>
          <a:p>
            <a:r>
              <a:rPr kumimoji="1" lang="zh-CN" altLang="en-US" sz="3600" b="1" dirty="0">
                <a:solidFill>
                  <a:schemeClr val="tx1"/>
                </a:solidFill>
              </a:rPr>
              <a:t>             </a:t>
            </a:r>
            <a:r>
              <a:rPr kumimoji="1" lang="en-US" altLang="zh-CN" sz="3600" b="1" dirty="0">
                <a:solidFill>
                  <a:schemeClr val="tx1"/>
                </a:solidFill>
                <a:latin typeface="Arial"/>
              </a:rPr>
              <a:t>——</a:t>
            </a:r>
            <a:r>
              <a:rPr kumimoji="1" lang="zh-CN" altLang="en-US" sz="3600" b="1" dirty="0">
                <a:solidFill>
                  <a:srgbClr val="FF0000"/>
                </a:solidFill>
              </a:rPr>
              <a:t>余秋雨</a:t>
            </a:r>
            <a:r>
              <a:rPr kumimoji="1" lang="en-US" altLang="zh-CN" sz="3600" b="1" dirty="0">
                <a:solidFill>
                  <a:srgbClr val="FF0000"/>
                </a:solidFill>
              </a:rPr>
              <a:t>《</a:t>
            </a:r>
            <a:r>
              <a:rPr kumimoji="1" lang="zh-CN" altLang="en-US" sz="3600" b="1" dirty="0">
                <a:solidFill>
                  <a:srgbClr val="FF0000"/>
                </a:solidFill>
              </a:rPr>
              <a:t>苏东坡</a:t>
            </a:r>
            <a:r>
              <a:rPr kumimoji="1" lang="zh-CN" altLang="en-US" sz="3600" b="1" dirty="0" smtClean="0">
                <a:solidFill>
                  <a:srgbClr val="FF0000"/>
                </a:solidFill>
              </a:rPr>
              <a:t>突围</a:t>
            </a:r>
            <a:r>
              <a:rPr kumimoji="1" lang="en-US" altLang="zh-CN" sz="3600" b="1" dirty="0">
                <a:solidFill>
                  <a:srgbClr val="FF0000"/>
                </a:solidFill>
              </a:rPr>
              <a:t>》</a:t>
            </a:r>
            <a:endParaRPr kumimoji="1" lang="zh-CN" altLang="en-US" sz="3600" b="1" dirty="0">
              <a:solidFill>
                <a:srgbClr val="FF00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468313" y="1052513"/>
            <a:ext cx="8207375" cy="1920875"/>
          </a:xfrm>
          <a:prstGeom prst="rect">
            <a:avLst/>
          </a:prstGeom>
          <a:noFill/>
          <a:ln w="9525">
            <a:noFill/>
            <a:miter lim="800000"/>
            <a:headEnd/>
            <a:tailEnd/>
          </a:ln>
          <a:effectLst/>
        </p:spPr>
        <p:txBody>
          <a:bodyPr lIns="91436" tIns="45717" rIns="91436" bIns="45717">
            <a:spAutoFit/>
          </a:bodyPr>
          <a:lstStyle/>
          <a:p>
            <a:r>
              <a:rPr lang="zh-CN" altLang="en-US" sz="4000">
                <a:latin typeface="Times New Roman" pitchFamily="18" charset="0"/>
                <a:ea typeface="华文行楷" pitchFamily="2" charset="-122"/>
              </a:rPr>
              <a:t>三咏赤壁：</a:t>
            </a:r>
            <a:r>
              <a:rPr lang="en-US" sz="4000">
                <a:latin typeface="Times New Roman" pitchFamily="18" charset="0"/>
                <a:ea typeface="华文行楷" pitchFamily="2" charset="-122"/>
              </a:rPr>
              <a:t>《</a:t>
            </a:r>
            <a:r>
              <a:rPr lang="zh-CN" altLang="en-US" sz="4000">
                <a:latin typeface="Times New Roman" pitchFamily="18" charset="0"/>
                <a:ea typeface="华文行楷" pitchFamily="2" charset="-122"/>
              </a:rPr>
              <a:t>前赤壁赋</a:t>
            </a:r>
            <a:r>
              <a:rPr lang="en-US" sz="4000">
                <a:latin typeface="Times New Roman" pitchFamily="18" charset="0"/>
                <a:ea typeface="华文行楷" pitchFamily="2" charset="-122"/>
              </a:rPr>
              <a:t>》</a:t>
            </a:r>
          </a:p>
          <a:p>
            <a:r>
              <a:rPr lang="en-US" sz="4000">
                <a:latin typeface="Times New Roman" pitchFamily="18" charset="0"/>
                <a:ea typeface="华文行楷" pitchFamily="2" charset="-122"/>
              </a:rPr>
              <a:t>                    《</a:t>
            </a:r>
            <a:r>
              <a:rPr lang="zh-CN" altLang="en-US" sz="4000">
                <a:latin typeface="Times New Roman" pitchFamily="18" charset="0"/>
                <a:ea typeface="华文行楷" pitchFamily="2" charset="-122"/>
              </a:rPr>
              <a:t>后赤壁赋</a:t>
            </a:r>
            <a:r>
              <a:rPr lang="en-US" sz="4000">
                <a:latin typeface="Times New Roman" pitchFamily="18" charset="0"/>
                <a:ea typeface="华文行楷" pitchFamily="2" charset="-122"/>
              </a:rPr>
              <a:t>》</a:t>
            </a:r>
          </a:p>
          <a:p>
            <a:r>
              <a:rPr lang="en-US" sz="4000">
                <a:latin typeface="Times New Roman" pitchFamily="18" charset="0"/>
                <a:ea typeface="华文行楷" pitchFamily="2" charset="-122"/>
              </a:rPr>
              <a:t>                    《</a:t>
            </a:r>
            <a:r>
              <a:rPr lang="zh-CN" altLang="en-US" sz="4000">
                <a:latin typeface="Times New Roman" pitchFamily="18" charset="0"/>
                <a:ea typeface="华文行楷" pitchFamily="2" charset="-122"/>
              </a:rPr>
              <a:t>念奴娇</a:t>
            </a:r>
            <a:r>
              <a:rPr lang="en-US" sz="4000">
                <a:latin typeface="Times New Roman" pitchFamily="18" charset="0"/>
                <a:ea typeface="华文行楷" pitchFamily="2" charset="-122"/>
              </a:rPr>
              <a:t>·</a:t>
            </a:r>
            <a:r>
              <a:rPr lang="zh-CN" altLang="en-US" sz="4000">
                <a:latin typeface="Times New Roman" pitchFamily="18" charset="0"/>
                <a:ea typeface="华文行楷" pitchFamily="2" charset="-122"/>
              </a:rPr>
              <a:t>赤壁怀古</a:t>
            </a:r>
            <a:r>
              <a:rPr lang="en-US" sz="4000">
                <a:latin typeface="Times New Roman" pitchFamily="18" charset="0"/>
                <a:ea typeface="华文行楷" pitchFamily="2" charset="-122"/>
              </a:rPr>
              <a: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ext Box 2"/>
          <p:cNvSpPr txBox="1">
            <a:spLocks noChangeArrowheads="1"/>
          </p:cNvSpPr>
          <p:nvPr/>
        </p:nvSpPr>
        <p:spPr bwMode="auto">
          <a:xfrm>
            <a:off x="468313" y="1052513"/>
            <a:ext cx="8207375" cy="1920875"/>
          </a:xfrm>
          <a:prstGeom prst="rect">
            <a:avLst/>
          </a:prstGeom>
          <a:noFill/>
          <a:ln w="9525">
            <a:noFill/>
            <a:miter lim="800000"/>
            <a:headEnd/>
            <a:tailEnd/>
          </a:ln>
          <a:effectLst/>
        </p:spPr>
        <p:txBody>
          <a:bodyPr lIns="91436" tIns="45717" rIns="91436" bIns="45717">
            <a:spAutoFit/>
          </a:bodyPr>
          <a:lstStyle/>
          <a:p>
            <a:r>
              <a:rPr lang="zh-CN" altLang="en-US" sz="4000">
                <a:latin typeface="Times New Roman" pitchFamily="18" charset="0"/>
                <a:ea typeface="华文行楷" pitchFamily="2" charset="-122"/>
              </a:rPr>
              <a:t>三咏赤壁：</a:t>
            </a:r>
            <a:r>
              <a:rPr lang="en-US" sz="4000">
                <a:latin typeface="Times New Roman" pitchFamily="18" charset="0"/>
                <a:ea typeface="华文行楷" pitchFamily="2" charset="-122"/>
              </a:rPr>
              <a:t>《</a:t>
            </a:r>
            <a:r>
              <a:rPr lang="zh-CN" altLang="en-US" sz="4000">
                <a:latin typeface="Times New Roman" pitchFamily="18" charset="0"/>
                <a:ea typeface="华文行楷" pitchFamily="2" charset="-122"/>
              </a:rPr>
              <a:t>前赤壁赋</a:t>
            </a:r>
            <a:r>
              <a:rPr lang="en-US" sz="4000">
                <a:latin typeface="Times New Roman" pitchFamily="18" charset="0"/>
                <a:ea typeface="华文行楷" pitchFamily="2" charset="-122"/>
              </a:rPr>
              <a:t>》</a:t>
            </a:r>
          </a:p>
          <a:p>
            <a:r>
              <a:rPr lang="en-US" sz="4000">
                <a:latin typeface="Times New Roman" pitchFamily="18" charset="0"/>
                <a:ea typeface="华文行楷" pitchFamily="2" charset="-122"/>
              </a:rPr>
              <a:t>                    《</a:t>
            </a:r>
            <a:r>
              <a:rPr lang="zh-CN" altLang="en-US" sz="4000">
                <a:latin typeface="Times New Roman" pitchFamily="18" charset="0"/>
                <a:ea typeface="华文行楷" pitchFamily="2" charset="-122"/>
              </a:rPr>
              <a:t>后赤壁赋</a:t>
            </a:r>
            <a:r>
              <a:rPr lang="en-US" sz="4000">
                <a:latin typeface="Times New Roman" pitchFamily="18" charset="0"/>
                <a:ea typeface="华文行楷" pitchFamily="2" charset="-122"/>
              </a:rPr>
              <a:t>》</a:t>
            </a:r>
          </a:p>
          <a:p>
            <a:r>
              <a:rPr lang="en-US" sz="4000">
                <a:latin typeface="Times New Roman" pitchFamily="18" charset="0"/>
                <a:ea typeface="华文行楷" pitchFamily="2" charset="-122"/>
              </a:rPr>
              <a:t>                    《</a:t>
            </a:r>
            <a:r>
              <a:rPr lang="zh-CN" altLang="en-US" sz="4000">
                <a:latin typeface="Times New Roman" pitchFamily="18" charset="0"/>
                <a:ea typeface="华文行楷" pitchFamily="2" charset="-122"/>
              </a:rPr>
              <a:t>念奴娇</a:t>
            </a:r>
            <a:r>
              <a:rPr lang="en-US" sz="4000">
                <a:latin typeface="Times New Roman" pitchFamily="18" charset="0"/>
                <a:ea typeface="华文行楷" pitchFamily="2" charset="-122"/>
              </a:rPr>
              <a:t>·</a:t>
            </a:r>
            <a:r>
              <a:rPr lang="zh-CN" altLang="en-US" sz="4000">
                <a:latin typeface="Times New Roman" pitchFamily="18" charset="0"/>
                <a:ea typeface="华文行楷" pitchFamily="2" charset="-122"/>
              </a:rPr>
              <a:t>赤壁怀古</a:t>
            </a:r>
            <a:r>
              <a:rPr lang="en-US" sz="4000">
                <a:latin typeface="Times New Roman" pitchFamily="18" charset="0"/>
                <a:ea typeface="华文行楷" pitchFamily="2" charset="-122"/>
              </a:rPr>
              <a:t>》</a:t>
            </a:r>
          </a:p>
        </p:txBody>
      </p:sp>
      <p:sp>
        <p:nvSpPr>
          <p:cNvPr id="98307" name="Text Box 3"/>
          <p:cNvSpPr txBox="1">
            <a:spLocks noChangeArrowheads="1"/>
          </p:cNvSpPr>
          <p:nvPr/>
        </p:nvSpPr>
        <p:spPr bwMode="auto">
          <a:xfrm>
            <a:off x="468313" y="3860800"/>
            <a:ext cx="8283575" cy="1409700"/>
          </a:xfrm>
          <a:prstGeom prst="rect">
            <a:avLst/>
          </a:prstGeom>
          <a:noFill/>
          <a:ln w="9525">
            <a:noFill/>
            <a:miter lim="800000"/>
            <a:headEnd/>
            <a:tailEnd/>
          </a:ln>
          <a:effectLst/>
        </p:spPr>
        <p:txBody>
          <a:bodyPr lIns="91436" tIns="45717" rIns="91436" bIns="45717">
            <a:spAutoFit/>
          </a:bodyPr>
          <a:lstStyle/>
          <a:p>
            <a:pPr>
              <a:lnSpc>
                <a:spcPct val="120000"/>
              </a:lnSpc>
            </a:pPr>
            <a:r>
              <a:rPr lang="zh-CN" altLang="en-US" sz="3600" b="1"/>
              <a:t>　　</a:t>
            </a:r>
            <a:r>
              <a:rPr lang="zh-CN" altLang="en-US" sz="3600" b="1">
                <a:latin typeface="宋体"/>
              </a:rPr>
              <a:t>“</a:t>
            </a:r>
            <a:r>
              <a:rPr lang="zh-CN" altLang="en-US" sz="3600" b="1"/>
              <a:t>东坡赤壁二赋，一洗万古。欲仿佛其一语，毕世不可得也。</a:t>
            </a:r>
            <a:r>
              <a:rPr lang="zh-CN" altLang="en-US" sz="3600" b="1">
                <a:latin typeface="宋体"/>
              </a:rPr>
              <a:t>”</a:t>
            </a:r>
            <a:endParaRPr lang="zh-CN" altLang="en-US" sz="3600" b="1"/>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2" descr="赤壁图"/>
          <p:cNvPicPr>
            <a:picLocks noChangeAspect="1" noChangeArrowheads="1"/>
          </p:cNvPicPr>
          <p:nvPr/>
        </p:nvPicPr>
        <p:blipFill>
          <a:blip r:embed="rId2" cstate="print">
            <a:lum bright="-18000" contrast="24000"/>
          </a:blip>
          <a:srcRect b="151"/>
          <a:stretch>
            <a:fillRect/>
          </a:stretch>
        </p:blipFill>
        <p:spPr bwMode="auto">
          <a:xfrm>
            <a:off x="0" y="2781300"/>
            <a:ext cx="9144000" cy="3600450"/>
          </a:xfrm>
          <a:prstGeom prst="rect">
            <a:avLst/>
          </a:prstGeom>
          <a:noFill/>
        </p:spPr>
      </p:pic>
      <p:sp>
        <p:nvSpPr>
          <p:cNvPr id="121859" name="Text Box 3"/>
          <p:cNvSpPr txBox="1">
            <a:spLocks noChangeArrowheads="1"/>
          </p:cNvSpPr>
          <p:nvPr/>
        </p:nvSpPr>
        <p:spPr bwMode="auto">
          <a:xfrm>
            <a:off x="1979613" y="692150"/>
            <a:ext cx="5472112" cy="1098550"/>
          </a:xfrm>
          <a:prstGeom prst="rect">
            <a:avLst/>
          </a:prstGeom>
          <a:solidFill>
            <a:schemeClr val="bg1"/>
          </a:solidFill>
          <a:ln w="38100">
            <a:noFill/>
            <a:miter lim="800000"/>
            <a:headEnd/>
            <a:tailEnd/>
          </a:ln>
          <a:effectLst/>
        </p:spPr>
        <p:txBody>
          <a:bodyPr>
            <a:spAutoFit/>
          </a:bodyPr>
          <a:lstStyle/>
          <a:p>
            <a:pPr algn="ctr">
              <a:spcBef>
                <a:spcPct val="50000"/>
              </a:spcBef>
            </a:pPr>
            <a:r>
              <a:rPr lang="zh-CN" altLang="en-US" sz="6600" b="1" dirty="0">
                <a:solidFill>
                  <a:srgbClr val="663300"/>
                </a:solidFill>
                <a:latin typeface="Arial" pitchFamily="34" charset="0"/>
                <a:ea typeface="华文新魏" pitchFamily="2" charset="-122"/>
              </a:rPr>
              <a:t>赤  壁  赋</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ChangeArrowheads="1"/>
          </p:cNvSpPr>
          <p:nvPr/>
        </p:nvSpPr>
        <p:spPr bwMode="auto">
          <a:xfrm>
            <a:off x="0" y="333375"/>
            <a:ext cx="9144000" cy="6119813"/>
          </a:xfrm>
          <a:prstGeom prst="rect">
            <a:avLst/>
          </a:prstGeom>
          <a:solidFill>
            <a:schemeClr val="bg1"/>
          </a:solidFill>
          <a:ln w="38100" algn="ctr">
            <a:solidFill>
              <a:srgbClr val="73516A"/>
            </a:solidFill>
            <a:miter lim="800000"/>
            <a:headEnd/>
            <a:tailEnd/>
          </a:ln>
          <a:effectLst/>
        </p:spPr>
        <p:txBody>
          <a:bodyPr wrap="none" anchor="ctr"/>
          <a:lstStyle/>
          <a:p>
            <a:endParaRPr lang="zh-CN" altLang="en-US"/>
          </a:p>
        </p:txBody>
      </p:sp>
      <p:sp>
        <p:nvSpPr>
          <p:cNvPr id="123907" name="Text Box 3"/>
          <p:cNvSpPr txBox="1">
            <a:spLocks noChangeArrowheads="1"/>
          </p:cNvSpPr>
          <p:nvPr/>
        </p:nvSpPr>
        <p:spPr bwMode="auto">
          <a:xfrm>
            <a:off x="3347864" y="476672"/>
            <a:ext cx="4402137" cy="833438"/>
          </a:xfrm>
          <a:prstGeom prst="rect">
            <a:avLst/>
          </a:prstGeom>
          <a:solidFill>
            <a:srgbClr val="5D4156"/>
          </a:solidFill>
          <a:ln w="9525">
            <a:solidFill>
              <a:srgbClr val="E0BAF8"/>
            </a:solidFill>
            <a:miter lim="800000"/>
            <a:headEnd/>
            <a:tailEnd/>
          </a:ln>
          <a:effectLst/>
        </p:spPr>
        <p:txBody>
          <a:bodyPr>
            <a:spAutoFit/>
          </a:bodyPr>
          <a:lstStyle/>
          <a:p>
            <a:pPr algn="ctr">
              <a:spcBef>
                <a:spcPct val="50000"/>
              </a:spcBef>
            </a:pPr>
            <a:r>
              <a:rPr lang="zh-CN" altLang="en-US" sz="4800" b="1" dirty="0">
                <a:solidFill>
                  <a:srgbClr val="FF0000"/>
                </a:solidFill>
                <a:latin typeface="Times New Roman" pitchFamily="18" charset="0"/>
                <a:ea typeface="华文新魏" pitchFamily="2" charset="-122"/>
              </a:rPr>
              <a:t>关于</a:t>
            </a:r>
            <a:r>
              <a:rPr lang="zh-CN" altLang="en-US" sz="4800" b="1" dirty="0">
                <a:solidFill>
                  <a:srgbClr val="FF0000"/>
                </a:solidFill>
                <a:latin typeface="宋体"/>
                <a:ea typeface="宋体" pitchFamily="2" charset="-122"/>
              </a:rPr>
              <a:t>“</a:t>
            </a:r>
            <a:r>
              <a:rPr lang="zh-CN" altLang="en-US" sz="4800" b="1" dirty="0">
                <a:solidFill>
                  <a:srgbClr val="FF0000"/>
                </a:solidFill>
                <a:latin typeface="Times New Roman" pitchFamily="18" charset="0"/>
                <a:ea typeface="华文新魏" pitchFamily="2" charset="-122"/>
              </a:rPr>
              <a:t>赋</a:t>
            </a:r>
            <a:r>
              <a:rPr lang="zh-CN" altLang="en-US" sz="4800" b="1" dirty="0">
                <a:solidFill>
                  <a:srgbClr val="FF0000"/>
                </a:solidFill>
                <a:latin typeface="宋体"/>
                <a:ea typeface="宋体" pitchFamily="2" charset="-122"/>
              </a:rPr>
              <a:t>”</a:t>
            </a:r>
            <a:endParaRPr lang="zh-CN" altLang="en-US" sz="4800" b="1" dirty="0">
              <a:solidFill>
                <a:srgbClr val="FF0000"/>
              </a:solidFill>
              <a:latin typeface="Times New Roman" pitchFamily="18" charset="0"/>
              <a:ea typeface="宋体" pitchFamily="2" charset="-122"/>
            </a:endParaRPr>
          </a:p>
        </p:txBody>
      </p:sp>
      <p:sp>
        <p:nvSpPr>
          <p:cNvPr id="123908" name="Text Box 4"/>
          <p:cNvSpPr txBox="1">
            <a:spLocks noChangeArrowheads="1"/>
          </p:cNvSpPr>
          <p:nvPr/>
        </p:nvSpPr>
        <p:spPr bwMode="auto">
          <a:xfrm>
            <a:off x="360363" y="1552575"/>
            <a:ext cx="8382000" cy="3505200"/>
          </a:xfrm>
          <a:prstGeom prst="rect">
            <a:avLst/>
          </a:prstGeom>
          <a:noFill/>
          <a:ln w="9525">
            <a:noFill/>
            <a:miter lim="800000"/>
            <a:headEnd/>
            <a:tailEnd/>
          </a:ln>
          <a:effectLst/>
        </p:spPr>
        <p:txBody>
          <a:bodyPr>
            <a:spAutoFit/>
          </a:bodyPr>
          <a:lstStyle/>
          <a:p>
            <a:pPr>
              <a:spcBef>
                <a:spcPct val="50000"/>
              </a:spcBef>
            </a:pPr>
            <a:r>
              <a:rPr kumimoji="1" lang="zh-CN" altLang="en-US" b="1" dirty="0">
                <a:solidFill>
                  <a:schemeClr val="tx1"/>
                </a:solidFill>
                <a:latin typeface="Times New Roman" pitchFamily="18" charset="0"/>
              </a:rPr>
              <a:t>　　中国古代的一种重要文体。</a:t>
            </a:r>
          </a:p>
          <a:p>
            <a:pPr>
              <a:spcBef>
                <a:spcPct val="50000"/>
              </a:spcBef>
            </a:pPr>
            <a:r>
              <a:rPr kumimoji="1" lang="zh-CN" altLang="en-US" b="1" dirty="0">
                <a:solidFill>
                  <a:schemeClr val="tx1"/>
                </a:solidFill>
                <a:latin typeface="Times New Roman" pitchFamily="18" charset="0"/>
              </a:rPr>
              <a:t>　　</a:t>
            </a:r>
            <a:r>
              <a:rPr kumimoji="1" lang="en-US" altLang="zh-CN" b="1" dirty="0">
                <a:solidFill>
                  <a:schemeClr val="tx1"/>
                </a:solidFill>
                <a:latin typeface="Times New Roman" pitchFamily="18" charset="0"/>
              </a:rPr>
              <a:t>《</a:t>
            </a:r>
            <a:r>
              <a:rPr kumimoji="1" lang="zh-CN" altLang="en-US" b="1" dirty="0">
                <a:solidFill>
                  <a:schemeClr val="tx1"/>
                </a:solidFill>
                <a:latin typeface="Times New Roman" pitchFamily="18" charset="0"/>
              </a:rPr>
              <a:t>文心雕龙</a:t>
            </a:r>
            <a:r>
              <a:rPr kumimoji="1" lang="en-US" altLang="zh-CN" b="1" dirty="0">
                <a:solidFill>
                  <a:schemeClr val="tx1"/>
                </a:solidFill>
                <a:latin typeface="Times New Roman" pitchFamily="18" charset="0"/>
              </a:rPr>
              <a:t>》</a:t>
            </a:r>
            <a:r>
              <a:rPr kumimoji="1" lang="zh-CN" altLang="en-US" b="1" dirty="0">
                <a:solidFill>
                  <a:schemeClr val="tx1"/>
                </a:solidFill>
                <a:latin typeface="Times New Roman" pitchFamily="18" charset="0"/>
              </a:rPr>
              <a:t>：</a:t>
            </a:r>
            <a:r>
              <a:rPr kumimoji="1" lang="zh-CN" altLang="en-US" b="1" dirty="0">
                <a:solidFill>
                  <a:schemeClr val="tx1"/>
                </a:solidFill>
                <a:latin typeface="宋体"/>
                <a:ea typeface="宋体" pitchFamily="2" charset="-122"/>
              </a:rPr>
              <a:t>“</a:t>
            </a:r>
            <a:r>
              <a:rPr kumimoji="1" lang="zh-CN" altLang="en-US" b="1" dirty="0">
                <a:solidFill>
                  <a:srgbClr val="FF0000"/>
                </a:solidFill>
                <a:latin typeface="Times New Roman" pitchFamily="18" charset="0"/>
              </a:rPr>
              <a:t>赋者，铺也。铺采摛文，体物写志也。</a:t>
            </a:r>
            <a:r>
              <a:rPr kumimoji="1" lang="zh-CN" altLang="en-US" b="1" dirty="0">
                <a:solidFill>
                  <a:schemeClr val="tx1"/>
                </a:solidFill>
                <a:latin typeface="宋体"/>
                <a:ea typeface="宋体" pitchFamily="2" charset="-122"/>
              </a:rPr>
              <a:t>”</a:t>
            </a:r>
            <a:endParaRPr kumimoji="1" lang="zh-CN" altLang="en-US" b="1" dirty="0">
              <a:solidFill>
                <a:schemeClr val="tx1"/>
              </a:solidFill>
              <a:latin typeface="Times New Roman" pitchFamily="18" charset="0"/>
              <a:ea typeface="宋体" pitchFamily="2" charset="-122"/>
            </a:endParaRPr>
          </a:p>
          <a:p>
            <a:pPr>
              <a:spcBef>
                <a:spcPct val="50000"/>
              </a:spcBef>
            </a:pPr>
            <a:r>
              <a:rPr kumimoji="1" lang="zh-CN" altLang="en-US" b="1" dirty="0">
                <a:solidFill>
                  <a:schemeClr val="tx1"/>
                </a:solidFill>
                <a:latin typeface="Times New Roman" pitchFamily="18" charset="0"/>
              </a:rPr>
              <a:t>　　赋是一种</a:t>
            </a:r>
            <a:r>
              <a:rPr kumimoji="1" lang="zh-CN" altLang="en-US" b="1" dirty="0">
                <a:solidFill>
                  <a:srgbClr val="FF0000"/>
                </a:solidFill>
                <a:latin typeface="Times New Roman" pitchFamily="18" charset="0"/>
              </a:rPr>
              <a:t>有韵</a:t>
            </a:r>
            <a:r>
              <a:rPr kumimoji="1" lang="zh-CN" altLang="en-US" b="1" dirty="0">
                <a:solidFill>
                  <a:schemeClr val="tx1"/>
                </a:solidFill>
                <a:latin typeface="Times New Roman" pitchFamily="18" charset="0"/>
              </a:rPr>
              <a:t>的文体，</a:t>
            </a:r>
            <a:r>
              <a:rPr kumimoji="1" lang="zh-CN" altLang="en-US" b="1" dirty="0">
                <a:solidFill>
                  <a:srgbClr val="FF0000"/>
                </a:solidFill>
                <a:latin typeface="Times New Roman" pitchFamily="18" charset="0"/>
              </a:rPr>
              <a:t>讲求声律、押韵、对比</a:t>
            </a:r>
            <a:r>
              <a:rPr kumimoji="1" lang="zh-CN" altLang="en-US" b="1" dirty="0">
                <a:solidFill>
                  <a:schemeClr val="tx1"/>
                </a:solidFill>
                <a:latin typeface="Times New Roman" pitchFamily="18" charset="0"/>
              </a:rPr>
              <a:t>等形式，兼有</a:t>
            </a:r>
            <a:r>
              <a:rPr kumimoji="1" lang="zh-CN" altLang="en-US" b="1" dirty="0">
                <a:solidFill>
                  <a:srgbClr val="FF0000"/>
                </a:solidFill>
                <a:latin typeface="Times New Roman" pitchFamily="18" charset="0"/>
              </a:rPr>
              <a:t>诗歌、散文</a:t>
            </a:r>
            <a:r>
              <a:rPr kumimoji="1" lang="zh-CN" altLang="en-US" b="1" dirty="0">
                <a:solidFill>
                  <a:schemeClr val="tx1"/>
                </a:solidFill>
                <a:latin typeface="Times New Roman" pitchFamily="18" charset="0"/>
              </a:rPr>
              <a:t>的特点，可以</a:t>
            </a:r>
            <a:r>
              <a:rPr kumimoji="1" lang="zh-CN" altLang="en-US" b="1" dirty="0">
                <a:solidFill>
                  <a:srgbClr val="FF0000"/>
                </a:solidFill>
                <a:latin typeface="Times New Roman" pitchFamily="18" charset="0"/>
              </a:rPr>
              <a:t>咏物写志抒情</a:t>
            </a:r>
            <a:r>
              <a:rPr kumimoji="1" lang="zh-CN" altLang="en-US" b="1" dirty="0">
                <a:solidFill>
                  <a:schemeClr val="tx1"/>
                </a:solidFill>
                <a:latin typeface="Times New Roman" pitchFamily="18" charset="0"/>
              </a:rPr>
              <a:t>。</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ChangeArrowheads="1"/>
          </p:cNvSpPr>
          <p:nvPr/>
        </p:nvSpPr>
        <p:spPr bwMode="auto">
          <a:xfrm>
            <a:off x="0" y="333375"/>
            <a:ext cx="9144000" cy="6119813"/>
          </a:xfrm>
          <a:prstGeom prst="rect">
            <a:avLst/>
          </a:prstGeom>
          <a:solidFill>
            <a:schemeClr val="bg1"/>
          </a:solidFill>
          <a:ln w="38100" algn="ctr">
            <a:solidFill>
              <a:srgbClr val="73516A"/>
            </a:solidFill>
            <a:miter lim="800000"/>
            <a:headEnd/>
            <a:tailEnd/>
          </a:ln>
          <a:effectLst/>
        </p:spPr>
        <p:txBody>
          <a:bodyPr wrap="none" anchor="ctr"/>
          <a:lstStyle/>
          <a:p>
            <a:endParaRPr lang="zh-CN" altLang="en-US"/>
          </a:p>
        </p:txBody>
      </p:sp>
      <p:sp>
        <p:nvSpPr>
          <p:cNvPr id="124931" name="Text Box 3"/>
          <p:cNvSpPr txBox="1">
            <a:spLocks noChangeArrowheads="1"/>
          </p:cNvSpPr>
          <p:nvPr/>
        </p:nvSpPr>
        <p:spPr bwMode="auto">
          <a:xfrm>
            <a:off x="2408238" y="514350"/>
            <a:ext cx="4402137" cy="833438"/>
          </a:xfrm>
          <a:prstGeom prst="rect">
            <a:avLst/>
          </a:prstGeom>
          <a:solidFill>
            <a:srgbClr val="5D4156"/>
          </a:solidFill>
          <a:ln w="9525">
            <a:solidFill>
              <a:srgbClr val="E0BAF8"/>
            </a:solidFill>
            <a:miter lim="800000"/>
            <a:headEnd/>
            <a:tailEnd/>
          </a:ln>
          <a:effectLst/>
        </p:spPr>
        <p:txBody>
          <a:bodyPr>
            <a:spAutoFit/>
          </a:bodyPr>
          <a:lstStyle/>
          <a:p>
            <a:pPr algn="ctr">
              <a:spcBef>
                <a:spcPct val="50000"/>
              </a:spcBef>
            </a:pPr>
            <a:r>
              <a:rPr lang="zh-CN" altLang="en-US" sz="4800" b="1" dirty="0">
                <a:solidFill>
                  <a:srgbClr val="FF0000"/>
                </a:solidFill>
                <a:latin typeface="Times New Roman" pitchFamily="18" charset="0"/>
                <a:ea typeface="华文新魏" pitchFamily="2" charset="-122"/>
              </a:rPr>
              <a:t>关于</a:t>
            </a:r>
            <a:r>
              <a:rPr lang="zh-CN" altLang="en-US" sz="4800" b="1" dirty="0">
                <a:solidFill>
                  <a:srgbClr val="FF0000"/>
                </a:solidFill>
                <a:latin typeface="宋体"/>
                <a:ea typeface="宋体" pitchFamily="2" charset="-122"/>
              </a:rPr>
              <a:t>“</a:t>
            </a:r>
            <a:r>
              <a:rPr lang="zh-CN" altLang="en-US" sz="4800" b="1" dirty="0">
                <a:solidFill>
                  <a:srgbClr val="FF0000"/>
                </a:solidFill>
                <a:latin typeface="Times New Roman" pitchFamily="18" charset="0"/>
                <a:ea typeface="华文新魏" pitchFamily="2" charset="-122"/>
              </a:rPr>
              <a:t>赋</a:t>
            </a:r>
            <a:r>
              <a:rPr lang="zh-CN" altLang="en-US" sz="4800" b="1" dirty="0">
                <a:solidFill>
                  <a:srgbClr val="FF0000"/>
                </a:solidFill>
                <a:latin typeface="宋体"/>
                <a:ea typeface="宋体" pitchFamily="2" charset="-122"/>
              </a:rPr>
              <a:t>”</a:t>
            </a:r>
            <a:endParaRPr lang="zh-CN" altLang="en-US" sz="4800" b="1" dirty="0">
              <a:solidFill>
                <a:srgbClr val="FF0000"/>
              </a:solidFill>
              <a:latin typeface="Times New Roman" pitchFamily="18" charset="0"/>
              <a:ea typeface="宋体" pitchFamily="2" charset="-122"/>
            </a:endParaRPr>
          </a:p>
        </p:txBody>
      </p:sp>
      <p:sp>
        <p:nvSpPr>
          <p:cNvPr id="124932" name="Text Box 4"/>
          <p:cNvSpPr txBox="1">
            <a:spLocks noChangeArrowheads="1"/>
          </p:cNvSpPr>
          <p:nvPr/>
        </p:nvSpPr>
        <p:spPr bwMode="auto">
          <a:xfrm>
            <a:off x="360363" y="1552575"/>
            <a:ext cx="8382000" cy="4576763"/>
          </a:xfrm>
          <a:prstGeom prst="rect">
            <a:avLst/>
          </a:prstGeom>
          <a:noFill/>
          <a:ln w="9525">
            <a:noFill/>
            <a:miter lim="800000"/>
            <a:headEnd/>
            <a:tailEnd/>
          </a:ln>
          <a:effectLst/>
        </p:spPr>
        <p:txBody>
          <a:bodyPr>
            <a:spAutoFit/>
          </a:bodyPr>
          <a:lstStyle/>
          <a:p>
            <a:pPr>
              <a:spcBef>
                <a:spcPct val="50000"/>
              </a:spcBef>
            </a:pPr>
            <a:r>
              <a:rPr kumimoji="1" lang="zh-CN" altLang="en-US" b="1">
                <a:solidFill>
                  <a:schemeClr val="tx1"/>
                </a:solidFill>
                <a:latin typeface="Times New Roman" pitchFamily="18" charset="0"/>
              </a:rPr>
              <a:t>　　中国古代的一种重要文体。</a:t>
            </a:r>
          </a:p>
          <a:p>
            <a:pPr>
              <a:spcBef>
                <a:spcPct val="50000"/>
              </a:spcBef>
            </a:pPr>
            <a:r>
              <a:rPr kumimoji="1" lang="zh-CN" altLang="en-US" b="1">
                <a:solidFill>
                  <a:schemeClr val="tx1"/>
                </a:solidFill>
                <a:latin typeface="Times New Roman" pitchFamily="18" charset="0"/>
              </a:rPr>
              <a:t>　　</a:t>
            </a:r>
            <a:r>
              <a:rPr kumimoji="1" lang="en-US" altLang="zh-CN" b="1">
                <a:solidFill>
                  <a:schemeClr val="tx1"/>
                </a:solidFill>
                <a:latin typeface="Times New Roman" pitchFamily="18" charset="0"/>
              </a:rPr>
              <a:t>《</a:t>
            </a:r>
            <a:r>
              <a:rPr kumimoji="1" lang="zh-CN" altLang="en-US" b="1">
                <a:solidFill>
                  <a:schemeClr val="tx1"/>
                </a:solidFill>
                <a:latin typeface="Times New Roman" pitchFamily="18" charset="0"/>
              </a:rPr>
              <a:t>文心雕龙</a:t>
            </a:r>
            <a:r>
              <a:rPr kumimoji="1" lang="en-US" altLang="zh-CN" b="1">
                <a:solidFill>
                  <a:schemeClr val="tx1"/>
                </a:solidFill>
                <a:latin typeface="Times New Roman" pitchFamily="18" charset="0"/>
              </a:rPr>
              <a:t>》</a:t>
            </a:r>
            <a:r>
              <a:rPr kumimoji="1" lang="zh-CN" altLang="en-US" b="1">
                <a:solidFill>
                  <a:schemeClr val="tx1"/>
                </a:solidFill>
                <a:latin typeface="Times New Roman" pitchFamily="18" charset="0"/>
              </a:rPr>
              <a:t>：</a:t>
            </a:r>
            <a:r>
              <a:rPr kumimoji="1" lang="zh-CN" altLang="en-US" b="1">
                <a:solidFill>
                  <a:schemeClr val="tx1"/>
                </a:solidFill>
                <a:latin typeface="宋体"/>
                <a:ea typeface="宋体" pitchFamily="2" charset="-122"/>
              </a:rPr>
              <a:t>“</a:t>
            </a:r>
            <a:r>
              <a:rPr kumimoji="1" lang="zh-CN" altLang="en-US" b="1">
                <a:solidFill>
                  <a:srgbClr val="FF0000"/>
                </a:solidFill>
                <a:latin typeface="Times New Roman" pitchFamily="18" charset="0"/>
              </a:rPr>
              <a:t>赋者，铺也。铺采摛文，体物写志也。</a:t>
            </a:r>
            <a:r>
              <a:rPr kumimoji="1" lang="zh-CN" altLang="en-US" b="1">
                <a:solidFill>
                  <a:schemeClr val="tx1"/>
                </a:solidFill>
                <a:latin typeface="宋体"/>
                <a:ea typeface="宋体" pitchFamily="2" charset="-122"/>
              </a:rPr>
              <a:t>”</a:t>
            </a:r>
            <a:endParaRPr kumimoji="1" lang="zh-CN" altLang="en-US" b="1">
              <a:solidFill>
                <a:schemeClr val="tx1"/>
              </a:solidFill>
              <a:latin typeface="Times New Roman" pitchFamily="18" charset="0"/>
              <a:ea typeface="宋体" pitchFamily="2" charset="-122"/>
            </a:endParaRPr>
          </a:p>
          <a:p>
            <a:pPr>
              <a:spcBef>
                <a:spcPct val="50000"/>
              </a:spcBef>
            </a:pPr>
            <a:r>
              <a:rPr kumimoji="1" lang="zh-CN" altLang="en-US" b="1">
                <a:solidFill>
                  <a:schemeClr val="tx1"/>
                </a:solidFill>
                <a:latin typeface="Times New Roman" pitchFamily="18" charset="0"/>
              </a:rPr>
              <a:t>　　赋是一种</a:t>
            </a:r>
            <a:r>
              <a:rPr kumimoji="1" lang="zh-CN" altLang="en-US" b="1">
                <a:solidFill>
                  <a:srgbClr val="FF0000"/>
                </a:solidFill>
                <a:latin typeface="Times New Roman" pitchFamily="18" charset="0"/>
              </a:rPr>
              <a:t>有韵</a:t>
            </a:r>
            <a:r>
              <a:rPr kumimoji="1" lang="zh-CN" altLang="en-US" b="1">
                <a:solidFill>
                  <a:schemeClr val="tx1"/>
                </a:solidFill>
                <a:latin typeface="Times New Roman" pitchFamily="18" charset="0"/>
              </a:rPr>
              <a:t>的文体，</a:t>
            </a:r>
            <a:r>
              <a:rPr kumimoji="1" lang="zh-CN" altLang="en-US" b="1">
                <a:solidFill>
                  <a:srgbClr val="FF0000"/>
                </a:solidFill>
                <a:latin typeface="Times New Roman" pitchFamily="18" charset="0"/>
              </a:rPr>
              <a:t>讲求声律、押韵、对比</a:t>
            </a:r>
            <a:r>
              <a:rPr kumimoji="1" lang="zh-CN" altLang="en-US" b="1">
                <a:solidFill>
                  <a:schemeClr val="tx1"/>
                </a:solidFill>
                <a:latin typeface="Times New Roman" pitchFamily="18" charset="0"/>
              </a:rPr>
              <a:t>等形式，兼有</a:t>
            </a:r>
            <a:r>
              <a:rPr kumimoji="1" lang="zh-CN" altLang="en-US" b="1">
                <a:solidFill>
                  <a:srgbClr val="FF0000"/>
                </a:solidFill>
                <a:latin typeface="Times New Roman" pitchFamily="18" charset="0"/>
              </a:rPr>
              <a:t>诗歌、散文</a:t>
            </a:r>
            <a:r>
              <a:rPr kumimoji="1" lang="zh-CN" altLang="en-US" b="1">
                <a:solidFill>
                  <a:schemeClr val="tx1"/>
                </a:solidFill>
                <a:latin typeface="Times New Roman" pitchFamily="18" charset="0"/>
              </a:rPr>
              <a:t>的特点，可以</a:t>
            </a:r>
            <a:r>
              <a:rPr kumimoji="1" lang="zh-CN" altLang="en-US" b="1">
                <a:solidFill>
                  <a:srgbClr val="FF0000"/>
                </a:solidFill>
                <a:latin typeface="Times New Roman" pitchFamily="18" charset="0"/>
              </a:rPr>
              <a:t>咏物写志抒情</a:t>
            </a:r>
            <a:r>
              <a:rPr kumimoji="1" lang="zh-CN" altLang="en-US" b="1">
                <a:solidFill>
                  <a:schemeClr val="tx1"/>
                </a:solidFill>
                <a:latin typeface="Times New Roman" pitchFamily="18" charset="0"/>
              </a:rPr>
              <a:t>。</a:t>
            </a:r>
          </a:p>
          <a:p>
            <a:pPr>
              <a:spcBef>
                <a:spcPct val="20000"/>
              </a:spcBef>
              <a:buClr>
                <a:schemeClr val="hlink"/>
              </a:buClr>
              <a:buSzPct val="75000"/>
              <a:buFont typeface="Wingdings" pitchFamily="2" charset="2"/>
              <a:buNone/>
            </a:pPr>
            <a:r>
              <a:rPr lang="zh-CN" altLang="en-US" b="1">
                <a:solidFill>
                  <a:schemeClr val="tx1"/>
                </a:solidFill>
                <a:latin typeface="Times New Roman" pitchFamily="18" charset="0"/>
              </a:rPr>
              <a:t>　　赋体的流变大致经历了</a:t>
            </a:r>
            <a:r>
              <a:rPr lang="zh-CN" altLang="en-US" b="1">
                <a:solidFill>
                  <a:srgbClr val="FF0000"/>
                </a:solidFill>
                <a:latin typeface="Times New Roman" pitchFamily="18" charset="0"/>
              </a:rPr>
              <a:t>骚赋、汉赋、骈赋、律赋、文赋</a:t>
            </a:r>
            <a:r>
              <a:rPr lang="zh-CN" altLang="en-US" b="1">
                <a:solidFill>
                  <a:schemeClr val="tx1"/>
                </a:solidFill>
                <a:latin typeface="Times New Roman" pitchFamily="18" charset="0"/>
              </a:rPr>
              <a:t>各个阶段。</a:t>
            </a:r>
            <a:endParaRPr kumimoji="1" lang="zh-CN" altLang="en-US" b="1">
              <a:solidFill>
                <a:schemeClr val="tx1"/>
              </a:solidFill>
              <a:latin typeface="Times New Roman" pitchFamily="18"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图片1"/>
          <p:cNvPicPr>
            <a:picLocks noChangeAspect="1" noChangeArrowheads="1"/>
          </p:cNvPicPr>
          <p:nvPr/>
        </p:nvPicPr>
        <p:blipFill>
          <a:blip r:embed="rId2" cstate="print"/>
          <a:srcRect/>
          <a:stretch>
            <a:fillRect/>
          </a:stretch>
        </p:blipFill>
        <p:spPr bwMode="auto">
          <a:xfrm>
            <a:off x="1403350" y="908050"/>
            <a:ext cx="2676525" cy="5165725"/>
          </a:xfrm>
          <a:prstGeom prst="rect">
            <a:avLst/>
          </a:prstGeom>
          <a:noFill/>
          <a:ln w="9525">
            <a:noFill/>
            <a:miter lim="800000"/>
            <a:headEnd/>
            <a:tailEnd/>
          </a:ln>
        </p:spPr>
      </p:pic>
      <p:sp>
        <p:nvSpPr>
          <p:cNvPr id="9225" name="AutoShape 9" descr="标志"/>
          <p:cNvSpPr>
            <a:spLocks noChangeAspect="1" noChangeArrowheads="1"/>
          </p:cNvSpPr>
          <p:nvPr/>
        </p:nvSpPr>
        <p:spPr bwMode="auto">
          <a:xfrm>
            <a:off x="357188" y="6426200"/>
            <a:ext cx="323850" cy="200025"/>
          </a:xfrm>
          <a:prstGeom prst="rect">
            <a:avLst/>
          </a:prstGeom>
          <a:noFill/>
        </p:spPr>
        <p:txBody>
          <a:bodyPr/>
          <a:lstStyle/>
          <a:p>
            <a:endParaRPr lang="zh-CN" altLang="en-US"/>
          </a:p>
        </p:txBody>
      </p:sp>
      <p:pic>
        <p:nvPicPr>
          <p:cNvPr id="9221" name="Picture 5" descr="苏东坡画"/>
          <p:cNvPicPr>
            <a:picLocks noChangeAspect="1" noChangeArrowheads="1"/>
          </p:cNvPicPr>
          <p:nvPr/>
        </p:nvPicPr>
        <p:blipFill>
          <a:blip r:embed="rId3" cstate="print"/>
          <a:srcRect/>
          <a:stretch>
            <a:fillRect/>
          </a:stretch>
        </p:blipFill>
        <p:spPr bwMode="auto">
          <a:xfrm>
            <a:off x="4648200" y="158750"/>
            <a:ext cx="3495675" cy="6510338"/>
          </a:xfrm>
          <a:prstGeom prst="rect">
            <a:avLst/>
          </a:prstGeom>
          <a:noFill/>
          <a:ln w="9525">
            <a:solidFill>
              <a:srgbClr val="FFCC00"/>
            </a:solid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ChangeArrowheads="1"/>
          </p:cNvSpPr>
          <p:nvPr/>
        </p:nvSpPr>
        <p:spPr bwMode="auto">
          <a:xfrm>
            <a:off x="0" y="333375"/>
            <a:ext cx="9144000" cy="6119813"/>
          </a:xfrm>
          <a:prstGeom prst="rect">
            <a:avLst/>
          </a:prstGeom>
          <a:solidFill>
            <a:schemeClr val="bg1"/>
          </a:solidFill>
          <a:ln w="38100" algn="ctr">
            <a:solidFill>
              <a:srgbClr val="73516A"/>
            </a:solidFill>
            <a:miter lim="800000"/>
            <a:headEnd/>
            <a:tailEnd/>
          </a:ln>
          <a:effectLst/>
        </p:spPr>
        <p:txBody>
          <a:bodyPr wrap="none" anchor="ctr"/>
          <a:lstStyle/>
          <a:p>
            <a:endParaRPr lang="zh-CN" altLang="en-US"/>
          </a:p>
        </p:txBody>
      </p:sp>
      <p:sp>
        <p:nvSpPr>
          <p:cNvPr id="125955" name="Text Box 3"/>
          <p:cNvSpPr txBox="1">
            <a:spLocks noChangeArrowheads="1"/>
          </p:cNvSpPr>
          <p:nvPr/>
        </p:nvSpPr>
        <p:spPr bwMode="auto">
          <a:xfrm>
            <a:off x="417513" y="1677988"/>
            <a:ext cx="8001000" cy="4238625"/>
          </a:xfrm>
          <a:prstGeom prst="rect">
            <a:avLst/>
          </a:prstGeom>
          <a:noFill/>
          <a:ln w="9525">
            <a:noFill/>
            <a:miter lim="800000"/>
            <a:headEnd/>
            <a:tailEnd/>
          </a:ln>
          <a:effectLst/>
        </p:spPr>
        <p:txBody>
          <a:bodyPr>
            <a:spAutoFit/>
          </a:bodyPr>
          <a:lstStyle/>
          <a:p>
            <a:pPr>
              <a:spcBef>
                <a:spcPct val="50000"/>
              </a:spcBef>
            </a:pPr>
            <a:r>
              <a:rPr kumimoji="1" lang="en-US" altLang="zh-CN">
                <a:solidFill>
                  <a:schemeClr val="tx1"/>
                </a:solidFill>
                <a:latin typeface="楷体_GB2312" pitchFamily="49" charset="-122"/>
                <a:ea typeface="楷体_GB2312" pitchFamily="49" charset="-122"/>
              </a:rPr>
              <a:t>《</a:t>
            </a:r>
            <a:r>
              <a:rPr kumimoji="1" lang="zh-CN" altLang="en-US" b="1">
                <a:solidFill>
                  <a:schemeClr val="tx1"/>
                </a:solidFill>
                <a:latin typeface="楷体_GB2312" pitchFamily="49" charset="-122"/>
                <a:ea typeface="楷体_GB2312" pitchFamily="49" charset="-122"/>
              </a:rPr>
              <a:t>闲情赋</a:t>
            </a:r>
            <a:r>
              <a:rPr kumimoji="1" lang="en-US" altLang="zh-CN" b="1">
                <a:solidFill>
                  <a:schemeClr val="tx1"/>
                </a:solidFill>
                <a:latin typeface="楷体_GB2312" pitchFamily="49" charset="-122"/>
                <a:ea typeface="楷体_GB2312" pitchFamily="49" charset="-122"/>
              </a:rPr>
              <a:t>》</a:t>
            </a:r>
            <a:r>
              <a:rPr kumimoji="1" lang="zh-CN" altLang="en-US" b="1">
                <a:solidFill>
                  <a:schemeClr val="tx1"/>
                </a:solidFill>
                <a:latin typeface="楷体_GB2312" pitchFamily="49" charset="-122"/>
                <a:ea typeface="楷体_GB2312" pitchFamily="49" charset="-122"/>
              </a:rPr>
              <a:t>陶渊明  </a:t>
            </a:r>
            <a:r>
              <a:rPr kumimoji="1" lang="en-US" altLang="zh-CN" b="1">
                <a:solidFill>
                  <a:schemeClr val="tx1"/>
                </a:solidFill>
                <a:latin typeface="楷体_GB2312" pitchFamily="49" charset="-122"/>
                <a:ea typeface="楷体_GB2312" pitchFamily="49" charset="-122"/>
              </a:rPr>
              <a:t>《</a:t>
            </a:r>
            <a:r>
              <a:rPr kumimoji="1" lang="zh-CN" altLang="en-US" b="1">
                <a:solidFill>
                  <a:schemeClr val="tx1"/>
                </a:solidFill>
                <a:latin typeface="楷体_GB2312" pitchFamily="49" charset="-122"/>
                <a:ea typeface="楷体_GB2312" pitchFamily="49" charset="-122"/>
              </a:rPr>
              <a:t>思旧赋</a:t>
            </a:r>
            <a:r>
              <a:rPr kumimoji="1" lang="en-US" altLang="zh-CN" b="1">
                <a:solidFill>
                  <a:schemeClr val="tx1"/>
                </a:solidFill>
                <a:latin typeface="楷体_GB2312" pitchFamily="49" charset="-122"/>
                <a:ea typeface="楷体_GB2312" pitchFamily="49" charset="-122"/>
              </a:rPr>
              <a:t>》 </a:t>
            </a:r>
            <a:r>
              <a:rPr kumimoji="1" lang="zh-CN" altLang="en-US" b="1">
                <a:solidFill>
                  <a:schemeClr val="tx1"/>
                </a:solidFill>
                <a:latin typeface="楷体_GB2312" pitchFamily="49" charset="-122"/>
                <a:ea typeface="楷体_GB2312" pitchFamily="49" charset="-122"/>
              </a:rPr>
              <a:t>向秀</a:t>
            </a:r>
          </a:p>
          <a:p>
            <a:pPr>
              <a:spcBef>
                <a:spcPct val="50000"/>
              </a:spcBef>
            </a:pPr>
            <a:r>
              <a:rPr kumimoji="1" lang="en-US" altLang="zh-CN" b="1">
                <a:solidFill>
                  <a:srgbClr val="FF0000"/>
                </a:solidFill>
                <a:latin typeface="楷体_GB2312" pitchFamily="49" charset="-122"/>
                <a:ea typeface="楷体_GB2312" pitchFamily="49" charset="-122"/>
              </a:rPr>
              <a:t>《</a:t>
            </a:r>
            <a:r>
              <a:rPr kumimoji="1" lang="zh-CN" altLang="en-US" b="1">
                <a:solidFill>
                  <a:srgbClr val="FF0000"/>
                </a:solidFill>
                <a:latin typeface="楷体_GB2312" pitchFamily="49" charset="-122"/>
                <a:ea typeface="楷体_GB2312" pitchFamily="49" charset="-122"/>
              </a:rPr>
              <a:t>洛神赋</a:t>
            </a:r>
            <a:r>
              <a:rPr kumimoji="1" lang="en-US" altLang="zh-CN" b="1">
                <a:solidFill>
                  <a:srgbClr val="FF0000"/>
                </a:solidFill>
                <a:latin typeface="楷体_GB2312" pitchFamily="49" charset="-122"/>
                <a:ea typeface="楷体_GB2312" pitchFamily="49" charset="-122"/>
              </a:rPr>
              <a:t>》</a:t>
            </a:r>
            <a:r>
              <a:rPr kumimoji="1" lang="zh-CN" altLang="en-US" b="1">
                <a:solidFill>
                  <a:srgbClr val="FF0000"/>
                </a:solidFill>
                <a:latin typeface="楷体_GB2312" pitchFamily="49" charset="-122"/>
                <a:ea typeface="楷体_GB2312" pitchFamily="49" charset="-122"/>
              </a:rPr>
              <a:t>曹植</a:t>
            </a:r>
            <a:r>
              <a:rPr kumimoji="1" lang="zh-CN" altLang="en-US" b="1">
                <a:solidFill>
                  <a:schemeClr val="tx1"/>
                </a:solidFill>
                <a:latin typeface="楷体_GB2312" pitchFamily="49" charset="-122"/>
                <a:ea typeface="楷体_GB2312" pitchFamily="49" charset="-122"/>
              </a:rPr>
              <a:t> 　 </a:t>
            </a:r>
            <a:r>
              <a:rPr kumimoji="1" lang="en-US" altLang="zh-CN" b="1">
                <a:solidFill>
                  <a:schemeClr val="tx1"/>
                </a:solidFill>
                <a:latin typeface="楷体_GB2312" pitchFamily="49" charset="-122"/>
                <a:ea typeface="楷体_GB2312" pitchFamily="49" charset="-122"/>
              </a:rPr>
              <a:t>《</a:t>
            </a:r>
            <a:r>
              <a:rPr kumimoji="1" lang="zh-CN" altLang="en-US" b="1">
                <a:solidFill>
                  <a:schemeClr val="tx1"/>
                </a:solidFill>
                <a:latin typeface="楷体_GB2312" pitchFamily="49" charset="-122"/>
                <a:ea typeface="楷体_GB2312" pitchFamily="49" charset="-122"/>
              </a:rPr>
              <a:t>登楼赋</a:t>
            </a:r>
            <a:r>
              <a:rPr kumimoji="1" lang="en-US" altLang="zh-CN" b="1">
                <a:solidFill>
                  <a:schemeClr val="tx1"/>
                </a:solidFill>
                <a:latin typeface="楷体_GB2312" pitchFamily="49" charset="-122"/>
                <a:ea typeface="楷体_GB2312" pitchFamily="49" charset="-122"/>
              </a:rPr>
              <a:t>》 </a:t>
            </a:r>
            <a:r>
              <a:rPr kumimoji="1" lang="zh-CN" altLang="en-US" b="1">
                <a:solidFill>
                  <a:schemeClr val="tx1"/>
                </a:solidFill>
                <a:latin typeface="楷体_GB2312" pitchFamily="49" charset="-122"/>
                <a:ea typeface="楷体_GB2312" pitchFamily="49" charset="-122"/>
              </a:rPr>
              <a:t>王粲 </a:t>
            </a:r>
          </a:p>
          <a:p>
            <a:pPr>
              <a:spcBef>
                <a:spcPct val="50000"/>
              </a:spcBef>
            </a:pPr>
            <a:r>
              <a:rPr kumimoji="1" lang="zh-CN" altLang="en-US" b="1">
                <a:solidFill>
                  <a:schemeClr val="tx1"/>
                </a:solidFill>
                <a:latin typeface="Times New Roman"/>
                <a:ea typeface="楷体_GB2312" pitchFamily="49" charset="-122"/>
              </a:rPr>
              <a:t> </a:t>
            </a:r>
            <a:r>
              <a:rPr kumimoji="1" lang="en-US" altLang="zh-CN" b="1">
                <a:solidFill>
                  <a:schemeClr val="tx1"/>
                </a:solidFill>
                <a:latin typeface="楷体_GB2312" pitchFamily="49" charset="-122"/>
                <a:ea typeface="楷体_GB2312" pitchFamily="49" charset="-122"/>
              </a:rPr>
              <a:t>《</a:t>
            </a:r>
            <a:r>
              <a:rPr kumimoji="1" lang="zh-CN" altLang="en-US" b="1">
                <a:solidFill>
                  <a:schemeClr val="tx1"/>
                </a:solidFill>
                <a:latin typeface="楷体_GB2312" pitchFamily="49" charset="-122"/>
                <a:ea typeface="楷体_GB2312" pitchFamily="49" charset="-122"/>
              </a:rPr>
              <a:t>恨赋</a:t>
            </a:r>
            <a:r>
              <a:rPr kumimoji="1" lang="en-US" altLang="zh-CN" b="1">
                <a:solidFill>
                  <a:schemeClr val="tx1"/>
                </a:solidFill>
                <a:latin typeface="楷体_GB2312" pitchFamily="49" charset="-122"/>
                <a:ea typeface="楷体_GB2312" pitchFamily="49" charset="-122"/>
              </a:rPr>
              <a:t>》《</a:t>
            </a:r>
            <a:r>
              <a:rPr kumimoji="1" lang="zh-CN" altLang="en-US" b="1">
                <a:solidFill>
                  <a:schemeClr val="tx1"/>
                </a:solidFill>
                <a:latin typeface="楷体_GB2312" pitchFamily="49" charset="-122"/>
                <a:ea typeface="楷体_GB2312" pitchFamily="49" charset="-122"/>
              </a:rPr>
              <a:t>别赋</a:t>
            </a:r>
            <a:r>
              <a:rPr kumimoji="1" lang="en-US" altLang="zh-CN" b="1">
                <a:solidFill>
                  <a:schemeClr val="tx1"/>
                </a:solidFill>
                <a:latin typeface="楷体_GB2312" pitchFamily="49" charset="-122"/>
                <a:ea typeface="楷体_GB2312" pitchFamily="49" charset="-122"/>
              </a:rPr>
              <a:t>》 </a:t>
            </a:r>
            <a:r>
              <a:rPr kumimoji="1" lang="zh-CN" altLang="en-US" b="1">
                <a:solidFill>
                  <a:schemeClr val="tx1"/>
                </a:solidFill>
                <a:latin typeface="楷体_GB2312" pitchFamily="49" charset="-122"/>
                <a:ea typeface="楷体_GB2312" pitchFamily="49" charset="-122"/>
              </a:rPr>
              <a:t>（南朝</a:t>
            </a:r>
            <a:r>
              <a:rPr kumimoji="1" lang="en-US" altLang="zh-CN" b="1">
                <a:solidFill>
                  <a:schemeClr val="tx1"/>
                </a:solidFill>
                <a:latin typeface="Times New Roman"/>
                <a:ea typeface="楷体_GB2312" pitchFamily="49" charset="-122"/>
              </a:rPr>
              <a:t>·</a:t>
            </a:r>
            <a:r>
              <a:rPr kumimoji="1" lang="zh-CN" altLang="en-US" b="1">
                <a:solidFill>
                  <a:schemeClr val="tx1"/>
                </a:solidFill>
                <a:latin typeface="楷体_GB2312" pitchFamily="49" charset="-122"/>
                <a:ea typeface="楷体_GB2312" pitchFamily="49" charset="-122"/>
              </a:rPr>
              <a:t>梁）江淹 </a:t>
            </a:r>
          </a:p>
          <a:p>
            <a:pPr>
              <a:spcBef>
                <a:spcPct val="50000"/>
              </a:spcBef>
            </a:pPr>
            <a:r>
              <a:rPr kumimoji="1" lang="en-US" altLang="zh-CN" b="1">
                <a:solidFill>
                  <a:schemeClr val="tx1"/>
                </a:solidFill>
                <a:latin typeface="楷体_GB2312" pitchFamily="49" charset="-122"/>
                <a:ea typeface="楷体_GB2312" pitchFamily="49" charset="-122"/>
              </a:rPr>
              <a:t>《</a:t>
            </a:r>
            <a:r>
              <a:rPr kumimoji="1" lang="zh-CN" altLang="en-US" b="1">
                <a:solidFill>
                  <a:schemeClr val="tx1"/>
                </a:solidFill>
                <a:latin typeface="楷体_GB2312" pitchFamily="49" charset="-122"/>
                <a:ea typeface="楷体_GB2312" pitchFamily="49" charset="-122"/>
              </a:rPr>
              <a:t>长门赋</a:t>
            </a:r>
            <a:r>
              <a:rPr kumimoji="1" lang="en-US" altLang="zh-CN" b="1">
                <a:solidFill>
                  <a:schemeClr val="tx1"/>
                </a:solidFill>
                <a:latin typeface="楷体_GB2312" pitchFamily="49" charset="-122"/>
                <a:ea typeface="楷体_GB2312" pitchFamily="49" charset="-122"/>
              </a:rPr>
              <a:t>》 </a:t>
            </a:r>
            <a:r>
              <a:rPr kumimoji="1" lang="zh-CN" altLang="en-US" b="1">
                <a:solidFill>
                  <a:schemeClr val="tx1"/>
                </a:solidFill>
                <a:latin typeface="楷体_GB2312" pitchFamily="49" charset="-122"/>
                <a:ea typeface="楷体_GB2312" pitchFamily="49" charset="-122"/>
              </a:rPr>
              <a:t>司马相如</a:t>
            </a:r>
          </a:p>
          <a:p>
            <a:pPr>
              <a:spcBef>
                <a:spcPct val="50000"/>
              </a:spcBef>
            </a:pPr>
            <a:r>
              <a:rPr kumimoji="1" lang="en-US" altLang="zh-CN" b="1">
                <a:solidFill>
                  <a:schemeClr val="tx1"/>
                </a:solidFill>
                <a:latin typeface="楷体_GB2312" pitchFamily="49" charset="-122"/>
                <a:ea typeface="楷体_GB2312" pitchFamily="49" charset="-122"/>
              </a:rPr>
              <a:t>《</a:t>
            </a:r>
            <a:r>
              <a:rPr kumimoji="1" lang="zh-CN" altLang="en-US" b="1">
                <a:solidFill>
                  <a:schemeClr val="tx1"/>
                </a:solidFill>
                <a:latin typeface="楷体_GB2312" pitchFamily="49" charset="-122"/>
                <a:ea typeface="楷体_GB2312" pitchFamily="49" charset="-122"/>
              </a:rPr>
              <a:t>采莲赋</a:t>
            </a:r>
            <a:r>
              <a:rPr kumimoji="1" lang="en-US" altLang="zh-CN" b="1">
                <a:solidFill>
                  <a:schemeClr val="tx1"/>
                </a:solidFill>
                <a:latin typeface="楷体_GB2312" pitchFamily="49" charset="-122"/>
                <a:ea typeface="楷体_GB2312" pitchFamily="49" charset="-122"/>
              </a:rPr>
              <a:t>》  </a:t>
            </a:r>
            <a:r>
              <a:rPr kumimoji="1" lang="zh-CN" altLang="en-US" b="1">
                <a:solidFill>
                  <a:schemeClr val="tx1"/>
                </a:solidFill>
                <a:latin typeface="楷体_GB2312" pitchFamily="49" charset="-122"/>
                <a:ea typeface="楷体_GB2312" pitchFamily="49" charset="-122"/>
              </a:rPr>
              <a:t>萧绎</a:t>
            </a:r>
          </a:p>
          <a:p>
            <a:pPr>
              <a:spcBef>
                <a:spcPct val="50000"/>
              </a:spcBef>
            </a:pPr>
            <a:r>
              <a:rPr kumimoji="1" lang="en-US" altLang="zh-CN" b="1">
                <a:solidFill>
                  <a:srgbClr val="FF0000"/>
                </a:solidFill>
                <a:latin typeface="楷体_GB2312" pitchFamily="49" charset="-122"/>
                <a:ea typeface="楷体_GB2312" pitchFamily="49" charset="-122"/>
              </a:rPr>
              <a:t>《</a:t>
            </a:r>
            <a:r>
              <a:rPr kumimoji="1" lang="zh-CN" altLang="en-US" b="1">
                <a:solidFill>
                  <a:srgbClr val="FF0000"/>
                </a:solidFill>
                <a:latin typeface="楷体_GB2312" pitchFamily="49" charset="-122"/>
                <a:ea typeface="楷体_GB2312" pitchFamily="49" charset="-122"/>
              </a:rPr>
              <a:t>阿房宫赋</a:t>
            </a:r>
            <a:r>
              <a:rPr kumimoji="1" lang="en-US" altLang="zh-CN" b="1">
                <a:solidFill>
                  <a:srgbClr val="FF0000"/>
                </a:solidFill>
                <a:latin typeface="楷体_GB2312" pitchFamily="49" charset="-122"/>
                <a:ea typeface="楷体_GB2312" pitchFamily="49" charset="-122"/>
              </a:rPr>
              <a:t>》</a:t>
            </a:r>
            <a:r>
              <a:rPr kumimoji="1" lang="zh-CN" altLang="en-US" b="1">
                <a:solidFill>
                  <a:srgbClr val="FF0000"/>
                </a:solidFill>
                <a:latin typeface="楷体_GB2312" pitchFamily="49" charset="-122"/>
                <a:ea typeface="楷体_GB2312" pitchFamily="49" charset="-122"/>
              </a:rPr>
              <a:t>　杜牧</a:t>
            </a:r>
          </a:p>
        </p:txBody>
      </p:sp>
      <p:sp>
        <p:nvSpPr>
          <p:cNvPr id="125956" name="Text Box 4"/>
          <p:cNvSpPr txBox="1">
            <a:spLocks noChangeArrowheads="1"/>
          </p:cNvSpPr>
          <p:nvPr/>
        </p:nvSpPr>
        <p:spPr bwMode="auto">
          <a:xfrm>
            <a:off x="414338" y="762000"/>
            <a:ext cx="3048000" cy="701675"/>
          </a:xfrm>
          <a:prstGeom prst="rect">
            <a:avLst/>
          </a:prstGeom>
          <a:noFill/>
          <a:ln w="9525">
            <a:noFill/>
            <a:miter lim="800000"/>
            <a:headEnd/>
            <a:tailEnd/>
          </a:ln>
          <a:effectLst/>
        </p:spPr>
        <p:txBody>
          <a:bodyPr>
            <a:spAutoFit/>
          </a:bodyPr>
          <a:lstStyle/>
          <a:p>
            <a:pPr>
              <a:spcBef>
                <a:spcPct val="50000"/>
              </a:spcBef>
            </a:pPr>
            <a:r>
              <a:rPr kumimoji="1" lang="zh-CN" altLang="en-US" sz="4000" b="1">
                <a:solidFill>
                  <a:srgbClr val="A50021"/>
                </a:solidFill>
                <a:latin typeface="Times New Roman" pitchFamily="18" charset="0"/>
              </a:rPr>
              <a:t>著名赋文</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0" y="333375"/>
            <a:ext cx="9144000" cy="6191250"/>
          </a:xfrm>
          <a:prstGeom prst="rect">
            <a:avLst/>
          </a:prstGeom>
          <a:solidFill>
            <a:schemeClr val="bg1"/>
          </a:solidFill>
          <a:ln w="38100">
            <a:solidFill>
              <a:schemeClr val="bg1"/>
            </a:solidFill>
            <a:miter lim="800000"/>
            <a:headEnd/>
            <a:tailEnd/>
          </a:ln>
        </p:spPr>
        <p:txBody>
          <a:bodyPr wrap="none" anchor="ctr"/>
          <a:lstStyle/>
          <a:p>
            <a:pPr algn="ctr"/>
            <a:endParaRPr lang="zh-CN" altLang="zh-CN"/>
          </a:p>
        </p:txBody>
      </p:sp>
      <p:sp>
        <p:nvSpPr>
          <p:cNvPr id="31747" name="Rectangle 3"/>
          <p:cNvSpPr>
            <a:spLocks noChangeArrowheads="1"/>
          </p:cNvSpPr>
          <p:nvPr/>
        </p:nvSpPr>
        <p:spPr bwMode="auto">
          <a:xfrm>
            <a:off x="2709863" y="719138"/>
            <a:ext cx="3679825" cy="771525"/>
          </a:xfrm>
          <a:prstGeom prst="rect">
            <a:avLst/>
          </a:prstGeom>
          <a:solidFill>
            <a:srgbClr val="5D4156"/>
          </a:solidFill>
          <a:ln w="9525">
            <a:solidFill>
              <a:srgbClr val="E0BAF8"/>
            </a:solidFill>
            <a:miter lim="800000"/>
            <a:headEnd/>
            <a:tailEnd/>
          </a:ln>
        </p:spPr>
        <p:txBody>
          <a:bodyPr>
            <a:spAutoFit/>
          </a:bodyPr>
          <a:lstStyle/>
          <a:p>
            <a:pPr algn="ctr">
              <a:spcBef>
                <a:spcPct val="50000"/>
              </a:spcBef>
            </a:pPr>
            <a:r>
              <a:rPr lang="zh-CN" altLang="en-US" sz="4400" b="1">
                <a:solidFill>
                  <a:schemeClr val="bg1"/>
                </a:solidFill>
                <a:latin typeface="Times New Roman" pitchFamily="18" charset="0"/>
                <a:ea typeface="华文新魏" pitchFamily="2" charset="-122"/>
              </a:rPr>
              <a:t>文赋之美</a:t>
            </a:r>
          </a:p>
        </p:txBody>
      </p:sp>
      <p:sp>
        <p:nvSpPr>
          <p:cNvPr id="31748" name="Text Box 4"/>
          <p:cNvSpPr txBox="1">
            <a:spLocks noChangeArrowheads="1"/>
          </p:cNvSpPr>
          <p:nvPr/>
        </p:nvSpPr>
        <p:spPr bwMode="auto">
          <a:xfrm>
            <a:off x="571500" y="1801813"/>
            <a:ext cx="6546850" cy="2727325"/>
          </a:xfrm>
          <a:prstGeom prst="rect">
            <a:avLst/>
          </a:prstGeom>
          <a:noFill/>
          <a:ln w="9525">
            <a:noFill/>
            <a:miter lim="800000"/>
            <a:headEnd/>
            <a:tailEnd/>
          </a:ln>
        </p:spPr>
        <p:txBody>
          <a:bodyPr>
            <a:spAutoFit/>
          </a:bodyPr>
          <a:lstStyle/>
          <a:p>
            <a:pPr>
              <a:lnSpc>
                <a:spcPct val="120000"/>
              </a:lnSpc>
            </a:pPr>
            <a:r>
              <a:rPr lang="zh-CN" altLang="en-US" sz="3600" b="1">
                <a:ea typeface="黑体" pitchFamily="49" charset="-122"/>
              </a:rPr>
              <a:t>以文为赋        </a:t>
            </a:r>
          </a:p>
          <a:p>
            <a:pPr>
              <a:lnSpc>
                <a:spcPct val="120000"/>
              </a:lnSpc>
            </a:pPr>
            <a:r>
              <a:rPr lang="zh-CN" altLang="en-US" sz="3600" b="1">
                <a:ea typeface="黑体" pitchFamily="49" charset="-122"/>
              </a:rPr>
              <a:t>　　</a:t>
            </a:r>
            <a:r>
              <a:rPr lang="zh-CN" altLang="en-US" sz="3600" b="1">
                <a:solidFill>
                  <a:srgbClr val="590086"/>
                </a:solidFill>
                <a:ea typeface="华文新魏" pitchFamily="2" charset="-122"/>
              </a:rPr>
              <a:t>主客对话，以客衬主</a:t>
            </a:r>
          </a:p>
          <a:p>
            <a:pPr>
              <a:lnSpc>
                <a:spcPct val="120000"/>
              </a:lnSpc>
            </a:pPr>
            <a:r>
              <a:rPr lang="zh-CN" altLang="en-US" sz="3600" b="1">
                <a:solidFill>
                  <a:srgbClr val="590086"/>
                </a:solidFill>
                <a:ea typeface="华文新魏" pitchFamily="2" charset="-122"/>
              </a:rPr>
              <a:t>　　换韵自由，疏密相间</a:t>
            </a:r>
          </a:p>
          <a:p>
            <a:pPr>
              <a:lnSpc>
                <a:spcPct val="120000"/>
              </a:lnSpc>
            </a:pPr>
            <a:r>
              <a:rPr lang="zh-CN" altLang="en-US" sz="3600" b="1">
                <a:solidFill>
                  <a:srgbClr val="590086"/>
                </a:solidFill>
                <a:ea typeface="华文新魏" pitchFamily="2" charset="-122"/>
              </a:rPr>
              <a:t>　　骈散结合，错落有致</a:t>
            </a:r>
          </a:p>
        </p:txBody>
      </p:sp>
      <p:sp>
        <p:nvSpPr>
          <p:cNvPr id="31751" name="Text Box 7"/>
          <p:cNvSpPr txBox="1">
            <a:spLocks noChangeArrowheads="1"/>
          </p:cNvSpPr>
          <p:nvPr/>
        </p:nvSpPr>
        <p:spPr bwMode="auto">
          <a:xfrm>
            <a:off x="3059113" y="5157788"/>
            <a:ext cx="4321175" cy="823912"/>
          </a:xfrm>
          <a:prstGeom prst="rect">
            <a:avLst/>
          </a:prstGeom>
          <a:noFill/>
          <a:ln w="9525">
            <a:noFill/>
            <a:miter lim="800000"/>
            <a:headEnd/>
            <a:tailEnd/>
          </a:ln>
        </p:spPr>
        <p:txBody>
          <a:bodyPr>
            <a:spAutoFit/>
          </a:bodyPr>
          <a:lstStyle/>
          <a:p>
            <a:r>
              <a:rPr lang="zh-CN" altLang="en-US" sz="4800" b="1">
                <a:solidFill>
                  <a:srgbClr val="FF0000"/>
                </a:solidFill>
              </a:rPr>
              <a:t>特别的文赋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1747"/>
                                        </p:tgtEl>
                                        <p:attrNameLst>
                                          <p:attrName>style.visibility</p:attrName>
                                        </p:attrNameLst>
                                      </p:cBhvr>
                                      <p:to>
                                        <p:strVal val="visible"/>
                                      </p:to>
                                    </p:set>
                                    <p:anim calcmode="lin" valueType="num">
                                      <p:cBhvr>
                                        <p:cTn id="7" dur="1000" fill="hold"/>
                                        <p:tgtEl>
                                          <p:spTgt spid="31747"/>
                                        </p:tgtEl>
                                        <p:attrNameLst>
                                          <p:attrName>ppt_w</p:attrName>
                                        </p:attrNameLst>
                                      </p:cBhvr>
                                      <p:tavLst>
                                        <p:tav tm="0">
                                          <p:val>
                                            <p:strVal val="#ppt_w*0.70"/>
                                          </p:val>
                                        </p:tav>
                                        <p:tav tm="100000">
                                          <p:val>
                                            <p:strVal val="#ppt_w"/>
                                          </p:val>
                                        </p:tav>
                                      </p:tavLst>
                                    </p:anim>
                                    <p:anim calcmode="lin" valueType="num">
                                      <p:cBhvr>
                                        <p:cTn id="8" dur="1000" fill="hold"/>
                                        <p:tgtEl>
                                          <p:spTgt spid="31747"/>
                                        </p:tgtEl>
                                        <p:attrNameLst>
                                          <p:attrName>ppt_h</p:attrName>
                                        </p:attrNameLst>
                                      </p:cBhvr>
                                      <p:tavLst>
                                        <p:tav tm="0">
                                          <p:val>
                                            <p:strVal val="#ppt_h"/>
                                          </p:val>
                                        </p:tav>
                                        <p:tav tm="100000">
                                          <p:val>
                                            <p:strVal val="#ppt_h"/>
                                          </p:val>
                                        </p:tav>
                                      </p:tavLst>
                                    </p:anim>
                                    <p:animEffect transition="in" filter="fade">
                                      <p:cBhvr>
                                        <p:cTn id="9" dur="1000"/>
                                        <p:tgtEl>
                                          <p:spTgt spid="31747"/>
                                        </p:tgtEl>
                                      </p:cBhvr>
                                    </p:animEffect>
                                  </p:childTnLst>
                                </p:cTn>
                              </p:par>
                            </p:childTnLst>
                          </p:cTn>
                        </p:par>
                      </p:childTnLst>
                    </p:cTn>
                  </p:par>
                  <p:par>
                    <p:cTn id="10" fill="hold">
                      <p:stCondLst>
                        <p:cond delay="indefinite"/>
                      </p:stCondLst>
                      <p:childTnLst>
                        <p:par>
                          <p:cTn id="11" fill="hold">
                            <p:stCondLst>
                              <p:cond delay="0"/>
                            </p:stCondLst>
                            <p:childTnLst>
                              <p:par>
                                <p:cTn id="12" presetID="17" presetClass="entr" presetSubtype="10" fill="hold" grpId="0" nodeType="clickEffect">
                                  <p:stCondLst>
                                    <p:cond delay="0"/>
                                  </p:stCondLst>
                                  <p:childTnLst>
                                    <p:set>
                                      <p:cBhvr>
                                        <p:cTn id="13" dur="1" fill="hold">
                                          <p:stCondLst>
                                            <p:cond delay="0"/>
                                          </p:stCondLst>
                                        </p:cTn>
                                        <p:tgtEl>
                                          <p:spTgt spid="31748"/>
                                        </p:tgtEl>
                                        <p:attrNameLst>
                                          <p:attrName>style.visibility</p:attrName>
                                        </p:attrNameLst>
                                      </p:cBhvr>
                                      <p:to>
                                        <p:strVal val="visible"/>
                                      </p:to>
                                    </p:set>
                                    <p:anim calcmode="lin" valueType="num">
                                      <p:cBhvr>
                                        <p:cTn id="14" dur="500" fill="hold"/>
                                        <p:tgtEl>
                                          <p:spTgt spid="31748"/>
                                        </p:tgtEl>
                                        <p:attrNameLst>
                                          <p:attrName>ppt_w</p:attrName>
                                        </p:attrNameLst>
                                      </p:cBhvr>
                                      <p:tavLst>
                                        <p:tav tm="0">
                                          <p:val>
                                            <p:fltVal val="0"/>
                                          </p:val>
                                        </p:tav>
                                        <p:tav tm="100000">
                                          <p:val>
                                            <p:strVal val="#ppt_w"/>
                                          </p:val>
                                        </p:tav>
                                      </p:tavLst>
                                    </p:anim>
                                    <p:anim calcmode="lin" valueType="num">
                                      <p:cBhvr>
                                        <p:cTn id="15" dur="500" fill="hold"/>
                                        <p:tgtEl>
                                          <p:spTgt spid="31748"/>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17" presetClass="entr" presetSubtype="10" fill="hold" grpId="0" nodeType="clickEffect">
                                  <p:stCondLst>
                                    <p:cond delay="0"/>
                                  </p:stCondLst>
                                  <p:childTnLst>
                                    <p:set>
                                      <p:cBhvr>
                                        <p:cTn id="19" dur="1" fill="hold">
                                          <p:stCondLst>
                                            <p:cond delay="0"/>
                                          </p:stCondLst>
                                        </p:cTn>
                                        <p:tgtEl>
                                          <p:spTgt spid="31751"/>
                                        </p:tgtEl>
                                        <p:attrNameLst>
                                          <p:attrName>style.visibility</p:attrName>
                                        </p:attrNameLst>
                                      </p:cBhvr>
                                      <p:to>
                                        <p:strVal val="visible"/>
                                      </p:to>
                                    </p:set>
                                    <p:anim calcmode="lin" valueType="num">
                                      <p:cBhvr>
                                        <p:cTn id="20" dur="500" fill="hold"/>
                                        <p:tgtEl>
                                          <p:spTgt spid="31751"/>
                                        </p:tgtEl>
                                        <p:attrNameLst>
                                          <p:attrName>ppt_w</p:attrName>
                                        </p:attrNameLst>
                                      </p:cBhvr>
                                      <p:tavLst>
                                        <p:tav tm="0">
                                          <p:val>
                                            <p:fltVal val="0"/>
                                          </p:val>
                                        </p:tav>
                                        <p:tav tm="100000">
                                          <p:val>
                                            <p:strVal val="#ppt_w"/>
                                          </p:val>
                                        </p:tav>
                                      </p:tavLst>
                                    </p:anim>
                                    <p:anim calcmode="lin" valueType="num">
                                      <p:cBhvr>
                                        <p:cTn id="21" dur="500" fill="hold"/>
                                        <p:tgtEl>
                                          <p:spTgt spid="3175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animBg="1"/>
      <p:bldP spid="31748" grpId="0"/>
      <p:bldP spid="3175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ext Box 2"/>
          <p:cNvSpPr txBox="1">
            <a:spLocks noChangeArrowheads="1"/>
          </p:cNvSpPr>
          <p:nvPr/>
        </p:nvSpPr>
        <p:spPr bwMode="auto">
          <a:xfrm>
            <a:off x="2068513" y="306388"/>
            <a:ext cx="4903787" cy="833437"/>
          </a:xfrm>
          <a:prstGeom prst="rect">
            <a:avLst/>
          </a:prstGeom>
          <a:solidFill>
            <a:srgbClr val="5D4156"/>
          </a:solidFill>
          <a:ln w="9525" algn="ctr">
            <a:solidFill>
              <a:srgbClr val="E0BAF8"/>
            </a:solidFill>
            <a:miter lim="800000"/>
            <a:headEnd/>
            <a:tailEnd/>
          </a:ln>
          <a:effectLst/>
        </p:spPr>
        <p:txBody>
          <a:bodyPr>
            <a:spAutoFit/>
          </a:bodyPr>
          <a:lstStyle/>
          <a:p>
            <a:pPr algn="ctr">
              <a:spcBef>
                <a:spcPct val="50000"/>
              </a:spcBef>
            </a:pPr>
            <a:r>
              <a:rPr lang="zh-CN" altLang="en-US" sz="4800" b="1" dirty="0">
                <a:solidFill>
                  <a:srgbClr val="FF0000"/>
                </a:solidFill>
                <a:latin typeface="Times New Roman" pitchFamily="18" charset="0"/>
                <a:ea typeface="华文新魏" pitchFamily="2" charset="-122"/>
              </a:rPr>
              <a:t>关于</a:t>
            </a:r>
            <a:r>
              <a:rPr lang="zh-CN" altLang="en-US" sz="4800" b="1" dirty="0">
                <a:solidFill>
                  <a:srgbClr val="FF0000"/>
                </a:solidFill>
                <a:latin typeface="宋体"/>
                <a:ea typeface="华文新魏" pitchFamily="2" charset="-122"/>
              </a:rPr>
              <a:t>“</a:t>
            </a:r>
            <a:r>
              <a:rPr lang="zh-CN" altLang="en-US" sz="4800" b="1" dirty="0">
                <a:solidFill>
                  <a:srgbClr val="FF0000"/>
                </a:solidFill>
                <a:latin typeface="Times New Roman" pitchFamily="18" charset="0"/>
                <a:ea typeface="华文新魏" pitchFamily="2" charset="-122"/>
              </a:rPr>
              <a:t>赤壁</a:t>
            </a:r>
            <a:r>
              <a:rPr lang="zh-CN" altLang="en-US" sz="4800" b="1" dirty="0">
                <a:solidFill>
                  <a:srgbClr val="FF0000"/>
                </a:solidFill>
                <a:latin typeface="宋体"/>
                <a:ea typeface="华文新魏" pitchFamily="2" charset="-122"/>
              </a:rPr>
              <a:t>”</a:t>
            </a:r>
            <a:endParaRPr lang="zh-CN" altLang="en-US" sz="4800" b="1" dirty="0">
              <a:solidFill>
                <a:srgbClr val="FF0000"/>
              </a:solidFill>
              <a:latin typeface="Times New Roman" pitchFamily="18" charset="0"/>
              <a:ea typeface="华文新魏" pitchFamily="2" charset="-122"/>
            </a:endParaRPr>
          </a:p>
        </p:txBody>
      </p:sp>
      <p:graphicFrame>
        <p:nvGraphicFramePr>
          <p:cNvPr id="126979" name="Object 3"/>
          <p:cNvGraphicFramePr>
            <a:graphicFrameLocks noChangeAspect="1"/>
          </p:cNvGraphicFramePr>
          <p:nvPr/>
        </p:nvGraphicFramePr>
        <p:xfrm>
          <a:off x="4732338" y="2474913"/>
          <a:ext cx="4195762" cy="3889375"/>
        </p:xfrm>
        <a:graphic>
          <a:graphicData uri="http://schemas.openxmlformats.org/presentationml/2006/ole">
            <p:oleObj spid="_x0000_s1026" name="位图图像" r:id="rId3" imgW="3495238" imgH="2715004" progId="PBrush">
              <p:embed/>
            </p:oleObj>
          </a:graphicData>
        </a:graphic>
      </p:graphicFrame>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ext Box 2"/>
          <p:cNvSpPr txBox="1">
            <a:spLocks noChangeArrowheads="1"/>
          </p:cNvSpPr>
          <p:nvPr/>
        </p:nvSpPr>
        <p:spPr bwMode="auto">
          <a:xfrm>
            <a:off x="201613" y="1430338"/>
            <a:ext cx="4276725" cy="4921250"/>
          </a:xfrm>
          <a:prstGeom prst="rect">
            <a:avLst/>
          </a:prstGeom>
          <a:noFill/>
          <a:ln w="9525">
            <a:noFill/>
            <a:miter lim="800000"/>
            <a:headEnd/>
            <a:tailEnd/>
          </a:ln>
          <a:effectLst/>
        </p:spPr>
        <p:txBody>
          <a:bodyPr>
            <a:spAutoFit/>
          </a:bodyPr>
          <a:lstStyle/>
          <a:p>
            <a:pPr>
              <a:lnSpc>
                <a:spcPct val="110000"/>
              </a:lnSpc>
              <a:spcBef>
                <a:spcPct val="50000"/>
              </a:spcBef>
            </a:pPr>
            <a:r>
              <a:rPr kumimoji="1" lang="zh-CN" altLang="en-US" b="1">
                <a:solidFill>
                  <a:schemeClr val="tx1"/>
                </a:solidFill>
                <a:latin typeface="Times New Roman" pitchFamily="18" charset="0"/>
              </a:rPr>
              <a:t>　　本文说的赤壁，在现在的</a:t>
            </a:r>
            <a:r>
              <a:rPr kumimoji="1" lang="zh-CN" altLang="en-US" b="1">
                <a:solidFill>
                  <a:srgbClr val="FF0000"/>
                </a:solidFill>
                <a:latin typeface="Times New Roman" pitchFamily="18" charset="0"/>
              </a:rPr>
              <a:t>湖北黄冈</a:t>
            </a:r>
            <a:r>
              <a:rPr kumimoji="1" lang="zh-CN" altLang="en-US" b="1">
                <a:solidFill>
                  <a:schemeClr val="tx1"/>
                </a:solidFill>
                <a:latin typeface="Times New Roman" pitchFamily="18" charset="0"/>
              </a:rPr>
              <a:t>西北的长江边上，是一处风景胜地。那儿矗立着一座红褐色的山崖，因为形状很像鼻子，人们就称它为</a:t>
            </a:r>
            <a:r>
              <a:rPr kumimoji="1" lang="zh-CN" altLang="en-US" b="1">
                <a:solidFill>
                  <a:srgbClr val="FF0000"/>
                </a:solidFill>
                <a:latin typeface="Times New Roman" pitchFamily="18" charset="0"/>
              </a:rPr>
              <a:t>赤鼻矶</a:t>
            </a:r>
            <a:r>
              <a:rPr kumimoji="1" lang="zh-CN" altLang="en-US" b="1">
                <a:solidFill>
                  <a:schemeClr val="tx1"/>
                </a:solidFill>
                <a:latin typeface="Times New Roman" pitchFamily="18" charset="0"/>
              </a:rPr>
              <a:t>；又因为山崖陡峭如一面墙壁，所以它也被称为</a:t>
            </a:r>
            <a:r>
              <a:rPr kumimoji="1" lang="zh-CN" altLang="en-US" b="1">
                <a:solidFill>
                  <a:srgbClr val="FF0000"/>
                </a:solidFill>
                <a:latin typeface="Times New Roman" pitchFamily="18" charset="0"/>
              </a:rPr>
              <a:t>赤壁</a:t>
            </a:r>
            <a:r>
              <a:rPr kumimoji="1" lang="zh-CN" altLang="en-US" b="1">
                <a:solidFill>
                  <a:schemeClr val="tx1"/>
                </a:solidFill>
                <a:latin typeface="Times New Roman" pitchFamily="18" charset="0"/>
              </a:rPr>
              <a:t>。    </a:t>
            </a:r>
          </a:p>
        </p:txBody>
      </p:sp>
      <p:sp>
        <p:nvSpPr>
          <p:cNvPr id="128003" name="Text Box 3"/>
          <p:cNvSpPr txBox="1">
            <a:spLocks noChangeArrowheads="1"/>
          </p:cNvSpPr>
          <p:nvPr/>
        </p:nvSpPr>
        <p:spPr bwMode="auto">
          <a:xfrm>
            <a:off x="2068513" y="306388"/>
            <a:ext cx="4903787" cy="833437"/>
          </a:xfrm>
          <a:prstGeom prst="rect">
            <a:avLst/>
          </a:prstGeom>
          <a:solidFill>
            <a:srgbClr val="5D4156"/>
          </a:solidFill>
          <a:ln w="9525" algn="ctr">
            <a:solidFill>
              <a:srgbClr val="E0BAF8"/>
            </a:solidFill>
            <a:miter lim="800000"/>
            <a:headEnd/>
            <a:tailEnd/>
          </a:ln>
          <a:effectLst/>
        </p:spPr>
        <p:txBody>
          <a:bodyPr>
            <a:spAutoFit/>
          </a:bodyPr>
          <a:lstStyle/>
          <a:p>
            <a:pPr algn="ctr">
              <a:spcBef>
                <a:spcPct val="50000"/>
              </a:spcBef>
            </a:pPr>
            <a:r>
              <a:rPr lang="zh-CN" altLang="en-US" sz="4800" b="1" dirty="0">
                <a:solidFill>
                  <a:srgbClr val="FF0000"/>
                </a:solidFill>
                <a:latin typeface="Times New Roman" pitchFamily="18" charset="0"/>
                <a:ea typeface="华文新魏" pitchFamily="2" charset="-122"/>
              </a:rPr>
              <a:t>关于</a:t>
            </a:r>
            <a:r>
              <a:rPr lang="zh-CN" altLang="en-US" sz="4800" b="1" dirty="0">
                <a:solidFill>
                  <a:srgbClr val="FF0000"/>
                </a:solidFill>
                <a:latin typeface="宋体"/>
                <a:ea typeface="华文新魏" pitchFamily="2" charset="-122"/>
              </a:rPr>
              <a:t>“</a:t>
            </a:r>
            <a:r>
              <a:rPr lang="zh-CN" altLang="en-US" sz="4800" b="1" dirty="0">
                <a:solidFill>
                  <a:srgbClr val="FF0000"/>
                </a:solidFill>
                <a:latin typeface="Times New Roman" pitchFamily="18" charset="0"/>
                <a:ea typeface="华文新魏" pitchFamily="2" charset="-122"/>
              </a:rPr>
              <a:t>赤壁</a:t>
            </a:r>
            <a:r>
              <a:rPr lang="zh-CN" altLang="en-US" sz="4800" b="1" dirty="0">
                <a:solidFill>
                  <a:srgbClr val="FF0000"/>
                </a:solidFill>
                <a:latin typeface="宋体"/>
                <a:ea typeface="华文新魏" pitchFamily="2" charset="-122"/>
              </a:rPr>
              <a:t>”</a:t>
            </a:r>
            <a:endParaRPr lang="zh-CN" altLang="en-US" sz="4800" b="1" dirty="0">
              <a:solidFill>
                <a:srgbClr val="FF0000"/>
              </a:solidFill>
              <a:latin typeface="Times New Roman" pitchFamily="18" charset="0"/>
              <a:ea typeface="华文新魏" pitchFamily="2" charset="-122"/>
            </a:endParaRPr>
          </a:p>
        </p:txBody>
      </p:sp>
      <p:graphicFrame>
        <p:nvGraphicFramePr>
          <p:cNvPr id="128004" name="Object 4"/>
          <p:cNvGraphicFramePr>
            <a:graphicFrameLocks noChangeAspect="1"/>
          </p:cNvGraphicFramePr>
          <p:nvPr/>
        </p:nvGraphicFramePr>
        <p:xfrm>
          <a:off x="4732338" y="2474913"/>
          <a:ext cx="4195762" cy="3889375"/>
        </p:xfrm>
        <a:graphic>
          <a:graphicData uri="http://schemas.openxmlformats.org/presentationml/2006/ole">
            <p:oleObj spid="_x0000_s2050" name="位图图像" r:id="rId3" imgW="3495238" imgH="2715004" progId="PBrush">
              <p:embed/>
            </p:oleObj>
          </a:graphicData>
        </a:graphic>
      </p:graphicFrame>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72"/>
          <p:cNvPicPr>
            <a:picLocks noChangeAspect="1" noChangeArrowheads="1"/>
          </p:cNvPicPr>
          <p:nvPr/>
        </p:nvPicPr>
        <p:blipFill>
          <a:blip r:embed="rId2" cstate="print"/>
          <a:srcRect/>
          <a:stretch>
            <a:fillRect/>
          </a:stretch>
        </p:blipFill>
        <p:spPr bwMode="auto">
          <a:xfrm>
            <a:off x="0" y="1604963"/>
            <a:ext cx="9144000" cy="4632325"/>
          </a:xfrm>
          <a:prstGeom prst="rect">
            <a:avLst/>
          </a:prstGeom>
          <a:noFill/>
          <a:ln w="9525">
            <a:noFill/>
            <a:miter lim="800000"/>
            <a:headEnd/>
            <a:tailEnd/>
          </a:ln>
        </p:spPr>
      </p:pic>
      <p:sp>
        <p:nvSpPr>
          <p:cNvPr id="26627" name="Text Box 3"/>
          <p:cNvSpPr txBox="1">
            <a:spLocks noChangeArrowheads="1"/>
          </p:cNvSpPr>
          <p:nvPr/>
        </p:nvSpPr>
        <p:spPr bwMode="auto">
          <a:xfrm>
            <a:off x="144463" y="620713"/>
            <a:ext cx="8964612" cy="731837"/>
          </a:xfrm>
          <a:prstGeom prst="rect">
            <a:avLst/>
          </a:prstGeom>
          <a:noFill/>
          <a:ln w="9525">
            <a:noFill/>
            <a:miter lim="800000"/>
            <a:headEnd/>
            <a:tailEnd/>
          </a:ln>
          <a:effectLst/>
        </p:spPr>
        <p:txBody>
          <a:bodyPr>
            <a:spAutoFit/>
          </a:bodyPr>
          <a:lstStyle/>
          <a:p>
            <a:pPr>
              <a:spcBef>
                <a:spcPct val="50000"/>
              </a:spcBef>
            </a:pPr>
            <a:r>
              <a:rPr lang="zh-CN" altLang="en-US" sz="4200">
                <a:solidFill>
                  <a:srgbClr val="FFCC00"/>
                </a:solidFill>
                <a:latin typeface="华文行楷" pitchFamily="2" charset="-122"/>
                <a:ea typeface="华文行楷" pitchFamily="2" charset="-122"/>
              </a:rPr>
              <a:t>你能说出几首有关于赤壁的诗词么？</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矩形 2"/>
          <p:cNvSpPr>
            <a:spLocks noGrp="1" noChangeArrowheads="1"/>
          </p:cNvSpPr>
          <p:nvPr>
            <p:ph type="body" sz="half" idx="4294967295"/>
          </p:nvPr>
        </p:nvSpPr>
        <p:spPr>
          <a:xfrm>
            <a:off x="504825" y="2028825"/>
            <a:ext cx="4032250" cy="3833813"/>
          </a:xfrm>
        </p:spPr>
        <p:txBody>
          <a:bodyPr>
            <a:normAutofit lnSpcReduction="10000"/>
          </a:bodyPr>
          <a:lstStyle/>
          <a:p>
            <a:pPr>
              <a:buFont typeface="Wingdings" pitchFamily="2" charset="2"/>
              <a:buNone/>
            </a:pPr>
            <a:r>
              <a:rPr lang="en-US" altLang="zh-CN" sz="2800"/>
              <a:t>       </a:t>
            </a:r>
            <a:r>
              <a:rPr lang="zh-CN" altLang="en-US" sz="3600" b="1">
                <a:solidFill>
                  <a:schemeClr val="accent2"/>
                </a:solidFill>
              </a:rPr>
              <a:t>咏赤壁 </a:t>
            </a:r>
          </a:p>
          <a:p>
            <a:pPr>
              <a:buFont typeface="Wingdings" pitchFamily="2" charset="2"/>
              <a:buNone/>
            </a:pPr>
            <a:r>
              <a:rPr lang="zh-CN" altLang="en-US" sz="3600" b="1">
                <a:solidFill>
                  <a:schemeClr val="accent2"/>
                </a:solidFill>
              </a:rPr>
              <a:t>     唐</a:t>
            </a:r>
            <a:r>
              <a:rPr lang="en-US" altLang="zh-CN" sz="3600" b="1">
                <a:solidFill>
                  <a:schemeClr val="accent2"/>
                </a:solidFill>
              </a:rPr>
              <a:t>.</a:t>
            </a:r>
            <a:r>
              <a:rPr lang="zh-CN" altLang="en-US" sz="3600" b="1">
                <a:solidFill>
                  <a:schemeClr val="accent2"/>
                </a:solidFill>
              </a:rPr>
              <a:t>李白 </a:t>
            </a:r>
          </a:p>
          <a:p>
            <a:pPr>
              <a:buFont typeface="Wingdings" pitchFamily="2" charset="2"/>
              <a:buNone/>
            </a:pPr>
            <a:r>
              <a:rPr lang="zh-CN" altLang="en-US" sz="3600" b="1">
                <a:solidFill>
                  <a:schemeClr val="accent2"/>
                </a:solidFill>
              </a:rPr>
              <a:t>二龙争战决雌雄，</a:t>
            </a:r>
          </a:p>
          <a:p>
            <a:pPr>
              <a:buFont typeface="Wingdings" pitchFamily="2" charset="2"/>
              <a:buNone/>
            </a:pPr>
            <a:r>
              <a:rPr lang="zh-CN" altLang="en-US" sz="3600" b="1">
                <a:solidFill>
                  <a:schemeClr val="accent2"/>
                </a:solidFill>
              </a:rPr>
              <a:t>赤壁楼船扫地空。 </a:t>
            </a:r>
          </a:p>
          <a:p>
            <a:pPr>
              <a:buFont typeface="Wingdings" pitchFamily="2" charset="2"/>
              <a:buNone/>
            </a:pPr>
            <a:r>
              <a:rPr lang="zh-CN" altLang="en-US" sz="3600" b="1">
                <a:solidFill>
                  <a:schemeClr val="accent2"/>
                </a:solidFill>
              </a:rPr>
              <a:t>烈火张天照云海，</a:t>
            </a:r>
          </a:p>
          <a:p>
            <a:pPr>
              <a:buFont typeface="Wingdings" pitchFamily="2" charset="2"/>
              <a:buNone/>
            </a:pPr>
            <a:r>
              <a:rPr lang="zh-CN" altLang="en-US" sz="3600" b="1">
                <a:solidFill>
                  <a:schemeClr val="accent2"/>
                </a:solidFill>
              </a:rPr>
              <a:t>周瑜于此破曹公</a:t>
            </a:r>
          </a:p>
        </p:txBody>
      </p:sp>
      <p:sp>
        <p:nvSpPr>
          <p:cNvPr id="61443" name="矩形 3"/>
          <p:cNvSpPr>
            <a:spLocks noGrp="1" noChangeArrowheads="1"/>
          </p:cNvSpPr>
          <p:nvPr>
            <p:ph type="body" sz="half" idx="4294967295"/>
          </p:nvPr>
        </p:nvSpPr>
        <p:spPr>
          <a:xfrm>
            <a:off x="3419475" y="1773238"/>
            <a:ext cx="5724525" cy="5084762"/>
          </a:xfrm>
        </p:spPr>
        <p:txBody>
          <a:bodyPr/>
          <a:lstStyle/>
          <a:p>
            <a:pPr>
              <a:buFont typeface="Wingdings" pitchFamily="2" charset="2"/>
              <a:buNone/>
            </a:pPr>
            <a:r>
              <a:rPr lang="en-US" altLang="zh-CN" sz="2800"/>
              <a:t>                       </a:t>
            </a:r>
            <a:r>
              <a:rPr lang="zh-CN" altLang="en-US" sz="3600" b="1">
                <a:solidFill>
                  <a:srgbClr val="990033"/>
                </a:solidFill>
              </a:rPr>
              <a:t>赤壁</a:t>
            </a:r>
          </a:p>
          <a:p>
            <a:pPr>
              <a:buFont typeface="Wingdings" pitchFamily="2" charset="2"/>
              <a:buNone/>
            </a:pPr>
            <a:r>
              <a:rPr lang="zh-CN" altLang="en-US" sz="3600" b="1">
                <a:solidFill>
                  <a:srgbClr val="990033"/>
                </a:solidFill>
              </a:rPr>
              <a:t>               唐</a:t>
            </a:r>
            <a:r>
              <a:rPr lang="en-US" altLang="zh-CN" sz="3600" b="1">
                <a:solidFill>
                  <a:srgbClr val="990033"/>
                </a:solidFill>
              </a:rPr>
              <a:t>.</a:t>
            </a:r>
            <a:r>
              <a:rPr lang="zh-CN" altLang="en-US" sz="3600" b="1">
                <a:solidFill>
                  <a:srgbClr val="990033"/>
                </a:solidFill>
              </a:rPr>
              <a:t>杜牧 </a:t>
            </a:r>
          </a:p>
          <a:p>
            <a:pPr>
              <a:buFont typeface="Wingdings" pitchFamily="2" charset="2"/>
              <a:buNone/>
            </a:pPr>
            <a:r>
              <a:rPr lang="zh-CN" altLang="en-US" sz="3600" b="1">
                <a:solidFill>
                  <a:srgbClr val="990033"/>
                </a:solidFill>
              </a:rPr>
              <a:t>         折戟沉沙铁未销，</a:t>
            </a:r>
          </a:p>
          <a:p>
            <a:pPr>
              <a:buFont typeface="Wingdings" pitchFamily="2" charset="2"/>
              <a:buNone/>
            </a:pPr>
            <a:r>
              <a:rPr lang="zh-CN" altLang="en-US" sz="3600" b="1">
                <a:solidFill>
                  <a:srgbClr val="990033"/>
                </a:solidFill>
              </a:rPr>
              <a:t>         自将磨洗认前朝。 </a:t>
            </a:r>
          </a:p>
          <a:p>
            <a:pPr>
              <a:buFont typeface="Wingdings" pitchFamily="2" charset="2"/>
              <a:buNone/>
            </a:pPr>
            <a:r>
              <a:rPr lang="zh-CN" altLang="en-US" sz="3600" b="1">
                <a:solidFill>
                  <a:srgbClr val="990033"/>
                </a:solidFill>
              </a:rPr>
              <a:t>         东风不与周郎便，</a:t>
            </a:r>
          </a:p>
          <a:p>
            <a:pPr>
              <a:buFont typeface="Wingdings" pitchFamily="2" charset="2"/>
              <a:buNone/>
            </a:pPr>
            <a:r>
              <a:rPr lang="zh-CN" altLang="en-US" sz="3600" b="1">
                <a:solidFill>
                  <a:srgbClr val="990033"/>
                </a:solidFill>
              </a:rPr>
              <a:t>         铜雀春深锁二乔。</a:t>
            </a:r>
          </a:p>
        </p:txBody>
      </p:sp>
      <p:pic>
        <p:nvPicPr>
          <p:cNvPr id="73732" name="图片 4" descr="......"/>
          <p:cNvPicPr>
            <a:picLocks noChangeAspect="1" noChangeArrowheads="1"/>
          </p:cNvPicPr>
          <p:nvPr/>
        </p:nvPicPr>
        <p:blipFill>
          <a:blip r:embed="rId2" cstate="print"/>
          <a:srcRect/>
          <a:stretch>
            <a:fillRect/>
          </a:stretch>
        </p:blipFill>
        <p:spPr bwMode="auto">
          <a:xfrm>
            <a:off x="755650" y="333375"/>
            <a:ext cx="7629525" cy="1209675"/>
          </a:xfrm>
          <a:prstGeom prst="rect">
            <a:avLst/>
          </a:prstGeom>
          <a:noFill/>
          <a:ln w="9525">
            <a:noFill/>
            <a:miter lim="800000"/>
            <a:headEnd/>
            <a:tailEnd/>
          </a:ln>
        </p:spPr>
      </p:pic>
      <p:pic>
        <p:nvPicPr>
          <p:cNvPr id="73733" name="图片 5" descr="lsml03"/>
          <p:cNvPicPr>
            <a:picLocks noChangeAspect="1" noChangeArrowheads="1"/>
          </p:cNvPicPr>
          <p:nvPr/>
        </p:nvPicPr>
        <p:blipFill>
          <a:blip r:embed="rId3" cstate="print"/>
          <a:srcRect/>
          <a:stretch>
            <a:fillRect/>
          </a:stretch>
        </p:blipFill>
        <p:spPr bwMode="auto">
          <a:xfrm>
            <a:off x="0" y="5589588"/>
            <a:ext cx="2771775" cy="1268412"/>
          </a:xfrm>
          <a:prstGeom prst="rect">
            <a:avLst/>
          </a:prstGeom>
          <a:noFill/>
          <a:ln w="9525">
            <a:noFill/>
            <a:miter lim="800000"/>
            <a:headEnd/>
            <a:tailEnd/>
          </a:ln>
        </p:spPr>
      </p:pic>
      <p:pic>
        <p:nvPicPr>
          <p:cNvPr id="73734" name="图片 6" descr="lsml03"/>
          <p:cNvPicPr>
            <a:picLocks noChangeAspect="1" noChangeArrowheads="1"/>
          </p:cNvPicPr>
          <p:nvPr/>
        </p:nvPicPr>
        <p:blipFill>
          <a:blip r:embed="rId4" cstate="print"/>
          <a:srcRect/>
          <a:stretch>
            <a:fillRect/>
          </a:stretch>
        </p:blipFill>
        <p:spPr bwMode="auto">
          <a:xfrm>
            <a:off x="6443663" y="5589588"/>
            <a:ext cx="2700337" cy="12684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61442">
                                            <p:txEl>
                                              <p:pRg st="0" end="0"/>
                                            </p:txEl>
                                          </p:spTgt>
                                        </p:tgtEl>
                                        <p:attrNameLst>
                                          <p:attrName>style.visibility</p:attrName>
                                        </p:attrNameLst>
                                      </p:cBhvr>
                                      <p:to>
                                        <p:strVal val="visible"/>
                                      </p:to>
                                    </p:set>
                                    <p:animEffect transition="in" filter="fade">
                                      <p:cBhvr>
                                        <p:cTn id="7" dur="800" decel="100000"/>
                                        <p:tgtEl>
                                          <p:spTgt spid="61442">
                                            <p:txEl>
                                              <p:pRg st="0" end="0"/>
                                            </p:txEl>
                                          </p:spTgt>
                                        </p:tgtEl>
                                      </p:cBhvr>
                                    </p:animEffect>
                                    <p:anim calcmode="lin" valueType="num">
                                      <p:cBhvr>
                                        <p:cTn id="8" dur="800" decel="100000" fill="hold"/>
                                        <p:tgtEl>
                                          <p:spTgt spid="61442">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61442">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61442">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1442">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1442">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61442">
                                            <p:txEl>
                                              <p:pRg st="1" end="1"/>
                                            </p:txEl>
                                          </p:spTgt>
                                        </p:tgtEl>
                                        <p:attrNameLst>
                                          <p:attrName>style.visibility</p:attrName>
                                        </p:attrNameLst>
                                      </p:cBhvr>
                                      <p:to>
                                        <p:strVal val="visible"/>
                                      </p:to>
                                    </p:set>
                                    <p:animEffect transition="in" filter="fade">
                                      <p:cBhvr>
                                        <p:cTn id="17" dur="800" decel="100000"/>
                                        <p:tgtEl>
                                          <p:spTgt spid="61442">
                                            <p:txEl>
                                              <p:pRg st="1" end="1"/>
                                            </p:txEl>
                                          </p:spTgt>
                                        </p:tgtEl>
                                      </p:cBhvr>
                                    </p:animEffect>
                                    <p:anim calcmode="lin" valueType="num">
                                      <p:cBhvr>
                                        <p:cTn id="18" dur="800" decel="100000" fill="hold"/>
                                        <p:tgtEl>
                                          <p:spTgt spid="61442">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61442">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61442">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61442">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61442">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61442">
                                            <p:txEl>
                                              <p:pRg st="2" end="2"/>
                                            </p:txEl>
                                          </p:spTgt>
                                        </p:tgtEl>
                                        <p:attrNameLst>
                                          <p:attrName>style.visibility</p:attrName>
                                        </p:attrNameLst>
                                      </p:cBhvr>
                                      <p:to>
                                        <p:strVal val="visible"/>
                                      </p:to>
                                    </p:set>
                                    <p:animEffect transition="in" filter="fade">
                                      <p:cBhvr>
                                        <p:cTn id="27" dur="800" decel="100000"/>
                                        <p:tgtEl>
                                          <p:spTgt spid="61442">
                                            <p:txEl>
                                              <p:pRg st="2" end="2"/>
                                            </p:txEl>
                                          </p:spTgt>
                                        </p:tgtEl>
                                      </p:cBhvr>
                                    </p:animEffect>
                                    <p:anim calcmode="lin" valueType="num">
                                      <p:cBhvr>
                                        <p:cTn id="28" dur="800" decel="100000" fill="hold"/>
                                        <p:tgtEl>
                                          <p:spTgt spid="61442">
                                            <p:txEl>
                                              <p:pRg st="2" end="2"/>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61442">
                                            <p:txEl>
                                              <p:pRg st="2" end="2"/>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61442">
                                            <p:txEl>
                                              <p:pRg st="2" end="2"/>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61442">
                                            <p:txEl>
                                              <p:pRg st="2" end="2"/>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61442">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30" presetClass="entr" presetSubtype="0" fill="hold" grpId="0" nodeType="clickEffect">
                                  <p:stCondLst>
                                    <p:cond delay="0"/>
                                  </p:stCondLst>
                                  <p:childTnLst>
                                    <p:set>
                                      <p:cBhvr>
                                        <p:cTn id="36" dur="1" fill="hold">
                                          <p:stCondLst>
                                            <p:cond delay="0"/>
                                          </p:stCondLst>
                                        </p:cTn>
                                        <p:tgtEl>
                                          <p:spTgt spid="61442">
                                            <p:txEl>
                                              <p:pRg st="3" end="3"/>
                                            </p:txEl>
                                          </p:spTgt>
                                        </p:tgtEl>
                                        <p:attrNameLst>
                                          <p:attrName>style.visibility</p:attrName>
                                        </p:attrNameLst>
                                      </p:cBhvr>
                                      <p:to>
                                        <p:strVal val="visible"/>
                                      </p:to>
                                    </p:set>
                                    <p:animEffect transition="in" filter="fade">
                                      <p:cBhvr>
                                        <p:cTn id="37" dur="800" decel="100000"/>
                                        <p:tgtEl>
                                          <p:spTgt spid="61442">
                                            <p:txEl>
                                              <p:pRg st="3" end="3"/>
                                            </p:txEl>
                                          </p:spTgt>
                                        </p:tgtEl>
                                      </p:cBhvr>
                                    </p:animEffect>
                                    <p:anim calcmode="lin" valueType="num">
                                      <p:cBhvr>
                                        <p:cTn id="38" dur="800" decel="100000" fill="hold"/>
                                        <p:tgtEl>
                                          <p:spTgt spid="61442">
                                            <p:txEl>
                                              <p:pRg st="3" end="3"/>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61442">
                                            <p:txEl>
                                              <p:pRg st="3" end="3"/>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61442">
                                            <p:txEl>
                                              <p:pRg st="3" end="3"/>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61442">
                                            <p:txEl>
                                              <p:pRg st="3" end="3"/>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61442">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0" presetClass="entr" presetSubtype="0" fill="hold" grpId="0" nodeType="clickEffect">
                                  <p:stCondLst>
                                    <p:cond delay="0"/>
                                  </p:stCondLst>
                                  <p:childTnLst>
                                    <p:set>
                                      <p:cBhvr>
                                        <p:cTn id="46" dur="1" fill="hold">
                                          <p:stCondLst>
                                            <p:cond delay="0"/>
                                          </p:stCondLst>
                                        </p:cTn>
                                        <p:tgtEl>
                                          <p:spTgt spid="61442">
                                            <p:txEl>
                                              <p:pRg st="4" end="4"/>
                                            </p:txEl>
                                          </p:spTgt>
                                        </p:tgtEl>
                                        <p:attrNameLst>
                                          <p:attrName>style.visibility</p:attrName>
                                        </p:attrNameLst>
                                      </p:cBhvr>
                                      <p:to>
                                        <p:strVal val="visible"/>
                                      </p:to>
                                    </p:set>
                                    <p:animEffect transition="in" filter="fade">
                                      <p:cBhvr>
                                        <p:cTn id="47" dur="800" decel="100000"/>
                                        <p:tgtEl>
                                          <p:spTgt spid="61442">
                                            <p:txEl>
                                              <p:pRg st="4" end="4"/>
                                            </p:txEl>
                                          </p:spTgt>
                                        </p:tgtEl>
                                      </p:cBhvr>
                                    </p:animEffect>
                                    <p:anim calcmode="lin" valueType="num">
                                      <p:cBhvr>
                                        <p:cTn id="48" dur="800" decel="100000" fill="hold"/>
                                        <p:tgtEl>
                                          <p:spTgt spid="61442">
                                            <p:txEl>
                                              <p:pRg st="4" end="4"/>
                                            </p:txEl>
                                          </p:spTgt>
                                        </p:tgtEl>
                                        <p:attrNameLst>
                                          <p:attrName>style.rotation</p:attrName>
                                        </p:attrNameLst>
                                      </p:cBhvr>
                                      <p:tavLst>
                                        <p:tav tm="0">
                                          <p:val>
                                            <p:fltVal val="-90"/>
                                          </p:val>
                                        </p:tav>
                                        <p:tav tm="100000">
                                          <p:val>
                                            <p:fltVal val="0"/>
                                          </p:val>
                                        </p:tav>
                                      </p:tavLst>
                                    </p:anim>
                                    <p:anim calcmode="lin" valueType="num">
                                      <p:cBhvr>
                                        <p:cTn id="49" dur="800" decel="100000" fill="hold"/>
                                        <p:tgtEl>
                                          <p:spTgt spid="61442">
                                            <p:txEl>
                                              <p:pRg st="4" end="4"/>
                                            </p:txEl>
                                          </p:spTgt>
                                        </p:tgtEl>
                                        <p:attrNameLst>
                                          <p:attrName>ppt_x</p:attrName>
                                        </p:attrNameLst>
                                      </p:cBhvr>
                                      <p:tavLst>
                                        <p:tav tm="0">
                                          <p:val>
                                            <p:strVal val="#ppt_x+0.4"/>
                                          </p:val>
                                        </p:tav>
                                        <p:tav tm="100000">
                                          <p:val>
                                            <p:strVal val="#ppt_x-0.05"/>
                                          </p:val>
                                        </p:tav>
                                      </p:tavLst>
                                    </p:anim>
                                    <p:anim calcmode="lin" valueType="num">
                                      <p:cBhvr>
                                        <p:cTn id="50" dur="800" decel="100000" fill="hold"/>
                                        <p:tgtEl>
                                          <p:spTgt spid="61442">
                                            <p:txEl>
                                              <p:pRg st="4" end="4"/>
                                            </p:txEl>
                                          </p:spTgt>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61442">
                                            <p:txEl>
                                              <p:pRg st="4" end="4"/>
                                            </p:txEl>
                                          </p:spTgt>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61442">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30" presetClass="entr" presetSubtype="0" fill="hold" grpId="0" nodeType="clickEffect">
                                  <p:stCondLst>
                                    <p:cond delay="0"/>
                                  </p:stCondLst>
                                  <p:childTnLst>
                                    <p:set>
                                      <p:cBhvr>
                                        <p:cTn id="56" dur="1" fill="hold">
                                          <p:stCondLst>
                                            <p:cond delay="0"/>
                                          </p:stCondLst>
                                        </p:cTn>
                                        <p:tgtEl>
                                          <p:spTgt spid="61442">
                                            <p:txEl>
                                              <p:pRg st="5" end="5"/>
                                            </p:txEl>
                                          </p:spTgt>
                                        </p:tgtEl>
                                        <p:attrNameLst>
                                          <p:attrName>style.visibility</p:attrName>
                                        </p:attrNameLst>
                                      </p:cBhvr>
                                      <p:to>
                                        <p:strVal val="visible"/>
                                      </p:to>
                                    </p:set>
                                    <p:animEffect transition="in" filter="fade">
                                      <p:cBhvr>
                                        <p:cTn id="57" dur="800" decel="100000"/>
                                        <p:tgtEl>
                                          <p:spTgt spid="61442">
                                            <p:txEl>
                                              <p:pRg st="5" end="5"/>
                                            </p:txEl>
                                          </p:spTgt>
                                        </p:tgtEl>
                                      </p:cBhvr>
                                    </p:animEffect>
                                    <p:anim calcmode="lin" valueType="num">
                                      <p:cBhvr>
                                        <p:cTn id="58" dur="800" decel="100000" fill="hold"/>
                                        <p:tgtEl>
                                          <p:spTgt spid="61442">
                                            <p:txEl>
                                              <p:pRg st="5" end="5"/>
                                            </p:txEl>
                                          </p:spTgt>
                                        </p:tgtEl>
                                        <p:attrNameLst>
                                          <p:attrName>style.rotation</p:attrName>
                                        </p:attrNameLst>
                                      </p:cBhvr>
                                      <p:tavLst>
                                        <p:tav tm="0">
                                          <p:val>
                                            <p:fltVal val="-90"/>
                                          </p:val>
                                        </p:tav>
                                        <p:tav tm="100000">
                                          <p:val>
                                            <p:fltVal val="0"/>
                                          </p:val>
                                        </p:tav>
                                      </p:tavLst>
                                    </p:anim>
                                    <p:anim calcmode="lin" valueType="num">
                                      <p:cBhvr>
                                        <p:cTn id="59" dur="800" decel="100000" fill="hold"/>
                                        <p:tgtEl>
                                          <p:spTgt spid="61442">
                                            <p:txEl>
                                              <p:pRg st="5" end="5"/>
                                            </p:txEl>
                                          </p:spTgt>
                                        </p:tgtEl>
                                        <p:attrNameLst>
                                          <p:attrName>ppt_x</p:attrName>
                                        </p:attrNameLst>
                                      </p:cBhvr>
                                      <p:tavLst>
                                        <p:tav tm="0">
                                          <p:val>
                                            <p:strVal val="#ppt_x+0.4"/>
                                          </p:val>
                                        </p:tav>
                                        <p:tav tm="100000">
                                          <p:val>
                                            <p:strVal val="#ppt_x-0.05"/>
                                          </p:val>
                                        </p:tav>
                                      </p:tavLst>
                                    </p:anim>
                                    <p:anim calcmode="lin" valueType="num">
                                      <p:cBhvr>
                                        <p:cTn id="60" dur="800" decel="100000" fill="hold"/>
                                        <p:tgtEl>
                                          <p:spTgt spid="61442">
                                            <p:txEl>
                                              <p:pRg st="5" end="5"/>
                                            </p:txEl>
                                          </p:spTgt>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61442">
                                            <p:txEl>
                                              <p:pRg st="5" end="5"/>
                                            </p:txEl>
                                          </p:spTgt>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61442">
                                            <p:txEl>
                                              <p:pRg st="5" end="5"/>
                                            </p:txEl>
                                          </p:spTgt>
                                        </p:tgtEl>
                                        <p:attrNameLst>
                                          <p:attrName>ppt_y</p:attrName>
                                        </p:attrNameLst>
                                      </p:cBhvr>
                                      <p:tavLst>
                                        <p:tav tm="0">
                                          <p:val>
                                            <p:strVal val="#ppt_y+0.1"/>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5" presetClass="entr" presetSubtype="0" fill="hold" grpId="0" nodeType="clickEffect">
                                  <p:stCondLst>
                                    <p:cond delay="0"/>
                                  </p:stCondLst>
                                  <p:childTnLst>
                                    <p:set>
                                      <p:cBhvr>
                                        <p:cTn id="66" dur="1" fill="hold">
                                          <p:stCondLst>
                                            <p:cond delay="0"/>
                                          </p:stCondLst>
                                        </p:cTn>
                                        <p:tgtEl>
                                          <p:spTgt spid="61443">
                                            <p:txEl>
                                              <p:pRg st="0" end="0"/>
                                            </p:txEl>
                                          </p:spTgt>
                                        </p:tgtEl>
                                        <p:attrNameLst>
                                          <p:attrName>style.visibility</p:attrName>
                                        </p:attrNameLst>
                                      </p:cBhvr>
                                      <p:to>
                                        <p:strVal val="visible"/>
                                      </p:to>
                                    </p:set>
                                    <p:anim calcmode="lin" valueType="num">
                                      <p:cBhvr>
                                        <p:cTn id="67" dur="500" decel="50000" fill="hold">
                                          <p:stCondLst>
                                            <p:cond delay="0"/>
                                          </p:stCondLst>
                                        </p:cTn>
                                        <p:tgtEl>
                                          <p:spTgt spid="61443">
                                            <p:txEl>
                                              <p:pRg st="0" end="0"/>
                                            </p:txEl>
                                          </p:spTgt>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61443">
                                            <p:txEl>
                                              <p:pRg st="0" end="0"/>
                                            </p:txEl>
                                          </p:spTgt>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61443">
                                            <p:txEl>
                                              <p:pRg st="0" end="0"/>
                                            </p:txEl>
                                          </p:spTgt>
                                        </p:tgtEl>
                                        <p:attrNameLst>
                                          <p:attrName>ppt_w</p:attrName>
                                        </p:attrNameLst>
                                      </p:cBhvr>
                                      <p:tavLst>
                                        <p:tav tm="0">
                                          <p:val>
                                            <p:strVal val="#ppt_w*.05"/>
                                          </p:val>
                                        </p:tav>
                                        <p:tav tm="100000">
                                          <p:val>
                                            <p:strVal val="#ppt_w"/>
                                          </p:val>
                                        </p:tav>
                                      </p:tavLst>
                                    </p:anim>
                                    <p:anim calcmode="lin" valueType="num">
                                      <p:cBhvr>
                                        <p:cTn id="70" dur="1000" fill="hold"/>
                                        <p:tgtEl>
                                          <p:spTgt spid="61443">
                                            <p:txEl>
                                              <p:pRg st="0" end="0"/>
                                            </p:txEl>
                                          </p:spTgt>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61443">
                                            <p:txEl>
                                              <p:pRg st="0" end="0"/>
                                            </p:txEl>
                                          </p:spTgt>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61443">
                                            <p:txEl>
                                              <p:pRg st="0" end="0"/>
                                            </p:txEl>
                                          </p:spTgt>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61443">
                                            <p:txEl>
                                              <p:pRg st="0" end="0"/>
                                            </p:txEl>
                                          </p:spTgt>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61443">
                                            <p:txEl>
                                              <p:pRg st="0" end="0"/>
                                            </p:txEl>
                                          </p:spTgt>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25" presetClass="entr" presetSubtype="0" fill="hold" grpId="0" nodeType="clickEffect">
                                  <p:stCondLst>
                                    <p:cond delay="0"/>
                                  </p:stCondLst>
                                  <p:childTnLst>
                                    <p:set>
                                      <p:cBhvr>
                                        <p:cTn id="78" dur="1" fill="hold">
                                          <p:stCondLst>
                                            <p:cond delay="0"/>
                                          </p:stCondLst>
                                        </p:cTn>
                                        <p:tgtEl>
                                          <p:spTgt spid="61443">
                                            <p:txEl>
                                              <p:pRg st="1" end="1"/>
                                            </p:txEl>
                                          </p:spTgt>
                                        </p:tgtEl>
                                        <p:attrNameLst>
                                          <p:attrName>style.visibility</p:attrName>
                                        </p:attrNameLst>
                                      </p:cBhvr>
                                      <p:to>
                                        <p:strVal val="visible"/>
                                      </p:to>
                                    </p:set>
                                    <p:anim calcmode="lin" valueType="num">
                                      <p:cBhvr>
                                        <p:cTn id="79" dur="500" decel="50000" fill="hold">
                                          <p:stCondLst>
                                            <p:cond delay="0"/>
                                          </p:stCondLst>
                                        </p:cTn>
                                        <p:tgtEl>
                                          <p:spTgt spid="61443">
                                            <p:txEl>
                                              <p:pRg st="1" end="1"/>
                                            </p:txEl>
                                          </p:spTgt>
                                        </p:tgtEl>
                                        <p:attrNameLst>
                                          <p:attrName>style.rotation</p:attrName>
                                        </p:attrNameLst>
                                      </p:cBhvr>
                                      <p:tavLst>
                                        <p:tav tm="0">
                                          <p:val>
                                            <p:fltVal val="-90"/>
                                          </p:val>
                                        </p:tav>
                                        <p:tav tm="100000">
                                          <p:val>
                                            <p:fltVal val="0"/>
                                          </p:val>
                                        </p:tav>
                                      </p:tavLst>
                                    </p:anim>
                                    <p:anim calcmode="lin" valueType="num">
                                      <p:cBhvr>
                                        <p:cTn id="80" dur="500" decel="50000" fill="hold">
                                          <p:stCondLst>
                                            <p:cond delay="0"/>
                                          </p:stCondLst>
                                        </p:cTn>
                                        <p:tgtEl>
                                          <p:spTgt spid="61443">
                                            <p:txEl>
                                              <p:pRg st="1" end="1"/>
                                            </p:txEl>
                                          </p:spTgt>
                                        </p:tgtEl>
                                        <p:attrNameLst>
                                          <p:attrName>ppt_w</p:attrName>
                                        </p:attrNameLst>
                                      </p:cBhvr>
                                      <p:tavLst>
                                        <p:tav tm="0">
                                          <p:val>
                                            <p:strVal val="#ppt_w"/>
                                          </p:val>
                                        </p:tav>
                                        <p:tav tm="100000">
                                          <p:val>
                                            <p:strVal val="#ppt_w*.05"/>
                                          </p:val>
                                        </p:tav>
                                      </p:tavLst>
                                    </p:anim>
                                    <p:anim calcmode="lin" valueType="num">
                                      <p:cBhvr>
                                        <p:cTn id="81" dur="500" accel="50000" fill="hold">
                                          <p:stCondLst>
                                            <p:cond delay="500"/>
                                          </p:stCondLst>
                                        </p:cTn>
                                        <p:tgtEl>
                                          <p:spTgt spid="61443">
                                            <p:txEl>
                                              <p:pRg st="1" end="1"/>
                                            </p:txEl>
                                          </p:spTgt>
                                        </p:tgtEl>
                                        <p:attrNameLst>
                                          <p:attrName>ppt_w</p:attrName>
                                        </p:attrNameLst>
                                      </p:cBhvr>
                                      <p:tavLst>
                                        <p:tav tm="0">
                                          <p:val>
                                            <p:strVal val="#ppt_w*.05"/>
                                          </p:val>
                                        </p:tav>
                                        <p:tav tm="100000">
                                          <p:val>
                                            <p:strVal val="#ppt_w"/>
                                          </p:val>
                                        </p:tav>
                                      </p:tavLst>
                                    </p:anim>
                                    <p:anim calcmode="lin" valueType="num">
                                      <p:cBhvr>
                                        <p:cTn id="82" dur="1000" fill="hold"/>
                                        <p:tgtEl>
                                          <p:spTgt spid="61443">
                                            <p:txEl>
                                              <p:pRg st="1" end="1"/>
                                            </p:txEl>
                                          </p:spTgt>
                                        </p:tgtEl>
                                        <p:attrNameLst>
                                          <p:attrName>ppt_h</p:attrName>
                                        </p:attrNameLst>
                                      </p:cBhvr>
                                      <p:tavLst>
                                        <p:tav tm="0">
                                          <p:val>
                                            <p:strVal val="#ppt_h"/>
                                          </p:val>
                                        </p:tav>
                                        <p:tav tm="100000">
                                          <p:val>
                                            <p:strVal val="#ppt_h"/>
                                          </p:val>
                                        </p:tav>
                                      </p:tavLst>
                                    </p:anim>
                                    <p:anim calcmode="lin" valueType="num">
                                      <p:cBhvr>
                                        <p:cTn id="83" dur="500" decel="50000" fill="hold">
                                          <p:stCondLst>
                                            <p:cond delay="0"/>
                                          </p:stCondLst>
                                        </p:cTn>
                                        <p:tgtEl>
                                          <p:spTgt spid="61443">
                                            <p:txEl>
                                              <p:pRg st="1" end="1"/>
                                            </p:txEl>
                                          </p:spTgt>
                                        </p:tgtEl>
                                        <p:attrNameLst>
                                          <p:attrName>ppt_x</p:attrName>
                                        </p:attrNameLst>
                                      </p:cBhvr>
                                      <p:tavLst>
                                        <p:tav tm="0">
                                          <p:val>
                                            <p:strVal val="#ppt_x+.4"/>
                                          </p:val>
                                        </p:tav>
                                        <p:tav tm="100000">
                                          <p:val>
                                            <p:strVal val="#ppt_x"/>
                                          </p:val>
                                        </p:tav>
                                      </p:tavLst>
                                    </p:anim>
                                    <p:anim calcmode="lin" valueType="num">
                                      <p:cBhvr>
                                        <p:cTn id="84" dur="500" decel="50000" fill="hold">
                                          <p:stCondLst>
                                            <p:cond delay="0"/>
                                          </p:stCondLst>
                                        </p:cTn>
                                        <p:tgtEl>
                                          <p:spTgt spid="61443">
                                            <p:txEl>
                                              <p:pRg st="1" end="1"/>
                                            </p:txEl>
                                          </p:spTgt>
                                        </p:tgtEl>
                                        <p:attrNameLst>
                                          <p:attrName>ppt_y</p:attrName>
                                        </p:attrNameLst>
                                      </p:cBhvr>
                                      <p:tavLst>
                                        <p:tav tm="0">
                                          <p:val>
                                            <p:strVal val="#ppt_y-.2"/>
                                          </p:val>
                                        </p:tav>
                                        <p:tav tm="100000">
                                          <p:val>
                                            <p:strVal val="#ppt_y+.1"/>
                                          </p:val>
                                        </p:tav>
                                      </p:tavLst>
                                    </p:anim>
                                    <p:anim calcmode="lin" valueType="num">
                                      <p:cBhvr>
                                        <p:cTn id="85" dur="500" accel="50000" fill="hold">
                                          <p:stCondLst>
                                            <p:cond delay="500"/>
                                          </p:stCondLst>
                                        </p:cTn>
                                        <p:tgtEl>
                                          <p:spTgt spid="61443">
                                            <p:txEl>
                                              <p:pRg st="1" end="1"/>
                                            </p:txEl>
                                          </p:spTgt>
                                        </p:tgtEl>
                                        <p:attrNameLst>
                                          <p:attrName>ppt_y</p:attrName>
                                        </p:attrNameLst>
                                      </p:cBhvr>
                                      <p:tavLst>
                                        <p:tav tm="0">
                                          <p:val>
                                            <p:strVal val="#ppt_y+.1"/>
                                          </p:val>
                                        </p:tav>
                                        <p:tav tm="100000">
                                          <p:val>
                                            <p:strVal val="#ppt_y"/>
                                          </p:val>
                                        </p:tav>
                                      </p:tavLst>
                                    </p:anim>
                                    <p:animEffect transition="in" filter="fade">
                                      <p:cBhvr>
                                        <p:cTn id="86" dur="1000" decel="50000">
                                          <p:stCondLst>
                                            <p:cond delay="0"/>
                                          </p:stCondLst>
                                        </p:cTn>
                                        <p:tgtEl>
                                          <p:spTgt spid="61443">
                                            <p:txEl>
                                              <p:pRg st="1" end="1"/>
                                            </p:txEl>
                                          </p:spTgt>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25" presetClass="entr" presetSubtype="0" fill="hold" grpId="0" nodeType="clickEffect">
                                  <p:stCondLst>
                                    <p:cond delay="0"/>
                                  </p:stCondLst>
                                  <p:childTnLst>
                                    <p:set>
                                      <p:cBhvr>
                                        <p:cTn id="90" dur="1" fill="hold">
                                          <p:stCondLst>
                                            <p:cond delay="0"/>
                                          </p:stCondLst>
                                        </p:cTn>
                                        <p:tgtEl>
                                          <p:spTgt spid="61443">
                                            <p:txEl>
                                              <p:pRg st="2" end="2"/>
                                            </p:txEl>
                                          </p:spTgt>
                                        </p:tgtEl>
                                        <p:attrNameLst>
                                          <p:attrName>style.visibility</p:attrName>
                                        </p:attrNameLst>
                                      </p:cBhvr>
                                      <p:to>
                                        <p:strVal val="visible"/>
                                      </p:to>
                                    </p:set>
                                    <p:anim calcmode="lin" valueType="num">
                                      <p:cBhvr>
                                        <p:cTn id="91" dur="500" decel="50000" fill="hold">
                                          <p:stCondLst>
                                            <p:cond delay="0"/>
                                          </p:stCondLst>
                                        </p:cTn>
                                        <p:tgtEl>
                                          <p:spTgt spid="61443">
                                            <p:txEl>
                                              <p:pRg st="2" end="2"/>
                                            </p:txEl>
                                          </p:spTgt>
                                        </p:tgtEl>
                                        <p:attrNameLst>
                                          <p:attrName>style.rotation</p:attrName>
                                        </p:attrNameLst>
                                      </p:cBhvr>
                                      <p:tavLst>
                                        <p:tav tm="0">
                                          <p:val>
                                            <p:fltVal val="-90"/>
                                          </p:val>
                                        </p:tav>
                                        <p:tav tm="100000">
                                          <p:val>
                                            <p:fltVal val="0"/>
                                          </p:val>
                                        </p:tav>
                                      </p:tavLst>
                                    </p:anim>
                                    <p:anim calcmode="lin" valueType="num">
                                      <p:cBhvr>
                                        <p:cTn id="92" dur="500" decel="50000" fill="hold">
                                          <p:stCondLst>
                                            <p:cond delay="0"/>
                                          </p:stCondLst>
                                        </p:cTn>
                                        <p:tgtEl>
                                          <p:spTgt spid="61443">
                                            <p:txEl>
                                              <p:pRg st="2" end="2"/>
                                            </p:txEl>
                                          </p:spTgt>
                                        </p:tgtEl>
                                        <p:attrNameLst>
                                          <p:attrName>ppt_w</p:attrName>
                                        </p:attrNameLst>
                                      </p:cBhvr>
                                      <p:tavLst>
                                        <p:tav tm="0">
                                          <p:val>
                                            <p:strVal val="#ppt_w"/>
                                          </p:val>
                                        </p:tav>
                                        <p:tav tm="100000">
                                          <p:val>
                                            <p:strVal val="#ppt_w*.05"/>
                                          </p:val>
                                        </p:tav>
                                      </p:tavLst>
                                    </p:anim>
                                    <p:anim calcmode="lin" valueType="num">
                                      <p:cBhvr>
                                        <p:cTn id="93" dur="500" accel="50000" fill="hold">
                                          <p:stCondLst>
                                            <p:cond delay="500"/>
                                          </p:stCondLst>
                                        </p:cTn>
                                        <p:tgtEl>
                                          <p:spTgt spid="61443">
                                            <p:txEl>
                                              <p:pRg st="2" end="2"/>
                                            </p:txEl>
                                          </p:spTgt>
                                        </p:tgtEl>
                                        <p:attrNameLst>
                                          <p:attrName>ppt_w</p:attrName>
                                        </p:attrNameLst>
                                      </p:cBhvr>
                                      <p:tavLst>
                                        <p:tav tm="0">
                                          <p:val>
                                            <p:strVal val="#ppt_w*.05"/>
                                          </p:val>
                                        </p:tav>
                                        <p:tav tm="100000">
                                          <p:val>
                                            <p:strVal val="#ppt_w"/>
                                          </p:val>
                                        </p:tav>
                                      </p:tavLst>
                                    </p:anim>
                                    <p:anim calcmode="lin" valueType="num">
                                      <p:cBhvr>
                                        <p:cTn id="94" dur="1000" fill="hold"/>
                                        <p:tgtEl>
                                          <p:spTgt spid="61443">
                                            <p:txEl>
                                              <p:pRg st="2" end="2"/>
                                            </p:txEl>
                                          </p:spTgt>
                                        </p:tgtEl>
                                        <p:attrNameLst>
                                          <p:attrName>ppt_h</p:attrName>
                                        </p:attrNameLst>
                                      </p:cBhvr>
                                      <p:tavLst>
                                        <p:tav tm="0">
                                          <p:val>
                                            <p:strVal val="#ppt_h"/>
                                          </p:val>
                                        </p:tav>
                                        <p:tav tm="100000">
                                          <p:val>
                                            <p:strVal val="#ppt_h"/>
                                          </p:val>
                                        </p:tav>
                                      </p:tavLst>
                                    </p:anim>
                                    <p:anim calcmode="lin" valueType="num">
                                      <p:cBhvr>
                                        <p:cTn id="95" dur="500" decel="50000" fill="hold">
                                          <p:stCondLst>
                                            <p:cond delay="0"/>
                                          </p:stCondLst>
                                        </p:cTn>
                                        <p:tgtEl>
                                          <p:spTgt spid="61443">
                                            <p:txEl>
                                              <p:pRg st="2" end="2"/>
                                            </p:txEl>
                                          </p:spTgt>
                                        </p:tgtEl>
                                        <p:attrNameLst>
                                          <p:attrName>ppt_x</p:attrName>
                                        </p:attrNameLst>
                                      </p:cBhvr>
                                      <p:tavLst>
                                        <p:tav tm="0">
                                          <p:val>
                                            <p:strVal val="#ppt_x+.4"/>
                                          </p:val>
                                        </p:tav>
                                        <p:tav tm="100000">
                                          <p:val>
                                            <p:strVal val="#ppt_x"/>
                                          </p:val>
                                        </p:tav>
                                      </p:tavLst>
                                    </p:anim>
                                    <p:anim calcmode="lin" valueType="num">
                                      <p:cBhvr>
                                        <p:cTn id="96" dur="500" decel="50000" fill="hold">
                                          <p:stCondLst>
                                            <p:cond delay="0"/>
                                          </p:stCondLst>
                                        </p:cTn>
                                        <p:tgtEl>
                                          <p:spTgt spid="61443">
                                            <p:txEl>
                                              <p:pRg st="2" end="2"/>
                                            </p:txEl>
                                          </p:spTgt>
                                        </p:tgtEl>
                                        <p:attrNameLst>
                                          <p:attrName>ppt_y</p:attrName>
                                        </p:attrNameLst>
                                      </p:cBhvr>
                                      <p:tavLst>
                                        <p:tav tm="0">
                                          <p:val>
                                            <p:strVal val="#ppt_y-.2"/>
                                          </p:val>
                                        </p:tav>
                                        <p:tav tm="100000">
                                          <p:val>
                                            <p:strVal val="#ppt_y+.1"/>
                                          </p:val>
                                        </p:tav>
                                      </p:tavLst>
                                    </p:anim>
                                    <p:anim calcmode="lin" valueType="num">
                                      <p:cBhvr>
                                        <p:cTn id="97" dur="500" accel="50000" fill="hold">
                                          <p:stCondLst>
                                            <p:cond delay="500"/>
                                          </p:stCondLst>
                                        </p:cTn>
                                        <p:tgtEl>
                                          <p:spTgt spid="61443">
                                            <p:txEl>
                                              <p:pRg st="2" end="2"/>
                                            </p:txEl>
                                          </p:spTgt>
                                        </p:tgtEl>
                                        <p:attrNameLst>
                                          <p:attrName>ppt_y</p:attrName>
                                        </p:attrNameLst>
                                      </p:cBhvr>
                                      <p:tavLst>
                                        <p:tav tm="0">
                                          <p:val>
                                            <p:strVal val="#ppt_y+.1"/>
                                          </p:val>
                                        </p:tav>
                                        <p:tav tm="100000">
                                          <p:val>
                                            <p:strVal val="#ppt_y"/>
                                          </p:val>
                                        </p:tav>
                                      </p:tavLst>
                                    </p:anim>
                                    <p:animEffect transition="in" filter="fade">
                                      <p:cBhvr>
                                        <p:cTn id="98" dur="1000" decel="50000">
                                          <p:stCondLst>
                                            <p:cond delay="0"/>
                                          </p:stCondLst>
                                        </p:cTn>
                                        <p:tgtEl>
                                          <p:spTgt spid="61443">
                                            <p:txEl>
                                              <p:pRg st="2" end="2"/>
                                            </p:txEl>
                                          </p:spTgt>
                                        </p:tgtEl>
                                      </p:cBhvr>
                                    </p:animEffect>
                                  </p:childTnLst>
                                </p:cTn>
                              </p:par>
                            </p:childTnLst>
                          </p:cTn>
                        </p:par>
                      </p:childTnLst>
                    </p:cTn>
                  </p:par>
                  <p:par>
                    <p:cTn id="99" fill="hold" nodeType="clickPar">
                      <p:stCondLst>
                        <p:cond delay="indefinite"/>
                      </p:stCondLst>
                      <p:childTnLst>
                        <p:par>
                          <p:cTn id="100" fill="hold" nodeType="withGroup">
                            <p:stCondLst>
                              <p:cond delay="0"/>
                            </p:stCondLst>
                            <p:childTnLst>
                              <p:par>
                                <p:cTn id="101" presetID="25" presetClass="entr" presetSubtype="0" fill="hold" grpId="0" nodeType="clickEffect">
                                  <p:stCondLst>
                                    <p:cond delay="0"/>
                                  </p:stCondLst>
                                  <p:childTnLst>
                                    <p:set>
                                      <p:cBhvr>
                                        <p:cTn id="102" dur="1" fill="hold">
                                          <p:stCondLst>
                                            <p:cond delay="0"/>
                                          </p:stCondLst>
                                        </p:cTn>
                                        <p:tgtEl>
                                          <p:spTgt spid="61443">
                                            <p:txEl>
                                              <p:pRg st="3" end="3"/>
                                            </p:txEl>
                                          </p:spTgt>
                                        </p:tgtEl>
                                        <p:attrNameLst>
                                          <p:attrName>style.visibility</p:attrName>
                                        </p:attrNameLst>
                                      </p:cBhvr>
                                      <p:to>
                                        <p:strVal val="visible"/>
                                      </p:to>
                                    </p:set>
                                    <p:anim calcmode="lin" valueType="num">
                                      <p:cBhvr>
                                        <p:cTn id="103" dur="500" decel="50000" fill="hold">
                                          <p:stCondLst>
                                            <p:cond delay="0"/>
                                          </p:stCondLst>
                                        </p:cTn>
                                        <p:tgtEl>
                                          <p:spTgt spid="61443">
                                            <p:txEl>
                                              <p:pRg st="3" end="3"/>
                                            </p:txEl>
                                          </p:spTgt>
                                        </p:tgtEl>
                                        <p:attrNameLst>
                                          <p:attrName>style.rotation</p:attrName>
                                        </p:attrNameLst>
                                      </p:cBhvr>
                                      <p:tavLst>
                                        <p:tav tm="0">
                                          <p:val>
                                            <p:fltVal val="-90"/>
                                          </p:val>
                                        </p:tav>
                                        <p:tav tm="100000">
                                          <p:val>
                                            <p:fltVal val="0"/>
                                          </p:val>
                                        </p:tav>
                                      </p:tavLst>
                                    </p:anim>
                                    <p:anim calcmode="lin" valueType="num">
                                      <p:cBhvr>
                                        <p:cTn id="104" dur="500" decel="50000" fill="hold">
                                          <p:stCondLst>
                                            <p:cond delay="0"/>
                                          </p:stCondLst>
                                        </p:cTn>
                                        <p:tgtEl>
                                          <p:spTgt spid="61443">
                                            <p:txEl>
                                              <p:pRg st="3" end="3"/>
                                            </p:txEl>
                                          </p:spTgt>
                                        </p:tgtEl>
                                        <p:attrNameLst>
                                          <p:attrName>ppt_w</p:attrName>
                                        </p:attrNameLst>
                                      </p:cBhvr>
                                      <p:tavLst>
                                        <p:tav tm="0">
                                          <p:val>
                                            <p:strVal val="#ppt_w"/>
                                          </p:val>
                                        </p:tav>
                                        <p:tav tm="100000">
                                          <p:val>
                                            <p:strVal val="#ppt_w*.05"/>
                                          </p:val>
                                        </p:tav>
                                      </p:tavLst>
                                    </p:anim>
                                    <p:anim calcmode="lin" valueType="num">
                                      <p:cBhvr>
                                        <p:cTn id="105" dur="500" accel="50000" fill="hold">
                                          <p:stCondLst>
                                            <p:cond delay="500"/>
                                          </p:stCondLst>
                                        </p:cTn>
                                        <p:tgtEl>
                                          <p:spTgt spid="61443">
                                            <p:txEl>
                                              <p:pRg st="3" end="3"/>
                                            </p:txEl>
                                          </p:spTgt>
                                        </p:tgtEl>
                                        <p:attrNameLst>
                                          <p:attrName>ppt_w</p:attrName>
                                        </p:attrNameLst>
                                      </p:cBhvr>
                                      <p:tavLst>
                                        <p:tav tm="0">
                                          <p:val>
                                            <p:strVal val="#ppt_w*.05"/>
                                          </p:val>
                                        </p:tav>
                                        <p:tav tm="100000">
                                          <p:val>
                                            <p:strVal val="#ppt_w"/>
                                          </p:val>
                                        </p:tav>
                                      </p:tavLst>
                                    </p:anim>
                                    <p:anim calcmode="lin" valueType="num">
                                      <p:cBhvr>
                                        <p:cTn id="106" dur="1000" fill="hold"/>
                                        <p:tgtEl>
                                          <p:spTgt spid="61443">
                                            <p:txEl>
                                              <p:pRg st="3" end="3"/>
                                            </p:txEl>
                                          </p:spTgt>
                                        </p:tgtEl>
                                        <p:attrNameLst>
                                          <p:attrName>ppt_h</p:attrName>
                                        </p:attrNameLst>
                                      </p:cBhvr>
                                      <p:tavLst>
                                        <p:tav tm="0">
                                          <p:val>
                                            <p:strVal val="#ppt_h"/>
                                          </p:val>
                                        </p:tav>
                                        <p:tav tm="100000">
                                          <p:val>
                                            <p:strVal val="#ppt_h"/>
                                          </p:val>
                                        </p:tav>
                                      </p:tavLst>
                                    </p:anim>
                                    <p:anim calcmode="lin" valueType="num">
                                      <p:cBhvr>
                                        <p:cTn id="107" dur="500" decel="50000" fill="hold">
                                          <p:stCondLst>
                                            <p:cond delay="0"/>
                                          </p:stCondLst>
                                        </p:cTn>
                                        <p:tgtEl>
                                          <p:spTgt spid="61443">
                                            <p:txEl>
                                              <p:pRg st="3" end="3"/>
                                            </p:txEl>
                                          </p:spTgt>
                                        </p:tgtEl>
                                        <p:attrNameLst>
                                          <p:attrName>ppt_x</p:attrName>
                                        </p:attrNameLst>
                                      </p:cBhvr>
                                      <p:tavLst>
                                        <p:tav tm="0">
                                          <p:val>
                                            <p:strVal val="#ppt_x+.4"/>
                                          </p:val>
                                        </p:tav>
                                        <p:tav tm="100000">
                                          <p:val>
                                            <p:strVal val="#ppt_x"/>
                                          </p:val>
                                        </p:tav>
                                      </p:tavLst>
                                    </p:anim>
                                    <p:anim calcmode="lin" valueType="num">
                                      <p:cBhvr>
                                        <p:cTn id="108" dur="500" decel="50000" fill="hold">
                                          <p:stCondLst>
                                            <p:cond delay="0"/>
                                          </p:stCondLst>
                                        </p:cTn>
                                        <p:tgtEl>
                                          <p:spTgt spid="61443">
                                            <p:txEl>
                                              <p:pRg st="3" end="3"/>
                                            </p:txEl>
                                          </p:spTgt>
                                        </p:tgtEl>
                                        <p:attrNameLst>
                                          <p:attrName>ppt_y</p:attrName>
                                        </p:attrNameLst>
                                      </p:cBhvr>
                                      <p:tavLst>
                                        <p:tav tm="0">
                                          <p:val>
                                            <p:strVal val="#ppt_y-.2"/>
                                          </p:val>
                                        </p:tav>
                                        <p:tav tm="100000">
                                          <p:val>
                                            <p:strVal val="#ppt_y+.1"/>
                                          </p:val>
                                        </p:tav>
                                      </p:tavLst>
                                    </p:anim>
                                    <p:anim calcmode="lin" valueType="num">
                                      <p:cBhvr>
                                        <p:cTn id="109" dur="500" accel="50000" fill="hold">
                                          <p:stCondLst>
                                            <p:cond delay="500"/>
                                          </p:stCondLst>
                                        </p:cTn>
                                        <p:tgtEl>
                                          <p:spTgt spid="61443">
                                            <p:txEl>
                                              <p:pRg st="3" end="3"/>
                                            </p:txEl>
                                          </p:spTgt>
                                        </p:tgtEl>
                                        <p:attrNameLst>
                                          <p:attrName>ppt_y</p:attrName>
                                        </p:attrNameLst>
                                      </p:cBhvr>
                                      <p:tavLst>
                                        <p:tav tm="0">
                                          <p:val>
                                            <p:strVal val="#ppt_y+.1"/>
                                          </p:val>
                                        </p:tav>
                                        <p:tav tm="100000">
                                          <p:val>
                                            <p:strVal val="#ppt_y"/>
                                          </p:val>
                                        </p:tav>
                                      </p:tavLst>
                                    </p:anim>
                                    <p:animEffect transition="in" filter="fade">
                                      <p:cBhvr>
                                        <p:cTn id="110" dur="1000" decel="50000">
                                          <p:stCondLst>
                                            <p:cond delay="0"/>
                                          </p:stCondLst>
                                        </p:cTn>
                                        <p:tgtEl>
                                          <p:spTgt spid="61443">
                                            <p:txEl>
                                              <p:pRg st="3" end="3"/>
                                            </p:txEl>
                                          </p:spTgt>
                                        </p:tgtEl>
                                      </p:cBhvr>
                                    </p:animEffec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25" presetClass="entr" presetSubtype="0" fill="hold" grpId="0" nodeType="clickEffect">
                                  <p:stCondLst>
                                    <p:cond delay="0"/>
                                  </p:stCondLst>
                                  <p:childTnLst>
                                    <p:set>
                                      <p:cBhvr>
                                        <p:cTn id="114" dur="1" fill="hold">
                                          <p:stCondLst>
                                            <p:cond delay="0"/>
                                          </p:stCondLst>
                                        </p:cTn>
                                        <p:tgtEl>
                                          <p:spTgt spid="61443">
                                            <p:txEl>
                                              <p:pRg st="4" end="4"/>
                                            </p:txEl>
                                          </p:spTgt>
                                        </p:tgtEl>
                                        <p:attrNameLst>
                                          <p:attrName>style.visibility</p:attrName>
                                        </p:attrNameLst>
                                      </p:cBhvr>
                                      <p:to>
                                        <p:strVal val="visible"/>
                                      </p:to>
                                    </p:set>
                                    <p:anim calcmode="lin" valueType="num">
                                      <p:cBhvr>
                                        <p:cTn id="115" dur="500" decel="50000" fill="hold">
                                          <p:stCondLst>
                                            <p:cond delay="0"/>
                                          </p:stCondLst>
                                        </p:cTn>
                                        <p:tgtEl>
                                          <p:spTgt spid="61443">
                                            <p:txEl>
                                              <p:pRg st="4" end="4"/>
                                            </p:txEl>
                                          </p:spTgt>
                                        </p:tgtEl>
                                        <p:attrNameLst>
                                          <p:attrName>style.rotation</p:attrName>
                                        </p:attrNameLst>
                                      </p:cBhvr>
                                      <p:tavLst>
                                        <p:tav tm="0">
                                          <p:val>
                                            <p:fltVal val="-90"/>
                                          </p:val>
                                        </p:tav>
                                        <p:tav tm="100000">
                                          <p:val>
                                            <p:fltVal val="0"/>
                                          </p:val>
                                        </p:tav>
                                      </p:tavLst>
                                    </p:anim>
                                    <p:anim calcmode="lin" valueType="num">
                                      <p:cBhvr>
                                        <p:cTn id="116" dur="500" decel="50000" fill="hold">
                                          <p:stCondLst>
                                            <p:cond delay="0"/>
                                          </p:stCondLst>
                                        </p:cTn>
                                        <p:tgtEl>
                                          <p:spTgt spid="61443">
                                            <p:txEl>
                                              <p:pRg st="4" end="4"/>
                                            </p:txEl>
                                          </p:spTgt>
                                        </p:tgtEl>
                                        <p:attrNameLst>
                                          <p:attrName>ppt_w</p:attrName>
                                        </p:attrNameLst>
                                      </p:cBhvr>
                                      <p:tavLst>
                                        <p:tav tm="0">
                                          <p:val>
                                            <p:strVal val="#ppt_w"/>
                                          </p:val>
                                        </p:tav>
                                        <p:tav tm="100000">
                                          <p:val>
                                            <p:strVal val="#ppt_w*.05"/>
                                          </p:val>
                                        </p:tav>
                                      </p:tavLst>
                                    </p:anim>
                                    <p:anim calcmode="lin" valueType="num">
                                      <p:cBhvr>
                                        <p:cTn id="117" dur="500" accel="50000" fill="hold">
                                          <p:stCondLst>
                                            <p:cond delay="500"/>
                                          </p:stCondLst>
                                        </p:cTn>
                                        <p:tgtEl>
                                          <p:spTgt spid="61443">
                                            <p:txEl>
                                              <p:pRg st="4" end="4"/>
                                            </p:txEl>
                                          </p:spTgt>
                                        </p:tgtEl>
                                        <p:attrNameLst>
                                          <p:attrName>ppt_w</p:attrName>
                                        </p:attrNameLst>
                                      </p:cBhvr>
                                      <p:tavLst>
                                        <p:tav tm="0">
                                          <p:val>
                                            <p:strVal val="#ppt_w*.05"/>
                                          </p:val>
                                        </p:tav>
                                        <p:tav tm="100000">
                                          <p:val>
                                            <p:strVal val="#ppt_w"/>
                                          </p:val>
                                        </p:tav>
                                      </p:tavLst>
                                    </p:anim>
                                    <p:anim calcmode="lin" valueType="num">
                                      <p:cBhvr>
                                        <p:cTn id="118" dur="1000" fill="hold"/>
                                        <p:tgtEl>
                                          <p:spTgt spid="61443">
                                            <p:txEl>
                                              <p:pRg st="4" end="4"/>
                                            </p:txEl>
                                          </p:spTgt>
                                        </p:tgtEl>
                                        <p:attrNameLst>
                                          <p:attrName>ppt_h</p:attrName>
                                        </p:attrNameLst>
                                      </p:cBhvr>
                                      <p:tavLst>
                                        <p:tav tm="0">
                                          <p:val>
                                            <p:strVal val="#ppt_h"/>
                                          </p:val>
                                        </p:tav>
                                        <p:tav tm="100000">
                                          <p:val>
                                            <p:strVal val="#ppt_h"/>
                                          </p:val>
                                        </p:tav>
                                      </p:tavLst>
                                    </p:anim>
                                    <p:anim calcmode="lin" valueType="num">
                                      <p:cBhvr>
                                        <p:cTn id="119" dur="500" decel="50000" fill="hold">
                                          <p:stCondLst>
                                            <p:cond delay="0"/>
                                          </p:stCondLst>
                                        </p:cTn>
                                        <p:tgtEl>
                                          <p:spTgt spid="61443">
                                            <p:txEl>
                                              <p:pRg st="4" end="4"/>
                                            </p:txEl>
                                          </p:spTgt>
                                        </p:tgtEl>
                                        <p:attrNameLst>
                                          <p:attrName>ppt_x</p:attrName>
                                        </p:attrNameLst>
                                      </p:cBhvr>
                                      <p:tavLst>
                                        <p:tav tm="0">
                                          <p:val>
                                            <p:strVal val="#ppt_x+.4"/>
                                          </p:val>
                                        </p:tav>
                                        <p:tav tm="100000">
                                          <p:val>
                                            <p:strVal val="#ppt_x"/>
                                          </p:val>
                                        </p:tav>
                                      </p:tavLst>
                                    </p:anim>
                                    <p:anim calcmode="lin" valueType="num">
                                      <p:cBhvr>
                                        <p:cTn id="120" dur="500" decel="50000" fill="hold">
                                          <p:stCondLst>
                                            <p:cond delay="0"/>
                                          </p:stCondLst>
                                        </p:cTn>
                                        <p:tgtEl>
                                          <p:spTgt spid="61443">
                                            <p:txEl>
                                              <p:pRg st="4" end="4"/>
                                            </p:txEl>
                                          </p:spTgt>
                                        </p:tgtEl>
                                        <p:attrNameLst>
                                          <p:attrName>ppt_y</p:attrName>
                                        </p:attrNameLst>
                                      </p:cBhvr>
                                      <p:tavLst>
                                        <p:tav tm="0">
                                          <p:val>
                                            <p:strVal val="#ppt_y-.2"/>
                                          </p:val>
                                        </p:tav>
                                        <p:tav tm="100000">
                                          <p:val>
                                            <p:strVal val="#ppt_y+.1"/>
                                          </p:val>
                                        </p:tav>
                                      </p:tavLst>
                                    </p:anim>
                                    <p:anim calcmode="lin" valueType="num">
                                      <p:cBhvr>
                                        <p:cTn id="121" dur="500" accel="50000" fill="hold">
                                          <p:stCondLst>
                                            <p:cond delay="500"/>
                                          </p:stCondLst>
                                        </p:cTn>
                                        <p:tgtEl>
                                          <p:spTgt spid="61443">
                                            <p:txEl>
                                              <p:pRg st="4" end="4"/>
                                            </p:txEl>
                                          </p:spTgt>
                                        </p:tgtEl>
                                        <p:attrNameLst>
                                          <p:attrName>ppt_y</p:attrName>
                                        </p:attrNameLst>
                                      </p:cBhvr>
                                      <p:tavLst>
                                        <p:tav tm="0">
                                          <p:val>
                                            <p:strVal val="#ppt_y+.1"/>
                                          </p:val>
                                        </p:tav>
                                        <p:tav tm="100000">
                                          <p:val>
                                            <p:strVal val="#ppt_y"/>
                                          </p:val>
                                        </p:tav>
                                      </p:tavLst>
                                    </p:anim>
                                    <p:animEffect transition="in" filter="fade">
                                      <p:cBhvr>
                                        <p:cTn id="122" dur="1000" decel="50000">
                                          <p:stCondLst>
                                            <p:cond delay="0"/>
                                          </p:stCondLst>
                                        </p:cTn>
                                        <p:tgtEl>
                                          <p:spTgt spid="61443">
                                            <p:txEl>
                                              <p:pRg st="4" end="4"/>
                                            </p:txEl>
                                          </p:spTgt>
                                        </p:tgtEl>
                                      </p:cBhvr>
                                    </p:animEffect>
                                  </p:childTnLst>
                                </p:cTn>
                              </p:par>
                            </p:childTnLst>
                          </p:cTn>
                        </p:par>
                      </p:childTnLst>
                    </p:cTn>
                  </p:par>
                  <p:par>
                    <p:cTn id="123" fill="hold" nodeType="clickPar">
                      <p:stCondLst>
                        <p:cond delay="indefinite"/>
                      </p:stCondLst>
                      <p:childTnLst>
                        <p:par>
                          <p:cTn id="124" fill="hold" nodeType="withGroup">
                            <p:stCondLst>
                              <p:cond delay="0"/>
                            </p:stCondLst>
                            <p:childTnLst>
                              <p:par>
                                <p:cTn id="125" presetID="25" presetClass="entr" presetSubtype="0" fill="hold" grpId="0" nodeType="clickEffect">
                                  <p:stCondLst>
                                    <p:cond delay="0"/>
                                  </p:stCondLst>
                                  <p:childTnLst>
                                    <p:set>
                                      <p:cBhvr>
                                        <p:cTn id="126" dur="1" fill="hold">
                                          <p:stCondLst>
                                            <p:cond delay="0"/>
                                          </p:stCondLst>
                                        </p:cTn>
                                        <p:tgtEl>
                                          <p:spTgt spid="61443">
                                            <p:txEl>
                                              <p:pRg st="5" end="5"/>
                                            </p:txEl>
                                          </p:spTgt>
                                        </p:tgtEl>
                                        <p:attrNameLst>
                                          <p:attrName>style.visibility</p:attrName>
                                        </p:attrNameLst>
                                      </p:cBhvr>
                                      <p:to>
                                        <p:strVal val="visible"/>
                                      </p:to>
                                    </p:set>
                                    <p:anim calcmode="lin" valueType="num">
                                      <p:cBhvr>
                                        <p:cTn id="127" dur="500" decel="50000" fill="hold">
                                          <p:stCondLst>
                                            <p:cond delay="0"/>
                                          </p:stCondLst>
                                        </p:cTn>
                                        <p:tgtEl>
                                          <p:spTgt spid="61443">
                                            <p:txEl>
                                              <p:pRg st="5" end="5"/>
                                            </p:txEl>
                                          </p:spTgt>
                                        </p:tgtEl>
                                        <p:attrNameLst>
                                          <p:attrName>style.rotation</p:attrName>
                                        </p:attrNameLst>
                                      </p:cBhvr>
                                      <p:tavLst>
                                        <p:tav tm="0">
                                          <p:val>
                                            <p:fltVal val="-90"/>
                                          </p:val>
                                        </p:tav>
                                        <p:tav tm="100000">
                                          <p:val>
                                            <p:fltVal val="0"/>
                                          </p:val>
                                        </p:tav>
                                      </p:tavLst>
                                    </p:anim>
                                    <p:anim calcmode="lin" valueType="num">
                                      <p:cBhvr>
                                        <p:cTn id="128" dur="500" decel="50000" fill="hold">
                                          <p:stCondLst>
                                            <p:cond delay="0"/>
                                          </p:stCondLst>
                                        </p:cTn>
                                        <p:tgtEl>
                                          <p:spTgt spid="61443">
                                            <p:txEl>
                                              <p:pRg st="5" end="5"/>
                                            </p:txEl>
                                          </p:spTgt>
                                        </p:tgtEl>
                                        <p:attrNameLst>
                                          <p:attrName>ppt_w</p:attrName>
                                        </p:attrNameLst>
                                      </p:cBhvr>
                                      <p:tavLst>
                                        <p:tav tm="0">
                                          <p:val>
                                            <p:strVal val="#ppt_w"/>
                                          </p:val>
                                        </p:tav>
                                        <p:tav tm="100000">
                                          <p:val>
                                            <p:strVal val="#ppt_w*.05"/>
                                          </p:val>
                                        </p:tav>
                                      </p:tavLst>
                                    </p:anim>
                                    <p:anim calcmode="lin" valueType="num">
                                      <p:cBhvr>
                                        <p:cTn id="129" dur="500" accel="50000" fill="hold">
                                          <p:stCondLst>
                                            <p:cond delay="500"/>
                                          </p:stCondLst>
                                        </p:cTn>
                                        <p:tgtEl>
                                          <p:spTgt spid="61443">
                                            <p:txEl>
                                              <p:pRg st="5" end="5"/>
                                            </p:txEl>
                                          </p:spTgt>
                                        </p:tgtEl>
                                        <p:attrNameLst>
                                          <p:attrName>ppt_w</p:attrName>
                                        </p:attrNameLst>
                                      </p:cBhvr>
                                      <p:tavLst>
                                        <p:tav tm="0">
                                          <p:val>
                                            <p:strVal val="#ppt_w*.05"/>
                                          </p:val>
                                        </p:tav>
                                        <p:tav tm="100000">
                                          <p:val>
                                            <p:strVal val="#ppt_w"/>
                                          </p:val>
                                        </p:tav>
                                      </p:tavLst>
                                    </p:anim>
                                    <p:anim calcmode="lin" valueType="num">
                                      <p:cBhvr>
                                        <p:cTn id="130" dur="1000" fill="hold"/>
                                        <p:tgtEl>
                                          <p:spTgt spid="61443">
                                            <p:txEl>
                                              <p:pRg st="5" end="5"/>
                                            </p:txEl>
                                          </p:spTgt>
                                        </p:tgtEl>
                                        <p:attrNameLst>
                                          <p:attrName>ppt_h</p:attrName>
                                        </p:attrNameLst>
                                      </p:cBhvr>
                                      <p:tavLst>
                                        <p:tav tm="0">
                                          <p:val>
                                            <p:strVal val="#ppt_h"/>
                                          </p:val>
                                        </p:tav>
                                        <p:tav tm="100000">
                                          <p:val>
                                            <p:strVal val="#ppt_h"/>
                                          </p:val>
                                        </p:tav>
                                      </p:tavLst>
                                    </p:anim>
                                    <p:anim calcmode="lin" valueType="num">
                                      <p:cBhvr>
                                        <p:cTn id="131" dur="500" decel="50000" fill="hold">
                                          <p:stCondLst>
                                            <p:cond delay="0"/>
                                          </p:stCondLst>
                                        </p:cTn>
                                        <p:tgtEl>
                                          <p:spTgt spid="61443">
                                            <p:txEl>
                                              <p:pRg st="5" end="5"/>
                                            </p:txEl>
                                          </p:spTgt>
                                        </p:tgtEl>
                                        <p:attrNameLst>
                                          <p:attrName>ppt_x</p:attrName>
                                        </p:attrNameLst>
                                      </p:cBhvr>
                                      <p:tavLst>
                                        <p:tav tm="0">
                                          <p:val>
                                            <p:strVal val="#ppt_x+.4"/>
                                          </p:val>
                                        </p:tav>
                                        <p:tav tm="100000">
                                          <p:val>
                                            <p:strVal val="#ppt_x"/>
                                          </p:val>
                                        </p:tav>
                                      </p:tavLst>
                                    </p:anim>
                                    <p:anim calcmode="lin" valueType="num">
                                      <p:cBhvr>
                                        <p:cTn id="132" dur="500" decel="50000" fill="hold">
                                          <p:stCondLst>
                                            <p:cond delay="0"/>
                                          </p:stCondLst>
                                        </p:cTn>
                                        <p:tgtEl>
                                          <p:spTgt spid="61443">
                                            <p:txEl>
                                              <p:pRg st="5" end="5"/>
                                            </p:txEl>
                                          </p:spTgt>
                                        </p:tgtEl>
                                        <p:attrNameLst>
                                          <p:attrName>ppt_y</p:attrName>
                                        </p:attrNameLst>
                                      </p:cBhvr>
                                      <p:tavLst>
                                        <p:tav tm="0">
                                          <p:val>
                                            <p:strVal val="#ppt_y-.2"/>
                                          </p:val>
                                        </p:tav>
                                        <p:tav tm="100000">
                                          <p:val>
                                            <p:strVal val="#ppt_y+.1"/>
                                          </p:val>
                                        </p:tav>
                                      </p:tavLst>
                                    </p:anim>
                                    <p:anim calcmode="lin" valueType="num">
                                      <p:cBhvr>
                                        <p:cTn id="133" dur="500" accel="50000" fill="hold">
                                          <p:stCondLst>
                                            <p:cond delay="500"/>
                                          </p:stCondLst>
                                        </p:cTn>
                                        <p:tgtEl>
                                          <p:spTgt spid="61443">
                                            <p:txEl>
                                              <p:pRg st="5" end="5"/>
                                            </p:txEl>
                                          </p:spTgt>
                                        </p:tgtEl>
                                        <p:attrNameLst>
                                          <p:attrName>ppt_y</p:attrName>
                                        </p:attrNameLst>
                                      </p:cBhvr>
                                      <p:tavLst>
                                        <p:tav tm="0">
                                          <p:val>
                                            <p:strVal val="#ppt_y+.1"/>
                                          </p:val>
                                        </p:tav>
                                        <p:tav tm="100000">
                                          <p:val>
                                            <p:strVal val="#ppt_y"/>
                                          </p:val>
                                        </p:tav>
                                      </p:tavLst>
                                    </p:anim>
                                    <p:animEffect transition="in" filter="fade">
                                      <p:cBhvr>
                                        <p:cTn id="134" dur="1000" decel="50000">
                                          <p:stCondLst>
                                            <p:cond delay="0"/>
                                          </p:stCondLst>
                                        </p:cTn>
                                        <p:tgtEl>
                                          <p:spTgt spid="6144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build="p"/>
      <p:bldP spid="6144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文本框 3"/>
          <p:cNvSpPr txBox="1">
            <a:spLocks noChangeArrowheads="1"/>
          </p:cNvSpPr>
          <p:nvPr/>
        </p:nvSpPr>
        <p:spPr bwMode="auto">
          <a:xfrm>
            <a:off x="899592" y="332656"/>
            <a:ext cx="4772025" cy="641350"/>
          </a:xfrm>
          <a:prstGeom prst="rect">
            <a:avLst/>
          </a:prstGeom>
          <a:noFill/>
          <a:ln w="9525">
            <a:noFill/>
            <a:miter lim="800000"/>
            <a:headEnd/>
            <a:tailEnd/>
          </a:ln>
          <a:effectLst/>
        </p:spPr>
        <p:txBody>
          <a:bodyPr wrap="none">
            <a:spAutoFit/>
          </a:bodyPr>
          <a:lstStyle/>
          <a:p>
            <a:r>
              <a:rPr kumimoji="1" lang="zh-CN" altLang="en-US" sz="3600" b="1" dirty="0">
                <a:latin typeface="Times New Roman" pitchFamily="18" charset="0"/>
                <a:ea typeface="华文中宋" pitchFamily="2" charset="-122"/>
              </a:rPr>
              <a:t>给下列画线的字词注音</a:t>
            </a:r>
          </a:p>
        </p:txBody>
      </p:sp>
      <p:sp>
        <p:nvSpPr>
          <p:cNvPr id="36868" name="文本框 4"/>
          <p:cNvSpPr txBox="1">
            <a:spLocks noChangeArrowheads="1"/>
          </p:cNvSpPr>
          <p:nvPr/>
        </p:nvSpPr>
        <p:spPr bwMode="auto">
          <a:xfrm>
            <a:off x="228600" y="1676400"/>
            <a:ext cx="8535988" cy="4478338"/>
          </a:xfrm>
          <a:prstGeom prst="rect">
            <a:avLst/>
          </a:prstGeom>
          <a:noFill/>
          <a:ln w="9525">
            <a:noFill/>
            <a:miter lim="800000"/>
            <a:headEnd/>
            <a:tailEnd/>
          </a:ln>
          <a:effectLst/>
        </p:spPr>
        <p:txBody>
          <a:bodyPr wrap="none">
            <a:spAutoFit/>
          </a:bodyPr>
          <a:lstStyle/>
          <a:p>
            <a:r>
              <a:rPr kumimoji="1" lang="en-US" altLang="zh-CN" sz="3200" b="1" dirty="0">
                <a:solidFill>
                  <a:srgbClr val="FF0000"/>
                </a:solidFill>
                <a:latin typeface="Times New Roman" pitchFamily="18" charset="0"/>
              </a:rPr>
              <a:t>1</a:t>
            </a:r>
            <a:r>
              <a:rPr kumimoji="1" lang="zh-CN" altLang="en-US" sz="3200" b="1" dirty="0">
                <a:solidFill>
                  <a:srgbClr val="FF0000"/>
                </a:solidFill>
                <a:latin typeface="Times New Roman" pitchFamily="18" charset="0"/>
              </a:rPr>
              <a:t>、</a:t>
            </a:r>
            <a:r>
              <a:rPr kumimoji="1" lang="zh-CN" altLang="en-US" sz="3200" b="1" u="sng" dirty="0">
                <a:solidFill>
                  <a:srgbClr val="FF0000"/>
                </a:solidFill>
                <a:latin typeface="Times New Roman" pitchFamily="18" charset="0"/>
              </a:rPr>
              <a:t>壬戌</a:t>
            </a:r>
            <a:r>
              <a:rPr kumimoji="1" lang="zh-CN" altLang="en-US" sz="3200" b="1" dirty="0">
                <a:solidFill>
                  <a:srgbClr val="FF0000"/>
                </a:solidFill>
                <a:latin typeface="Times New Roman" pitchFamily="18" charset="0"/>
              </a:rPr>
              <a:t>（        ）                 </a:t>
            </a:r>
            <a:r>
              <a:rPr kumimoji="1" lang="en-US" altLang="zh-CN" sz="3200" b="1" dirty="0">
                <a:solidFill>
                  <a:srgbClr val="FF0000"/>
                </a:solidFill>
                <a:latin typeface="Times New Roman" pitchFamily="18" charset="0"/>
              </a:rPr>
              <a:t>10</a:t>
            </a:r>
            <a:r>
              <a:rPr kumimoji="1" lang="zh-CN" altLang="en-US" sz="3200" b="1" dirty="0">
                <a:solidFill>
                  <a:srgbClr val="FF0000"/>
                </a:solidFill>
                <a:latin typeface="Times New Roman" pitchFamily="18" charset="0"/>
              </a:rPr>
              <a:t>、</a:t>
            </a:r>
            <a:r>
              <a:rPr kumimoji="1" lang="zh-CN" altLang="en-US" sz="3200" b="1" u="sng" dirty="0">
                <a:solidFill>
                  <a:srgbClr val="FF0000"/>
                </a:solidFill>
                <a:latin typeface="Times New Roman" pitchFamily="18" charset="0"/>
              </a:rPr>
              <a:t>酾</a:t>
            </a:r>
            <a:r>
              <a:rPr kumimoji="1" lang="zh-CN" altLang="en-US" sz="3200" b="1" dirty="0">
                <a:solidFill>
                  <a:srgbClr val="FF0000"/>
                </a:solidFill>
                <a:latin typeface="Times New Roman" pitchFamily="18" charset="0"/>
              </a:rPr>
              <a:t>酒（       ）</a:t>
            </a:r>
          </a:p>
          <a:p>
            <a:r>
              <a:rPr kumimoji="1" lang="en-US" altLang="zh-CN" sz="3200" b="1" dirty="0">
                <a:solidFill>
                  <a:srgbClr val="FF0000"/>
                </a:solidFill>
                <a:latin typeface="Times New Roman" pitchFamily="18" charset="0"/>
              </a:rPr>
              <a:t>2</a:t>
            </a:r>
            <a:r>
              <a:rPr kumimoji="1" lang="zh-CN" altLang="en-US" sz="3200" b="1" dirty="0">
                <a:solidFill>
                  <a:srgbClr val="FF0000"/>
                </a:solidFill>
                <a:latin typeface="Times New Roman" pitchFamily="18" charset="0"/>
              </a:rPr>
              <a:t>、桂</a:t>
            </a:r>
            <a:r>
              <a:rPr kumimoji="1" lang="zh-CN" altLang="en-US" sz="3200" b="1" u="sng" dirty="0">
                <a:solidFill>
                  <a:srgbClr val="FF0000"/>
                </a:solidFill>
                <a:latin typeface="Times New Roman" pitchFamily="18" charset="0"/>
              </a:rPr>
              <a:t>棹</a:t>
            </a:r>
            <a:r>
              <a:rPr kumimoji="1" lang="zh-CN" altLang="en-US" sz="3200" b="1" dirty="0">
                <a:solidFill>
                  <a:srgbClr val="FF0000"/>
                </a:solidFill>
                <a:latin typeface="Times New Roman" pitchFamily="18" charset="0"/>
              </a:rPr>
              <a:t>（       ）                  </a:t>
            </a:r>
            <a:r>
              <a:rPr kumimoji="1" lang="en-US" altLang="zh-CN" sz="3200" b="1" dirty="0">
                <a:solidFill>
                  <a:srgbClr val="FF0000"/>
                </a:solidFill>
                <a:latin typeface="Times New Roman" pitchFamily="18" charset="0"/>
              </a:rPr>
              <a:t>11</a:t>
            </a:r>
            <a:r>
              <a:rPr kumimoji="1" lang="zh-CN" altLang="en-US" sz="3200" b="1" dirty="0">
                <a:solidFill>
                  <a:srgbClr val="FF0000"/>
                </a:solidFill>
                <a:latin typeface="Times New Roman" pitchFamily="18" charset="0"/>
              </a:rPr>
              <a:t>、横</a:t>
            </a:r>
            <a:r>
              <a:rPr kumimoji="1" lang="zh-CN" altLang="en-US" sz="3200" b="1" u="sng" dirty="0">
                <a:solidFill>
                  <a:srgbClr val="FF0000"/>
                </a:solidFill>
                <a:latin typeface="Times New Roman" pitchFamily="18" charset="0"/>
              </a:rPr>
              <a:t>槊</a:t>
            </a:r>
            <a:r>
              <a:rPr kumimoji="1" lang="zh-CN" altLang="en-US" sz="3200" b="1" dirty="0">
                <a:solidFill>
                  <a:srgbClr val="FF0000"/>
                </a:solidFill>
                <a:latin typeface="Times New Roman" pitchFamily="18" charset="0"/>
              </a:rPr>
              <a:t>（       ）</a:t>
            </a:r>
          </a:p>
          <a:p>
            <a:r>
              <a:rPr kumimoji="1" lang="en-US" altLang="zh-CN" sz="3200" b="1" dirty="0">
                <a:solidFill>
                  <a:srgbClr val="FF0000"/>
                </a:solidFill>
                <a:latin typeface="Times New Roman" pitchFamily="18" charset="0"/>
              </a:rPr>
              <a:t>3</a:t>
            </a:r>
            <a:r>
              <a:rPr kumimoji="1" lang="zh-CN" altLang="en-US" sz="3200" b="1" dirty="0">
                <a:solidFill>
                  <a:srgbClr val="FF0000"/>
                </a:solidFill>
                <a:latin typeface="Times New Roman" pitchFamily="18" charset="0"/>
              </a:rPr>
              <a:t>、余音</a:t>
            </a:r>
            <a:r>
              <a:rPr kumimoji="1" lang="zh-CN" altLang="en-US" sz="3200" b="1" u="sng" dirty="0">
                <a:solidFill>
                  <a:srgbClr val="FF0000"/>
                </a:solidFill>
                <a:latin typeface="Times New Roman" pitchFamily="18" charset="0"/>
              </a:rPr>
              <a:t>袅袅</a:t>
            </a:r>
            <a:r>
              <a:rPr kumimoji="1" lang="zh-CN" altLang="en-US" sz="3200" b="1" dirty="0">
                <a:solidFill>
                  <a:srgbClr val="FF0000"/>
                </a:solidFill>
                <a:latin typeface="Times New Roman" pitchFamily="18" charset="0"/>
              </a:rPr>
              <a:t>（           ）      </a:t>
            </a:r>
            <a:r>
              <a:rPr kumimoji="1" lang="en-US" altLang="zh-CN" sz="3200" b="1" dirty="0">
                <a:solidFill>
                  <a:srgbClr val="FF0000"/>
                </a:solidFill>
                <a:latin typeface="Times New Roman" pitchFamily="18" charset="0"/>
              </a:rPr>
              <a:t>12</a:t>
            </a:r>
            <a:r>
              <a:rPr kumimoji="1" lang="zh-CN" altLang="en-US" sz="3200" b="1" dirty="0">
                <a:solidFill>
                  <a:srgbClr val="FF0000"/>
                </a:solidFill>
                <a:latin typeface="Times New Roman" pitchFamily="18" charset="0"/>
              </a:rPr>
              <a:t>、渔</a:t>
            </a:r>
            <a:r>
              <a:rPr kumimoji="1" lang="zh-CN" altLang="en-US" sz="3200" b="1" u="sng" dirty="0">
                <a:solidFill>
                  <a:srgbClr val="FF0000"/>
                </a:solidFill>
                <a:latin typeface="Times New Roman" pitchFamily="18" charset="0"/>
              </a:rPr>
              <a:t>樵</a:t>
            </a:r>
            <a:r>
              <a:rPr kumimoji="1" lang="zh-CN" altLang="en-US" sz="3200" b="1" dirty="0">
                <a:solidFill>
                  <a:srgbClr val="FF0000"/>
                </a:solidFill>
                <a:latin typeface="Times New Roman" pitchFamily="18" charset="0"/>
              </a:rPr>
              <a:t>（       ）</a:t>
            </a:r>
          </a:p>
          <a:p>
            <a:r>
              <a:rPr kumimoji="1" lang="en-US" altLang="zh-CN" sz="3200" b="1" dirty="0">
                <a:solidFill>
                  <a:srgbClr val="FF0000"/>
                </a:solidFill>
                <a:latin typeface="Times New Roman" pitchFamily="18" charset="0"/>
              </a:rPr>
              <a:t>4</a:t>
            </a:r>
            <a:r>
              <a:rPr kumimoji="1" lang="zh-CN" altLang="en-US" sz="3200" b="1" dirty="0">
                <a:solidFill>
                  <a:srgbClr val="FF0000"/>
                </a:solidFill>
                <a:latin typeface="Times New Roman" pitchFamily="18" charset="0"/>
              </a:rPr>
              <a:t>、幽</a:t>
            </a:r>
            <a:r>
              <a:rPr kumimoji="1" lang="zh-CN" altLang="en-US" sz="3200" b="1" u="sng" dirty="0">
                <a:solidFill>
                  <a:srgbClr val="FF0000"/>
                </a:solidFill>
                <a:latin typeface="Times New Roman" pitchFamily="18" charset="0"/>
              </a:rPr>
              <a:t>壑</a:t>
            </a:r>
            <a:r>
              <a:rPr kumimoji="1" lang="zh-CN" altLang="en-US" sz="3200" b="1" dirty="0">
                <a:solidFill>
                  <a:srgbClr val="FF0000"/>
                </a:solidFill>
                <a:latin typeface="Times New Roman" pitchFamily="18" charset="0"/>
              </a:rPr>
              <a:t>（       ）                  </a:t>
            </a:r>
            <a:r>
              <a:rPr kumimoji="1" lang="en-US" altLang="zh-CN" sz="3200" b="1" dirty="0">
                <a:solidFill>
                  <a:srgbClr val="FF0000"/>
                </a:solidFill>
                <a:latin typeface="Times New Roman" pitchFamily="18" charset="0"/>
              </a:rPr>
              <a:t>13</a:t>
            </a:r>
            <a:r>
              <a:rPr kumimoji="1" lang="zh-CN" altLang="en-US" sz="3200" b="1" dirty="0">
                <a:solidFill>
                  <a:srgbClr val="FF0000"/>
                </a:solidFill>
                <a:latin typeface="Times New Roman" pitchFamily="18" charset="0"/>
              </a:rPr>
              <a:t>、</a:t>
            </a:r>
            <a:r>
              <a:rPr kumimoji="1" lang="zh-CN" altLang="en-US" sz="3200" b="1" u="sng" dirty="0">
                <a:solidFill>
                  <a:srgbClr val="FF0000"/>
                </a:solidFill>
                <a:latin typeface="Times New Roman" pitchFamily="18" charset="0"/>
              </a:rPr>
              <a:t>扁</a:t>
            </a:r>
            <a:r>
              <a:rPr kumimoji="1" lang="zh-CN" altLang="en-US" sz="3200" b="1" dirty="0">
                <a:solidFill>
                  <a:srgbClr val="FF0000"/>
                </a:solidFill>
                <a:latin typeface="Times New Roman" pitchFamily="18" charset="0"/>
              </a:rPr>
              <a:t>舟（       ） </a:t>
            </a:r>
          </a:p>
          <a:p>
            <a:r>
              <a:rPr kumimoji="1" lang="en-US" altLang="zh-CN" sz="3200" b="1" dirty="0">
                <a:solidFill>
                  <a:srgbClr val="FF0000"/>
                </a:solidFill>
                <a:latin typeface="Times New Roman" pitchFamily="18" charset="0"/>
              </a:rPr>
              <a:t>5</a:t>
            </a:r>
            <a:r>
              <a:rPr kumimoji="1" lang="zh-CN" altLang="en-US" sz="3200" b="1" dirty="0">
                <a:solidFill>
                  <a:srgbClr val="FF0000"/>
                </a:solidFill>
                <a:latin typeface="Times New Roman" pitchFamily="18" charset="0"/>
              </a:rPr>
              <a:t>、</a:t>
            </a:r>
            <a:r>
              <a:rPr kumimoji="1" lang="zh-CN" altLang="en-US" sz="3200" b="1" u="sng" dirty="0">
                <a:solidFill>
                  <a:srgbClr val="FF0000"/>
                </a:solidFill>
                <a:latin typeface="Times New Roman" pitchFamily="18" charset="0"/>
              </a:rPr>
              <a:t>嫠</a:t>
            </a:r>
            <a:r>
              <a:rPr kumimoji="1" lang="zh-CN" altLang="en-US" sz="3200" b="1" dirty="0">
                <a:solidFill>
                  <a:srgbClr val="FF0000"/>
                </a:solidFill>
                <a:latin typeface="Times New Roman" pitchFamily="18" charset="0"/>
              </a:rPr>
              <a:t>妇（       ）                  </a:t>
            </a:r>
            <a:r>
              <a:rPr kumimoji="1" lang="en-US" altLang="zh-CN" sz="3200" b="1" dirty="0">
                <a:solidFill>
                  <a:srgbClr val="FF0000"/>
                </a:solidFill>
                <a:latin typeface="Times New Roman" pitchFamily="18" charset="0"/>
              </a:rPr>
              <a:t>14</a:t>
            </a:r>
            <a:r>
              <a:rPr kumimoji="1" lang="zh-CN" altLang="en-US" sz="3200" b="1" dirty="0">
                <a:solidFill>
                  <a:srgbClr val="FF0000"/>
                </a:solidFill>
                <a:latin typeface="Times New Roman" pitchFamily="18" charset="0"/>
              </a:rPr>
              <a:t>、</a:t>
            </a:r>
            <a:r>
              <a:rPr kumimoji="1" lang="zh-CN" altLang="en-US" sz="3200" b="1" u="sng" dirty="0">
                <a:solidFill>
                  <a:srgbClr val="FF0000"/>
                </a:solidFill>
                <a:latin typeface="Times New Roman" pitchFamily="18" charset="0"/>
              </a:rPr>
              <a:t>匏</a:t>
            </a:r>
            <a:r>
              <a:rPr kumimoji="1" lang="zh-CN" altLang="en-US" sz="3200" b="1" dirty="0">
                <a:solidFill>
                  <a:srgbClr val="FF0000"/>
                </a:solidFill>
                <a:latin typeface="Times New Roman" pitchFamily="18" charset="0"/>
              </a:rPr>
              <a:t>尊（       ） </a:t>
            </a:r>
          </a:p>
          <a:p>
            <a:r>
              <a:rPr kumimoji="1" lang="en-US" altLang="zh-CN" sz="3200" b="1" dirty="0">
                <a:solidFill>
                  <a:srgbClr val="FF0000"/>
                </a:solidFill>
                <a:latin typeface="Times New Roman" pitchFamily="18" charset="0"/>
              </a:rPr>
              <a:t>6</a:t>
            </a:r>
            <a:r>
              <a:rPr kumimoji="1" lang="zh-CN" altLang="en-US" sz="3200" b="1" dirty="0">
                <a:solidFill>
                  <a:srgbClr val="FF0000"/>
                </a:solidFill>
                <a:latin typeface="Times New Roman" pitchFamily="18" charset="0"/>
              </a:rPr>
              <a:t>、</a:t>
            </a:r>
            <a:r>
              <a:rPr kumimoji="1" lang="zh-CN" altLang="en-US" sz="3200" b="1" u="sng" dirty="0">
                <a:solidFill>
                  <a:srgbClr val="FF0000"/>
                </a:solidFill>
                <a:latin typeface="Times New Roman" pitchFamily="18" charset="0"/>
              </a:rPr>
              <a:t>愀</a:t>
            </a:r>
            <a:r>
              <a:rPr kumimoji="1" lang="zh-CN" altLang="en-US" sz="3200" b="1" dirty="0">
                <a:solidFill>
                  <a:srgbClr val="FF0000"/>
                </a:solidFill>
                <a:latin typeface="Times New Roman" pitchFamily="18" charset="0"/>
              </a:rPr>
              <a:t>然（       ）                  </a:t>
            </a:r>
            <a:r>
              <a:rPr kumimoji="1" lang="en-US" altLang="zh-CN" sz="3200" b="1" dirty="0">
                <a:solidFill>
                  <a:srgbClr val="FF0000"/>
                </a:solidFill>
                <a:latin typeface="Times New Roman" pitchFamily="18" charset="0"/>
              </a:rPr>
              <a:t>15</a:t>
            </a:r>
            <a:r>
              <a:rPr kumimoji="1" lang="zh-CN" altLang="en-US" sz="3200" b="1" dirty="0">
                <a:solidFill>
                  <a:srgbClr val="FF0000"/>
                </a:solidFill>
                <a:latin typeface="Times New Roman" pitchFamily="18" charset="0"/>
              </a:rPr>
              <a:t>、</a:t>
            </a:r>
            <a:r>
              <a:rPr kumimoji="1" lang="zh-CN" altLang="en-US" sz="3200" b="1" u="sng" dirty="0">
                <a:solidFill>
                  <a:srgbClr val="FF0000"/>
                </a:solidFill>
                <a:latin typeface="Times New Roman" pitchFamily="18" charset="0"/>
              </a:rPr>
              <a:t>蜉蝣</a:t>
            </a:r>
            <a:r>
              <a:rPr kumimoji="1" lang="zh-CN" altLang="en-US" sz="3200" b="1" dirty="0">
                <a:solidFill>
                  <a:srgbClr val="FF0000"/>
                </a:solidFill>
                <a:latin typeface="Times New Roman" pitchFamily="18" charset="0"/>
              </a:rPr>
              <a:t>（       ）</a:t>
            </a:r>
          </a:p>
          <a:p>
            <a:r>
              <a:rPr kumimoji="1" lang="en-US" altLang="zh-CN" sz="3200" b="1" dirty="0">
                <a:solidFill>
                  <a:srgbClr val="FF0000"/>
                </a:solidFill>
                <a:latin typeface="Times New Roman" pitchFamily="18" charset="0"/>
              </a:rPr>
              <a:t>7</a:t>
            </a:r>
            <a:r>
              <a:rPr kumimoji="1" lang="zh-CN" altLang="en-US" sz="3200" b="1" dirty="0">
                <a:solidFill>
                  <a:srgbClr val="FF0000"/>
                </a:solidFill>
                <a:latin typeface="Times New Roman" pitchFamily="18" charset="0"/>
              </a:rPr>
              <a:t>、山川相</a:t>
            </a:r>
            <a:r>
              <a:rPr kumimoji="1" lang="zh-CN" altLang="en-US" sz="3200" b="1" u="sng" dirty="0">
                <a:solidFill>
                  <a:srgbClr val="FF0000"/>
                </a:solidFill>
                <a:latin typeface="Times New Roman" pitchFamily="18" charset="0"/>
              </a:rPr>
              <a:t>缪</a:t>
            </a:r>
            <a:r>
              <a:rPr kumimoji="1" lang="zh-CN" altLang="en-US" sz="3200" b="1" dirty="0">
                <a:solidFill>
                  <a:srgbClr val="FF0000"/>
                </a:solidFill>
                <a:latin typeface="Times New Roman" pitchFamily="18" charset="0"/>
              </a:rPr>
              <a:t>（        ）         </a:t>
            </a:r>
            <a:r>
              <a:rPr kumimoji="1" lang="en-US" altLang="zh-CN" sz="3200" b="1" dirty="0">
                <a:solidFill>
                  <a:srgbClr val="FF0000"/>
                </a:solidFill>
                <a:latin typeface="Times New Roman" pitchFamily="18" charset="0"/>
              </a:rPr>
              <a:t>16</a:t>
            </a:r>
            <a:r>
              <a:rPr kumimoji="1" lang="zh-CN" altLang="en-US" sz="3200" b="1" dirty="0">
                <a:solidFill>
                  <a:srgbClr val="FF0000"/>
                </a:solidFill>
                <a:latin typeface="Times New Roman" pitchFamily="18" charset="0"/>
              </a:rPr>
              <a:t>、无尽</a:t>
            </a:r>
            <a:r>
              <a:rPr kumimoji="1" lang="zh-CN" altLang="en-US" sz="3200" b="1" u="sng" dirty="0">
                <a:solidFill>
                  <a:srgbClr val="FF0000"/>
                </a:solidFill>
                <a:latin typeface="Times New Roman" pitchFamily="18" charset="0"/>
              </a:rPr>
              <a:t>藏</a:t>
            </a:r>
            <a:r>
              <a:rPr kumimoji="1" lang="zh-CN" altLang="en-US" sz="3200" b="1" dirty="0">
                <a:solidFill>
                  <a:srgbClr val="FF0000"/>
                </a:solidFill>
                <a:latin typeface="Times New Roman" pitchFamily="18" charset="0"/>
              </a:rPr>
              <a:t>（       ）</a:t>
            </a:r>
          </a:p>
          <a:p>
            <a:r>
              <a:rPr kumimoji="1" lang="en-US" altLang="zh-CN" sz="3200" b="1" dirty="0">
                <a:solidFill>
                  <a:srgbClr val="FF0000"/>
                </a:solidFill>
                <a:latin typeface="Times New Roman" pitchFamily="18" charset="0"/>
              </a:rPr>
              <a:t>8</a:t>
            </a:r>
            <a:r>
              <a:rPr kumimoji="1" lang="zh-CN" altLang="en-US" sz="3200" b="1" dirty="0">
                <a:solidFill>
                  <a:srgbClr val="FF0000"/>
                </a:solidFill>
                <a:latin typeface="Times New Roman" pitchFamily="18" charset="0"/>
              </a:rPr>
              <a:t>、</a:t>
            </a:r>
            <a:r>
              <a:rPr kumimoji="1" lang="zh-CN" altLang="en-US" sz="3200" b="1" u="sng" dirty="0">
                <a:solidFill>
                  <a:srgbClr val="FF0000"/>
                </a:solidFill>
                <a:latin typeface="Times New Roman" pitchFamily="18" charset="0"/>
              </a:rPr>
              <a:t>舳舻</a:t>
            </a:r>
            <a:r>
              <a:rPr kumimoji="1" lang="zh-CN" altLang="en-US" sz="3200" b="1" dirty="0">
                <a:solidFill>
                  <a:srgbClr val="FF0000"/>
                </a:solidFill>
                <a:latin typeface="Times New Roman" pitchFamily="18" charset="0"/>
              </a:rPr>
              <a:t>千里（           ）      </a:t>
            </a:r>
            <a:r>
              <a:rPr kumimoji="1" lang="en-US" altLang="zh-CN" sz="3200" b="1" dirty="0">
                <a:solidFill>
                  <a:srgbClr val="FF0000"/>
                </a:solidFill>
                <a:latin typeface="Times New Roman" pitchFamily="18" charset="0"/>
              </a:rPr>
              <a:t>17</a:t>
            </a:r>
            <a:r>
              <a:rPr kumimoji="1" lang="zh-CN" altLang="en-US" sz="3200" b="1" dirty="0">
                <a:solidFill>
                  <a:srgbClr val="FF0000"/>
                </a:solidFill>
                <a:latin typeface="Times New Roman" pitchFamily="18" charset="0"/>
              </a:rPr>
              <a:t>、狼</a:t>
            </a:r>
            <a:r>
              <a:rPr kumimoji="1" lang="zh-CN" altLang="en-US" sz="3200" b="1" u="sng" dirty="0">
                <a:solidFill>
                  <a:srgbClr val="FF0000"/>
                </a:solidFill>
                <a:latin typeface="Times New Roman" pitchFamily="18" charset="0"/>
              </a:rPr>
              <a:t>籍</a:t>
            </a:r>
            <a:r>
              <a:rPr kumimoji="1" lang="zh-CN" altLang="en-US" sz="3200" b="1" dirty="0">
                <a:solidFill>
                  <a:srgbClr val="FF0000"/>
                </a:solidFill>
                <a:latin typeface="Times New Roman" pitchFamily="18" charset="0"/>
              </a:rPr>
              <a:t>（       ）</a:t>
            </a:r>
          </a:p>
          <a:p>
            <a:r>
              <a:rPr kumimoji="1" lang="en-US" altLang="zh-CN" sz="3200" b="1" dirty="0">
                <a:solidFill>
                  <a:srgbClr val="FF0000"/>
                </a:solidFill>
                <a:latin typeface="Times New Roman" pitchFamily="18" charset="0"/>
              </a:rPr>
              <a:t>9</a:t>
            </a:r>
            <a:r>
              <a:rPr kumimoji="1" lang="zh-CN" altLang="en-US" sz="3200" b="1" dirty="0">
                <a:solidFill>
                  <a:srgbClr val="FF0000"/>
                </a:solidFill>
                <a:latin typeface="Times New Roman" pitchFamily="18" charset="0"/>
              </a:rPr>
              <a:t>、</a:t>
            </a:r>
            <a:r>
              <a:rPr kumimoji="1" lang="zh-CN" altLang="en-US" sz="3200" b="1" u="sng" dirty="0">
                <a:solidFill>
                  <a:srgbClr val="FF0000"/>
                </a:solidFill>
                <a:latin typeface="Times New Roman" pitchFamily="18" charset="0"/>
              </a:rPr>
              <a:t>旌</a:t>
            </a:r>
            <a:r>
              <a:rPr kumimoji="1" lang="zh-CN" altLang="en-US" sz="3200" b="1" dirty="0">
                <a:solidFill>
                  <a:srgbClr val="FF0000"/>
                </a:solidFill>
                <a:latin typeface="Times New Roman" pitchFamily="18" charset="0"/>
              </a:rPr>
              <a:t>旗（       ）                  </a:t>
            </a:r>
            <a:r>
              <a:rPr kumimoji="1" lang="en-US" altLang="zh-CN" sz="3200" b="1" dirty="0">
                <a:solidFill>
                  <a:srgbClr val="FF0000"/>
                </a:solidFill>
                <a:latin typeface="Times New Roman" pitchFamily="18" charset="0"/>
              </a:rPr>
              <a:t>18</a:t>
            </a:r>
            <a:r>
              <a:rPr kumimoji="1" lang="zh-CN" altLang="en-US" sz="3200" b="1" dirty="0">
                <a:solidFill>
                  <a:srgbClr val="FF0000"/>
                </a:solidFill>
                <a:latin typeface="Times New Roman" pitchFamily="18" charset="0"/>
              </a:rPr>
              <a:t>、枕</a:t>
            </a:r>
            <a:r>
              <a:rPr kumimoji="1" lang="zh-CN" altLang="en-US" sz="3200" b="1" u="sng" dirty="0">
                <a:solidFill>
                  <a:srgbClr val="FF0000"/>
                </a:solidFill>
                <a:latin typeface="Times New Roman" pitchFamily="18" charset="0"/>
              </a:rPr>
              <a:t>藉</a:t>
            </a:r>
            <a:r>
              <a:rPr kumimoji="1" lang="zh-CN" altLang="en-US" sz="3200" b="1" dirty="0">
                <a:solidFill>
                  <a:srgbClr val="FF0000"/>
                </a:solidFill>
                <a:latin typeface="Times New Roman" pitchFamily="18" charset="0"/>
              </a:rPr>
              <a:t>（       ）</a:t>
            </a:r>
            <a:r>
              <a:rPr kumimoji="1" lang="zh-CN" altLang="en-US" sz="3200" dirty="0">
                <a:solidFill>
                  <a:srgbClr val="FF0000"/>
                </a:solidFill>
                <a:latin typeface="Times New Roman" pitchFamily="18" charset="0"/>
              </a:rPr>
              <a:t>   </a:t>
            </a:r>
          </a:p>
        </p:txBody>
      </p:sp>
      <p:sp>
        <p:nvSpPr>
          <p:cNvPr id="3077" name="文本框 5"/>
          <p:cNvSpPr txBox="1">
            <a:spLocks noChangeArrowheads="1"/>
          </p:cNvSpPr>
          <p:nvPr/>
        </p:nvSpPr>
        <p:spPr bwMode="auto">
          <a:xfrm>
            <a:off x="1981200" y="1600200"/>
            <a:ext cx="1524000" cy="579438"/>
          </a:xfrm>
          <a:prstGeom prst="rect">
            <a:avLst/>
          </a:prstGeom>
          <a:noFill/>
          <a:ln w="9525">
            <a:noFill/>
            <a:miter lim="800000"/>
            <a:headEnd/>
            <a:tailEnd/>
          </a:ln>
          <a:effectLst/>
        </p:spPr>
        <p:txBody>
          <a:bodyPr>
            <a:spAutoFit/>
          </a:bodyPr>
          <a:lstStyle/>
          <a:p>
            <a:pPr>
              <a:spcBef>
                <a:spcPct val="50000"/>
              </a:spcBef>
            </a:pPr>
            <a:r>
              <a:rPr kumimoji="1" lang="en-US" altLang="zh-CN" sz="3200">
                <a:solidFill>
                  <a:srgbClr val="FF00FF"/>
                </a:solidFill>
                <a:latin typeface="Times New Roman" pitchFamily="18" charset="0"/>
              </a:rPr>
              <a:t>rénxū</a:t>
            </a:r>
          </a:p>
        </p:txBody>
      </p:sp>
      <p:sp>
        <p:nvSpPr>
          <p:cNvPr id="36870" name="文本框 6"/>
          <p:cNvSpPr txBox="1">
            <a:spLocks noChangeArrowheads="1"/>
          </p:cNvSpPr>
          <p:nvPr/>
        </p:nvSpPr>
        <p:spPr bwMode="auto">
          <a:xfrm>
            <a:off x="2041525" y="1600200"/>
            <a:ext cx="184150" cy="457200"/>
          </a:xfrm>
          <a:prstGeom prst="rect">
            <a:avLst/>
          </a:prstGeom>
          <a:noFill/>
          <a:ln w="9525">
            <a:noFill/>
            <a:miter lim="800000"/>
            <a:headEnd/>
            <a:tailEnd/>
          </a:ln>
          <a:effectLst/>
        </p:spPr>
        <p:txBody>
          <a:bodyPr>
            <a:spAutoFit/>
          </a:bodyPr>
          <a:lstStyle/>
          <a:p>
            <a:endParaRPr kumimoji="1" lang="zh-CN" altLang="zh-CN" sz="2400">
              <a:latin typeface="Times New Roman" pitchFamily="18" charset="0"/>
            </a:endParaRPr>
          </a:p>
        </p:txBody>
      </p:sp>
      <p:sp>
        <p:nvSpPr>
          <p:cNvPr id="3079" name="文本框 7"/>
          <p:cNvSpPr txBox="1">
            <a:spLocks noChangeArrowheads="1"/>
          </p:cNvSpPr>
          <p:nvPr/>
        </p:nvSpPr>
        <p:spPr bwMode="auto">
          <a:xfrm>
            <a:off x="1981200" y="2133600"/>
            <a:ext cx="1143000" cy="579438"/>
          </a:xfrm>
          <a:prstGeom prst="rect">
            <a:avLst/>
          </a:prstGeom>
          <a:noFill/>
          <a:ln w="9525">
            <a:noFill/>
            <a:miter lim="800000"/>
            <a:headEnd/>
            <a:tailEnd/>
          </a:ln>
          <a:effectLst/>
        </p:spPr>
        <p:txBody>
          <a:bodyPr>
            <a:spAutoFit/>
          </a:bodyPr>
          <a:lstStyle/>
          <a:p>
            <a:pPr>
              <a:spcBef>
                <a:spcPct val="50000"/>
              </a:spcBef>
            </a:pPr>
            <a:r>
              <a:rPr kumimoji="1" lang="en-US" altLang="zh-CN" sz="3200" b="1">
                <a:solidFill>
                  <a:srgbClr val="FF00FF"/>
                </a:solidFill>
                <a:latin typeface="Times New Roman" pitchFamily="18" charset="0"/>
              </a:rPr>
              <a:t>zhào</a:t>
            </a:r>
          </a:p>
        </p:txBody>
      </p:sp>
      <p:sp>
        <p:nvSpPr>
          <p:cNvPr id="3080" name="文本框 8"/>
          <p:cNvSpPr txBox="1">
            <a:spLocks noChangeArrowheads="1"/>
          </p:cNvSpPr>
          <p:nvPr/>
        </p:nvSpPr>
        <p:spPr bwMode="auto">
          <a:xfrm>
            <a:off x="2917825" y="2667000"/>
            <a:ext cx="1196975" cy="579438"/>
          </a:xfrm>
          <a:prstGeom prst="rect">
            <a:avLst/>
          </a:prstGeom>
          <a:noFill/>
          <a:ln w="9525">
            <a:noFill/>
            <a:miter lim="800000"/>
            <a:headEnd/>
            <a:tailEnd/>
          </a:ln>
          <a:effectLst/>
        </p:spPr>
        <p:txBody>
          <a:bodyPr>
            <a:spAutoFit/>
          </a:bodyPr>
          <a:lstStyle/>
          <a:p>
            <a:pPr>
              <a:spcBef>
                <a:spcPct val="50000"/>
              </a:spcBef>
            </a:pPr>
            <a:r>
              <a:rPr kumimoji="1" lang="en-US" altLang="zh-CN" sz="3200" b="1">
                <a:solidFill>
                  <a:srgbClr val="FF00FF"/>
                </a:solidFill>
                <a:latin typeface="Times New Roman" pitchFamily="18" charset="0"/>
              </a:rPr>
              <a:t>niǎo</a:t>
            </a:r>
          </a:p>
        </p:txBody>
      </p:sp>
      <p:sp>
        <p:nvSpPr>
          <p:cNvPr id="3081" name="文本框 9"/>
          <p:cNvSpPr txBox="1">
            <a:spLocks noChangeArrowheads="1"/>
          </p:cNvSpPr>
          <p:nvPr/>
        </p:nvSpPr>
        <p:spPr bwMode="auto">
          <a:xfrm>
            <a:off x="2209800" y="3124200"/>
            <a:ext cx="685800" cy="579438"/>
          </a:xfrm>
          <a:prstGeom prst="rect">
            <a:avLst/>
          </a:prstGeom>
          <a:noFill/>
          <a:ln w="9525">
            <a:noFill/>
            <a:miter lim="800000"/>
            <a:headEnd/>
            <a:tailEnd/>
          </a:ln>
          <a:effectLst/>
        </p:spPr>
        <p:txBody>
          <a:bodyPr>
            <a:spAutoFit/>
          </a:bodyPr>
          <a:lstStyle/>
          <a:p>
            <a:pPr>
              <a:spcBef>
                <a:spcPct val="50000"/>
              </a:spcBef>
            </a:pPr>
            <a:r>
              <a:rPr kumimoji="1" lang="en-US" altLang="zh-CN" sz="3200" b="1">
                <a:solidFill>
                  <a:srgbClr val="FF00FF"/>
                </a:solidFill>
                <a:latin typeface="Times New Roman" pitchFamily="18" charset="0"/>
              </a:rPr>
              <a:t>hè</a:t>
            </a:r>
          </a:p>
        </p:txBody>
      </p:sp>
      <p:sp>
        <p:nvSpPr>
          <p:cNvPr id="3082" name="文本框 10"/>
          <p:cNvSpPr txBox="1">
            <a:spLocks noChangeArrowheads="1"/>
          </p:cNvSpPr>
          <p:nvPr/>
        </p:nvSpPr>
        <p:spPr bwMode="auto">
          <a:xfrm>
            <a:off x="2209800" y="3581400"/>
            <a:ext cx="762000" cy="579438"/>
          </a:xfrm>
          <a:prstGeom prst="rect">
            <a:avLst/>
          </a:prstGeom>
          <a:noFill/>
          <a:ln w="9525">
            <a:noFill/>
            <a:miter lim="800000"/>
            <a:headEnd/>
            <a:tailEnd/>
          </a:ln>
          <a:effectLst/>
        </p:spPr>
        <p:txBody>
          <a:bodyPr>
            <a:spAutoFit/>
          </a:bodyPr>
          <a:lstStyle/>
          <a:p>
            <a:r>
              <a:rPr kumimoji="1" lang="en-US" altLang="zh-CN" sz="3200" b="1">
                <a:solidFill>
                  <a:srgbClr val="FF00FF"/>
                </a:solidFill>
                <a:latin typeface="Times New Roman" pitchFamily="18" charset="0"/>
              </a:rPr>
              <a:t>lí</a:t>
            </a:r>
          </a:p>
        </p:txBody>
      </p:sp>
      <p:sp>
        <p:nvSpPr>
          <p:cNvPr id="3083" name="文本框 11"/>
          <p:cNvSpPr txBox="1">
            <a:spLocks noChangeArrowheads="1"/>
          </p:cNvSpPr>
          <p:nvPr/>
        </p:nvSpPr>
        <p:spPr bwMode="auto">
          <a:xfrm>
            <a:off x="1981200" y="4038600"/>
            <a:ext cx="1600200" cy="579438"/>
          </a:xfrm>
          <a:prstGeom prst="rect">
            <a:avLst/>
          </a:prstGeom>
          <a:noFill/>
          <a:ln w="9525">
            <a:noFill/>
            <a:miter lim="800000"/>
            <a:headEnd/>
            <a:tailEnd/>
          </a:ln>
          <a:effectLst/>
        </p:spPr>
        <p:txBody>
          <a:bodyPr>
            <a:spAutoFit/>
          </a:bodyPr>
          <a:lstStyle/>
          <a:p>
            <a:r>
              <a:rPr kumimoji="1" lang="en-US" altLang="zh-CN" sz="3200" b="1">
                <a:solidFill>
                  <a:srgbClr val="FF00FF"/>
                </a:solidFill>
                <a:latin typeface="Times New Roman" pitchFamily="18" charset="0"/>
              </a:rPr>
              <a:t>qiǎo</a:t>
            </a:r>
          </a:p>
        </p:txBody>
      </p:sp>
      <p:sp>
        <p:nvSpPr>
          <p:cNvPr id="3084" name="文本框 12"/>
          <p:cNvSpPr txBox="1">
            <a:spLocks noChangeArrowheads="1"/>
          </p:cNvSpPr>
          <p:nvPr/>
        </p:nvSpPr>
        <p:spPr bwMode="auto">
          <a:xfrm>
            <a:off x="2879725" y="4592638"/>
            <a:ext cx="1006475" cy="579437"/>
          </a:xfrm>
          <a:prstGeom prst="rect">
            <a:avLst/>
          </a:prstGeom>
          <a:noFill/>
          <a:ln w="9525">
            <a:noFill/>
            <a:miter lim="800000"/>
            <a:headEnd/>
            <a:tailEnd/>
          </a:ln>
          <a:effectLst/>
        </p:spPr>
        <p:txBody>
          <a:bodyPr>
            <a:spAutoFit/>
          </a:bodyPr>
          <a:lstStyle/>
          <a:p>
            <a:r>
              <a:rPr kumimoji="1" lang="en-US" altLang="zh-CN" sz="3200" b="1">
                <a:solidFill>
                  <a:srgbClr val="FF00FF"/>
                </a:solidFill>
                <a:latin typeface="Times New Roman" pitchFamily="18" charset="0"/>
              </a:rPr>
              <a:t>liáo</a:t>
            </a:r>
          </a:p>
        </p:txBody>
      </p:sp>
      <p:sp>
        <p:nvSpPr>
          <p:cNvPr id="3085" name="文本框 13"/>
          <p:cNvSpPr txBox="1">
            <a:spLocks noChangeArrowheads="1"/>
          </p:cNvSpPr>
          <p:nvPr/>
        </p:nvSpPr>
        <p:spPr bwMode="auto">
          <a:xfrm>
            <a:off x="2895600" y="5029200"/>
            <a:ext cx="1311275" cy="579438"/>
          </a:xfrm>
          <a:prstGeom prst="rect">
            <a:avLst/>
          </a:prstGeom>
          <a:noFill/>
          <a:ln w="9525">
            <a:noFill/>
            <a:miter lim="800000"/>
            <a:headEnd/>
            <a:tailEnd/>
          </a:ln>
          <a:effectLst/>
        </p:spPr>
        <p:txBody>
          <a:bodyPr>
            <a:spAutoFit/>
          </a:bodyPr>
          <a:lstStyle/>
          <a:p>
            <a:r>
              <a:rPr kumimoji="1" lang="en-US" altLang="zh-CN" sz="3200" b="1">
                <a:solidFill>
                  <a:srgbClr val="FF00FF"/>
                </a:solidFill>
                <a:latin typeface="Times New Roman" pitchFamily="18" charset="0"/>
              </a:rPr>
              <a:t>zhúlú</a:t>
            </a:r>
          </a:p>
        </p:txBody>
      </p:sp>
      <p:sp>
        <p:nvSpPr>
          <p:cNvPr id="3086" name="文本框 14"/>
          <p:cNvSpPr txBox="1">
            <a:spLocks noChangeArrowheads="1"/>
          </p:cNvSpPr>
          <p:nvPr/>
        </p:nvSpPr>
        <p:spPr bwMode="auto">
          <a:xfrm>
            <a:off x="1981200" y="5562600"/>
            <a:ext cx="1295400" cy="579438"/>
          </a:xfrm>
          <a:prstGeom prst="rect">
            <a:avLst/>
          </a:prstGeom>
          <a:noFill/>
          <a:ln w="9525">
            <a:noFill/>
            <a:miter lim="800000"/>
            <a:headEnd/>
            <a:tailEnd/>
          </a:ln>
          <a:effectLst/>
        </p:spPr>
        <p:txBody>
          <a:bodyPr>
            <a:spAutoFit/>
          </a:bodyPr>
          <a:lstStyle/>
          <a:p>
            <a:pPr>
              <a:spcBef>
                <a:spcPct val="50000"/>
              </a:spcBef>
            </a:pPr>
            <a:r>
              <a:rPr kumimoji="1" lang="en-US" altLang="zh-CN" sz="3200" b="1">
                <a:solidFill>
                  <a:srgbClr val="FF00FF"/>
                </a:solidFill>
                <a:latin typeface="Times New Roman" pitchFamily="18" charset="0"/>
              </a:rPr>
              <a:t>jīng</a:t>
            </a:r>
          </a:p>
        </p:txBody>
      </p:sp>
      <p:sp>
        <p:nvSpPr>
          <p:cNvPr id="3087" name="文本框 15"/>
          <p:cNvSpPr txBox="1">
            <a:spLocks noChangeArrowheads="1"/>
          </p:cNvSpPr>
          <p:nvPr/>
        </p:nvSpPr>
        <p:spPr bwMode="auto">
          <a:xfrm>
            <a:off x="7086600" y="1676400"/>
            <a:ext cx="914400" cy="579438"/>
          </a:xfrm>
          <a:prstGeom prst="rect">
            <a:avLst/>
          </a:prstGeom>
          <a:noFill/>
          <a:ln w="9525">
            <a:noFill/>
            <a:miter lim="800000"/>
            <a:headEnd/>
            <a:tailEnd/>
          </a:ln>
          <a:effectLst/>
        </p:spPr>
        <p:txBody>
          <a:bodyPr>
            <a:spAutoFit/>
          </a:bodyPr>
          <a:lstStyle/>
          <a:p>
            <a:r>
              <a:rPr kumimoji="1" lang="en-US" altLang="zh-CN" sz="3200" b="1">
                <a:solidFill>
                  <a:srgbClr val="FF00FF"/>
                </a:solidFill>
                <a:latin typeface="Times New Roman" pitchFamily="18" charset="0"/>
              </a:rPr>
              <a:t>shī</a:t>
            </a:r>
          </a:p>
        </p:txBody>
      </p:sp>
      <p:sp>
        <p:nvSpPr>
          <p:cNvPr id="3088" name="文本框 16"/>
          <p:cNvSpPr txBox="1">
            <a:spLocks noChangeArrowheads="1"/>
          </p:cNvSpPr>
          <p:nvPr/>
        </p:nvSpPr>
        <p:spPr bwMode="auto">
          <a:xfrm>
            <a:off x="7010400" y="2133600"/>
            <a:ext cx="1006475" cy="579438"/>
          </a:xfrm>
          <a:prstGeom prst="rect">
            <a:avLst/>
          </a:prstGeom>
          <a:noFill/>
          <a:ln w="9525">
            <a:noFill/>
            <a:miter lim="800000"/>
            <a:headEnd/>
            <a:tailEnd/>
          </a:ln>
          <a:effectLst/>
        </p:spPr>
        <p:txBody>
          <a:bodyPr>
            <a:spAutoFit/>
          </a:bodyPr>
          <a:lstStyle/>
          <a:p>
            <a:r>
              <a:rPr kumimoji="1" lang="en-US" altLang="zh-CN" sz="3200" b="1">
                <a:solidFill>
                  <a:srgbClr val="FF00FF"/>
                </a:solidFill>
                <a:latin typeface="Times New Roman" pitchFamily="18" charset="0"/>
              </a:rPr>
              <a:t>shuò</a:t>
            </a:r>
          </a:p>
        </p:txBody>
      </p:sp>
      <p:sp>
        <p:nvSpPr>
          <p:cNvPr id="3089" name="文本框 17"/>
          <p:cNvSpPr txBox="1">
            <a:spLocks noChangeArrowheads="1"/>
          </p:cNvSpPr>
          <p:nvPr/>
        </p:nvSpPr>
        <p:spPr bwMode="auto">
          <a:xfrm>
            <a:off x="7010400" y="2590800"/>
            <a:ext cx="990600" cy="579438"/>
          </a:xfrm>
          <a:prstGeom prst="rect">
            <a:avLst/>
          </a:prstGeom>
          <a:noFill/>
          <a:ln w="9525">
            <a:noFill/>
            <a:miter lim="800000"/>
            <a:headEnd/>
            <a:tailEnd/>
          </a:ln>
          <a:effectLst/>
        </p:spPr>
        <p:txBody>
          <a:bodyPr>
            <a:spAutoFit/>
          </a:bodyPr>
          <a:lstStyle/>
          <a:p>
            <a:pPr>
              <a:spcBef>
                <a:spcPct val="50000"/>
              </a:spcBef>
            </a:pPr>
            <a:r>
              <a:rPr kumimoji="1" lang="en-US" altLang="zh-CN" sz="3200" b="1">
                <a:solidFill>
                  <a:srgbClr val="FF00FF"/>
                </a:solidFill>
                <a:latin typeface="Times New Roman" pitchFamily="18" charset="0"/>
              </a:rPr>
              <a:t>qiáo</a:t>
            </a:r>
          </a:p>
        </p:txBody>
      </p:sp>
      <p:sp>
        <p:nvSpPr>
          <p:cNvPr id="3090" name="文本框 18"/>
          <p:cNvSpPr txBox="1">
            <a:spLocks noChangeArrowheads="1"/>
          </p:cNvSpPr>
          <p:nvPr/>
        </p:nvSpPr>
        <p:spPr bwMode="auto">
          <a:xfrm>
            <a:off x="7010400" y="3048000"/>
            <a:ext cx="1143000" cy="579438"/>
          </a:xfrm>
          <a:prstGeom prst="rect">
            <a:avLst/>
          </a:prstGeom>
          <a:noFill/>
          <a:ln w="9525">
            <a:noFill/>
            <a:miter lim="800000"/>
            <a:headEnd/>
            <a:tailEnd/>
          </a:ln>
          <a:effectLst/>
        </p:spPr>
        <p:txBody>
          <a:bodyPr>
            <a:spAutoFit/>
          </a:bodyPr>
          <a:lstStyle/>
          <a:p>
            <a:pPr>
              <a:spcBef>
                <a:spcPct val="50000"/>
              </a:spcBef>
            </a:pPr>
            <a:r>
              <a:rPr kumimoji="1" lang="en-US" altLang="zh-CN" sz="3200" b="1">
                <a:solidFill>
                  <a:srgbClr val="FF00FF"/>
                </a:solidFill>
                <a:latin typeface="Times New Roman" pitchFamily="18" charset="0"/>
              </a:rPr>
              <a:t>piān</a:t>
            </a:r>
          </a:p>
        </p:txBody>
      </p:sp>
      <p:sp>
        <p:nvSpPr>
          <p:cNvPr id="36883" name="文本框 19"/>
          <p:cNvSpPr txBox="1">
            <a:spLocks noChangeArrowheads="1"/>
          </p:cNvSpPr>
          <p:nvPr/>
        </p:nvSpPr>
        <p:spPr bwMode="auto">
          <a:xfrm>
            <a:off x="7086600" y="3581400"/>
            <a:ext cx="1066800" cy="457200"/>
          </a:xfrm>
          <a:prstGeom prst="rect">
            <a:avLst/>
          </a:prstGeom>
          <a:noFill/>
          <a:ln w="9525">
            <a:noFill/>
            <a:miter lim="800000"/>
            <a:headEnd/>
            <a:tailEnd/>
          </a:ln>
          <a:effectLst/>
        </p:spPr>
        <p:txBody>
          <a:bodyPr>
            <a:spAutoFit/>
          </a:bodyPr>
          <a:lstStyle/>
          <a:p>
            <a:pPr>
              <a:spcBef>
                <a:spcPct val="50000"/>
              </a:spcBef>
            </a:pPr>
            <a:endParaRPr kumimoji="1" lang="zh-CN" altLang="zh-CN" sz="2400">
              <a:latin typeface="Times New Roman" pitchFamily="18" charset="0"/>
            </a:endParaRPr>
          </a:p>
        </p:txBody>
      </p:sp>
      <p:sp>
        <p:nvSpPr>
          <p:cNvPr id="3092" name="文本框 20"/>
          <p:cNvSpPr txBox="1">
            <a:spLocks noChangeArrowheads="1"/>
          </p:cNvSpPr>
          <p:nvPr/>
        </p:nvSpPr>
        <p:spPr bwMode="auto">
          <a:xfrm>
            <a:off x="7010400" y="3505200"/>
            <a:ext cx="838200" cy="579438"/>
          </a:xfrm>
          <a:prstGeom prst="rect">
            <a:avLst/>
          </a:prstGeom>
          <a:noFill/>
          <a:ln w="9525">
            <a:noFill/>
            <a:miter lim="800000"/>
            <a:headEnd/>
            <a:tailEnd/>
          </a:ln>
          <a:effectLst/>
        </p:spPr>
        <p:txBody>
          <a:bodyPr>
            <a:spAutoFit/>
          </a:bodyPr>
          <a:lstStyle/>
          <a:p>
            <a:r>
              <a:rPr kumimoji="1" lang="en-US" altLang="zh-CN" sz="3200" b="1">
                <a:solidFill>
                  <a:srgbClr val="FF00FF"/>
                </a:solidFill>
                <a:latin typeface="Times New Roman" pitchFamily="18" charset="0"/>
              </a:rPr>
              <a:t>páo</a:t>
            </a:r>
          </a:p>
        </p:txBody>
      </p:sp>
      <p:sp>
        <p:nvSpPr>
          <p:cNvPr id="3093" name="文本框 21"/>
          <p:cNvSpPr txBox="1">
            <a:spLocks noChangeArrowheads="1"/>
          </p:cNvSpPr>
          <p:nvPr/>
        </p:nvSpPr>
        <p:spPr bwMode="auto">
          <a:xfrm>
            <a:off x="6858000" y="4114800"/>
            <a:ext cx="1600200" cy="579438"/>
          </a:xfrm>
          <a:prstGeom prst="rect">
            <a:avLst/>
          </a:prstGeom>
          <a:noFill/>
          <a:ln w="9525">
            <a:noFill/>
            <a:miter lim="800000"/>
            <a:headEnd/>
            <a:tailEnd/>
          </a:ln>
          <a:effectLst/>
        </p:spPr>
        <p:txBody>
          <a:bodyPr>
            <a:spAutoFit/>
          </a:bodyPr>
          <a:lstStyle/>
          <a:p>
            <a:r>
              <a:rPr kumimoji="1" lang="en-US" altLang="zh-CN" sz="3200" b="1">
                <a:solidFill>
                  <a:srgbClr val="FF00FF"/>
                </a:solidFill>
                <a:latin typeface="Times New Roman" pitchFamily="18" charset="0"/>
              </a:rPr>
              <a:t>fúyóu</a:t>
            </a:r>
          </a:p>
        </p:txBody>
      </p:sp>
      <p:sp>
        <p:nvSpPr>
          <p:cNvPr id="3094" name="文本框 22"/>
          <p:cNvSpPr txBox="1">
            <a:spLocks noChangeArrowheads="1"/>
          </p:cNvSpPr>
          <p:nvPr/>
        </p:nvSpPr>
        <p:spPr bwMode="auto">
          <a:xfrm>
            <a:off x="7391400" y="4572000"/>
            <a:ext cx="1295400" cy="579438"/>
          </a:xfrm>
          <a:prstGeom prst="rect">
            <a:avLst/>
          </a:prstGeom>
          <a:noFill/>
          <a:ln w="9525">
            <a:noFill/>
            <a:miter lim="800000"/>
            <a:headEnd/>
            <a:tailEnd/>
          </a:ln>
          <a:effectLst/>
        </p:spPr>
        <p:txBody>
          <a:bodyPr>
            <a:spAutoFit/>
          </a:bodyPr>
          <a:lstStyle/>
          <a:p>
            <a:r>
              <a:rPr kumimoji="1" lang="en-US" altLang="zh-CN" sz="3200" b="1">
                <a:solidFill>
                  <a:srgbClr val="FF00FF"/>
                </a:solidFill>
                <a:latin typeface="Times New Roman" pitchFamily="18" charset="0"/>
              </a:rPr>
              <a:t>zàng</a:t>
            </a:r>
          </a:p>
        </p:txBody>
      </p:sp>
      <p:sp>
        <p:nvSpPr>
          <p:cNvPr id="3095" name="文本框 23"/>
          <p:cNvSpPr txBox="1">
            <a:spLocks noChangeArrowheads="1"/>
          </p:cNvSpPr>
          <p:nvPr/>
        </p:nvSpPr>
        <p:spPr bwMode="auto">
          <a:xfrm>
            <a:off x="7086600" y="5105400"/>
            <a:ext cx="777875" cy="579438"/>
          </a:xfrm>
          <a:prstGeom prst="rect">
            <a:avLst/>
          </a:prstGeom>
          <a:noFill/>
          <a:ln w="9525">
            <a:noFill/>
            <a:miter lim="800000"/>
            <a:headEnd/>
            <a:tailEnd/>
          </a:ln>
          <a:effectLst/>
        </p:spPr>
        <p:txBody>
          <a:bodyPr>
            <a:spAutoFit/>
          </a:bodyPr>
          <a:lstStyle/>
          <a:p>
            <a:r>
              <a:rPr kumimoji="1" lang="en-US" altLang="zh-CN" sz="3200" b="1">
                <a:solidFill>
                  <a:srgbClr val="FF00FF"/>
                </a:solidFill>
                <a:latin typeface="Times New Roman" pitchFamily="18" charset="0"/>
              </a:rPr>
              <a:t>jí</a:t>
            </a:r>
          </a:p>
        </p:txBody>
      </p:sp>
      <p:sp>
        <p:nvSpPr>
          <p:cNvPr id="3096" name="文本框 24"/>
          <p:cNvSpPr txBox="1">
            <a:spLocks noChangeArrowheads="1"/>
          </p:cNvSpPr>
          <p:nvPr/>
        </p:nvSpPr>
        <p:spPr bwMode="auto">
          <a:xfrm>
            <a:off x="7162800" y="5562600"/>
            <a:ext cx="1143000" cy="579438"/>
          </a:xfrm>
          <a:prstGeom prst="rect">
            <a:avLst/>
          </a:prstGeom>
          <a:noFill/>
          <a:ln w="9525">
            <a:noFill/>
            <a:miter lim="800000"/>
            <a:headEnd/>
            <a:tailEnd/>
          </a:ln>
          <a:effectLst/>
        </p:spPr>
        <p:txBody>
          <a:bodyPr>
            <a:spAutoFit/>
          </a:bodyPr>
          <a:lstStyle/>
          <a:p>
            <a:pPr>
              <a:spcBef>
                <a:spcPct val="50000"/>
              </a:spcBef>
            </a:pPr>
            <a:r>
              <a:rPr kumimoji="1" lang="en-US" altLang="zh-CN" sz="3200" b="1">
                <a:solidFill>
                  <a:srgbClr val="FF00FF"/>
                </a:solidFill>
                <a:latin typeface="Times New Roman" pitchFamily="18" charset="0"/>
              </a:rPr>
              <a:t>jiè</a:t>
            </a:r>
          </a:p>
        </p:txBody>
      </p:sp>
      <p:pic>
        <p:nvPicPr>
          <p:cNvPr id="3099" name="苏轼《前赤壁赋》.mp3">
            <a:hlinkClick r:id="" action="ppaction://media"/>
          </p:cNvPr>
          <p:cNvPicPr>
            <a:picLocks noRot="1" noChangeAspect="1" noChangeArrowheads="1"/>
          </p:cNvPicPr>
          <p:nvPr>
            <a:audioFile r:link="rId1"/>
          </p:nvPr>
        </p:nvPicPr>
        <p:blipFill>
          <a:blip r:embed="rId3" cstate="print"/>
          <a:srcRect/>
          <a:stretch>
            <a:fillRect/>
          </a:stretch>
        </p:blipFill>
        <p:spPr bwMode="auto">
          <a:xfrm>
            <a:off x="3779838" y="65532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mediacall" presetSubtype="0" fill="hold" nodeType="clickEffect">
                                  <p:stCondLst>
                                    <p:cond delay="0"/>
                                  </p:stCondLst>
                                  <p:childTnLst>
                                    <p:cmd type="call" cmd="playFrom(0)">
                                      <p:cBhvr>
                                        <p:cTn id="6" dur="1" fill="hold"/>
                                        <p:tgtEl>
                                          <p:spTgt spid="3099"/>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079"/>
                                        </p:tgtEl>
                                        <p:attrNameLst>
                                          <p:attrName>style.visibility</p:attrName>
                                        </p:attrNameLst>
                                      </p:cBhvr>
                                      <p:to>
                                        <p:strVal val="visible"/>
                                      </p:to>
                                    </p:set>
                                    <p:animEffect transition="in" filter="fade">
                                      <p:cBhvr>
                                        <p:cTn id="15" dur="500"/>
                                        <p:tgtEl>
                                          <p:spTgt spid="3079"/>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080">
                                            <p:txEl>
                                              <p:pRg st="0" end="0"/>
                                            </p:txEl>
                                          </p:spTgt>
                                        </p:tgtEl>
                                        <p:attrNameLst>
                                          <p:attrName>style.visibility</p:attrName>
                                        </p:attrNameLst>
                                      </p:cBhvr>
                                      <p:to>
                                        <p:strVal val="visible"/>
                                      </p:to>
                                    </p:set>
                                    <p:anim calcmode="lin" valueType="num">
                                      <p:cBhvr additive="base">
                                        <p:cTn id="20" dur="500" fill="hold"/>
                                        <p:tgtEl>
                                          <p:spTgt spid="3080">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08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081">
                                            <p:txEl>
                                              <p:pRg st="0" end="0"/>
                                            </p:txEl>
                                          </p:spTgt>
                                        </p:tgtEl>
                                        <p:attrNameLst>
                                          <p:attrName>style.visibility</p:attrName>
                                        </p:attrNameLst>
                                      </p:cBhvr>
                                      <p:to>
                                        <p:strVal val="visible"/>
                                      </p:to>
                                    </p:set>
                                    <p:animEffect transition="in" filter="fade">
                                      <p:cBhvr>
                                        <p:cTn id="26" dur="500"/>
                                        <p:tgtEl>
                                          <p:spTgt spid="3081">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082"/>
                                        </p:tgtEl>
                                        <p:attrNameLst>
                                          <p:attrName>style.visibility</p:attrName>
                                        </p:attrNameLst>
                                      </p:cBhvr>
                                      <p:to>
                                        <p:strVal val="visible"/>
                                      </p:to>
                                    </p:set>
                                    <p:anim calcmode="lin" valueType="num">
                                      <p:cBhvr additive="base">
                                        <p:cTn id="31" dur="500" fill="hold"/>
                                        <p:tgtEl>
                                          <p:spTgt spid="3082"/>
                                        </p:tgtEl>
                                        <p:attrNameLst>
                                          <p:attrName>ppt_x</p:attrName>
                                        </p:attrNameLst>
                                      </p:cBhvr>
                                      <p:tavLst>
                                        <p:tav tm="0">
                                          <p:val>
                                            <p:strVal val="#ppt_x"/>
                                          </p:val>
                                        </p:tav>
                                        <p:tav tm="100000">
                                          <p:val>
                                            <p:strVal val="#ppt_x"/>
                                          </p:val>
                                        </p:tav>
                                      </p:tavLst>
                                    </p:anim>
                                    <p:anim calcmode="lin" valueType="num">
                                      <p:cBhvr additive="base">
                                        <p:cTn id="32" dur="500" fill="hold"/>
                                        <p:tgtEl>
                                          <p:spTgt spid="308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083"/>
                                        </p:tgtEl>
                                        <p:attrNameLst>
                                          <p:attrName>style.visibility</p:attrName>
                                        </p:attrNameLst>
                                      </p:cBhvr>
                                      <p:to>
                                        <p:strVal val="visible"/>
                                      </p:to>
                                    </p:set>
                                    <p:animEffect transition="in" filter="fade">
                                      <p:cBhvr>
                                        <p:cTn id="37" dur="500"/>
                                        <p:tgtEl>
                                          <p:spTgt spid="3083"/>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084"/>
                                        </p:tgtEl>
                                        <p:attrNameLst>
                                          <p:attrName>style.visibility</p:attrName>
                                        </p:attrNameLst>
                                      </p:cBhvr>
                                      <p:to>
                                        <p:strVal val="visible"/>
                                      </p:to>
                                    </p:set>
                                    <p:animEffect transition="in" filter="barn(inVertical)">
                                      <p:cBhvr>
                                        <p:cTn id="42" dur="500"/>
                                        <p:tgtEl>
                                          <p:spTgt spid="3084"/>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085"/>
                                        </p:tgtEl>
                                        <p:attrNameLst>
                                          <p:attrName>style.visibility</p:attrName>
                                        </p:attrNameLst>
                                      </p:cBhvr>
                                      <p:to>
                                        <p:strVal val="visible"/>
                                      </p:to>
                                    </p:set>
                                    <p:anim calcmode="lin" valueType="num">
                                      <p:cBhvr additive="base">
                                        <p:cTn id="47" dur="500" fill="hold"/>
                                        <p:tgtEl>
                                          <p:spTgt spid="3085"/>
                                        </p:tgtEl>
                                        <p:attrNameLst>
                                          <p:attrName>ppt_x</p:attrName>
                                        </p:attrNameLst>
                                      </p:cBhvr>
                                      <p:tavLst>
                                        <p:tav tm="0">
                                          <p:val>
                                            <p:strVal val="#ppt_x"/>
                                          </p:val>
                                        </p:tav>
                                        <p:tav tm="100000">
                                          <p:val>
                                            <p:strVal val="#ppt_x"/>
                                          </p:val>
                                        </p:tav>
                                      </p:tavLst>
                                    </p:anim>
                                    <p:anim calcmode="lin" valueType="num">
                                      <p:cBhvr additive="base">
                                        <p:cTn id="48" dur="500" fill="hold"/>
                                        <p:tgtEl>
                                          <p:spTgt spid="3085"/>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3086"/>
                                        </p:tgtEl>
                                        <p:attrNameLst>
                                          <p:attrName>style.visibility</p:attrName>
                                        </p:attrNameLst>
                                      </p:cBhvr>
                                      <p:to>
                                        <p:strVal val="visible"/>
                                      </p:to>
                                    </p:set>
                                    <p:animEffect transition="in" filter="fade">
                                      <p:cBhvr>
                                        <p:cTn id="53" dur="1000"/>
                                        <p:tgtEl>
                                          <p:spTgt spid="3086"/>
                                        </p:tgtEl>
                                      </p:cBhvr>
                                    </p:animEffect>
                                    <p:anim calcmode="lin" valueType="num">
                                      <p:cBhvr>
                                        <p:cTn id="54" dur="1000" fill="hold"/>
                                        <p:tgtEl>
                                          <p:spTgt spid="3086"/>
                                        </p:tgtEl>
                                        <p:attrNameLst>
                                          <p:attrName>ppt_x</p:attrName>
                                        </p:attrNameLst>
                                      </p:cBhvr>
                                      <p:tavLst>
                                        <p:tav tm="0">
                                          <p:val>
                                            <p:strVal val="#ppt_x"/>
                                          </p:val>
                                        </p:tav>
                                        <p:tav tm="100000">
                                          <p:val>
                                            <p:strVal val="#ppt_x"/>
                                          </p:val>
                                        </p:tav>
                                      </p:tavLst>
                                    </p:anim>
                                    <p:anim calcmode="lin" valueType="num">
                                      <p:cBhvr>
                                        <p:cTn id="55" dur="1000" fill="hold"/>
                                        <p:tgtEl>
                                          <p:spTgt spid="3086"/>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3087"/>
                                        </p:tgtEl>
                                        <p:attrNameLst>
                                          <p:attrName>style.visibility</p:attrName>
                                        </p:attrNameLst>
                                      </p:cBhvr>
                                      <p:to>
                                        <p:strVal val="visible"/>
                                      </p:to>
                                    </p:set>
                                    <p:animEffect transition="in" filter="fade">
                                      <p:cBhvr>
                                        <p:cTn id="60" dur="1000"/>
                                        <p:tgtEl>
                                          <p:spTgt spid="3087"/>
                                        </p:tgtEl>
                                      </p:cBhvr>
                                    </p:animEffect>
                                    <p:anim calcmode="lin" valueType="num">
                                      <p:cBhvr>
                                        <p:cTn id="61" dur="1000" fill="hold"/>
                                        <p:tgtEl>
                                          <p:spTgt spid="3087"/>
                                        </p:tgtEl>
                                        <p:attrNameLst>
                                          <p:attrName>ppt_x</p:attrName>
                                        </p:attrNameLst>
                                      </p:cBhvr>
                                      <p:tavLst>
                                        <p:tav tm="0">
                                          <p:val>
                                            <p:strVal val="#ppt_x"/>
                                          </p:val>
                                        </p:tav>
                                        <p:tav tm="100000">
                                          <p:val>
                                            <p:strVal val="#ppt_x"/>
                                          </p:val>
                                        </p:tav>
                                      </p:tavLst>
                                    </p:anim>
                                    <p:anim calcmode="lin" valueType="num">
                                      <p:cBhvr>
                                        <p:cTn id="62" dur="1000" fill="hold"/>
                                        <p:tgtEl>
                                          <p:spTgt spid="3087"/>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088"/>
                                        </p:tgtEl>
                                        <p:attrNameLst>
                                          <p:attrName>style.visibility</p:attrName>
                                        </p:attrNameLst>
                                      </p:cBhvr>
                                      <p:to>
                                        <p:strVal val="visible"/>
                                      </p:to>
                                    </p:set>
                                    <p:anim calcmode="lin" valueType="num">
                                      <p:cBhvr additive="base">
                                        <p:cTn id="67" dur="500" fill="hold"/>
                                        <p:tgtEl>
                                          <p:spTgt spid="3088"/>
                                        </p:tgtEl>
                                        <p:attrNameLst>
                                          <p:attrName>ppt_x</p:attrName>
                                        </p:attrNameLst>
                                      </p:cBhvr>
                                      <p:tavLst>
                                        <p:tav tm="0">
                                          <p:val>
                                            <p:strVal val="#ppt_x"/>
                                          </p:val>
                                        </p:tav>
                                        <p:tav tm="100000">
                                          <p:val>
                                            <p:strVal val="#ppt_x"/>
                                          </p:val>
                                        </p:tav>
                                      </p:tavLst>
                                    </p:anim>
                                    <p:anim calcmode="lin" valueType="num">
                                      <p:cBhvr additive="base">
                                        <p:cTn id="68" dur="500" fill="hold"/>
                                        <p:tgtEl>
                                          <p:spTgt spid="3088"/>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3089"/>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090"/>
                                        </p:tgtEl>
                                        <p:attrNameLst>
                                          <p:attrName>style.visibility</p:attrName>
                                        </p:attrNameLst>
                                      </p:cBhvr>
                                      <p:to>
                                        <p:strVal val="visible"/>
                                      </p:to>
                                    </p:set>
                                    <p:animEffect transition="in" filter="fade">
                                      <p:cBhvr>
                                        <p:cTn id="77" dur="500"/>
                                        <p:tgtEl>
                                          <p:spTgt spid="3090"/>
                                        </p:tgtEl>
                                      </p:cBhvr>
                                    </p:animEffec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grpId="0" nodeType="clickEffect">
                                  <p:stCondLst>
                                    <p:cond delay="0"/>
                                  </p:stCondLst>
                                  <p:childTnLst>
                                    <p:set>
                                      <p:cBhvr>
                                        <p:cTn id="81" dur="1" fill="hold">
                                          <p:stCondLst>
                                            <p:cond delay="0"/>
                                          </p:stCondLst>
                                        </p:cTn>
                                        <p:tgtEl>
                                          <p:spTgt spid="3092"/>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21" presetClass="entr" presetSubtype="1" fill="hold" grpId="0" nodeType="clickEffect">
                                  <p:stCondLst>
                                    <p:cond delay="0"/>
                                  </p:stCondLst>
                                  <p:childTnLst>
                                    <p:set>
                                      <p:cBhvr>
                                        <p:cTn id="85" dur="1" fill="hold">
                                          <p:stCondLst>
                                            <p:cond delay="0"/>
                                          </p:stCondLst>
                                        </p:cTn>
                                        <p:tgtEl>
                                          <p:spTgt spid="3093"/>
                                        </p:tgtEl>
                                        <p:attrNameLst>
                                          <p:attrName>style.visibility</p:attrName>
                                        </p:attrNameLst>
                                      </p:cBhvr>
                                      <p:to>
                                        <p:strVal val="visible"/>
                                      </p:to>
                                    </p:set>
                                    <p:animEffect transition="in" filter="wheel(1)">
                                      <p:cBhvr>
                                        <p:cTn id="86" dur="2000"/>
                                        <p:tgtEl>
                                          <p:spTgt spid="3093"/>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4" fill="hold" grpId="0" nodeType="clickEffect">
                                  <p:stCondLst>
                                    <p:cond delay="0"/>
                                  </p:stCondLst>
                                  <p:childTnLst>
                                    <p:set>
                                      <p:cBhvr>
                                        <p:cTn id="90" dur="1" fill="hold">
                                          <p:stCondLst>
                                            <p:cond delay="0"/>
                                          </p:stCondLst>
                                        </p:cTn>
                                        <p:tgtEl>
                                          <p:spTgt spid="3094"/>
                                        </p:tgtEl>
                                        <p:attrNameLst>
                                          <p:attrName>style.visibility</p:attrName>
                                        </p:attrNameLst>
                                      </p:cBhvr>
                                      <p:to>
                                        <p:strVal val="visible"/>
                                      </p:to>
                                    </p:set>
                                    <p:animEffect transition="in" filter="wipe(down)">
                                      <p:cBhvr>
                                        <p:cTn id="91" dur="500"/>
                                        <p:tgtEl>
                                          <p:spTgt spid="3094"/>
                                        </p:tgtEl>
                                      </p:cBhvr>
                                    </p:animEffect>
                                  </p:childTnLst>
                                </p:cTn>
                              </p:par>
                            </p:childTnLst>
                          </p:cTn>
                        </p:par>
                      </p:childTnLst>
                    </p:cTn>
                  </p:par>
                  <p:par>
                    <p:cTn id="92" fill="hold">
                      <p:stCondLst>
                        <p:cond delay="indefinite"/>
                      </p:stCondLst>
                      <p:childTnLst>
                        <p:par>
                          <p:cTn id="93" fill="hold">
                            <p:stCondLst>
                              <p:cond delay="0"/>
                            </p:stCondLst>
                            <p:childTnLst>
                              <p:par>
                                <p:cTn id="94" presetID="16" presetClass="entr" presetSubtype="21" fill="hold" grpId="0" nodeType="clickEffect">
                                  <p:stCondLst>
                                    <p:cond delay="0"/>
                                  </p:stCondLst>
                                  <p:childTnLst>
                                    <p:set>
                                      <p:cBhvr>
                                        <p:cTn id="95" dur="1" fill="hold">
                                          <p:stCondLst>
                                            <p:cond delay="0"/>
                                          </p:stCondLst>
                                        </p:cTn>
                                        <p:tgtEl>
                                          <p:spTgt spid="3095"/>
                                        </p:tgtEl>
                                        <p:attrNameLst>
                                          <p:attrName>style.visibility</p:attrName>
                                        </p:attrNameLst>
                                      </p:cBhvr>
                                      <p:to>
                                        <p:strVal val="visible"/>
                                      </p:to>
                                    </p:set>
                                    <p:animEffect transition="in" filter="barn(inVertical)">
                                      <p:cBhvr>
                                        <p:cTn id="96" dur="500"/>
                                        <p:tgtEl>
                                          <p:spTgt spid="3095"/>
                                        </p:tgtEl>
                                      </p:cBhvr>
                                    </p:animEffect>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grpId="0" nodeType="clickEffect">
                                  <p:stCondLst>
                                    <p:cond delay="0"/>
                                  </p:stCondLst>
                                  <p:childTnLst>
                                    <p:set>
                                      <p:cBhvr>
                                        <p:cTn id="100" dur="1" fill="hold">
                                          <p:stCondLst>
                                            <p:cond delay="0"/>
                                          </p:stCondLst>
                                        </p:cTn>
                                        <p:tgtEl>
                                          <p:spTgt spid="3096"/>
                                        </p:tgtEl>
                                        <p:attrNameLst>
                                          <p:attrName>style.visibility</p:attrName>
                                        </p:attrNameLst>
                                      </p:cBhvr>
                                      <p:to>
                                        <p:strVal val="visible"/>
                                      </p:to>
                                    </p:set>
                                    <p:anim calcmode="lin" valueType="num">
                                      <p:cBhvr additive="base">
                                        <p:cTn id="101" dur="500" fill="hold"/>
                                        <p:tgtEl>
                                          <p:spTgt spid="3096"/>
                                        </p:tgtEl>
                                        <p:attrNameLst>
                                          <p:attrName>ppt_x</p:attrName>
                                        </p:attrNameLst>
                                      </p:cBhvr>
                                      <p:tavLst>
                                        <p:tav tm="0">
                                          <p:val>
                                            <p:strVal val="#ppt_x"/>
                                          </p:val>
                                        </p:tav>
                                        <p:tav tm="100000">
                                          <p:val>
                                            <p:strVal val="#ppt_x"/>
                                          </p:val>
                                        </p:tav>
                                      </p:tavLst>
                                    </p:anim>
                                    <p:anim calcmode="lin" valueType="num">
                                      <p:cBhvr additive="base">
                                        <p:cTn id="102" dur="500" fill="hold"/>
                                        <p:tgtEl>
                                          <p:spTgt spid="30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7000" showWhenStopped="0">
                <p:cTn id="103" fill="hold" display="0">
                  <p:stCondLst>
                    <p:cond delay="indefinite"/>
                  </p:stCondLst>
                  <p:endCondLst>
                    <p:cond evt="onPrev" delay="0">
                      <p:tgtEl>
                        <p:sldTgt/>
                      </p:tgtEl>
                    </p:cond>
                    <p:cond evt="onStopAudio" delay="0">
                      <p:tgtEl>
                        <p:sldTgt/>
                      </p:tgtEl>
                    </p:cond>
                  </p:endCondLst>
                </p:cTn>
                <p:tgtEl>
                  <p:spTgt spid="3099"/>
                </p:tgtEl>
              </p:cMediaNode>
            </p:audio>
          </p:childTnLst>
        </p:cTn>
      </p:par>
    </p:tnLst>
    <p:bldLst>
      <p:bldP spid="3079" grpId="0"/>
      <p:bldP spid="3082" grpId="0"/>
      <p:bldP spid="3083" grpId="0"/>
      <p:bldP spid="3084" grpId="0"/>
      <p:bldP spid="3085" grpId="0"/>
      <p:bldP spid="3086" grpId="0"/>
      <p:bldP spid="3087" grpId="0"/>
      <p:bldP spid="3088" grpId="0"/>
      <p:bldP spid="3089" grpId="0"/>
      <p:bldP spid="3090" grpId="0"/>
      <p:bldP spid="3092" grpId="0"/>
      <p:bldP spid="3093" grpId="0"/>
      <p:bldP spid="3094" grpId="0"/>
      <p:bldP spid="3095" grpId="0"/>
      <p:bldP spid="309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0" y="0"/>
            <a:ext cx="3756025" cy="762000"/>
          </a:xfrm>
        </p:spPr>
        <p:txBody>
          <a:bodyPr rtlCol="0">
            <a:normAutofit fontScale="90000"/>
          </a:bodyPr>
          <a:lstStyle/>
          <a:p>
            <a:pPr eaLnBrk="1" fontAlgn="auto" hangingPunct="1">
              <a:spcAft>
                <a:spcPts val="0"/>
              </a:spcAft>
              <a:defRPr/>
            </a:pPr>
            <a:r>
              <a:rPr lang="zh-CN" altLang="en-US" sz="5400" b="1"/>
              <a:t>翻译课文</a:t>
            </a:r>
          </a:p>
        </p:txBody>
      </p:sp>
      <p:sp>
        <p:nvSpPr>
          <p:cNvPr id="87043" name="Text Box 3"/>
          <p:cNvSpPr txBox="1">
            <a:spLocks noChangeArrowheads="1"/>
          </p:cNvSpPr>
          <p:nvPr/>
        </p:nvSpPr>
        <p:spPr bwMode="auto">
          <a:xfrm>
            <a:off x="0" y="847725"/>
            <a:ext cx="9144000" cy="4545013"/>
          </a:xfrm>
          <a:prstGeom prst="rect">
            <a:avLst/>
          </a:prstGeom>
          <a:noFill/>
          <a:ln w="9525">
            <a:noFill/>
            <a:miter lim="800000"/>
            <a:headEnd/>
            <a:tailEnd/>
          </a:ln>
        </p:spPr>
        <p:txBody>
          <a:bodyPr>
            <a:spAutoFit/>
          </a:bodyPr>
          <a:lstStyle/>
          <a:p>
            <a:r>
              <a:rPr lang="en-US" altLang="zh-CN" sz="3600" b="1">
                <a:latin typeface="华文新魏" pitchFamily="2" charset="-122"/>
                <a:ea typeface="华文新魏" pitchFamily="2" charset="-122"/>
              </a:rPr>
              <a:t>   </a:t>
            </a:r>
            <a:r>
              <a:rPr lang="zh-CN" altLang="en-US" sz="3600" b="1">
                <a:latin typeface="华文新魏" pitchFamily="2" charset="-122"/>
                <a:ea typeface="华文新魏" pitchFamily="2" charset="-122"/>
              </a:rPr>
              <a:t>（一）</a:t>
            </a:r>
            <a:r>
              <a:rPr lang="zh-CN" altLang="en-US" sz="3600" b="1">
                <a:latin typeface="楷体_GB2312" pitchFamily="49" charset="-122"/>
                <a:ea typeface="楷体_GB2312" pitchFamily="49" charset="-122"/>
              </a:rPr>
              <a:t>壬戍之秋，七月</a:t>
            </a:r>
            <a:r>
              <a:rPr lang="zh-CN" altLang="en-US" sz="3600" b="1">
                <a:solidFill>
                  <a:srgbClr val="FF0000"/>
                </a:solidFill>
                <a:latin typeface="楷体_GB2312" pitchFamily="49" charset="-122"/>
                <a:ea typeface="楷体_GB2312" pitchFamily="49" charset="-122"/>
              </a:rPr>
              <a:t>既望</a:t>
            </a:r>
            <a:r>
              <a:rPr lang="zh-CN" altLang="en-US" sz="3600" b="1">
                <a:latin typeface="楷体_GB2312" pitchFamily="49" charset="-122"/>
                <a:ea typeface="楷体_GB2312" pitchFamily="49" charset="-122"/>
              </a:rPr>
              <a:t>，苏子与客泛舟游于赤壁之下。清风徐来，水波不兴。举酒</a:t>
            </a:r>
            <a:r>
              <a:rPr lang="zh-CN" altLang="en-US" sz="3600" b="1">
                <a:solidFill>
                  <a:srgbClr val="FF0000"/>
                </a:solidFill>
                <a:latin typeface="楷体_GB2312" pitchFamily="49" charset="-122"/>
                <a:ea typeface="楷体_GB2312" pitchFamily="49" charset="-122"/>
              </a:rPr>
              <a:t>属客</a:t>
            </a:r>
            <a:r>
              <a:rPr lang="zh-CN" altLang="en-US" sz="3600" b="1">
                <a:latin typeface="楷体_GB2312" pitchFamily="49" charset="-122"/>
                <a:ea typeface="楷体_GB2312" pitchFamily="49" charset="-122"/>
              </a:rPr>
              <a:t>，诵</a:t>
            </a:r>
            <a:r>
              <a:rPr lang="zh-CN" altLang="en-US" sz="3600" b="1">
                <a:solidFill>
                  <a:srgbClr val="FF0000"/>
                </a:solidFill>
                <a:latin typeface="楷体_GB2312" pitchFamily="49" charset="-122"/>
                <a:ea typeface="楷体_GB2312" pitchFamily="49" charset="-122"/>
              </a:rPr>
              <a:t>明月之诗</a:t>
            </a:r>
            <a:r>
              <a:rPr lang="zh-CN" altLang="en-US" sz="3600" b="1">
                <a:latin typeface="楷体_GB2312" pitchFamily="49" charset="-122"/>
                <a:ea typeface="楷体_GB2312" pitchFamily="49" charset="-122"/>
              </a:rPr>
              <a:t>，歌</a:t>
            </a:r>
            <a:r>
              <a:rPr lang="zh-CN" altLang="en-US" sz="3600" b="1">
                <a:solidFill>
                  <a:srgbClr val="FF0000"/>
                </a:solidFill>
                <a:latin typeface="楷体_GB2312" pitchFamily="49" charset="-122"/>
                <a:ea typeface="楷体_GB2312" pitchFamily="49" charset="-122"/>
              </a:rPr>
              <a:t>窈窕之章</a:t>
            </a:r>
            <a:r>
              <a:rPr lang="zh-CN" altLang="en-US" sz="3600" b="1">
                <a:latin typeface="楷体_GB2312" pitchFamily="49" charset="-122"/>
                <a:ea typeface="楷体_GB2312" pitchFamily="49" charset="-122"/>
              </a:rPr>
              <a:t>。</a:t>
            </a:r>
          </a:p>
          <a:p>
            <a:endParaRPr lang="zh-CN" altLang="en-US" sz="2400" b="1">
              <a:latin typeface="宋体" pitchFamily="2" charset="-122"/>
            </a:endParaRPr>
          </a:p>
          <a:p>
            <a:r>
              <a:rPr lang="zh-CN" altLang="en-US" sz="2800" b="1">
                <a:solidFill>
                  <a:srgbClr val="FF0000"/>
                </a:solidFill>
                <a:latin typeface="宋体" pitchFamily="2" charset="-122"/>
              </a:rPr>
              <a:t>既望：</a:t>
            </a:r>
            <a:r>
              <a:rPr lang="zh-CN" altLang="en-US" sz="2800" b="1">
                <a:latin typeface="宋体" pitchFamily="2" charset="-122"/>
              </a:rPr>
              <a:t>农历每月十五日为“望”，十六日为“既望”</a:t>
            </a:r>
          </a:p>
          <a:p>
            <a:r>
              <a:rPr lang="zh-CN" altLang="en-US" sz="2800" b="1">
                <a:solidFill>
                  <a:srgbClr val="FF0000"/>
                </a:solidFill>
                <a:latin typeface="宋体" pitchFamily="2" charset="-122"/>
              </a:rPr>
              <a:t>属客：</a:t>
            </a:r>
            <a:r>
              <a:rPr lang="zh-CN" altLang="en-US" sz="2800" b="1">
                <a:latin typeface="宋体" pitchFamily="2" charset="-122"/>
              </a:rPr>
              <a:t>劝客人饮酒。属：通 “嘱”，引申为劝酒</a:t>
            </a:r>
          </a:p>
          <a:p>
            <a:r>
              <a:rPr lang="zh-CN" altLang="en-US" sz="2800" b="1">
                <a:solidFill>
                  <a:srgbClr val="FF0000"/>
                </a:solidFill>
                <a:latin typeface="宋体" pitchFamily="2" charset="-122"/>
              </a:rPr>
              <a:t>明月之诗：</a:t>
            </a:r>
            <a:r>
              <a:rPr lang="zh-CN" altLang="en-US" sz="2800" b="1">
                <a:latin typeface="宋体" pitchFamily="2" charset="-122"/>
              </a:rPr>
              <a:t>指</a:t>
            </a:r>
            <a:r>
              <a:rPr lang="zh-CN" altLang="zh-CN" sz="2800" b="1">
                <a:latin typeface="宋体" pitchFamily="2" charset="-122"/>
              </a:rPr>
              <a:t>《</a:t>
            </a:r>
            <a:r>
              <a:rPr lang="zh-CN" altLang="en-US" sz="2800" b="1">
                <a:latin typeface="宋体" pitchFamily="2" charset="-122"/>
              </a:rPr>
              <a:t>诗经</a:t>
            </a:r>
            <a:r>
              <a:rPr lang="zh-CN" altLang="zh-CN" sz="2800" b="1">
                <a:latin typeface="宋体" pitchFamily="2" charset="-122"/>
              </a:rPr>
              <a:t>·</a:t>
            </a:r>
            <a:r>
              <a:rPr lang="zh-CN" altLang="en-US" sz="2800" b="1">
                <a:latin typeface="宋体" pitchFamily="2" charset="-122"/>
              </a:rPr>
              <a:t>陈风</a:t>
            </a:r>
            <a:r>
              <a:rPr lang="zh-CN" altLang="zh-CN" sz="2800" b="1">
                <a:latin typeface="宋体" pitchFamily="2" charset="-122"/>
              </a:rPr>
              <a:t>·</a:t>
            </a:r>
            <a:r>
              <a:rPr lang="zh-CN" altLang="en-US" sz="2800" b="1">
                <a:latin typeface="宋体" pitchFamily="2" charset="-122"/>
              </a:rPr>
              <a:t>月出</a:t>
            </a:r>
            <a:r>
              <a:rPr lang="zh-CN" altLang="zh-CN" sz="2800" b="1">
                <a:latin typeface="宋体" pitchFamily="2" charset="-122"/>
              </a:rPr>
              <a:t>》</a:t>
            </a:r>
          </a:p>
          <a:p>
            <a:r>
              <a:rPr lang="zh-CN" altLang="en-US" sz="2800" b="1">
                <a:solidFill>
                  <a:srgbClr val="FF0000"/>
                </a:solidFill>
                <a:latin typeface="宋体" pitchFamily="2" charset="-122"/>
              </a:rPr>
              <a:t>窈窕之章：</a:t>
            </a:r>
            <a:r>
              <a:rPr lang="zh-CN" altLang="en-US" sz="2800" b="1">
                <a:latin typeface="宋体" pitchFamily="2" charset="-122"/>
              </a:rPr>
              <a:t>指</a:t>
            </a:r>
            <a:r>
              <a:rPr lang="zh-CN" altLang="zh-CN" sz="2800" b="1">
                <a:latin typeface="宋体" pitchFamily="2" charset="-122"/>
              </a:rPr>
              <a:t>《</a:t>
            </a:r>
            <a:r>
              <a:rPr lang="zh-CN" altLang="en-US" sz="2800" b="1">
                <a:latin typeface="宋体" pitchFamily="2" charset="-122"/>
              </a:rPr>
              <a:t>月出</a:t>
            </a:r>
            <a:r>
              <a:rPr lang="zh-CN" altLang="zh-CN" sz="2800" b="1">
                <a:latin typeface="宋体" pitchFamily="2" charset="-122"/>
              </a:rPr>
              <a:t>》</a:t>
            </a:r>
            <a:r>
              <a:rPr lang="zh-CN" altLang="en-US" sz="2800" b="1">
                <a:latin typeface="宋体" pitchFamily="2" charset="-122"/>
              </a:rPr>
              <a:t>篇中</a:t>
            </a:r>
            <a:r>
              <a:rPr lang="zh-CN" altLang="zh-CN" sz="2800" b="1">
                <a:latin typeface="宋体" pitchFamily="2" charset="-122"/>
              </a:rPr>
              <a:t>《</a:t>
            </a:r>
            <a:r>
              <a:rPr lang="zh-CN" altLang="en-US" sz="2800" b="1">
                <a:latin typeface="宋体" pitchFamily="2" charset="-122"/>
              </a:rPr>
              <a:t>月出皎兮</a:t>
            </a:r>
            <a:r>
              <a:rPr lang="zh-CN" altLang="zh-CN" sz="2800" b="1">
                <a:latin typeface="宋体" pitchFamily="2" charset="-122"/>
              </a:rPr>
              <a:t>》</a:t>
            </a:r>
            <a:r>
              <a:rPr lang="zh-CN" altLang="en-US" sz="2800" b="1">
                <a:latin typeface="宋体" pitchFamily="2" charset="-122"/>
              </a:rPr>
              <a:t>一章</a:t>
            </a:r>
          </a:p>
          <a:p>
            <a:endParaRPr lang="zh-CN" altLang="zh-CN" sz="2000" b="1">
              <a:latin typeface="宋体" pitchFamily="2" charset="-122"/>
            </a:endParaRPr>
          </a:p>
          <a:p>
            <a:r>
              <a:rPr lang="zh-CN" altLang="en-US" sz="2800" b="1">
                <a:latin typeface="宋体" pitchFamily="2" charset="-122"/>
              </a:rPr>
              <a:t>    </a:t>
            </a:r>
            <a:endParaRPr lang="zh-CN" altLang="zh-CN" sz="3200" b="1">
              <a:latin typeface="楷体_GB2312" pitchFamily="49" charset="-122"/>
              <a:ea typeface="楷体_GB2312" pitchFamily="49" charset="-122"/>
            </a:endParaRPr>
          </a:p>
        </p:txBody>
      </p:sp>
      <p:grpSp>
        <p:nvGrpSpPr>
          <p:cNvPr id="2" name="Group 6"/>
          <p:cNvGrpSpPr>
            <a:grpSpLocks/>
          </p:cNvGrpSpPr>
          <p:nvPr/>
        </p:nvGrpSpPr>
        <p:grpSpPr bwMode="auto">
          <a:xfrm>
            <a:off x="0" y="1524000"/>
            <a:ext cx="8534400" cy="533400"/>
            <a:chOff x="96" y="960"/>
            <a:chExt cx="5376" cy="336"/>
          </a:xfrm>
        </p:grpSpPr>
        <p:sp>
          <p:nvSpPr>
            <p:cNvPr id="25606" name="Line 4"/>
            <p:cNvSpPr>
              <a:spLocks noChangeShapeType="1"/>
            </p:cNvSpPr>
            <p:nvPr/>
          </p:nvSpPr>
          <p:spPr bwMode="auto">
            <a:xfrm>
              <a:off x="4464" y="960"/>
              <a:ext cx="1008" cy="0"/>
            </a:xfrm>
            <a:prstGeom prst="line">
              <a:avLst/>
            </a:prstGeom>
            <a:noFill/>
            <a:ln w="57150">
              <a:solidFill>
                <a:srgbClr val="0000FF"/>
              </a:solidFill>
              <a:round/>
              <a:headEnd/>
              <a:tailEnd/>
            </a:ln>
          </p:spPr>
          <p:txBody>
            <a:bodyPr vert="eaVert">
              <a:spAutoFit/>
            </a:bodyPr>
            <a:lstStyle/>
            <a:p>
              <a:endParaRPr lang="zh-CN" altLang="en-US"/>
            </a:p>
          </p:txBody>
        </p:sp>
        <p:sp>
          <p:nvSpPr>
            <p:cNvPr id="25607" name="Line 5"/>
            <p:cNvSpPr>
              <a:spLocks noChangeShapeType="1"/>
            </p:cNvSpPr>
            <p:nvPr/>
          </p:nvSpPr>
          <p:spPr bwMode="auto">
            <a:xfrm>
              <a:off x="96" y="1296"/>
              <a:ext cx="1344" cy="0"/>
            </a:xfrm>
            <a:prstGeom prst="line">
              <a:avLst/>
            </a:prstGeom>
            <a:noFill/>
            <a:ln w="57150">
              <a:solidFill>
                <a:srgbClr val="0000FF"/>
              </a:solidFill>
              <a:round/>
              <a:headEnd/>
              <a:tailEnd/>
            </a:ln>
          </p:spPr>
          <p:txBody>
            <a:bodyPr vert="eaVert">
              <a:spAutoFit/>
            </a:bodyPr>
            <a:lstStyle/>
            <a:p>
              <a:endParaRPr lang="zh-CN" altLang="en-US"/>
            </a:p>
          </p:txBody>
        </p:sp>
      </p:grpSp>
      <p:sp>
        <p:nvSpPr>
          <p:cNvPr id="87049" name="Text Box 9"/>
          <p:cNvSpPr txBox="1">
            <a:spLocks noChangeArrowheads="1"/>
          </p:cNvSpPr>
          <p:nvPr/>
        </p:nvSpPr>
        <p:spPr bwMode="auto">
          <a:xfrm>
            <a:off x="0" y="4600575"/>
            <a:ext cx="9144000" cy="2257425"/>
          </a:xfrm>
          <a:prstGeom prst="rect">
            <a:avLst/>
          </a:prstGeom>
          <a:solidFill>
            <a:schemeClr val="bg1"/>
          </a:solidFill>
          <a:ln w="9525">
            <a:noFill/>
            <a:miter lim="800000"/>
            <a:headEnd/>
            <a:tailEnd/>
          </a:ln>
        </p:spPr>
        <p:txBody>
          <a:bodyPr>
            <a:spAutoFit/>
          </a:bodyPr>
          <a:lstStyle/>
          <a:p>
            <a:endParaRPr lang="en-US" altLang="zh-CN" sz="1600" b="1">
              <a:ea typeface="楷体_GB2312" pitchFamily="49" charset="-122"/>
            </a:endParaRPr>
          </a:p>
          <a:p>
            <a:r>
              <a:rPr lang="en-US" altLang="zh-CN" sz="3600" b="1">
                <a:latin typeface="楷体_GB2312" pitchFamily="49" charset="-122"/>
                <a:ea typeface="楷体_GB2312" pitchFamily="49" charset="-122"/>
              </a:rPr>
              <a:t>    </a:t>
            </a:r>
            <a:r>
              <a:rPr lang="zh-CN" altLang="en-US" sz="3000" b="1">
                <a:latin typeface="宋体" pitchFamily="2" charset="-122"/>
              </a:rPr>
              <a:t>壬戌年的秋天，七月十七日，我与客人泛舟在赤壁下的江面游览。这时清风徐来，江上风平浪静。举起酒杯一边向客人敬酒，一边朗诵</a:t>
            </a:r>
            <a:r>
              <a:rPr lang="zh-CN" altLang="zh-CN" sz="3000" b="1">
                <a:latin typeface="宋体" pitchFamily="2" charset="-122"/>
              </a:rPr>
              <a:t>《</a:t>
            </a:r>
            <a:r>
              <a:rPr lang="zh-CN" altLang="en-US" sz="3000" b="1">
                <a:latin typeface="宋体" pitchFamily="2" charset="-122"/>
              </a:rPr>
              <a:t>明月</a:t>
            </a:r>
            <a:r>
              <a:rPr lang="zh-CN" altLang="zh-CN" sz="3000" b="1">
                <a:latin typeface="宋体" pitchFamily="2" charset="-122"/>
              </a:rPr>
              <a:t>》</a:t>
            </a:r>
            <a:r>
              <a:rPr lang="zh-CN" altLang="en-US" sz="3000" b="1">
                <a:latin typeface="宋体" pitchFamily="2" charset="-122"/>
              </a:rPr>
              <a:t>的诗篇，吟起“窈窕”的篇章。</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7043">
                                            <p:txEl>
                                              <p:pRg st="2" end="2"/>
                                            </p:txEl>
                                          </p:spTgt>
                                        </p:tgtEl>
                                        <p:attrNameLst>
                                          <p:attrName>style.visibility</p:attrName>
                                        </p:attrNameLst>
                                      </p:cBhvr>
                                      <p:to>
                                        <p:strVal val="visible"/>
                                      </p:to>
                                    </p:set>
                                    <p:animEffect transition="in" filter="blinds(horizontal)">
                                      <p:cBhvr>
                                        <p:cTn id="7" dur="500"/>
                                        <p:tgtEl>
                                          <p:spTgt spid="8704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7043">
                                            <p:txEl>
                                              <p:pRg st="3" end="3"/>
                                            </p:txEl>
                                          </p:spTgt>
                                        </p:tgtEl>
                                        <p:attrNameLst>
                                          <p:attrName>style.visibility</p:attrName>
                                        </p:attrNameLst>
                                      </p:cBhvr>
                                      <p:to>
                                        <p:strVal val="visible"/>
                                      </p:to>
                                    </p:set>
                                    <p:animEffect transition="in" filter="blinds(horizontal)">
                                      <p:cBhvr>
                                        <p:cTn id="12" dur="500"/>
                                        <p:tgtEl>
                                          <p:spTgt spid="8704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7043">
                                            <p:txEl>
                                              <p:pRg st="4" end="4"/>
                                            </p:txEl>
                                          </p:spTgt>
                                        </p:tgtEl>
                                        <p:attrNameLst>
                                          <p:attrName>style.visibility</p:attrName>
                                        </p:attrNameLst>
                                      </p:cBhvr>
                                      <p:to>
                                        <p:strVal val="visible"/>
                                      </p:to>
                                    </p:set>
                                    <p:animEffect transition="in" filter="blinds(horizontal)">
                                      <p:cBhvr>
                                        <p:cTn id="17" dur="500"/>
                                        <p:tgtEl>
                                          <p:spTgt spid="87043">
                                            <p:txEl>
                                              <p:pRg st="4" end="4"/>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87043">
                                            <p:txEl>
                                              <p:pRg st="5" end="5"/>
                                            </p:txEl>
                                          </p:spTgt>
                                        </p:tgtEl>
                                        <p:attrNameLst>
                                          <p:attrName>style.visibility</p:attrName>
                                        </p:attrNameLst>
                                      </p:cBhvr>
                                      <p:to>
                                        <p:strVal val="visible"/>
                                      </p:to>
                                    </p:set>
                                    <p:animEffect transition="in" filter="blinds(horizontal)">
                                      <p:cBhvr>
                                        <p:cTn id="20" dur="500"/>
                                        <p:tgtEl>
                                          <p:spTgt spid="8704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0" presetClass="entr" presetSubtype="0" fill="hold" nodeType="clickEffect">
                                  <p:stCondLst>
                                    <p:cond delay="0"/>
                                  </p:stCondLst>
                                  <p:iterate type="lt">
                                    <p:tmPct val="10000"/>
                                  </p:iterate>
                                  <p:childTnLst>
                                    <p:set>
                                      <p:cBhvr>
                                        <p:cTn id="24" dur="1" fill="hold">
                                          <p:stCondLst>
                                            <p:cond delay="0"/>
                                          </p:stCondLst>
                                        </p:cTn>
                                        <p:tgtEl>
                                          <p:spTgt spid="87043">
                                            <p:txEl>
                                              <p:pRg st="7" end="7"/>
                                            </p:txEl>
                                          </p:spTgt>
                                        </p:tgtEl>
                                        <p:attrNameLst>
                                          <p:attrName>style.visibility</p:attrName>
                                        </p:attrNameLst>
                                      </p:cBhvr>
                                      <p:to>
                                        <p:strVal val="visible"/>
                                      </p:to>
                                    </p:set>
                                    <p:animEffect transition="in" filter="fade">
                                      <p:cBhvr>
                                        <p:cTn id="25" dur="1000"/>
                                        <p:tgtEl>
                                          <p:spTgt spid="87043">
                                            <p:txEl>
                                              <p:pRg st="7" end="7"/>
                                            </p:txEl>
                                          </p:spTgt>
                                        </p:tgtEl>
                                      </p:cBhvr>
                                    </p:animEffect>
                                    <p:anim calcmode="lin" valueType="num">
                                      <p:cBhvr>
                                        <p:cTn id="26" dur="1000" fill="hold"/>
                                        <p:tgtEl>
                                          <p:spTgt spid="87043">
                                            <p:txEl>
                                              <p:pRg st="7" end="7"/>
                                            </p:txEl>
                                          </p:spTgt>
                                        </p:tgtEl>
                                        <p:attrNameLst>
                                          <p:attrName>ppt_x</p:attrName>
                                        </p:attrNameLst>
                                      </p:cBhvr>
                                      <p:tavLst>
                                        <p:tav tm="0">
                                          <p:val>
                                            <p:strVal val="#ppt_x-.1"/>
                                          </p:val>
                                        </p:tav>
                                        <p:tav tm="100000">
                                          <p:val>
                                            <p:strVal val="#ppt_x"/>
                                          </p:val>
                                        </p:tav>
                                      </p:tavLst>
                                    </p:anim>
                                    <p:anim calcmode="lin" valueType="num">
                                      <p:cBhvr>
                                        <p:cTn id="27" dur="1000" fill="hold"/>
                                        <p:tgtEl>
                                          <p:spTgt spid="8704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0" presetClass="entr" presetSubtype="0" fill="hold" grpId="0" nodeType="clickEffect">
                                  <p:stCondLst>
                                    <p:cond delay="0"/>
                                  </p:stCondLst>
                                  <p:iterate type="lt">
                                    <p:tmPct val="10000"/>
                                  </p:iterate>
                                  <p:childTnLst>
                                    <p:set>
                                      <p:cBhvr>
                                        <p:cTn id="31" dur="1" fill="hold">
                                          <p:stCondLst>
                                            <p:cond delay="0"/>
                                          </p:stCondLst>
                                        </p:cTn>
                                        <p:tgtEl>
                                          <p:spTgt spid="87049">
                                            <p:bg/>
                                          </p:spTgt>
                                        </p:tgtEl>
                                        <p:attrNameLst>
                                          <p:attrName>style.visibility</p:attrName>
                                        </p:attrNameLst>
                                      </p:cBhvr>
                                      <p:to>
                                        <p:strVal val="visible"/>
                                      </p:to>
                                    </p:set>
                                    <p:animEffect transition="in" filter="fade">
                                      <p:cBhvr>
                                        <p:cTn id="32" dur="1000"/>
                                        <p:tgtEl>
                                          <p:spTgt spid="87049">
                                            <p:bg/>
                                          </p:spTgt>
                                        </p:tgtEl>
                                      </p:cBhvr>
                                    </p:animEffect>
                                    <p:anim calcmode="lin" valueType="num">
                                      <p:cBhvr>
                                        <p:cTn id="33" dur="1000" fill="hold"/>
                                        <p:tgtEl>
                                          <p:spTgt spid="87049">
                                            <p:bg/>
                                          </p:spTgt>
                                        </p:tgtEl>
                                        <p:attrNameLst>
                                          <p:attrName>ppt_x</p:attrName>
                                        </p:attrNameLst>
                                      </p:cBhvr>
                                      <p:tavLst>
                                        <p:tav tm="0">
                                          <p:val>
                                            <p:strVal val="#ppt_x-.1"/>
                                          </p:val>
                                        </p:tav>
                                        <p:tav tm="100000">
                                          <p:val>
                                            <p:strVal val="#ppt_x"/>
                                          </p:val>
                                        </p:tav>
                                      </p:tavLst>
                                    </p:anim>
                                    <p:anim calcmode="lin" valueType="num">
                                      <p:cBhvr>
                                        <p:cTn id="34" dur="1000" fill="hold"/>
                                        <p:tgtEl>
                                          <p:spTgt spid="87049">
                                            <p:bg/>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1000"/>
                                        <p:tgtEl>
                                          <p:spTgt spid="2"/>
                                        </p:tgtEl>
                                      </p:cBhvr>
                                    </p:animEffect>
                                    <p:anim calcmode="lin" valueType="num">
                                      <p:cBhvr>
                                        <p:cTn id="40" dur="1000" fill="hold"/>
                                        <p:tgtEl>
                                          <p:spTgt spid="2"/>
                                        </p:tgtEl>
                                        <p:attrNameLst>
                                          <p:attrName>ppt_x</p:attrName>
                                        </p:attrNameLst>
                                      </p:cBhvr>
                                      <p:tavLst>
                                        <p:tav tm="0">
                                          <p:val>
                                            <p:strVal val="#ppt_x"/>
                                          </p:val>
                                        </p:tav>
                                        <p:tav tm="100000">
                                          <p:val>
                                            <p:strVal val="#ppt_x"/>
                                          </p:val>
                                        </p:tav>
                                      </p:tavLst>
                                    </p:anim>
                                    <p:anim calcmode="lin" valueType="num">
                                      <p:cBhvr>
                                        <p:cTn id="4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grpId="1" nodeType="clickEffect">
                                  <p:stCondLst>
                                    <p:cond delay="0"/>
                                  </p:stCondLst>
                                  <p:childTnLst>
                                    <p:set>
                                      <p:cBhvr>
                                        <p:cTn id="45" dur="1" fill="hold">
                                          <p:stCondLst>
                                            <p:cond delay="0"/>
                                          </p:stCondLst>
                                        </p:cTn>
                                        <p:tgtEl>
                                          <p:spTgt spid="87049"/>
                                        </p:tgtEl>
                                        <p:attrNameLst>
                                          <p:attrName>style.visibility</p:attrName>
                                        </p:attrNameLst>
                                      </p:cBhvr>
                                      <p:to>
                                        <p:strVal val="visible"/>
                                      </p:to>
                                    </p:set>
                                    <p:animEffect transition="in" filter="blinds(horizontal)">
                                      <p:cBhvr>
                                        <p:cTn id="46" dur="500"/>
                                        <p:tgtEl>
                                          <p:spTgt spid="870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9" grpId="0" build="allAtOnce" animBg="1"/>
      <p:bldP spid="87049"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74" name="Oval 10"/>
          <p:cNvSpPr>
            <a:spLocks noChangeArrowheads="1"/>
          </p:cNvSpPr>
          <p:nvPr/>
        </p:nvSpPr>
        <p:spPr bwMode="auto">
          <a:xfrm>
            <a:off x="7010400" y="609600"/>
            <a:ext cx="457200" cy="685800"/>
          </a:xfrm>
          <a:prstGeom prst="ellipse">
            <a:avLst/>
          </a:prstGeom>
          <a:solidFill>
            <a:srgbClr val="FFFF00"/>
          </a:solidFill>
          <a:ln w="9525" algn="ctr">
            <a:solidFill>
              <a:schemeClr val="tx1"/>
            </a:solidFill>
            <a:round/>
            <a:headEnd/>
            <a:tailEnd/>
          </a:ln>
        </p:spPr>
        <p:txBody>
          <a:bodyPr vert="eaVert" wrap="none" anchor="ctr">
            <a:spAutoFit/>
          </a:bodyPr>
          <a:lstStyle/>
          <a:p>
            <a:endParaRPr lang="zh-CN" altLang="en-US" sz="3600" b="1">
              <a:latin typeface="华文新魏" pitchFamily="2" charset="-122"/>
              <a:ea typeface="华文新魏" pitchFamily="2" charset="-122"/>
            </a:endParaRPr>
          </a:p>
        </p:txBody>
      </p:sp>
      <p:sp>
        <p:nvSpPr>
          <p:cNvPr id="88073" name="Oval 9"/>
          <p:cNvSpPr>
            <a:spLocks noChangeArrowheads="1"/>
          </p:cNvSpPr>
          <p:nvPr/>
        </p:nvSpPr>
        <p:spPr bwMode="auto">
          <a:xfrm>
            <a:off x="3352800" y="1143000"/>
            <a:ext cx="457200" cy="685800"/>
          </a:xfrm>
          <a:prstGeom prst="ellipse">
            <a:avLst/>
          </a:prstGeom>
          <a:solidFill>
            <a:srgbClr val="FFFF00"/>
          </a:solidFill>
          <a:ln w="9525" algn="ctr">
            <a:solidFill>
              <a:schemeClr val="tx1"/>
            </a:solidFill>
            <a:round/>
            <a:headEnd/>
            <a:tailEnd/>
          </a:ln>
        </p:spPr>
        <p:txBody>
          <a:bodyPr vert="eaVert" wrap="none" anchor="ctr">
            <a:spAutoFit/>
          </a:bodyPr>
          <a:lstStyle/>
          <a:p>
            <a:endParaRPr lang="zh-CN" altLang="en-US" sz="3600" b="1">
              <a:latin typeface="华文新魏" pitchFamily="2" charset="-122"/>
              <a:ea typeface="华文新魏" pitchFamily="2" charset="-122"/>
            </a:endParaRPr>
          </a:p>
        </p:txBody>
      </p:sp>
      <p:sp>
        <p:nvSpPr>
          <p:cNvPr id="88066" name="Text Box 2"/>
          <p:cNvSpPr txBox="1">
            <a:spLocks noChangeArrowheads="1"/>
          </p:cNvSpPr>
          <p:nvPr/>
        </p:nvSpPr>
        <p:spPr bwMode="auto">
          <a:xfrm>
            <a:off x="0" y="26988"/>
            <a:ext cx="9144000" cy="6831012"/>
          </a:xfrm>
          <a:prstGeom prst="rect">
            <a:avLst/>
          </a:prstGeom>
          <a:noFill/>
          <a:ln w="9525">
            <a:noFill/>
            <a:miter lim="800000"/>
            <a:headEnd/>
            <a:tailEnd/>
          </a:ln>
        </p:spPr>
        <p:txBody>
          <a:bodyPr>
            <a:spAutoFit/>
          </a:bodyPr>
          <a:lstStyle/>
          <a:p>
            <a:r>
              <a:rPr lang="zh-CN" altLang="en-US" sz="3600" b="1">
                <a:solidFill>
                  <a:srgbClr val="FF0000"/>
                </a:solidFill>
                <a:latin typeface="楷体_GB2312" pitchFamily="49" charset="-122"/>
                <a:ea typeface="楷体_GB2312" pitchFamily="49" charset="-122"/>
              </a:rPr>
              <a:t>少焉</a:t>
            </a:r>
            <a:r>
              <a:rPr lang="zh-CN" altLang="en-US" sz="3600" b="1">
                <a:latin typeface="楷体_GB2312" pitchFamily="49" charset="-122"/>
                <a:ea typeface="楷体_GB2312" pitchFamily="49" charset="-122"/>
              </a:rPr>
              <a:t>，月出于东山之上，徘徊于</a:t>
            </a:r>
            <a:r>
              <a:rPr lang="zh-CN" altLang="en-US" sz="3600" b="1">
                <a:solidFill>
                  <a:srgbClr val="FF0000"/>
                </a:solidFill>
                <a:latin typeface="楷体_GB2312" pitchFamily="49" charset="-122"/>
                <a:ea typeface="楷体_GB2312" pitchFamily="49" charset="-122"/>
              </a:rPr>
              <a:t>斗牛</a:t>
            </a:r>
            <a:r>
              <a:rPr lang="zh-CN" altLang="en-US" sz="3600" b="1">
                <a:latin typeface="楷体_GB2312" pitchFamily="49" charset="-122"/>
                <a:ea typeface="楷体_GB2312" pitchFamily="49" charset="-122"/>
              </a:rPr>
              <a:t>之间。</a:t>
            </a:r>
            <a:r>
              <a:rPr lang="zh-CN" altLang="en-US" sz="3600" b="1">
                <a:solidFill>
                  <a:srgbClr val="FF0000"/>
                </a:solidFill>
                <a:latin typeface="楷体_GB2312" pitchFamily="49" charset="-122"/>
                <a:ea typeface="楷体_GB2312" pitchFamily="49" charset="-122"/>
              </a:rPr>
              <a:t>白露</a:t>
            </a:r>
            <a:r>
              <a:rPr lang="zh-CN" altLang="en-US" sz="3600" b="1">
                <a:latin typeface="楷体_GB2312" pitchFamily="49" charset="-122"/>
                <a:ea typeface="楷体_GB2312" pitchFamily="49" charset="-122"/>
              </a:rPr>
              <a:t>横江，水光接天。</a:t>
            </a:r>
            <a:r>
              <a:rPr lang="zh-CN" altLang="en-US" sz="3600" b="1">
                <a:solidFill>
                  <a:srgbClr val="FF3300"/>
                </a:solidFill>
                <a:latin typeface="楷体_GB2312" pitchFamily="49" charset="-122"/>
                <a:ea typeface="楷体_GB2312" pitchFamily="49" charset="-122"/>
              </a:rPr>
              <a:t>纵</a:t>
            </a:r>
            <a:r>
              <a:rPr lang="zh-CN" altLang="en-US" sz="3600" b="1">
                <a:solidFill>
                  <a:srgbClr val="FF0000"/>
                </a:solidFill>
                <a:latin typeface="楷体_GB2312" pitchFamily="49" charset="-122"/>
                <a:ea typeface="楷体_GB2312" pitchFamily="49" charset="-122"/>
              </a:rPr>
              <a:t>一苇</a:t>
            </a:r>
            <a:r>
              <a:rPr lang="zh-CN" altLang="en-US" sz="3600" b="1">
                <a:latin typeface="楷体_GB2312" pitchFamily="49" charset="-122"/>
                <a:ea typeface="楷体_GB2312" pitchFamily="49" charset="-122"/>
              </a:rPr>
              <a:t>之所</a:t>
            </a:r>
            <a:r>
              <a:rPr lang="zh-CN" altLang="en-US" sz="3600" b="1">
                <a:solidFill>
                  <a:srgbClr val="FF0000"/>
                </a:solidFill>
                <a:latin typeface="楷体_GB2312" pitchFamily="49" charset="-122"/>
                <a:ea typeface="楷体_GB2312" pitchFamily="49" charset="-122"/>
              </a:rPr>
              <a:t>如</a:t>
            </a:r>
            <a:r>
              <a:rPr lang="zh-CN" altLang="en-US" sz="3600" b="1">
                <a:latin typeface="楷体_GB2312" pitchFamily="49" charset="-122"/>
                <a:ea typeface="楷体_GB2312" pitchFamily="49" charset="-122"/>
              </a:rPr>
              <a:t>，凌</a:t>
            </a:r>
            <a:r>
              <a:rPr lang="zh-CN" altLang="en-US" sz="3600" b="1">
                <a:solidFill>
                  <a:srgbClr val="FF0000"/>
                </a:solidFill>
                <a:latin typeface="楷体_GB2312" pitchFamily="49" charset="-122"/>
                <a:ea typeface="楷体_GB2312" pitchFamily="49" charset="-122"/>
              </a:rPr>
              <a:t>万顷</a:t>
            </a:r>
            <a:r>
              <a:rPr lang="zh-CN" altLang="en-US" sz="3600" b="1">
                <a:latin typeface="楷体_GB2312" pitchFamily="49" charset="-122"/>
                <a:ea typeface="楷体_GB2312" pitchFamily="49" charset="-122"/>
              </a:rPr>
              <a:t>之茫然。</a:t>
            </a:r>
            <a:r>
              <a:rPr lang="zh-CN" altLang="en-US" sz="3600" b="1">
                <a:solidFill>
                  <a:srgbClr val="FF0000"/>
                </a:solidFill>
                <a:latin typeface="楷体_GB2312" pitchFamily="49" charset="-122"/>
                <a:ea typeface="楷体_GB2312" pitchFamily="49" charset="-122"/>
              </a:rPr>
              <a:t>浩浩乎</a:t>
            </a:r>
            <a:r>
              <a:rPr lang="zh-CN" altLang="en-US" sz="3600" b="1">
                <a:latin typeface="楷体_GB2312" pitchFamily="49" charset="-122"/>
                <a:ea typeface="楷体_GB2312" pitchFamily="49" charset="-122"/>
              </a:rPr>
              <a:t>如</a:t>
            </a:r>
            <a:r>
              <a:rPr lang="zh-CN" altLang="en-US" sz="3600" b="1">
                <a:solidFill>
                  <a:srgbClr val="FF0000"/>
                </a:solidFill>
                <a:latin typeface="楷体_GB2312" pitchFamily="49" charset="-122"/>
                <a:ea typeface="楷体_GB2312" pitchFamily="49" charset="-122"/>
              </a:rPr>
              <a:t>冯虚御</a:t>
            </a:r>
            <a:r>
              <a:rPr lang="zh-CN" altLang="en-US" sz="3600" b="1">
                <a:latin typeface="楷体_GB2312" pitchFamily="49" charset="-122"/>
                <a:ea typeface="楷体_GB2312" pitchFamily="49" charset="-122"/>
              </a:rPr>
              <a:t>风，而不知其所止；飘飘乎如</a:t>
            </a:r>
            <a:r>
              <a:rPr lang="zh-CN" altLang="en-US" sz="3600" b="1">
                <a:solidFill>
                  <a:srgbClr val="FF0000"/>
                </a:solidFill>
                <a:latin typeface="楷体_GB2312" pitchFamily="49" charset="-122"/>
                <a:ea typeface="楷体_GB2312" pitchFamily="49" charset="-122"/>
              </a:rPr>
              <a:t>遗世</a:t>
            </a:r>
            <a:r>
              <a:rPr lang="zh-CN" altLang="en-US" sz="3600" b="1">
                <a:latin typeface="楷体_GB2312" pitchFamily="49" charset="-122"/>
                <a:ea typeface="楷体_GB2312" pitchFamily="49" charset="-122"/>
              </a:rPr>
              <a:t>独立，</a:t>
            </a:r>
            <a:r>
              <a:rPr lang="zh-CN" altLang="en-US" sz="3600" b="1">
                <a:solidFill>
                  <a:srgbClr val="FF0000"/>
                </a:solidFill>
                <a:latin typeface="楷体_GB2312" pitchFamily="49" charset="-122"/>
                <a:ea typeface="楷体_GB2312" pitchFamily="49" charset="-122"/>
              </a:rPr>
              <a:t>羽化</a:t>
            </a:r>
            <a:r>
              <a:rPr lang="zh-CN" altLang="en-US" sz="3600" b="1">
                <a:latin typeface="楷体_GB2312" pitchFamily="49" charset="-122"/>
                <a:ea typeface="楷体_GB2312" pitchFamily="49" charset="-122"/>
              </a:rPr>
              <a:t>而登仙。</a:t>
            </a:r>
          </a:p>
          <a:p>
            <a:endParaRPr lang="zh-CN" altLang="en-US" b="1">
              <a:latin typeface="楷体_GB2312" pitchFamily="49" charset="-122"/>
              <a:ea typeface="楷体_GB2312" pitchFamily="49" charset="-122"/>
            </a:endParaRPr>
          </a:p>
          <a:p>
            <a:r>
              <a:rPr lang="zh-CN" altLang="en-US" sz="2800" b="1">
                <a:solidFill>
                  <a:srgbClr val="FF0000"/>
                </a:solidFill>
                <a:latin typeface="宋体" pitchFamily="2" charset="-122"/>
              </a:rPr>
              <a:t>少焉：</a:t>
            </a:r>
            <a:r>
              <a:rPr lang="zh-CN" altLang="en-US" sz="2800" b="1">
                <a:latin typeface="宋体" pitchFamily="2" charset="-122"/>
              </a:rPr>
              <a:t>过了一会儿。</a:t>
            </a:r>
          </a:p>
          <a:p>
            <a:r>
              <a:rPr lang="zh-CN" altLang="en-US" sz="2800" b="1">
                <a:solidFill>
                  <a:srgbClr val="FF0000"/>
                </a:solidFill>
                <a:latin typeface="宋体" pitchFamily="2" charset="-122"/>
              </a:rPr>
              <a:t>斗牛：</a:t>
            </a:r>
            <a:r>
              <a:rPr lang="zh-CN" altLang="en-US" sz="2800" b="1">
                <a:latin typeface="宋体" pitchFamily="2" charset="-122"/>
              </a:rPr>
              <a:t>星座名。斗宿和牛宿</a:t>
            </a:r>
          </a:p>
          <a:p>
            <a:pPr>
              <a:lnSpc>
                <a:spcPct val="80000"/>
              </a:lnSpc>
            </a:pPr>
            <a:r>
              <a:rPr lang="zh-CN" altLang="en-US" sz="2800" b="1">
                <a:solidFill>
                  <a:srgbClr val="FF0000"/>
                </a:solidFill>
                <a:latin typeface="宋体" pitchFamily="2" charset="-122"/>
              </a:rPr>
              <a:t>白露：</a:t>
            </a:r>
            <a:r>
              <a:rPr lang="zh-CN" altLang="en-US" sz="2800" b="1">
                <a:latin typeface="宋体" pitchFamily="2" charset="-122"/>
              </a:rPr>
              <a:t>白茫茫的水气</a:t>
            </a:r>
          </a:p>
          <a:p>
            <a:pPr>
              <a:lnSpc>
                <a:spcPct val="80000"/>
              </a:lnSpc>
            </a:pPr>
            <a:r>
              <a:rPr lang="zh-CN" altLang="en-US" sz="2800" b="1">
                <a:solidFill>
                  <a:srgbClr val="FF3300"/>
                </a:solidFill>
                <a:latin typeface="宋体" pitchFamily="2" charset="-122"/>
              </a:rPr>
              <a:t>纵</a:t>
            </a:r>
            <a:r>
              <a:rPr lang="zh-CN" altLang="en-US" sz="2800" b="1">
                <a:latin typeface="宋体" pitchFamily="2" charset="-122"/>
              </a:rPr>
              <a:t>：任凭</a:t>
            </a:r>
          </a:p>
          <a:p>
            <a:pPr>
              <a:lnSpc>
                <a:spcPct val="80000"/>
              </a:lnSpc>
            </a:pPr>
            <a:r>
              <a:rPr lang="zh-CN" altLang="en-US" sz="2800" b="1">
                <a:solidFill>
                  <a:srgbClr val="FF0000"/>
                </a:solidFill>
                <a:latin typeface="宋体" pitchFamily="2" charset="-122"/>
              </a:rPr>
              <a:t>一苇：</a:t>
            </a:r>
            <a:r>
              <a:rPr lang="zh-CN" altLang="en-US" sz="2800" b="1">
                <a:latin typeface="宋体" pitchFamily="2" charset="-122"/>
              </a:rPr>
              <a:t>喻指苇叶似的小船</a:t>
            </a:r>
          </a:p>
          <a:p>
            <a:pPr>
              <a:lnSpc>
                <a:spcPct val="80000"/>
              </a:lnSpc>
            </a:pPr>
            <a:r>
              <a:rPr lang="zh-CN" altLang="en-US" sz="2800" b="1">
                <a:solidFill>
                  <a:srgbClr val="FF0000"/>
                </a:solidFill>
                <a:latin typeface="宋体" pitchFamily="2" charset="-122"/>
              </a:rPr>
              <a:t>如：</a:t>
            </a:r>
            <a:r>
              <a:rPr lang="zh-CN" altLang="en-US" sz="2800" b="1">
                <a:latin typeface="宋体" pitchFamily="2" charset="-122"/>
              </a:rPr>
              <a:t>往</a:t>
            </a:r>
          </a:p>
          <a:p>
            <a:pPr>
              <a:lnSpc>
                <a:spcPct val="80000"/>
              </a:lnSpc>
            </a:pPr>
            <a:r>
              <a:rPr lang="zh-CN" altLang="en-US" sz="2800" b="1">
                <a:solidFill>
                  <a:srgbClr val="FF0000"/>
                </a:solidFill>
                <a:latin typeface="宋体" pitchFamily="2" charset="-122"/>
              </a:rPr>
              <a:t>浩浩乎</a:t>
            </a:r>
            <a:r>
              <a:rPr lang="zh-CN" altLang="en-US" sz="2800" b="1">
                <a:latin typeface="宋体" pitchFamily="2" charset="-122"/>
              </a:rPr>
              <a:t>：广大的样子</a:t>
            </a:r>
          </a:p>
          <a:p>
            <a:pPr>
              <a:lnSpc>
                <a:spcPct val="80000"/>
              </a:lnSpc>
            </a:pPr>
            <a:r>
              <a:rPr lang="zh-CN" altLang="en-US" sz="2800" b="1">
                <a:solidFill>
                  <a:srgbClr val="FF0000"/>
                </a:solidFill>
                <a:latin typeface="宋体" pitchFamily="2" charset="-122"/>
              </a:rPr>
              <a:t>冯：</a:t>
            </a:r>
            <a:r>
              <a:rPr lang="zh-CN" altLang="en-US" sz="2800" b="1">
                <a:latin typeface="宋体" pitchFamily="2" charset="-122"/>
              </a:rPr>
              <a:t>通“凭”，靠，依托</a:t>
            </a:r>
          </a:p>
          <a:p>
            <a:pPr>
              <a:lnSpc>
                <a:spcPct val="80000"/>
              </a:lnSpc>
            </a:pPr>
            <a:r>
              <a:rPr lang="zh-CN" altLang="en-US" sz="2800" b="1">
                <a:solidFill>
                  <a:srgbClr val="FF0000"/>
                </a:solidFill>
                <a:latin typeface="宋体" pitchFamily="2" charset="-122"/>
              </a:rPr>
              <a:t>虚：</a:t>
            </a:r>
            <a:r>
              <a:rPr lang="zh-CN" altLang="en-US" sz="2800" b="1">
                <a:latin typeface="宋体" pitchFamily="2" charset="-122"/>
              </a:rPr>
              <a:t>太虚，指天空</a:t>
            </a:r>
          </a:p>
          <a:p>
            <a:pPr>
              <a:lnSpc>
                <a:spcPct val="80000"/>
              </a:lnSpc>
            </a:pPr>
            <a:r>
              <a:rPr lang="zh-CN" altLang="en-US" sz="2800" b="1">
                <a:solidFill>
                  <a:srgbClr val="FF0000"/>
                </a:solidFill>
                <a:latin typeface="宋体" pitchFamily="2" charset="-122"/>
              </a:rPr>
              <a:t>御：</a:t>
            </a:r>
            <a:r>
              <a:rPr lang="zh-CN" altLang="en-US" sz="2800" b="1">
                <a:latin typeface="宋体" pitchFamily="2" charset="-122"/>
              </a:rPr>
              <a:t>驾御</a:t>
            </a:r>
          </a:p>
          <a:p>
            <a:pPr>
              <a:lnSpc>
                <a:spcPct val="80000"/>
              </a:lnSpc>
            </a:pPr>
            <a:r>
              <a:rPr lang="zh-CN" altLang="en-US" sz="2800" b="1">
                <a:solidFill>
                  <a:srgbClr val="FF0000"/>
                </a:solidFill>
                <a:latin typeface="宋体" pitchFamily="2" charset="-122"/>
              </a:rPr>
              <a:t>遗世：</a:t>
            </a:r>
            <a:r>
              <a:rPr lang="zh-CN" altLang="en-US" sz="2800" b="1">
                <a:latin typeface="宋体" pitchFamily="2" charset="-122"/>
              </a:rPr>
              <a:t>脱离尘世</a:t>
            </a:r>
          </a:p>
          <a:p>
            <a:pPr>
              <a:lnSpc>
                <a:spcPct val="80000"/>
              </a:lnSpc>
            </a:pPr>
            <a:r>
              <a:rPr lang="zh-CN" altLang="en-US" sz="2800" b="1">
                <a:solidFill>
                  <a:srgbClr val="FF0000"/>
                </a:solidFill>
                <a:latin typeface="宋体" pitchFamily="2" charset="-122"/>
              </a:rPr>
              <a:t>羽化：</a:t>
            </a:r>
            <a:r>
              <a:rPr lang="zh-CN" altLang="en-US" sz="2800" b="1">
                <a:latin typeface="宋体" pitchFamily="2" charset="-122"/>
              </a:rPr>
              <a:t>道教称成仙为羽化，认为成仙后可以飞升</a:t>
            </a:r>
          </a:p>
        </p:txBody>
      </p:sp>
      <p:sp>
        <p:nvSpPr>
          <p:cNvPr id="88067" name="Text Box 3"/>
          <p:cNvSpPr txBox="1">
            <a:spLocks noChangeArrowheads="1"/>
          </p:cNvSpPr>
          <p:nvPr/>
        </p:nvSpPr>
        <p:spPr bwMode="auto">
          <a:xfrm>
            <a:off x="0" y="2590800"/>
            <a:ext cx="9144000" cy="4287838"/>
          </a:xfrm>
          <a:prstGeom prst="rect">
            <a:avLst/>
          </a:prstGeom>
          <a:solidFill>
            <a:schemeClr val="bg1"/>
          </a:solidFill>
          <a:ln w="9525">
            <a:noFill/>
            <a:miter lim="800000"/>
            <a:headEnd/>
            <a:tailEnd/>
          </a:ln>
        </p:spPr>
        <p:txBody>
          <a:bodyPr>
            <a:spAutoFit/>
          </a:bodyPr>
          <a:lstStyle/>
          <a:p>
            <a:endParaRPr lang="en-US" altLang="zh-CN" sz="1600" b="1">
              <a:ea typeface="楷体_GB2312" pitchFamily="49" charset="-122"/>
            </a:endParaRPr>
          </a:p>
          <a:p>
            <a:r>
              <a:rPr lang="zh-CN" altLang="en-US" sz="3600" b="1"/>
              <a:t>过一会儿，月亮从东山升起，在斗、牛星之间徘徊着。白茫茫的水气笼罩江面，水光与天色连成一片。任凭这一苇叶似的小舟随意飘荡，浮在宽广无边的江面上，觉得像在浩浩荡荡的太空中驾风飞行，却不知道要到什么地方去；又觉得像是飘飘悠悠的离开了人世而无牵无挂，飞升到仙境一般。</a:t>
            </a:r>
          </a:p>
          <a:p>
            <a:endParaRPr lang="zh-CN" altLang="zh-CN" sz="700" b="1">
              <a:ea typeface="楷体_GB2312" pitchFamily="49" charset="-122"/>
            </a:endParaRPr>
          </a:p>
        </p:txBody>
      </p:sp>
      <p:sp>
        <p:nvSpPr>
          <p:cNvPr id="88071" name="Line 7"/>
          <p:cNvSpPr>
            <a:spLocks noChangeShapeType="1"/>
          </p:cNvSpPr>
          <p:nvPr/>
        </p:nvSpPr>
        <p:spPr bwMode="auto">
          <a:xfrm>
            <a:off x="1524000" y="685800"/>
            <a:ext cx="3200400" cy="0"/>
          </a:xfrm>
          <a:prstGeom prst="line">
            <a:avLst/>
          </a:prstGeom>
          <a:noFill/>
          <a:ln w="57150">
            <a:solidFill>
              <a:srgbClr val="0000FF"/>
            </a:solidFill>
            <a:round/>
            <a:headEnd/>
            <a:tailEnd/>
          </a:ln>
        </p:spPr>
        <p:txBody>
          <a:bodyPr vert="eaVert">
            <a:spAutoFit/>
          </a:bodyPr>
          <a:lstStyle/>
          <a:p>
            <a:endParaRPr lang="zh-CN" altLang="en-US"/>
          </a:p>
        </p:txBody>
      </p:sp>
      <p:sp>
        <p:nvSpPr>
          <p:cNvPr id="88072" name="Line 8"/>
          <p:cNvSpPr>
            <a:spLocks noChangeShapeType="1"/>
          </p:cNvSpPr>
          <p:nvPr/>
        </p:nvSpPr>
        <p:spPr bwMode="auto">
          <a:xfrm>
            <a:off x="5181600" y="685800"/>
            <a:ext cx="3200400" cy="0"/>
          </a:xfrm>
          <a:prstGeom prst="line">
            <a:avLst/>
          </a:prstGeom>
          <a:noFill/>
          <a:ln w="57150">
            <a:solidFill>
              <a:srgbClr val="0000FF"/>
            </a:solidFill>
            <a:round/>
            <a:headEnd/>
            <a:tailEnd/>
          </a:ln>
        </p:spPr>
        <p:txBody>
          <a:bodyPr vert="eaVert">
            <a:spAutoFit/>
          </a:bodyPr>
          <a:lstStyle/>
          <a:p>
            <a:endParaRPr lang="zh-CN" altLang="en-US"/>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8066">
                                            <p:txEl>
                                              <p:pRg st="2" end="2"/>
                                            </p:txEl>
                                          </p:spTgt>
                                        </p:tgtEl>
                                        <p:attrNameLst>
                                          <p:attrName>style.visibility</p:attrName>
                                        </p:attrNameLst>
                                      </p:cBhvr>
                                      <p:to>
                                        <p:strVal val="visible"/>
                                      </p:to>
                                    </p:set>
                                    <p:animEffect transition="in" filter="blinds(horizontal)">
                                      <p:cBhvr>
                                        <p:cTn id="7" dur="500"/>
                                        <p:tgtEl>
                                          <p:spTgt spid="8806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8066">
                                            <p:txEl>
                                              <p:pRg st="3" end="3"/>
                                            </p:txEl>
                                          </p:spTgt>
                                        </p:tgtEl>
                                        <p:attrNameLst>
                                          <p:attrName>style.visibility</p:attrName>
                                        </p:attrNameLst>
                                      </p:cBhvr>
                                      <p:to>
                                        <p:strVal val="visible"/>
                                      </p:to>
                                    </p:set>
                                    <p:animEffect transition="in" filter="blinds(horizontal)">
                                      <p:cBhvr>
                                        <p:cTn id="12" dur="500"/>
                                        <p:tgtEl>
                                          <p:spTgt spid="8806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8066">
                                            <p:txEl>
                                              <p:pRg st="4" end="4"/>
                                            </p:txEl>
                                          </p:spTgt>
                                        </p:tgtEl>
                                        <p:attrNameLst>
                                          <p:attrName>style.visibility</p:attrName>
                                        </p:attrNameLst>
                                      </p:cBhvr>
                                      <p:to>
                                        <p:strVal val="visible"/>
                                      </p:to>
                                    </p:set>
                                    <p:animEffect transition="in" filter="blinds(horizontal)">
                                      <p:cBhvr>
                                        <p:cTn id="17" dur="500"/>
                                        <p:tgtEl>
                                          <p:spTgt spid="8806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8066">
                                            <p:txEl>
                                              <p:pRg st="5" end="5"/>
                                            </p:txEl>
                                          </p:spTgt>
                                        </p:tgtEl>
                                        <p:attrNameLst>
                                          <p:attrName>style.visibility</p:attrName>
                                        </p:attrNameLst>
                                      </p:cBhvr>
                                      <p:to>
                                        <p:strVal val="visible"/>
                                      </p:to>
                                    </p:set>
                                    <p:animEffect transition="in" filter="blinds(horizontal)">
                                      <p:cBhvr>
                                        <p:cTn id="22" dur="500"/>
                                        <p:tgtEl>
                                          <p:spTgt spid="88066">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8066">
                                            <p:txEl>
                                              <p:pRg st="6" end="6"/>
                                            </p:txEl>
                                          </p:spTgt>
                                        </p:tgtEl>
                                        <p:attrNameLst>
                                          <p:attrName>style.visibility</p:attrName>
                                        </p:attrNameLst>
                                      </p:cBhvr>
                                      <p:to>
                                        <p:strVal val="visible"/>
                                      </p:to>
                                    </p:set>
                                    <p:animEffect transition="in" filter="blinds(horizontal)">
                                      <p:cBhvr>
                                        <p:cTn id="27" dur="500"/>
                                        <p:tgtEl>
                                          <p:spTgt spid="88066">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88066">
                                            <p:txEl>
                                              <p:pRg st="7" end="7"/>
                                            </p:txEl>
                                          </p:spTgt>
                                        </p:tgtEl>
                                        <p:attrNameLst>
                                          <p:attrName>style.visibility</p:attrName>
                                        </p:attrNameLst>
                                      </p:cBhvr>
                                      <p:to>
                                        <p:strVal val="visible"/>
                                      </p:to>
                                    </p:set>
                                    <p:animEffect transition="in" filter="blinds(horizontal)">
                                      <p:cBhvr>
                                        <p:cTn id="32" dur="500"/>
                                        <p:tgtEl>
                                          <p:spTgt spid="88066">
                                            <p:txEl>
                                              <p:pRg st="7" end="7"/>
                                            </p:txEl>
                                          </p:spTgt>
                                        </p:tgtEl>
                                      </p:cBhvr>
                                    </p:animEffect>
                                  </p:childTnLst>
                                </p:cTn>
                              </p:par>
                              <p:par>
                                <p:cTn id="33" presetID="1" presetClass="entr" presetSubtype="0" fill="hold" grpId="0" nodeType="withEffect">
                                  <p:stCondLst>
                                    <p:cond delay="0"/>
                                  </p:stCondLst>
                                  <p:childTnLst>
                                    <p:set>
                                      <p:cBhvr>
                                        <p:cTn id="34" dur="1" fill="hold">
                                          <p:stCondLst>
                                            <p:cond delay="0"/>
                                          </p:stCondLst>
                                        </p:cTn>
                                        <p:tgtEl>
                                          <p:spTgt spid="8807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nodeType="clickEffect">
                                  <p:stCondLst>
                                    <p:cond delay="0"/>
                                  </p:stCondLst>
                                  <p:childTnLst>
                                    <p:set>
                                      <p:cBhvr>
                                        <p:cTn id="38" dur="1" fill="hold">
                                          <p:stCondLst>
                                            <p:cond delay="0"/>
                                          </p:stCondLst>
                                        </p:cTn>
                                        <p:tgtEl>
                                          <p:spTgt spid="88066">
                                            <p:txEl>
                                              <p:pRg st="8" end="8"/>
                                            </p:txEl>
                                          </p:spTgt>
                                        </p:tgtEl>
                                        <p:attrNameLst>
                                          <p:attrName>style.visibility</p:attrName>
                                        </p:attrNameLst>
                                      </p:cBhvr>
                                      <p:to>
                                        <p:strVal val="visible"/>
                                      </p:to>
                                    </p:set>
                                    <p:animEffect transition="in" filter="blinds(horizontal)">
                                      <p:cBhvr>
                                        <p:cTn id="39" dur="500"/>
                                        <p:tgtEl>
                                          <p:spTgt spid="88066">
                                            <p:txEl>
                                              <p:pRg st="8" end="8"/>
                                            </p:txEl>
                                          </p:spTgt>
                                        </p:tgtEl>
                                      </p:cBhvr>
                                    </p:animEffect>
                                  </p:childTnLst>
                                </p:cTn>
                              </p:par>
                              <p:par>
                                <p:cTn id="40" presetID="1" presetClass="entr" presetSubtype="0" fill="hold" grpId="0" nodeType="withEffect">
                                  <p:stCondLst>
                                    <p:cond delay="0"/>
                                  </p:stCondLst>
                                  <p:childTnLst>
                                    <p:set>
                                      <p:cBhvr>
                                        <p:cTn id="41" dur="1" fill="hold">
                                          <p:stCondLst>
                                            <p:cond delay="0"/>
                                          </p:stCondLst>
                                        </p:cTn>
                                        <p:tgtEl>
                                          <p:spTgt spid="88073"/>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nodeType="clickEffect">
                                  <p:stCondLst>
                                    <p:cond delay="0"/>
                                  </p:stCondLst>
                                  <p:childTnLst>
                                    <p:set>
                                      <p:cBhvr>
                                        <p:cTn id="45" dur="1" fill="hold">
                                          <p:stCondLst>
                                            <p:cond delay="0"/>
                                          </p:stCondLst>
                                        </p:cTn>
                                        <p:tgtEl>
                                          <p:spTgt spid="88066">
                                            <p:txEl>
                                              <p:pRg st="9" end="9"/>
                                            </p:txEl>
                                          </p:spTgt>
                                        </p:tgtEl>
                                        <p:attrNameLst>
                                          <p:attrName>style.visibility</p:attrName>
                                        </p:attrNameLst>
                                      </p:cBhvr>
                                      <p:to>
                                        <p:strVal val="visible"/>
                                      </p:to>
                                    </p:set>
                                    <p:animEffect transition="in" filter="blinds(horizontal)">
                                      <p:cBhvr>
                                        <p:cTn id="46" dur="500"/>
                                        <p:tgtEl>
                                          <p:spTgt spid="88066">
                                            <p:txEl>
                                              <p:pRg st="9" end="9"/>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nodeType="clickEffect">
                                  <p:stCondLst>
                                    <p:cond delay="0"/>
                                  </p:stCondLst>
                                  <p:childTnLst>
                                    <p:set>
                                      <p:cBhvr>
                                        <p:cTn id="50" dur="1" fill="hold">
                                          <p:stCondLst>
                                            <p:cond delay="0"/>
                                          </p:stCondLst>
                                        </p:cTn>
                                        <p:tgtEl>
                                          <p:spTgt spid="88066">
                                            <p:txEl>
                                              <p:pRg st="10" end="10"/>
                                            </p:txEl>
                                          </p:spTgt>
                                        </p:tgtEl>
                                        <p:attrNameLst>
                                          <p:attrName>style.visibility</p:attrName>
                                        </p:attrNameLst>
                                      </p:cBhvr>
                                      <p:to>
                                        <p:strVal val="visible"/>
                                      </p:to>
                                    </p:set>
                                    <p:animEffect transition="in" filter="blinds(horizontal)">
                                      <p:cBhvr>
                                        <p:cTn id="51" dur="500"/>
                                        <p:tgtEl>
                                          <p:spTgt spid="88066">
                                            <p:txEl>
                                              <p:pRg st="10" end="1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3" presetClass="entr" presetSubtype="10" fill="hold" nodeType="clickEffect">
                                  <p:stCondLst>
                                    <p:cond delay="0"/>
                                  </p:stCondLst>
                                  <p:childTnLst>
                                    <p:set>
                                      <p:cBhvr>
                                        <p:cTn id="55" dur="1" fill="hold">
                                          <p:stCondLst>
                                            <p:cond delay="0"/>
                                          </p:stCondLst>
                                        </p:cTn>
                                        <p:tgtEl>
                                          <p:spTgt spid="88066">
                                            <p:txEl>
                                              <p:pRg st="11" end="11"/>
                                            </p:txEl>
                                          </p:spTgt>
                                        </p:tgtEl>
                                        <p:attrNameLst>
                                          <p:attrName>style.visibility</p:attrName>
                                        </p:attrNameLst>
                                      </p:cBhvr>
                                      <p:to>
                                        <p:strVal val="visible"/>
                                      </p:to>
                                    </p:set>
                                    <p:animEffect transition="in" filter="blinds(horizontal)">
                                      <p:cBhvr>
                                        <p:cTn id="56" dur="500"/>
                                        <p:tgtEl>
                                          <p:spTgt spid="88066">
                                            <p:txEl>
                                              <p:pRg st="11" end="11"/>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3" presetClass="entr" presetSubtype="10" fill="hold" nodeType="clickEffect">
                                  <p:stCondLst>
                                    <p:cond delay="0"/>
                                  </p:stCondLst>
                                  <p:childTnLst>
                                    <p:set>
                                      <p:cBhvr>
                                        <p:cTn id="60" dur="1" fill="hold">
                                          <p:stCondLst>
                                            <p:cond delay="0"/>
                                          </p:stCondLst>
                                        </p:cTn>
                                        <p:tgtEl>
                                          <p:spTgt spid="88066">
                                            <p:txEl>
                                              <p:pRg st="12" end="12"/>
                                            </p:txEl>
                                          </p:spTgt>
                                        </p:tgtEl>
                                        <p:attrNameLst>
                                          <p:attrName>style.visibility</p:attrName>
                                        </p:attrNameLst>
                                      </p:cBhvr>
                                      <p:to>
                                        <p:strVal val="visible"/>
                                      </p:to>
                                    </p:set>
                                    <p:animEffect transition="in" filter="blinds(horizontal)">
                                      <p:cBhvr>
                                        <p:cTn id="61" dur="500"/>
                                        <p:tgtEl>
                                          <p:spTgt spid="88066">
                                            <p:txEl>
                                              <p:pRg st="12" end="12"/>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3" presetClass="entr" presetSubtype="10" fill="hold" nodeType="clickEffect">
                                  <p:stCondLst>
                                    <p:cond delay="0"/>
                                  </p:stCondLst>
                                  <p:childTnLst>
                                    <p:set>
                                      <p:cBhvr>
                                        <p:cTn id="65" dur="1" fill="hold">
                                          <p:stCondLst>
                                            <p:cond delay="0"/>
                                          </p:stCondLst>
                                        </p:cTn>
                                        <p:tgtEl>
                                          <p:spTgt spid="88066">
                                            <p:txEl>
                                              <p:pRg st="13" end="13"/>
                                            </p:txEl>
                                          </p:spTgt>
                                        </p:tgtEl>
                                        <p:attrNameLst>
                                          <p:attrName>style.visibility</p:attrName>
                                        </p:attrNameLst>
                                      </p:cBhvr>
                                      <p:to>
                                        <p:strVal val="visible"/>
                                      </p:to>
                                    </p:set>
                                    <p:animEffect transition="in" filter="blinds(horizontal)">
                                      <p:cBhvr>
                                        <p:cTn id="66" dur="500"/>
                                        <p:tgtEl>
                                          <p:spTgt spid="88066">
                                            <p:txEl>
                                              <p:pRg st="13" end="13"/>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40" presetClass="entr" presetSubtype="0" fill="hold" grpId="0" nodeType="clickEffect">
                                  <p:stCondLst>
                                    <p:cond delay="0"/>
                                  </p:stCondLst>
                                  <p:iterate type="lt">
                                    <p:tmPct val="10000"/>
                                  </p:iterate>
                                  <p:childTnLst>
                                    <p:set>
                                      <p:cBhvr>
                                        <p:cTn id="70" dur="1" fill="hold">
                                          <p:stCondLst>
                                            <p:cond delay="0"/>
                                          </p:stCondLst>
                                        </p:cTn>
                                        <p:tgtEl>
                                          <p:spTgt spid="88067">
                                            <p:bg/>
                                          </p:spTgt>
                                        </p:tgtEl>
                                        <p:attrNameLst>
                                          <p:attrName>style.visibility</p:attrName>
                                        </p:attrNameLst>
                                      </p:cBhvr>
                                      <p:to>
                                        <p:strVal val="visible"/>
                                      </p:to>
                                    </p:set>
                                    <p:animEffect transition="in" filter="fade">
                                      <p:cBhvr>
                                        <p:cTn id="71" dur="1000"/>
                                        <p:tgtEl>
                                          <p:spTgt spid="88067">
                                            <p:bg/>
                                          </p:spTgt>
                                        </p:tgtEl>
                                      </p:cBhvr>
                                    </p:animEffect>
                                    <p:anim calcmode="lin" valueType="num">
                                      <p:cBhvr>
                                        <p:cTn id="72" dur="1000" fill="hold"/>
                                        <p:tgtEl>
                                          <p:spTgt spid="88067">
                                            <p:bg/>
                                          </p:spTgt>
                                        </p:tgtEl>
                                        <p:attrNameLst>
                                          <p:attrName>ppt_x</p:attrName>
                                        </p:attrNameLst>
                                      </p:cBhvr>
                                      <p:tavLst>
                                        <p:tav tm="0">
                                          <p:val>
                                            <p:strVal val="#ppt_x-.1"/>
                                          </p:val>
                                        </p:tav>
                                        <p:tav tm="100000">
                                          <p:val>
                                            <p:strVal val="#ppt_x"/>
                                          </p:val>
                                        </p:tav>
                                      </p:tavLst>
                                    </p:anim>
                                    <p:anim calcmode="lin" valueType="num">
                                      <p:cBhvr>
                                        <p:cTn id="73" dur="1000" fill="hold"/>
                                        <p:tgtEl>
                                          <p:spTgt spid="88067">
                                            <p:bg/>
                                          </p:spTgt>
                                        </p:tgtEl>
                                        <p:attrNameLst>
                                          <p:attrName>ppt_y</p:attrName>
                                        </p:attrNameLst>
                                      </p:cBhvr>
                                      <p:tavLst>
                                        <p:tav tm="0">
                                          <p:val>
                                            <p:strVal val="#ppt_y"/>
                                          </p:val>
                                        </p:tav>
                                        <p:tav tm="100000">
                                          <p:val>
                                            <p:strVal val="#ppt_y"/>
                                          </p:val>
                                        </p:tav>
                                      </p:tavLst>
                                    </p:anim>
                                  </p:childTnLst>
                                </p:cTn>
                              </p:par>
                              <p:par>
                                <p:cTn id="74" presetID="40" presetClass="entr" presetSubtype="0" fill="hold" grpId="0" nodeType="withEffect">
                                  <p:stCondLst>
                                    <p:cond delay="0"/>
                                  </p:stCondLst>
                                  <p:iterate type="lt">
                                    <p:tmPct val="10000"/>
                                  </p:iterate>
                                  <p:childTnLst>
                                    <p:set>
                                      <p:cBhvr>
                                        <p:cTn id="75" dur="1" fill="hold">
                                          <p:stCondLst>
                                            <p:cond delay="0"/>
                                          </p:stCondLst>
                                        </p:cTn>
                                        <p:tgtEl>
                                          <p:spTgt spid="88067">
                                            <p:txEl>
                                              <p:pRg st="1" end="1"/>
                                            </p:txEl>
                                          </p:spTgt>
                                        </p:tgtEl>
                                        <p:attrNameLst>
                                          <p:attrName>style.visibility</p:attrName>
                                        </p:attrNameLst>
                                      </p:cBhvr>
                                      <p:to>
                                        <p:strVal val="visible"/>
                                      </p:to>
                                    </p:set>
                                    <p:animEffect transition="in" filter="fade">
                                      <p:cBhvr>
                                        <p:cTn id="76" dur="1000"/>
                                        <p:tgtEl>
                                          <p:spTgt spid="88067">
                                            <p:txEl>
                                              <p:pRg st="1" end="1"/>
                                            </p:txEl>
                                          </p:spTgt>
                                        </p:tgtEl>
                                      </p:cBhvr>
                                    </p:animEffect>
                                    <p:anim calcmode="lin" valueType="num">
                                      <p:cBhvr>
                                        <p:cTn id="77" dur="1000" fill="hold"/>
                                        <p:tgtEl>
                                          <p:spTgt spid="88067">
                                            <p:txEl>
                                              <p:pRg st="1" end="1"/>
                                            </p:txEl>
                                          </p:spTgt>
                                        </p:tgtEl>
                                        <p:attrNameLst>
                                          <p:attrName>ppt_x</p:attrName>
                                        </p:attrNameLst>
                                      </p:cBhvr>
                                      <p:tavLst>
                                        <p:tav tm="0">
                                          <p:val>
                                            <p:strVal val="#ppt_x-.1"/>
                                          </p:val>
                                        </p:tav>
                                        <p:tav tm="100000">
                                          <p:val>
                                            <p:strVal val="#ppt_x"/>
                                          </p:val>
                                        </p:tav>
                                      </p:tavLst>
                                    </p:anim>
                                    <p:anim calcmode="lin" valueType="num">
                                      <p:cBhvr>
                                        <p:cTn id="78" dur="1000" fill="hold"/>
                                        <p:tgtEl>
                                          <p:spTgt spid="880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88071"/>
                                        </p:tgtEl>
                                        <p:attrNameLst>
                                          <p:attrName>style.visibility</p:attrName>
                                        </p:attrNameLst>
                                      </p:cBhvr>
                                      <p:to>
                                        <p:strVal val="visible"/>
                                      </p:to>
                                    </p:set>
                                    <p:animEffect transition="in" filter="fade">
                                      <p:cBhvr>
                                        <p:cTn id="83" dur="1000"/>
                                        <p:tgtEl>
                                          <p:spTgt spid="88071"/>
                                        </p:tgtEl>
                                      </p:cBhvr>
                                    </p:animEffect>
                                    <p:anim calcmode="lin" valueType="num">
                                      <p:cBhvr>
                                        <p:cTn id="84" dur="1000" fill="hold"/>
                                        <p:tgtEl>
                                          <p:spTgt spid="88071"/>
                                        </p:tgtEl>
                                        <p:attrNameLst>
                                          <p:attrName>ppt_x</p:attrName>
                                        </p:attrNameLst>
                                      </p:cBhvr>
                                      <p:tavLst>
                                        <p:tav tm="0">
                                          <p:val>
                                            <p:strVal val="#ppt_x"/>
                                          </p:val>
                                        </p:tav>
                                        <p:tav tm="100000">
                                          <p:val>
                                            <p:strVal val="#ppt_x"/>
                                          </p:val>
                                        </p:tav>
                                      </p:tavLst>
                                    </p:anim>
                                    <p:anim calcmode="lin" valueType="num">
                                      <p:cBhvr>
                                        <p:cTn id="85" dur="1000" fill="hold"/>
                                        <p:tgtEl>
                                          <p:spTgt spid="88071"/>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grpId="0" nodeType="clickEffect">
                                  <p:stCondLst>
                                    <p:cond delay="0"/>
                                  </p:stCondLst>
                                  <p:childTnLst>
                                    <p:set>
                                      <p:cBhvr>
                                        <p:cTn id="89" dur="1" fill="hold">
                                          <p:stCondLst>
                                            <p:cond delay="0"/>
                                          </p:stCondLst>
                                        </p:cTn>
                                        <p:tgtEl>
                                          <p:spTgt spid="88072"/>
                                        </p:tgtEl>
                                        <p:attrNameLst>
                                          <p:attrName>style.visibility</p:attrName>
                                        </p:attrNameLst>
                                      </p:cBhvr>
                                      <p:to>
                                        <p:strVal val="visible"/>
                                      </p:to>
                                    </p:set>
                                    <p:animEffect transition="in" filter="fade">
                                      <p:cBhvr>
                                        <p:cTn id="90" dur="1000"/>
                                        <p:tgtEl>
                                          <p:spTgt spid="88072"/>
                                        </p:tgtEl>
                                      </p:cBhvr>
                                    </p:animEffect>
                                    <p:anim calcmode="lin" valueType="num">
                                      <p:cBhvr>
                                        <p:cTn id="91" dur="1000" fill="hold"/>
                                        <p:tgtEl>
                                          <p:spTgt spid="88072"/>
                                        </p:tgtEl>
                                        <p:attrNameLst>
                                          <p:attrName>ppt_x</p:attrName>
                                        </p:attrNameLst>
                                      </p:cBhvr>
                                      <p:tavLst>
                                        <p:tav tm="0">
                                          <p:val>
                                            <p:strVal val="#ppt_x"/>
                                          </p:val>
                                        </p:tav>
                                        <p:tav tm="100000">
                                          <p:val>
                                            <p:strVal val="#ppt_x"/>
                                          </p:val>
                                        </p:tav>
                                      </p:tavLst>
                                    </p:anim>
                                    <p:anim calcmode="lin" valueType="num">
                                      <p:cBhvr>
                                        <p:cTn id="92" dur="1000" fill="hold"/>
                                        <p:tgtEl>
                                          <p:spTgt spid="880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74" grpId="0" animBg="1"/>
      <p:bldP spid="88073" grpId="0" animBg="1"/>
      <p:bldP spid="88067" grpId="0" build="allAtOnce" animBg="1"/>
      <p:bldP spid="88071" grpId="0" animBg="1"/>
      <p:bldP spid="8807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idx="4294967295"/>
          </p:nvPr>
        </p:nvSpPr>
        <p:spPr>
          <a:xfrm>
            <a:off x="0" y="333375"/>
            <a:ext cx="3779838" cy="6192838"/>
          </a:xfrm>
        </p:spPr>
        <p:txBody>
          <a:bodyPr/>
          <a:lstStyle/>
          <a:p>
            <a:pPr eaLnBrk="1" hangingPunct="1">
              <a:buFontTx/>
              <a:buNone/>
            </a:pPr>
            <a:r>
              <a:rPr lang="en-US" altLang="zh-CN" sz="2800" b="1" smtClean="0">
                <a:solidFill>
                  <a:srgbClr val="000099"/>
                </a:solidFill>
                <a:latin typeface="创艺简隶书"/>
                <a:ea typeface="创艺简隶书"/>
                <a:cs typeface="创艺简隶书"/>
              </a:rPr>
              <a:t>    </a:t>
            </a:r>
            <a:r>
              <a:rPr lang="zh-CN" altLang="en-US" sz="2800" b="1" smtClean="0">
                <a:solidFill>
                  <a:srgbClr val="000099"/>
                </a:solidFill>
                <a:latin typeface="创艺简隶书"/>
                <a:ea typeface="创艺简隶书"/>
                <a:cs typeface="创艺简隶书"/>
              </a:rPr>
              <a:t>（一）</a:t>
            </a:r>
            <a:r>
              <a:rPr lang="zh-CN" altLang="en-US" sz="2800" b="1" smtClean="0">
                <a:solidFill>
                  <a:srgbClr val="CC3300"/>
                </a:solidFill>
                <a:latin typeface="楷体_GB2312" pitchFamily="49" charset="-122"/>
                <a:ea typeface="楷体_GB2312" pitchFamily="49" charset="-122"/>
              </a:rPr>
              <a:t>壬戌之秋，七月既望，苏子与客泛舟，游于赤壁之下。清风徐来，水波不兴。举酒属客，诵明月之诗，歌窈窕之章。少焉，月出于东山之上，徘徊于斗牛之间。白露横江，水光接天。纵一苇之所知，凌万顷之茫然。浩浩乎如冯虚御风，而不知其所止；飘飘乎如遗世独立，羽化而登仙。 </a:t>
            </a:r>
          </a:p>
        </p:txBody>
      </p:sp>
      <p:sp>
        <p:nvSpPr>
          <p:cNvPr id="9219" name="Rectangle 3"/>
          <p:cNvSpPr>
            <a:spLocks noChangeArrowheads="1"/>
          </p:cNvSpPr>
          <p:nvPr/>
        </p:nvSpPr>
        <p:spPr bwMode="auto">
          <a:xfrm>
            <a:off x="3851275" y="188913"/>
            <a:ext cx="5041900" cy="6408737"/>
          </a:xfrm>
          <a:prstGeom prst="rect">
            <a:avLst/>
          </a:prstGeom>
          <a:noFill/>
          <a:ln w="9525">
            <a:noFill/>
            <a:miter lim="800000"/>
            <a:headEnd/>
            <a:tailEnd/>
          </a:ln>
        </p:spPr>
        <p:txBody>
          <a:bodyPr/>
          <a:lstStyle/>
          <a:p>
            <a:pPr marL="342900" indent="-342900">
              <a:lnSpc>
                <a:spcPct val="105000"/>
              </a:lnSpc>
              <a:spcBef>
                <a:spcPct val="20000"/>
              </a:spcBef>
            </a:pPr>
            <a:r>
              <a:rPr lang="en-US" altLang="zh-CN" sz="2600" b="1">
                <a:solidFill>
                  <a:srgbClr val="660033"/>
                </a:solidFill>
                <a:latin typeface="幼圆" pitchFamily="49" charset="-122"/>
                <a:ea typeface="幼圆" pitchFamily="49" charset="-122"/>
              </a:rPr>
              <a:t>     </a:t>
            </a:r>
            <a:r>
              <a:rPr lang="zh-CN" altLang="en-US" sz="2600" b="1">
                <a:latin typeface="楷体_GB2312" pitchFamily="49" charset="-122"/>
                <a:ea typeface="楷体_GB2312" pitchFamily="49" charset="-122"/>
              </a:rPr>
              <a:t>壬戌年秋天，七月十六日，我和客人荡着船儿，在赤壁下游玩。清风缓缓吹来，水面波浪不兴。举起酒杯，劝客人同饮，朗颂</a:t>
            </a:r>
            <a:r>
              <a:rPr lang="en-US" altLang="zh-CN" sz="2600" b="1">
                <a:latin typeface="楷体_GB2312" pitchFamily="49" charset="-122"/>
                <a:ea typeface="楷体_GB2312" pitchFamily="49" charset="-122"/>
              </a:rPr>
              <a:t>《</a:t>
            </a:r>
            <a:r>
              <a:rPr lang="zh-CN" altLang="en-US" sz="2600" b="1">
                <a:latin typeface="楷体_GB2312" pitchFamily="49" charset="-122"/>
                <a:ea typeface="楷体_GB2312" pitchFamily="49" charset="-122"/>
              </a:rPr>
              <a:t>月出</a:t>
            </a:r>
            <a:r>
              <a:rPr lang="en-US" altLang="zh-CN" sz="2600" b="1">
                <a:latin typeface="楷体_GB2312" pitchFamily="49" charset="-122"/>
                <a:ea typeface="楷体_GB2312" pitchFamily="49" charset="-122"/>
              </a:rPr>
              <a:t>》</a:t>
            </a:r>
            <a:r>
              <a:rPr lang="zh-CN" altLang="en-US" sz="2600" b="1">
                <a:latin typeface="楷体_GB2312" pitchFamily="49" charset="-122"/>
                <a:ea typeface="楷体_GB2312" pitchFamily="49" charset="-122"/>
              </a:rPr>
              <a:t>诗，吟唱</a:t>
            </a:r>
            <a:r>
              <a:rPr lang="zh-CN" altLang="en-US" sz="2600" b="1">
                <a:latin typeface="Calibri" pitchFamily="34" charset="0"/>
                <a:ea typeface="楷体_GB2312" pitchFamily="49" charset="-122"/>
              </a:rPr>
              <a:t>“</a:t>
            </a:r>
            <a:r>
              <a:rPr lang="zh-CN" altLang="en-US" sz="2600" b="1">
                <a:latin typeface="楷体_GB2312" pitchFamily="49" charset="-122"/>
                <a:ea typeface="楷体_GB2312" pitchFamily="49" charset="-122"/>
              </a:rPr>
              <a:t>窈窕</a:t>
            </a:r>
            <a:r>
              <a:rPr lang="zh-CN" altLang="en-US" sz="2600" b="1">
                <a:latin typeface="Calibri" pitchFamily="34" charset="0"/>
                <a:ea typeface="楷体_GB2312" pitchFamily="49" charset="-122"/>
              </a:rPr>
              <a:t>”</a:t>
            </a:r>
            <a:r>
              <a:rPr lang="zh-CN" altLang="en-US" sz="2600" b="1">
                <a:latin typeface="楷体_GB2312" pitchFamily="49" charset="-122"/>
                <a:ea typeface="楷体_GB2312" pitchFamily="49" charset="-122"/>
              </a:rPr>
              <a:t>一章。一会儿，月亮从东边山上升起，徘徊在斗宿、牛宿之间。白濛濛的水气笼罩江面水光一片，与天相连。任凭小船儿自由漂流，浮动在那茫茫无边的江面上。江在旷远啊，船儿象凌空驾风而行，不知道将停留到什么地方；飘飘然，又象脱离尘世，无牵无挂，变成飞升仙界的神仙。</a:t>
            </a:r>
            <a:r>
              <a:rPr lang="zh-CN" altLang="en-US" sz="2600" b="1">
                <a:solidFill>
                  <a:srgbClr val="660033"/>
                </a:solidFill>
                <a:latin typeface="幼圆" pitchFamily="49" charset="-122"/>
                <a:ea typeface="幼圆" pitchFamily="49" charset="-122"/>
              </a:rPr>
              <a:t> </a:t>
            </a:r>
          </a:p>
        </p:txBody>
      </p:sp>
      <p:pic>
        <p:nvPicPr>
          <p:cNvPr id="27652" name="Picture 9" descr="74"/>
          <p:cNvPicPr>
            <a:picLocks noChangeAspect="1" noChangeArrowheads="1" noCrop="1"/>
          </p:cNvPicPr>
          <p:nvPr/>
        </p:nvPicPr>
        <p:blipFill>
          <a:blip r:embed="rId2" cstate="print"/>
          <a:srcRect/>
          <a:stretch>
            <a:fillRect/>
          </a:stretch>
        </p:blipFill>
        <p:spPr bwMode="auto">
          <a:xfrm>
            <a:off x="3779838" y="260350"/>
            <a:ext cx="360362" cy="61928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9219"/>
                                        </p:tgtEl>
                                        <p:attrNameLst>
                                          <p:attrName>style.visibility</p:attrName>
                                        </p:attrNameLst>
                                      </p:cBhvr>
                                      <p:to>
                                        <p:strVal val="visible"/>
                                      </p:to>
                                    </p:set>
                                    <p:anim calcmode="discrete" valueType="clr">
                                      <p:cBhvr override="childStyle">
                                        <p:cTn id="7" dur="80"/>
                                        <p:tgtEl>
                                          <p:spTgt spid="9219"/>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9219"/>
                                        </p:tgtEl>
                                        <p:attrNameLst>
                                          <p:attrName>fillcolor</p:attrName>
                                        </p:attrNameLst>
                                      </p:cBhvr>
                                      <p:tavLst>
                                        <p:tav tm="0">
                                          <p:val>
                                            <p:clrVal>
                                              <a:schemeClr val="accent2"/>
                                            </p:clrVal>
                                          </p:val>
                                        </p:tav>
                                        <p:tav tm="50000">
                                          <p:val>
                                            <p:clrVal>
                                              <a:schemeClr val="hlink"/>
                                            </p:clrVal>
                                          </p:val>
                                        </p:tav>
                                      </p:tavLst>
                                    </p:anim>
                                    <p:set>
                                      <p:cBhvr>
                                        <p:cTn id="9" dur="80"/>
                                        <p:tgtEl>
                                          <p:spTgt spid="921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文本框 2"/>
          <p:cNvSpPr txBox="1">
            <a:spLocks noChangeArrowheads="1"/>
          </p:cNvSpPr>
          <p:nvPr/>
        </p:nvSpPr>
        <p:spPr bwMode="auto">
          <a:xfrm>
            <a:off x="685800" y="2667000"/>
            <a:ext cx="7848600" cy="457200"/>
          </a:xfrm>
          <a:prstGeom prst="rect">
            <a:avLst/>
          </a:prstGeom>
          <a:noFill/>
          <a:ln w="9525">
            <a:noFill/>
            <a:miter lim="800000"/>
            <a:headEnd/>
            <a:tailEnd/>
          </a:ln>
          <a:effectLst/>
        </p:spPr>
        <p:txBody>
          <a:bodyPr>
            <a:spAutoFit/>
          </a:bodyPr>
          <a:lstStyle/>
          <a:p>
            <a:pPr>
              <a:spcBef>
                <a:spcPct val="50000"/>
              </a:spcBef>
            </a:pPr>
            <a:r>
              <a:rPr kumimoji="1" lang="en-US" altLang="zh-CN" sz="2400">
                <a:latin typeface="Times New Roman" pitchFamily="18" charset="0"/>
              </a:rPr>
              <a:t>       </a:t>
            </a:r>
          </a:p>
        </p:txBody>
      </p:sp>
      <p:grpSp>
        <p:nvGrpSpPr>
          <p:cNvPr id="2" name="组合 11"/>
          <p:cNvGrpSpPr>
            <a:grpSpLocks/>
          </p:cNvGrpSpPr>
          <p:nvPr/>
        </p:nvGrpSpPr>
        <p:grpSpPr bwMode="auto">
          <a:xfrm>
            <a:off x="323850" y="333375"/>
            <a:ext cx="8496300" cy="5975350"/>
            <a:chOff x="204" y="210"/>
            <a:chExt cx="5352" cy="3764"/>
          </a:xfrm>
        </p:grpSpPr>
        <p:sp>
          <p:nvSpPr>
            <p:cNvPr id="8196" name="矩形 5"/>
            <p:cNvSpPr>
              <a:spLocks noChangeArrowheads="1"/>
            </p:cNvSpPr>
            <p:nvPr/>
          </p:nvSpPr>
          <p:spPr bwMode="auto">
            <a:xfrm>
              <a:off x="2835" y="618"/>
              <a:ext cx="2721" cy="3286"/>
            </a:xfrm>
            <a:prstGeom prst="rect">
              <a:avLst/>
            </a:prstGeom>
            <a:noFill/>
            <a:ln w="9525">
              <a:noFill/>
              <a:miter lim="800000"/>
              <a:headEnd/>
              <a:tailEnd/>
            </a:ln>
            <a:effectLst/>
          </p:spPr>
          <p:txBody>
            <a:bodyPr>
              <a:spAutoFit/>
            </a:bodyPr>
            <a:lstStyle/>
            <a:p>
              <a:r>
                <a:rPr lang="en-US" altLang="zh-CN">
                  <a:solidFill>
                    <a:srgbClr val="000000"/>
                  </a:solidFill>
                </a:rPr>
                <a:t>          </a:t>
              </a:r>
              <a:r>
                <a:rPr lang="zh-CN" altLang="en-US" sz="2800" b="1">
                  <a:solidFill>
                    <a:srgbClr val="FF3300"/>
                  </a:solidFill>
                </a:rPr>
                <a:t>苏轼（１０３７－１１０１）：字子瞻，号东坡居士，四川眉山人，北宋杰出的文学家，书画家，与父苏洵、弟苏辙并称“三苏”</a:t>
              </a:r>
              <a:r>
                <a:rPr lang="en-US" altLang="zh-CN" sz="2800" b="1">
                  <a:solidFill>
                    <a:srgbClr val="FF3300"/>
                  </a:solidFill>
                </a:rPr>
                <a:t>,</a:t>
              </a:r>
              <a:r>
                <a:rPr lang="zh-CN" altLang="en-US" sz="2800" b="1">
                  <a:solidFill>
                    <a:srgbClr val="FF3300"/>
                  </a:solidFill>
                </a:rPr>
                <a:t>同在”唐宋八大家”之列。在任地方长官期间，他关心民众疾苦，做了许多利民的好事，深受民众拥戴。</a:t>
              </a:r>
              <a:r>
                <a:rPr kumimoji="1" lang="zh-CN" altLang="en-US" sz="2800" b="1">
                  <a:solidFill>
                    <a:srgbClr val="FF3300"/>
                  </a:solidFill>
                </a:rPr>
                <a:t>苏轼的文学作品标志着北宋文学创作的最高成就。</a:t>
              </a:r>
            </a:p>
          </p:txBody>
        </p:sp>
        <p:grpSp>
          <p:nvGrpSpPr>
            <p:cNvPr id="3" name="组合 10"/>
            <p:cNvGrpSpPr>
              <a:grpSpLocks/>
            </p:cNvGrpSpPr>
            <p:nvPr/>
          </p:nvGrpSpPr>
          <p:grpSpPr bwMode="auto">
            <a:xfrm>
              <a:off x="204" y="210"/>
              <a:ext cx="2631" cy="3764"/>
              <a:chOff x="204" y="210"/>
              <a:chExt cx="2631" cy="3764"/>
            </a:xfrm>
          </p:grpSpPr>
          <p:pic>
            <p:nvPicPr>
              <p:cNvPr id="8198" name="图片 8" descr="life"/>
              <p:cNvPicPr>
                <a:picLocks noChangeAspect="1" noChangeArrowheads="1"/>
              </p:cNvPicPr>
              <p:nvPr/>
            </p:nvPicPr>
            <p:blipFill>
              <a:blip r:embed="rId2" cstate="print"/>
              <a:srcRect/>
              <a:stretch>
                <a:fillRect/>
              </a:stretch>
            </p:blipFill>
            <p:spPr bwMode="auto">
              <a:xfrm>
                <a:off x="204" y="210"/>
                <a:ext cx="2631" cy="890"/>
              </a:xfrm>
              <a:prstGeom prst="rect">
                <a:avLst/>
              </a:prstGeom>
              <a:noFill/>
              <a:ln w="9525">
                <a:noFill/>
                <a:miter lim="800000"/>
                <a:headEnd/>
                <a:tailEnd/>
              </a:ln>
            </p:spPr>
          </p:pic>
          <p:pic>
            <p:nvPicPr>
              <p:cNvPr id="8199" name="图片 9" descr="m02"/>
              <p:cNvPicPr>
                <a:picLocks noChangeAspect="1" noChangeArrowheads="1"/>
              </p:cNvPicPr>
              <p:nvPr/>
            </p:nvPicPr>
            <p:blipFill>
              <a:blip r:embed="rId3" cstate="print"/>
              <a:srcRect/>
              <a:stretch>
                <a:fillRect/>
              </a:stretch>
            </p:blipFill>
            <p:spPr bwMode="auto">
              <a:xfrm>
                <a:off x="340" y="1117"/>
                <a:ext cx="2358" cy="2857"/>
              </a:xfrm>
              <a:prstGeom prst="rect">
                <a:avLst/>
              </a:prstGeom>
              <a:noFill/>
              <a:ln w="9525">
                <a:noFill/>
                <a:miter lim="800000"/>
                <a:headEnd/>
                <a:tailEnd/>
              </a:ln>
            </p:spPr>
          </p:pic>
        </p:grpSp>
      </p:gr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3"/>
          <p:cNvSpPr txBox="1">
            <a:spLocks noChangeArrowheads="1"/>
          </p:cNvSpPr>
          <p:nvPr/>
        </p:nvSpPr>
        <p:spPr bwMode="auto">
          <a:xfrm>
            <a:off x="3419475" y="-531813"/>
            <a:ext cx="671513" cy="5976938"/>
          </a:xfrm>
          <a:prstGeom prst="rect">
            <a:avLst/>
          </a:prstGeom>
          <a:noFill/>
          <a:ln w="9525" algn="ctr">
            <a:noFill/>
            <a:miter lim="800000"/>
            <a:headEnd/>
            <a:tailEnd/>
          </a:ln>
        </p:spPr>
        <p:txBody>
          <a:bodyPr vert="eaVert">
            <a:spAutoFit/>
          </a:bodyPr>
          <a:lstStyle/>
          <a:p>
            <a:endParaRPr lang="zh-CN" altLang="en-US" sz="3200">
              <a:solidFill>
                <a:schemeClr val="tx2"/>
              </a:solidFill>
              <a:latin typeface="华文行楷" pitchFamily="2" charset="-122"/>
              <a:ea typeface="华文行楷" pitchFamily="2" charset="-122"/>
            </a:endParaRPr>
          </a:p>
        </p:txBody>
      </p:sp>
      <p:sp>
        <p:nvSpPr>
          <p:cNvPr id="101381" name="Text Box 5"/>
          <p:cNvSpPr txBox="1">
            <a:spLocks noChangeArrowheads="1"/>
          </p:cNvSpPr>
          <p:nvPr/>
        </p:nvSpPr>
        <p:spPr bwMode="auto">
          <a:xfrm>
            <a:off x="395288" y="260350"/>
            <a:ext cx="8424862" cy="3170238"/>
          </a:xfrm>
          <a:prstGeom prst="rect">
            <a:avLst/>
          </a:prstGeom>
          <a:noFill/>
          <a:ln w="9525">
            <a:noFill/>
            <a:miter lim="800000"/>
            <a:headEnd/>
            <a:tailEnd/>
          </a:ln>
        </p:spPr>
        <p:txBody>
          <a:bodyPr>
            <a:spAutoFit/>
          </a:bodyPr>
          <a:lstStyle/>
          <a:p>
            <a:endParaRPr lang="en-US" altLang="zh-CN" sz="4000" b="1">
              <a:latin typeface="楷体_GB2312" pitchFamily="49" charset="-122"/>
              <a:ea typeface="楷体_GB2312" pitchFamily="49" charset="-122"/>
            </a:endParaRPr>
          </a:p>
          <a:p>
            <a:endParaRPr lang="en-US" altLang="zh-CN" sz="4000" b="1">
              <a:latin typeface="楷体_GB2312" pitchFamily="49" charset="-122"/>
              <a:ea typeface="楷体_GB2312" pitchFamily="49" charset="-122"/>
            </a:endParaRPr>
          </a:p>
          <a:p>
            <a:r>
              <a:rPr lang="en-US" altLang="zh-CN" sz="4000" b="1">
                <a:latin typeface="楷体_GB2312" pitchFamily="49" charset="-122"/>
                <a:ea typeface="楷体_GB2312" pitchFamily="49" charset="-122"/>
              </a:rPr>
              <a:t>1</a:t>
            </a:r>
            <a:r>
              <a:rPr lang="zh-CN" altLang="en-US" sz="4000" b="1">
                <a:latin typeface="楷体_GB2312" pitchFamily="49" charset="-122"/>
                <a:ea typeface="楷体_GB2312" pitchFamily="49" charset="-122"/>
              </a:rPr>
              <a:t>、第一节描绘了怎样的景？此时作者心情如何？ </a:t>
            </a:r>
          </a:p>
          <a:p>
            <a:endParaRPr lang="en-US" altLang="zh-CN" sz="4000" b="1">
              <a:solidFill>
                <a:srgbClr val="FF0000"/>
              </a:solidFill>
              <a:latin typeface="楷体_GB2312" pitchFamily="49" charset="-122"/>
              <a:ea typeface="楷体_GB2312" pitchFamily="49" charset="-122"/>
            </a:endParaRPr>
          </a:p>
        </p:txBody>
      </p:sp>
      <p:sp>
        <p:nvSpPr>
          <p:cNvPr id="101382" name="Text Box 6"/>
          <p:cNvSpPr txBox="1">
            <a:spLocks noChangeArrowheads="1"/>
          </p:cNvSpPr>
          <p:nvPr/>
        </p:nvSpPr>
        <p:spPr bwMode="auto">
          <a:xfrm>
            <a:off x="500063" y="2786063"/>
            <a:ext cx="8175625" cy="1938337"/>
          </a:xfrm>
          <a:prstGeom prst="rect">
            <a:avLst/>
          </a:prstGeom>
          <a:noFill/>
          <a:ln w="9525">
            <a:noFill/>
            <a:miter lim="800000"/>
            <a:headEnd/>
            <a:tailEnd/>
          </a:ln>
        </p:spPr>
        <p:txBody>
          <a:bodyPr>
            <a:spAutoFit/>
          </a:bodyPr>
          <a:lstStyle/>
          <a:p>
            <a:r>
              <a:rPr lang="zh-CN" altLang="en-US" sz="4000" b="1">
                <a:solidFill>
                  <a:schemeClr val="hlink"/>
                </a:solidFill>
                <a:ea typeface="楷体_GB2312" pitchFamily="49" charset="-122"/>
              </a:rPr>
              <a:t>景：</a:t>
            </a:r>
            <a:r>
              <a:rPr lang="zh-CN" altLang="en-US" sz="4000" b="1">
                <a:solidFill>
                  <a:srgbClr val="000066"/>
                </a:solidFill>
                <a:ea typeface="楷体_GB2312" pitchFamily="49" charset="-122"/>
              </a:rPr>
              <a:t>皓月当空，碧水万顷，月光朦胧，清风徐徐，景象澄沏，如梦境一般。</a:t>
            </a:r>
          </a:p>
        </p:txBody>
      </p:sp>
      <p:sp>
        <p:nvSpPr>
          <p:cNvPr id="101383" name="Text Box 7"/>
          <p:cNvSpPr txBox="1">
            <a:spLocks noChangeArrowheads="1"/>
          </p:cNvSpPr>
          <p:nvPr/>
        </p:nvSpPr>
        <p:spPr bwMode="auto">
          <a:xfrm>
            <a:off x="571500" y="4500563"/>
            <a:ext cx="7743825" cy="1323975"/>
          </a:xfrm>
          <a:prstGeom prst="rect">
            <a:avLst/>
          </a:prstGeom>
          <a:noFill/>
          <a:ln w="9525">
            <a:noFill/>
            <a:miter lim="800000"/>
            <a:headEnd/>
            <a:tailEnd/>
          </a:ln>
        </p:spPr>
        <p:txBody>
          <a:bodyPr>
            <a:spAutoFit/>
          </a:bodyPr>
          <a:lstStyle/>
          <a:p>
            <a:r>
              <a:rPr lang="zh-CN" altLang="en-US" sz="4000" b="1">
                <a:solidFill>
                  <a:schemeClr val="hlink"/>
                </a:solidFill>
                <a:ea typeface="楷体_GB2312" pitchFamily="49" charset="-122"/>
              </a:rPr>
              <a:t>情：</a:t>
            </a:r>
            <a:r>
              <a:rPr lang="zh-CN" altLang="en-US" sz="4000" b="1">
                <a:solidFill>
                  <a:srgbClr val="000066"/>
                </a:solidFill>
                <a:ea typeface="楷体_GB2312" pitchFamily="49" charset="-122"/>
              </a:rPr>
              <a:t>“乐”。舒畅飘逸，飘飘欲仙，超然物外，陶醉于良辰美景。</a:t>
            </a:r>
          </a:p>
        </p:txBody>
      </p:sp>
      <p:sp>
        <p:nvSpPr>
          <p:cNvPr id="28678" name="AutoShape 5"/>
          <p:cNvSpPr>
            <a:spLocks noChangeArrowheads="1"/>
          </p:cNvSpPr>
          <p:nvPr/>
        </p:nvSpPr>
        <p:spPr bwMode="auto">
          <a:xfrm>
            <a:off x="714375" y="0"/>
            <a:ext cx="2879725" cy="936625"/>
          </a:xfrm>
          <a:prstGeom prst="cloudCallout">
            <a:avLst>
              <a:gd name="adj1" fmla="val -43000"/>
              <a:gd name="adj2" fmla="val 104917"/>
            </a:avLst>
          </a:prstGeom>
          <a:solidFill>
            <a:srgbClr val="FF99CC"/>
          </a:solidFill>
          <a:ln w="9525">
            <a:solidFill>
              <a:schemeClr val="tx1"/>
            </a:solidFill>
            <a:round/>
            <a:headEnd/>
            <a:tailEnd/>
          </a:ln>
        </p:spPr>
        <p:txBody>
          <a:bodyPr/>
          <a:lstStyle/>
          <a:p>
            <a:r>
              <a:rPr lang="zh-CN" altLang="en-US" sz="4000" b="1">
                <a:ea typeface="楷体_GB2312" pitchFamily="49" charset="-122"/>
              </a:rPr>
              <a:t>第一段</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01381"/>
                                        </p:tgtEl>
                                        <p:attrNameLst>
                                          <p:attrName>style.visibility</p:attrName>
                                        </p:attrNameLst>
                                      </p:cBhvr>
                                      <p:to>
                                        <p:strVal val="visible"/>
                                      </p:to>
                                    </p:set>
                                    <p:anim calcmode="lin" valueType="num">
                                      <p:cBhvr>
                                        <p:cTn id="7" dur="500" fill="hold"/>
                                        <p:tgtEl>
                                          <p:spTgt spid="10138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1381"/>
                                        </p:tgtEl>
                                        <p:attrNameLst>
                                          <p:attrName>ppt_y</p:attrName>
                                        </p:attrNameLst>
                                      </p:cBhvr>
                                      <p:tavLst>
                                        <p:tav tm="0">
                                          <p:val>
                                            <p:strVal val="#ppt_y"/>
                                          </p:val>
                                        </p:tav>
                                        <p:tav tm="100000">
                                          <p:val>
                                            <p:strVal val="#ppt_y"/>
                                          </p:val>
                                        </p:tav>
                                      </p:tavLst>
                                    </p:anim>
                                    <p:anim calcmode="lin" valueType="num">
                                      <p:cBhvr>
                                        <p:cTn id="9" dur="500" fill="hold"/>
                                        <p:tgtEl>
                                          <p:spTgt spid="10138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138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1381"/>
                                        </p:tgtEl>
                                      </p:cBhvr>
                                    </p:animEffec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grpId="0" nodeType="clickEffect">
                                  <p:stCondLst>
                                    <p:cond delay="0"/>
                                  </p:stCondLst>
                                  <p:iterate type="lt">
                                    <p:tmPct val="10000"/>
                                  </p:iterate>
                                  <p:childTnLst>
                                    <p:set>
                                      <p:cBhvr>
                                        <p:cTn id="15" dur="1" fill="hold">
                                          <p:stCondLst>
                                            <p:cond delay="0"/>
                                          </p:stCondLst>
                                        </p:cTn>
                                        <p:tgtEl>
                                          <p:spTgt spid="101382"/>
                                        </p:tgtEl>
                                        <p:attrNameLst>
                                          <p:attrName>style.visibility</p:attrName>
                                        </p:attrNameLst>
                                      </p:cBhvr>
                                      <p:to>
                                        <p:strVal val="visible"/>
                                      </p:to>
                                    </p:set>
                                    <p:animEffect transition="in" filter="fade">
                                      <p:cBhvr>
                                        <p:cTn id="16" dur="1000"/>
                                        <p:tgtEl>
                                          <p:spTgt spid="101382"/>
                                        </p:tgtEl>
                                      </p:cBhvr>
                                    </p:animEffect>
                                    <p:anim calcmode="lin" valueType="num">
                                      <p:cBhvr>
                                        <p:cTn id="17" dur="1000" fill="hold"/>
                                        <p:tgtEl>
                                          <p:spTgt spid="101382"/>
                                        </p:tgtEl>
                                        <p:attrNameLst>
                                          <p:attrName>ppt_w</p:attrName>
                                        </p:attrNameLst>
                                      </p:cBhvr>
                                      <p:tavLst>
                                        <p:tav tm="0" fmla="#ppt_w*sin(2.5*pi*$)">
                                          <p:val>
                                            <p:fltVal val="0"/>
                                          </p:val>
                                        </p:tav>
                                        <p:tav tm="100000">
                                          <p:val>
                                            <p:fltVal val="1"/>
                                          </p:val>
                                        </p:tav>
                                      </p:tavLst>
                                    </p:anim>
                                    <p:anim calcmode="lin" valueType="num">
                                      <p:cBhvr>
                                        <p:cTn id="18" dur="1000" fill="hold"/>
                                        <p:tgtEl>
                                          <p:spTgt spid="101382"/>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45" presetClass="entr" presetSubtype="0" fill="hold" grpId="0" nodeType="clickEffect">
                                  <p:stCondLst>
                                    <p:cond delay="0"/>
                                  </p:stCondLst>
                                  <p:iterate type="lt">
                                    <p:tmPct val="10000"/>
                                  </p:iterate>
                                  <p:childTnLst>
                                    <p:set>
                                      <p:cBhvr>
                                        <p:cTn id="22" dur="1" fill="hold">
                                          <p:stCondLst>
                                            <p:cond delay="0"/>
                                          </p:stCondLst>
                                        </p:cTn>
                                        <p:tgtEl>
                                          <p:spTgt spid="101383"/>
                                        </p:tgtEl>
                                        <p:attrNameLst>
                                          <p:attrName>style.visibility</p:attrName>
                                        </p:attrNameLst>
                                      </p:cBhvr>
                                      <p:to>
                                        <p:strVal val="visible"/>
                                      </p:to>
                                    </p:set>
                                    <p:animEffect transition="in" filter="fade">
                                      <p:cBhvr>
                                        <p:cTn id="23" dur="1000"/>
                                        <p:tgtEl>
                                          <p:spTgt spid="101383"/>
                                        </p:tgtEl>
                                      </p:cBhvr>
                                    </p:animEffect>
                                    <p:anim calcmode="lin" valueType="num">
                                      <p:cBhvr>
                                        <p:cTn id="24" dur="1000" fill="hold"/>
                                        <p:tgtEl>
                                          <p:spTgt spid="101383"/>
                                        </p:tgtEl>
                                        <p:attrNameLst>
                                          <p:attrName>ppt_w</p:attrName>
                                        </p:attrNameLst>
                                      </p:cBhvr>
                                      <p:tavLst>
                                        <p:tav tm="0" fmla="#ppt_w*sin(2.5*pi*$)">
                                          <p:val>
                                            <p:fltVal val="0"/>
                                          </p:val>
                                        </p:tav>
                                        <p:tav tm="100000">
                                          <p:val>
                                            <p:fltVal val="1"/>
                                          </p:val>
                                        </p:tav>
                                      </p:tavLst>
                                    </p:anim>
                                    <p:anim calcmode="lin" valueType="num">
                                      <p:cBhvr>
                                        <p:cTn id="25" dur="1000" fill="hold"/>
                                        <p:tgtEl>
                                          <p:spTgt spid="10138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1" grpId="0"/>
      <p:bldP spid="101382" grpId="0"/>
      <p:bldP spid="10138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0" y="1989138"/>
            <a:ext cx="1512888" cy="1555750"/>
          </a:xfrm>
          <a:prstGeom prst="rect">
            <a:avLst/>
          </a:prstGeom>
          <a:noFill/>
          <a:ln w="9525">
            <a:noFill/>
            <a:miter lim="800000"/>
            <a:headEnd/>
            <a:tailEnd/>
          </a:ln>
        </p:spPr>
        <p:txBody>
          <a:bodyPr>
            <a:spAutoFit/>
          </a:bodyPr>
          <a:lstStyle/>
          <a:p>
            <a:pPr>
              <a:spcBef>
                <a:spcPct val="50000"/>
              </a:spcBef>
            </a:pPr>
            <a:r>
              <a:rPr lang="zh-CN" altLang="en-US" sz="4800" b="1">
                <a:solidFill>
                  <a:srgbClr val="FF0000"/>
                </a:solidFill>
                <a:latin typeface="Times New Roman" pitchFamily="18" charset="0"/>
                <a:ea typeface="隶书" pitchFamily="49" charset="-122"/>
              </a:rPr>
              <a:t>乐在何处</a:t>
            </a:r>
          </a:p>
        </p:txBody>
      </p:sp>
      <p:sp>
        <p:nvSpPr>
          <p:cNvPr id="27651" name="Text Box 3"/>
          <p:cNvSpPr txBox="1">
            <a:spLocks noChangeArrowheads="1"/>
          </p:cNvSpPr>
          <p:nvPr/>
        </p:nvSpPr>
        <p:spPr bwMode="auto">
          <a:xfrm>
            <a:off x="1763713" y="260350"/>
            <a:ext cx="4679950" cy="579438"/>
          </a:xfrm>
          <a:prstGeom prst="rect">
            <a:avLst/>
          </a:prstGeom>
          <a:noFill/>
          <a:ln w="9525">
            <a:noFill/>
            <a:miter lim="800000"/>
            <a:headEnd/>
            <a:tailEnd/>
          </a:ln>
        </p:spPr>
        <p:txBody>
          <a:bodyPr>
            <a:spAutoFit/>
          </a:bodyPr>
          <a:lstStyle/>
          <a:p>
            <a:pPr>
              <a:spcBef>
                <a:spcPct val="50000"/>
              </a:spcBef>
            </a:pPr>
            <a:r>
              <a:rPr lang="zh-CN" altLang="en-US" sz="3200" b="1">
                <a:latin typeface="Times New Roman" pitchFamily="18" charset="0"/>
                <a:ea typeface="楷体_GB2312" pitchFamily="49" charset="-122"/>
              </a:rPr>
              <a:t>一、</a:t>
            </a:r>
            <a:r>
              <a:rPr lang="zh-CN" altLang="en-US" sz="3200" b="1">
                <a:solidFill>
                  <a:schemeClr val="accent2"/>
                </a:solidFill>
                <a:latin typeface="Times New Roman" pitchFamily="18" charset="0"/>
                <a:ea typeface="楷体_GB2312" pitchFamily="49" charset="-122"/>
              </a:rPr>
              <a:t>良辰</a:t>
            </a:r>
            <a:r>
              <a:rPr lang="zh-CN" altLang="en-US" sz="3200" b="1">
                <a:latin typeface="Times New Roman" pitchFamily="18" charset="0"/>
                <a:ea typeface="楷体_GB2312" pitchFamily="49" charset="-122"/>
              </a:rPr>
              <a:t>：七月</a:t>
            </a:r>
            <a:r>
              <a:rPr lang="zh-CN" altLang="en-US" sz="3200" b="1">
                <a:solidFill>
                  <a:srgbClr val="FF0000"/>
                </a:solidFill>
                <a:latin typeface="Times New Roman" pitchFamily="18" charset="0"/>
                <a:ea typeface="楷体_GB2312" pitchFamily="49" charset="-122"/>
              </a:rPr>
              <a:t>既望</a:t>
            </a:r>
          </a:p>
        </p:txBody>
      </p:sp>
      <p:sp>
        <p:nvSpPr>
          <p:cNvPr id="27652" name="Text Box 4"/>
          <p:cNvSpPr txBox="1">
            <a:spLocks noChangeArrowheads="1"/>
          </p:cNvSpPr>
          <p:nvPr/>
        </p:nvSpPr>
        <p:spPr bwMode="auto">
          <a:xfrm>
            <a:off x="1763713" y="981075"/>
            <a:ext cx="7092950" cy="3506788"/>
          </a:xfrm>
          <a:prstGeom prst="rect">
            <a:avLst/>
          </a:prstGeom>
          <a:noFill/>
          <a:ln w="9525">
            <a:noFill/>
            <a:miter lim="800000"/>
            <a:headEnd/>
            <a:tailEnd/>
          </a:ln>
        </p:spPr>
        <p:txBody>
          <a:bodyPr>
            <a:spAutoFit/>
          </a:bodyPr>
          <a:lstStyle/>
          <a:p>
            <a:pPr>
              <a:spcBef>
                <a:spcPct val="50000"/>
              </a:spcBef>
            </a:pPr>
            <a:r>
              <a:rPr lang="zh-CN" altLang="en-US" sz="3200" b="1">
                <a:latin typeface="楷体_GB2312" pitchFamily="49" charset="-122"/>
                <a:ea typeface="楷体_GB2312" pitchFamily="49" charset="-122"/>
              </a:rPr>
              <a:t>二、</a:t>
            </a:r>
            <a:r>
              <a:rPr lang="zh-CN" altLang="en-US" sz="3200" b="1">
                <a:solidFill>
                  <a:schemeClr val="accent2"/>
                </a:solidFill>
                <a:latin typeface="楷体_GB2312" pitchFamily="49" charset="-122"/>
                <a:ea typeface="楷体_GB2312" pitchFamily="49" charset="-122"/>
              </a:rPr>
              <a:t>美景</a:t>
            </a:r>
            <a:r>
              <a:rPr lang="en-US" altLang="zh-CN" sz="3200" b="1">
                <a:latin typeface="楷体_GB2312" pitchFamily="49" charset="-122"/>
                <a:ea typeface="楷体_GB2312" pitchFamily="49" charset="-122"/>
              </a:rPr>
              <a:t>:</a:t>
            </a:r>
          </a:p>
          <a:p>
            <a:pPr>
              <a:spcBef>
                <a:spcPct val="50000"/>
              </a:spcBef>
            </a:pPr>
            <a:r>
              <a:rPr lang="en-US" altLang="zh-CN" sz="3200" b="1">
                <a:solidFill>
                  <a:srgbClr val="05090F"/>
                </a:solidFill>
                <a:latin typeface="楷体_GB2312" pitchFamily="49" charset="-122"/>
                <a:ea typeface="楷体_GB2312" pitchFamily="49" charset="-122"/>
              </a:rPr>
              <a:t>1.</a:t>
            </a:r>
            <a:r>
              <a:rPr lang="zh-CN" altLang="en-US" sz="3200" b="1">
                <a:solidFill>
                  <a:srgbClr val="05090F"/>
                </a:solidFill>
                <a:latin typeface="楷体_GB2312" pitchFamily="49" charset="-122"/>
                <a:ea typeface="楷体_GB2312" pitchFamily="49" charset="-122"/>
              </a:rPr>
              <a:t>清风徐来，水波不兴</a:t>
            </a:r>
          </a:p>
          <a:p>
            <a:pPr>
              <a:spcBef>
                <a:spcPct val="50000"/>
              </a:spcBef>
            </a:pPr>
            <a:r>
              <a:rPr lang="en-US" altLang="zh-CN" sz="3200" b="1">
                <a:solidFill>
                  <a:srgbClr val="05090F"/>
                </a:solidFill>
                <a:latin typeface="楷体_GB2312" pitchFamily="49" charset="-122"/>
                <a:ea typeface="楷体_GB2312" pitchFamily="49" charset="-122"/>
              </a:rPr>
              <a:t>2.</a:t>
            </a:r>
            <a:r>
              <a:rPr lang="zh-CN" altLang="en-US" sz="3200" b="1" u="sng">
                <a:solidFill>
                  <a:srgbClr val="05090F"/>
                </a:solidFill>
                <a:latin typeface="楷体_GB2312" pitchFamily="49" charset="-122"/>
                <a:ea typeface="楷体_GB2312" pitchFamily="49" charset="-122"/>
              </a:rPr>
              <a:t>月出于东山之上</a:t>
            </a:r>
            <a:r>
              <a:rPr lang="en-US" altLang="zh-CN" sz="3200" b="1" u="sng">
                <a:solidFill>
                  <a:srgbClr val="05090F"/>
                </a:solidFill>
                <a:latin typeface="楷体_GB2312" pitchFamily="49" charset="-122"/>
                <a:ea typeface="楷体_GB2312" pitchFamily="49" charset="-122"/>
              </a:rPr>
              <a:t>,</a:t>
            </a:r>
            <a:r>
              <a:rPr lang="zh-CN" altLang="en-US" sz="3200" b="1" u="sng">
                <a:solidFill>
                  <a:srgbClr val="05090F"/>
                </a:solidFill>
                <a:latin typeface="楷体_GB2312" pitchFamily="49" charset="-122"/>
                <a:ea typeface="楷体_GB2312" pitchFamily="49" charset="-122"/>
              </a:rPr>
              <a:t>徘徊于斗牛之间</a:t>
            </a:r>
          </a:p>
          <a:p>
            <a:pPr>
              <a:spcBef>
                <a:spcPct val="50000"/>
              </a:spcBef>
            </a:pPr>
            <a:r>
              <a:rPr lang="en-US" altLang="zh-CN" sz="3200" b="1">
                <a:solidFill>
                  <a:srgbClr val="05090F"/>
                </a:solidFill>
                <a:latin typeface="楷体_GB2312" pitchFamily="49" charset="-122"/>
                <a:ea typeface="楷体_GB2312" pitchFamily="49" charset="-122"/>
              </a:rPr>
              <a:t>3.</a:t>
            </a:r>
            <a:r>
              <a:rPr lang="zh-CN" altLang="en-US" sz="3200" b="1">
                <a:solidFill>
                  <a:srgbClr val="05090F"/>
                </a:solidFill>
                <a:latin typeface="楷体_GB2312" pitchFamily="49" charset="-122"/>
                <a:ea typeface="楷体_GB2312" pitchFamily="49" charset="-122"/>
              </a:rPr>
              <a:t>白露横江，水光接天</a:t>
            </a:r>
          </a:p>
          <a:p>
            <a:pPr>
              <a:spcBef>
                <a:spcPct val="50000"/>
              </a:spcBef>
            </a:pPr>
            <a:r>
              <a:rPr lang="en-US" altLang="zh-CN" sz="3200" b="1">
                <a:solidFill>
                  <a:srgbClr val="05090F"/>
                </a:solidFill>
                <a:latin typeface="楷体_GB2312" pitchFamily="49" charset="-122"/>
                <a:ea typeface="楷体_GB2312" pitchFamily="49" charset="-122"/>
              </a:rPr>
              <a:t>4.</a:t>
            </a:r>
            <a:r>
              <a:rPr lang="zh-CN" altLang="en-US" sz="3200" b="1">
                <a:solidFill>
                  <a:srgbClr val="05090F"/>
                </a:solidFill>
                <a:latin typeface="楷体_GB2312" pitchFamily="49" charset="-122"/>
                <a:ea typeface="楷体_GB2312" pitchFamily="49" charset="-122"/>
              </a:rPr>
              <a:t>纵一苇之所如，</a:t>
            </a:r>
            <a:r>
              <a:rPr lang="zh-CN" altLang="en-US" sz="3200" b="1" u="sng">
                <a:solidFill>
                  <a:srgbClr val="05090F"/>
                </a:solidFill>
                <a:latin typeface="楷体_GB2312" pitchFamily="49" charset="-122"/>
                <a:ea typeface="楷体_GB2312" pitchFamily="49" charset="-122"/>
              </a:rPr>
              <a:t>凌万顷之茫然</a:t>
            </a:r>
          </a:p>
        </p:txBody>
      </p:sp>
      <p:sp>
        <p:nvSpPr>
          <p:cNvPr id="27653" name="Text Box 5"/>
          <p:cNvSpPr txBox="1">
            <a:spLocks noChangeArrowheads="1"/>
          </p:cNvSpPr>
          <p:nvPr/>
        </p:nvSpPr>
        <p:spPr bwMode="auto">
          <a:xfrm>
            <a:off x="971550" y="4568825"/>
            <a:ext cx="8604250" cy="2105025"/>
          </a:xfrm>
          <a:prstGeom prst="rect">
            <a:avLst/>
          </a:prstGeom>
          <a:noFill/>
          <a:ln w="9525">
            <a:noFill/>
            <a:miter lim="800000"/>
            <a:headEnd/>
            <a:tailEnd/>
          </a:ln>
        </p:spPr>
        <p:txBody>
          <a:bodyPr>
            <a:spAutoFit/>
          </a:bodyPr>
          <a:lstStyle/>
          <a:p>
            <a:pPr>
              <a:spcBef>
                <a:spcPct val="50000"/>
              </a:spcBef>
            </a:pPr>
            <a:r>
              <a:rPr lang="zh-CN" altLang="en-US" sz="3600" b="1">
                <a:latin typeface="Times New Roman" pitchFamily="18" charset="0"/>
              </a:rPr>
              <a:t>     </a:t>
            </a:r>
            <a:r>
              <a:rPr lang="zh-CN" altLang="en-US" sz="3200" b="1">
                <a:latin typeface="楷体_GB2312" pitchFamily="49" charset="-122"/>
                <a:ea typeface="楷体_GB2312" pitchFamily="49" charset="-122"/>
              </a:rPr>
              <a:t>三、</a:t>
            </a:r>
            <a:r>
              <a:rPr lang="zh-CN" altLang="en-US" sz="3200" b="1">
                <a:solidFill>
                  <a:schemeClr val="accent2"/>
                </a:solidFill>
                <a:latin typeface="楷体_GB2312" pitchFamily="49" charset="-122"/>
                <a:ea typeface="楷体_GB2312" pitchFamily="49" charset="-122"/>
              </a:rPr>
              <a:t>豪情</a:t>
            </a:r>
            <a:r>
              <a:rPr lang="en-US" altLang="zh-CN" sz="3200" b="1">
                <a:latin typeface="楷体_GB2312" pitchFamily="49" charset="-122"/>
                <a:ea typeface="楷体_GB2312" pitchFamily="49" charset="-122"/>
              </a:rPr>
              <a:t>:</a:t>
            </a:r>
          </a:p>
          <a:p>
            <a:pPr>
              <a:spcBef>
                <a:spcPct val="50000"/>
              </a:spcBef>
            </a:pPr>
            <a:r>
              <a:rPr lang="zh-CN" altLang="en-US" sz="3200" b="1">
                <a:solidFill>
                  <a:srgbClr val="05090F"/>
                </a:solidFill>
                <a:latin typeface="楷体_GB2312" pitchFamily="49" charset="-122"/>
                <a:ea typeface="楷体_GB2312" pitchFamily="49" charset="-122"/>
              </a:rPr>
              <a:t>     浩浩乎如冯虚御风</a:t>
            </a:r>
            <a:r>
              <a:rPr lang="en-US" altLang="zh-CN" sz="3200" b="1">
                <a:solidFill>
                  <a:srgbClr val="05090F"/>
                </a:solidFill>
                <a:latin typeface="楷体_GB2312" pitchFamily="49" charset="-122"/>
                <a:ea typeface="楷体_GB2312" pitchFamily="49" charset="-122"/>
              </a:rPr>
              <a:t>,</a:t>
            </a:r>
            <a:r>
              <a:rPr lang="zh-CN" altLang="en-US" sz="3200" b="1">
                <a:solidFill>
                  <a:srgbClr val="05090F"/>
                </a:solidFill>
                <a:latin typeface="楷体_GB2312" pitchFamily="49" charset="-122"/>
                <a:ea typeface="楷体_GB2312" pitchFamily="49" charset="-122"/>
              </a:rPr>
              <a:t>而不知其所止</a:t>
            </a:r>
            <a:r>
              <a:rPr lang="en-US" altLang="zh-CN" sz="3200" b="1">
                <a:solidFill>
                  <a:srgbClr val="05090F"/>
                </a:solidFill>
                <a:latin typeface="楷体_GB2312" pitchFamily="49" charset="-122"/>
                <a:ea typeface="楷体_GB2312" pitchFamily="49" charset="-122"/>
              </a:rPr>
              <a:t>;</a:t>
            </a:r>
          </a:p>
          <a:p>
            <a:pPr>
              <a:spcBef>
                <a:spcPct val="50000"/>
              </a:spcBef>
            </a:pPr>
            <a:r>
              <a:rPr lang="en-US" altLang="zh-CN" sz="3200" b="1">
                <a:solidFill>
                  <a:srgbClr val="05090F"/>
                </a:solidFill>
                <a:latin typeface="楷体_GB2312" pitchFamily="49" charset="-122"/>
                <a:ea typeface="楷体_GB2312" pitchFamily="49" charset="-122"/>
              </a:rPr>
              <a:t>     </a:t>
            </a:r>
            <a:r>
              <a:rPr lang="zh-CN" altLang="en-US" sz="3200" b="1">
                <a:solidFill>
                  <a:srgbClr val="05090F"/>
                </a:solidFill>
                <a:latin typeface="楷体_GB2312" pitchFamily="49" charset="-122"/>
                <a:ea typeface="楷体_GB2312" pitchFamily="49" charset="-122"/>
              </a:rPr>
              <a:t>飘飘乎如遗世独立，羽化而登仙。            </a:t>
            </a:r>
          </a:p>
        </p:txBody>
      </p:sp>
      <p:sp>
        <p:nvSpPr>
          <p:cNvPr id="29702" name="AutoShape 6"/>
          <p:cNvSpPr>
            <a:spLocks/>
          </p:cNvSpPr>
          <p:nvPr/>
        </p:nvSpPr>
        <p:spPr bwMode="auto">
          <a:xfrm>
            <a:off x="1403350" y="620713"/>
            <a:ext cx="287338" cy="4321175"/>
          </a:xfrm>
          <a:prstGeom prst="leftBrace">
            <a:avLst>
              <a:gd name="adj1" fmla="val 125322"/>
              <a:gd name="adj2" fmla="val 49523"/>
            </a:avLst>
          </a:prstGeom>
          <a:noFill/>
          <a:ln w="19050">
            <a:solidFill>
              <a:schemeClr val="tx1"/>
            </a:solidFill>
            <a:round/>
            <a:headEnd/>
            <a:tailEnd/>
          </a:ln>
        </p:spPr>
        <p:txBody>
          <a:bodyPr wrap="none" anchor="ctr"/>
          <a:lstStyle/>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7" presetClass="entr" presetSubtype="4" fill="hold" grpId="0" nodeType="clickEffect">
                                  <p:stCondLst>
                                    <p:cond delay="0"/>
                                  </p:stCondLst>
                                  <p:childTnLst>
                                    <p:set>
                                      <p:cBhvr>
                                        <p:cTn id="10" dur="1" fill="hold">
                                          <p:stCondLst>
                                            <p:cond delay="0"/>
                                          </p:stCondLst>
                                        </p:cTn>
                                        <p:tgtEl>
                                          <p:spTgt spid="27652"/>
                                        </p:tgtEl>
                                        <p:attrNameLst>
                                          <p:attrName>style.visibility</p:attrName>
                                        </p:attrNameLst>
                                      </p:cBhvr>
                                      <p:to>
                                        <p:strVal val="visible"/>
                                      </p:to>
                                    </p:set>
                                    <p:anim calcmode="lin" valueType="num">
                                      <p:cBhvr additive="base">
                                        <p:cTn id="11" dur="5000" fill="hold"/>
                                        <p:tgtEl>
                                          <p:spTgt spid="27652"/>
                                        </p:tgtEl>
                                        <p:attrNameLst>
                                          <p:attrName>ppt_x</p:attrName>
                                        </p:attrNameLst>
                                      </p:cBhvr>
                                      <p:tavLst>
                                        <p:tav tm="0">
                                          <p:val>
                                            <p:strVal val="#ppt_x"/>
                                          </p:val>
                                        </p:tav>
                                        <p:tav tm="100000">
                                          <p:val>
                                            <p:strVal val="#ppt_x"/>
                                          </p:val>
                                        </p:tav>
                                      </p:tavLst>
                                    </p:anim>
                                    <p:anim calcmode="lin" valueType="num">
                                      <p:cBhvr additive="base">
                                        <p:cTn id="12" dur="5000" fill="hold"/>
                                        <p:tgtEl>
                                          <p:spTgt spid="2765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6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p:bldP spid="27652" grpId="0"/>
      <p:bldP spid="2765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179388" y="188913"/>
            <a:ext cx="5400675" cy="1570037"/>
          </a:xfrm>
          <a:prstGeom prst="rect">
            <a:avLst/>
          </a:prstGeom>
          <a:solidFill>
            <a:srgbClr val="000066"/>
          </a:solidFill>
          <a:ln w="9525">
            <a:noFill/>
            <a:miter lim="800000"/>
            <a:headEnd/>
            <a:tailEnd/>
          </a:ln>
        </p:spPr>
        <p:txBody>
          <a:bodyPr>
            <a:spAutoFit/>
          </a:bodyPr>
          <a:lstStyle/>
          <a:p>
            <a:r>
              <a:rPr lang="zh-CN" altLang="en-US" sz="2400" b="1">
                <a:solidFill>
                  <a:schemeClr val="bg1"/>
                </a:solidFill>
                <a:latin typeface="楷体_GB2312" pitchFamily="49" charset="-122"/>
                <a:ea typeface="楷体_GB2312" pitchFamily="49" charset="-122"/>
              </a:rPr>
              <a:t>   </a:t>
            </a:r>
            <a:r>
              <a:rPr lang="en-US" altLang="zh-CN" sz="2400" b="1">
                <a:solidFill>
                  <a:schemeClr val="bg1"/>
                </a:solidFill>
                <a:latin typeface="楷体_GB2312" pitchFamily="49" charset="-122"/>
                <a:ea typeface="楷体_GB2312" pitchFamily="49" charset="-122"/>
              </a:rPr>
              <a:t>2.</a:t>
            </a:r>
            <a:r>
              <a:rPr lang="zh-CN" altLang="en-US" sz="2400" b="1">
                <a:solidFill>
                  <a:schemeClr val="bg1"/>
                </a:solidFill>
                <a:latin typeface="楷体_GB2312" pitchFamily="49" charset="-122"/>
                <a:ea typeface="楷体_GB2312" pitchFamily="49" charset="-122"/>
              </a:rPr>
              <a:t> </a:t>
            </a:r>
            <a:r>
              <a:rPr lang="zh-CN" altLang="en-US" sz="3200" b="1">
                <a:solidFill>
                  <a:schemeClr val="bg1"/>
                </a:solidFill>
                <a:latin typeface="楷体_GB2312" pitchFamily="49" charset="-122"/>
                <a:ea typeface="楷体_GB2312" pitchFamily="49" charset="-122"/>
              </a:rPr>
              <a:t>本段展示了一个怎样的境界？表现了作者什么样的情怀 ？</a:t>
            </a:r>
          </a:p>
        </p:txBody>
      </p:sp>
      <p:sp>
        <p:nvSpPr>
          <p:cNvPr id="28675" name="Text Box 3"/>
          <p:cNvSpPr txBox="1">
            <a:spLocks noChangeArrowheads="1"/>
          </p:cNvSpPr>
          <p:nvPr/>
        </p:nvSpPr>
        <p:spPr bwMode="auto">
          <a:xfrm>
            <a:off x="179388" y="1844675"/>
            <a:ext cx="5545137" cy="5697538"/>
          </a:xfrm>
          <a:prstGeom prst="rect">
            <a:avLst/>
          </a:prstGeom>
          <a:noFill/>
          <a:ln w="9525">
            <a:noFill/>
            <a:miter lim="800000"/>
            <a:headEnd/>
            <a:tailEnd/>
          </a:ln>
        </p:spPr>
        <p:txBody>
          <a:bodyPr>
            <a:spAutoFit/>
          </a:bodyPr>
          <a:lstStyle/>
          <a:p>
            <a:r>
              <a:rPr lang="zh-CN" altLang="en-US" sz="2800" b="1">
                <a:solidFill>
                  <a:srgbClr val="05090F"/>
                </a:solidFill>
                <a:latin typeface="Times New Roman" pitchFamily="18" charset="0"/>
                <a:ea typeface="楷体_GB2312" pitchFamily="49" charset="-122"/>
              </a:rPr>
              <a:t>      </a:t>
            </a:r>
            <a:r>
              <a:rPr lang="zh-CN" altLang="en-US" sz="3200" b="1">
                <a:solidFill>
                  <a:srgbClr val="05090F"/>
                </a:solidFill>
                <a:latin typeface="Times New Roman" pitchFamily="18" charset="0"/>
                <a:ea typeface="楷体_GB2312" pitchFamily="49" charset="-122"/>
              </a:rPr>
              <a:t>本段展示了一个友人相聚、泛舟江上、畅饮美酒、咏诗诵文、迎风赏月的舒畅飘逸、超然物外的境界。在黄州苏轼过的实际上是一种囚犯生活，处境相当困难。居然有如此雅兴，夜游赤壁。表现了他听任自然，乐观旷达的情怀。反映了他超然物外、洒脱不羁的道家思想。</a:t>
            </a:r>
            <a:r>
              <a:rPr lang="zh-CN" altLang="en-US" sz="3200" b="1">
                <a:solidFill>
                  <a:srgbClr val="05090F"/>
                </a:solidFill>
                <a:latin typeface="Times New Roman" pitchFamily="18" charset="0"/>
              </a:rPr>
              <a:t> </a:t>
            </a:r>
          </a:p>
          <a:p>
            <a:pPr>
              <a:spcBef>
                <a:spcPct val="50000"/>
              </a:spcBef>
            </a:pPr>
            <a:endParaRPr lang="zh-CN" altLang="en-US" sz="3200">
              <a:solidFill>
                <a:srgbClr val="05090F"/>
              </a:solidFill>
              <a:latin typeface="Times New Roman" pitchFamily="18" charset="0"/>
            </a:endParaRPr>
          </a:p>
        </p:txBody>
      </p:sp>
      <p:pic>
        <p:nvPicPr>
          <p:cNvPr id="30724" name="Picture 6" descr="bb716f6d-b3d4-4ee7-9319-c59da1a85b7b"/>
          <p:cNvPicPr>
            <a:picLocks noChangeArrowheads="1"/>
          </p:cNvPicPr>
          <p:nvPr/>
        </p:nvPicPr>
        <p:blipFill>
          <a:blip r:embed="rId2" cstate="print"/>
          <a:srcRect/>
          <a:stretch>
            <a:fillRect/>
          </a:stretch>
        </p:blipFill>
        <p:spPr bwMode="auto">
          <a:xfrm>
            <a:off x="5699125" y="0"/>
            <a:ext cx="3444875" cy="683736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additive="base">
                                        <p:cTn id="7" dur="500" fill="hold"/>
                                        <p:tgtEl>
                                          <p:spTgt spid="28674"/>
                                        </p:tgtEl>
                                        <p:attrNameLst>
                                          <p:attrName>ppt_x</p:attrName>
                                        </p:attrNameLst>
                                      </p:cBhvr>
                                      <p:tavLst>
                                        <p:tav tm="0">
                                          <p:val>
                                            <p:strVal val="#ppt_x"/>
                                          </p:val>
                                        </p:tav>
                                        <p:tav tm="100000">
                                          <p:val>
                                            <p:strVal val="#ppt_x"/>
                                          </p:val>
                                        </p:tav>
                                      </p:tavLst>
                                    </p:anim>
                                    <p:anim calcmode="lin" valueType="num">
                                      <p:cBhvr additive="base">
                                        <p:cTn id="8" dur="500" fill="hold"/>
                                        <p:tgtEl>
                                          <p:spTgt spid="286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8675">
                                            <p:txEl>
                                              <p:pRg st="0" end="0"/>
                                            </p:txEl>
                                          </p:spTgt>
                                        </p:tgtEl>
                                        <p:attrNameLst>
                                          <p:attrName>style.visibility</p:attrName>
                                        </p:attrNameLst>
                                      </p:cBhvr>
                                      <p:to>
                                        <p:strVal val="visible"/>
                                      </p:to>
                                    </p:set>
                                    <p:anim calcmode="lin" valueType="num">
                                      <p:cBhvr additive="base">
                                        <p:cTn id="13" dur="500" fill="hold"/>
                                        <p:tgtEl>
                                          <p:spTgt spid="2867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867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nimBg="1"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Oval 3"/>
          <p:cNvSpPr>
            <a:spLocks noChangeArrowheads="1"/>
          </p:cNvSpPr>
          <p:nvPr/>
        </p:nvSpPr>
        <p:spPr bwMode="auto">
          <a:xfrm>
            <a:off x="838200" y="0"/>
            <a:ext cx="1143000" cy="609600"/>
          </a:xfrm>
          <a:prstGeom prst="ellipse">
            <a:avLst/>
          </a:prstGeom>
          <a:solidFill>
            <a:srgbClr val="FFFF00"/>
          </a:solidFill>
          <a:ln w="9525" algn="ctr">
            <a:solidFill>
              <a:schemeClr val="tx1"/>
            </a:solidFill>
            <a:round/>
            <a:headEnd/>
            <a:tailEnd/>
          </a:ln>
        </p:spPr>
        <p:txBody>
          <a:bodyPr vert="eaVert" anchor="ctr">
            <a:spAutoFit/>
          </a:bodyPr>
          <a:lstStyle/>
          <a:p>
            <a:endParaRPr lang="zh-CN" altLang="en-US" sz="3600" b="1">
              <a:latin typeface="华文新魏" pitchFamily="2" charset="-122"/>
              <a:ea typeface="华文新魏" pitchFamily="2" charset="-122"/>
            </a:endParaRPr>
          </a:p>
        </p:txBody>
      </p:sp>
      <p:sp>
        <p:nvSpPr>
          <p:cNvPr id="90114" name="Text Box 2"/>
          <p:cNvSpPr txBox="1">
            <a:spLocks noChangeArrowheads="1"/>
          </p:cNvSpPr>
          <p:nvPr/>
        </p:nvSpPr>
        <p:spPr bwMode="auto">
          <a:xfrm>
            <a:off x="0" y="0"/>
            <a:ext cx="9144000" cy="5311775"/>
          </a:xfrm>
          <a:prstGeom prst="rect">
            <a:avLst/>
          </a:prstGeom>
          <a:noFill/>
          <a:ln w="9525">
            <a:noFill/>
            <a:miter lim="800000"/>
            <a:headEnd/>
            <a:tailEnd/>
          </a:ln>
        </p:spPr>
        <p:txBody>
          <a:bodyPr>
            <a:spAutoFit/>
          </a:bodyPr>
          <a:lstStyle/>
          <a:p>
            <a:r>
              <a:rPr lang="zh-CN" altLang="en-US" sz="3600" b="1">
                <a:solidFill>
                  <a:srgbClr val="FF0000"/>
                </a:solidFill>
                <a:latin typeface="楷体_GB2312" pitchFamily="49" charset="-122"/>
                <a:ea typeface="楷体_GB2312" pitchFamily="49" charset="-122"/>
              </a:rPr>
              <a:t>（二）</a:t>
            </a:r>
            <a:r>
              <a:rPr lang="en-US" altLang="zh-CN" sz="3600" b="1">
                <a:solidFill>
                  <a:srgbClr val="FF0000"/>
                </a:solidFill>
                <a:latin typeface="楷体_GB2312" pitchFamily="49" charset="-122"/>
                <a:ea typeface="楷体_GB2312" pitchFamily="49" charset="-122"/>
              </a:rPr>
              <a:t>  </a:t>
            </a:r>
            <a:r>
              <a:rPr lang="zh-CN" altLang="en-US" sz="3600" b="1">
                <a:solidFill>
                  <a:srgbClr val="FF0000"/>
                </a:solidFill>
                <a:latin typeface="楷体_GB2312" pitchFamily="49" charset="-122"/>
                <a:ea typeface="楷体_GB2312" pitchFamily="49" charset="-122"/>
              </a:rPr>
              <a:t>于是</a:t>
            </a:r>
            <a:r>
              <a:rPr lang="zh-CN" altLang="en-US" sz="3600" b="1">
                <a:latin typeface="楷体_GB2312" pitchFamily="49" charset="-122"/>
                <a:ea typeface="楷体_GB2312" pitchFamily="49" charset="-122"/>
              </a:rPr>
              <a:t>饮酒乐甚，扣舷而歌之。歌曰：</a:t>
            </a:r>
            <a:r>
              <a:rPr lang="zh-CN" altLang="en-US" sz="3600" b="1">
                <a:latin typeface="华文新魏" pitchFamily="2" charset="-122"/>
                <a:ea typeface="楷体_GB2312" pitchFamily="49" charset="-122"/>
              </a:rPr>
              <a:t>“</a:t>
            </a:r>
            <a:r>
              <a:rPr lang="zh-CN" altLang="en-US" sz="3600" b="1">
                <a:solidFill>
                  <a:srgbClr val="FF0000"/>
                </a:solidFill>
                <a:latin typeface="楷体_GB2312" pitchFamily="49" charset="-122"/>
                <a:ea typeface="楷体_GB2312" pitchFamily="49" charset="-122"/>
              </a:rPr>
              <a:t>桂棹</a:t>
            </a:r>
            <a:r>
              <a:rPr lang="zh-CN" altLang="en-US" sz="3600" b="1">
                <a:latin typeface="楷体_GB2312" pitchFamily="49" charset="-122"/>
                <a:ea typeface="楷体_GB2312" pitchFamily="49" charset="-122"/>
              </a:rPr>
              <a:t>兮</a:t>
            </a:r>
            <a:r>
              <a:rPr lang="zh-CN" altLang="en-US" sz="3600" b="1">
                <a:solidFill>
                  <a:srgbClr val="FF0000"/>
                </a:solidFill>
                <a:latin typeface="楷体_GB2312" pitchFamily="49" charset="-122"/>
                <a:ea typeface="楷体_GB2312" pitchFamily="49" charset="-122"/>
              </a:rPr>
              <a:t>兰桨</a:t>
            </a:r>
            <a:r>
              <a:rPr lang="zh-CN" altLang="en-US" sz="3600" b="1">
                <a:latin typeface="楷体_GB2312" pitchFamily="49" charset="-122"/>
                <a:ea typeface="楷体_GB2312" pitchFamily="49" charset="-122"/>
              </a:rPr>
              <a:t>，击</a:t>
            </a:r>
            <a:r>
              <a:rPr lang="zh-CN" altLang="en-US" sz="3600" b="1">
                <a:solidFill>
                  <a:srgbClr val="FF0000"/>
                </a:solidFill>
                <a:latin typeface="楷体_GB2312" pitchFamily="49" charset="-122"/>
                <a:ea typeface="楷体_GB2312" pitchFamily="49" charset="-122"/>
              </a:rPr>
              <a:t>空明</a:t>
            </a:r>
            <a:r>
              <a:rPr lang="zh-CN" altLang="en-US" sz="3600" b="1">
                <a:latin typeface="楷体_GB2312" pitchFamily="49" charset="-122"/>
                <a:ea typeface="楷体_GB2312" pitchFamily="49" charset="-122"/>
              </a:rPr>
              <a:t>兮</a:t>
            </a:r>
            <a:r>
              <a:rPr lang="zh-CN" altLang="en-US" sz="3600" b="1">
                <a:solidFill>
                  <a:srgbClr val="FF0000"/>
                </a:solidFill>
                <a:latin typeface="楷体_GB2312" pitchFamily="49" charset="-122"/>
                <a:ea typeface="楷体_GB2312" pitchFamily="49" charset="-122"/>
              </a:rPr>
              <a:t>溯流光</a:t>
            </a:r>
            <a:r>
              <a:rPr lang="zh-CN" altLang="en-US" sz="3600" b="1">
                <a:latin typeface="楷体_GB2312" pitchFamily="49" charset="-122"/>
                <a:ea typeface="楷体_GB2312" pitchFamily="49" charset="-122"/>
              </a:rPr>
              <a:t>。</a:t>
            </a:r>
            <a:r>
              <a:rPr lang="zh-CN" altLang="en-US" sz="3600" b="1">
                <a:solidFill>
                  <a:srgbClr val="FF0000"/>
                </a:solidFill>
                <a:latin typeface="楷体_GB2312" pitchFamily="49" charset="-122"/>
                <a:ea typeface="楷体_GB2312" pitchFamily="49" charset="-122"/>
              </a:rPr>
              <a:t>渺渺</a:t>
            </a:r>
            <a:r>
              <a:rPr lang="zh-CN" altLang="en-US" sz="3600" b="1">
                <a:latin typeface="楷体_GB2312" pitchFamily="49" charset="-122"/>
                <a:ea typeface="楷体_GB2312" pitchFamily="49" charset="-122"/>
              </a:rPr>
              <a:t>兮予怀，望</a:t>
            </a:r>
            <a:r>
              <a:rPr lang="zh-CN" altLang="en-US" sz="3600" b="1">
                <a:solidFill>
                  <a:srgbClr val="FF0000"/>
                </a:solidFill>
                <a:latin typeface="楷体_GB2312" pitchFamily="49" charset="-122"/>
                <a:ea typeface="楷体_GB2312" pitchFamily="49" charset="-122"/>
              </a:rPr>
              <a:t>美人</a:t>
            </a:r>
            <a:r>
              <a:rPr lang="zh-CN" altLang="en-US" sz="3600" b="1">
                <a:latin typeface="楷体_GB2312" pitchFamily="49" charset="-122"/>
                <a:ea typeface="楷体_GB2312" pitchFamily="49" charset="-122"/>
              </a:rPr>
              <a:t>兮天一方。</a:t>
            </a:r>
            <a:r>
              <a:rPr lang="zh-CN" altLang="en-US" sz="3600" b="1">
                <a:latin typeface="华文新魏" pitchFamily="2" charset="-122"/>
                <a:ea typeface="楷体_GB2312" pitchFamily="49" charset="-122"/>
              </a:rPr>
              <a:t>”</a:t>
            </a:r>
            <a:endParaRPr lang="zh-CN" altLang="en-US" b="1">
              <a:latin typeface="楷体_GB2312" pitchFamily="49" charset="-122"/>
              <a:ea typeface="楷体_GB2312" pitchFamily="49" charset="-122"/>
            </a:endParaRPr>
          </a:p>
          <a:p>
            <a:endParaRPr lang="zh-CN" altLang="en-US" b="1">
              <a:latin typeface="楷体_GB2312" pitchFamily="49" charset="-122"/>
              <a:ea typeface="楷体_GB2312" pitchFamily="49" charset="-122"/>
            </a:endParaRPr>
          </a:p>
          <a:p>
            <a:endParaRPr lang="zh-CN" altLang="en-US" b="1">
              <a:latin typeface="楷体_GB2312" pitchFamily="49" charset="-122"/>
              <a:ea typeface="楷体_GB2312" pitchFamily="49" charset="-122"/>
            </a:endParaRPr>
          </a:p>
          <a:p>
            <a:pPr>
              <a:lnSpc>
                <a:spcPct val="80000"/>
              </a:lnSpc>
            </a:pPr>
            <a:r>
              <a:rPr lang="zh-CN" altLang="en-US" sz="3000" b="1">
                <a:solidFill>
                  <a:srgbClr val="FF0000"/>
                </a:solidFill>
                <a:latin typeface="宋体" pitchFamily="2" charset="-122"/>
              </a:rPr>
              <a:t>于是：</a:t>
            </a:r>
            <a:r>
              <a:rPr lang="zh-CN" altLang="en-US" sz="3000" b="1">
                <a:latin typeface="宋体" pitchFamily="2" charset="-122"/>
              </a:rPr>
              <a:t>在这个时候</a:t>
            </a:r>
          </a:p>
          <a:p>
            <a:pPr>
              <a:lnSpc>
                <a:spcPct val="80000"/>
              </a:lnSpc>
            </a:pPr>
            <a:r>
              <a:rPr lang="zh-CN" altLang="en-US" sz="3000" b="1">
                <a:solidFill>
                  <a:srgbClr val="FF0000"/>
                </a:solidFill>
                <a:latin typeface="宋体" pitchFamily="2" charset="-122"/>
              </a:rPr>
              <a:t>桂棹：</a:t>
            </a:r>
            <a:r>
              <a:rPr lang="zh-CN" altLang="en-US" sz="3000" b="1">
                <a:latin typeface="宋体" pitchFamily="2" charset="-122"/>
              </a:rPr>
              <a:t>桂树做的棹</a:t>
            </a:r>
          </a:p>
          <a:p>
            <a:pPr>
              <a:lnSpc>
                <a:spcPct val="80000"/>
              </a:lnSpc>
            </a:pPr>
            <a:r>
              <a:rPr lang="zh-CN" altLang="en-US" sz="3000" b="1">
                <a:solidFill>
                  <a:srgbClr val="FF0000"/>
                </a:solidFill>
                <a:latin typeface="宋体" pitchFamily="2" charset="-122"/>
              </a:rPr>
              <a:t>兰桨：</a:t>
            </a:r>
            <a:r>
              <a:rPr lang="zh-CN" altLang="en-US" sz="3000" b="1">
                <a:latin typeface="宋体" pitchFamily="2" charset="-122"/>
              </a:rPr>
              <a:t>木兰树做的桨</a:t>
            </a:r>
          </a:p>
          <a:p>
            <a:pPr>
              <a:lnSpc>
                <a:spcPct val="80000"/>
              </a:lnSpc>
            </a:pPr>
            <a:r>
              <a:rPr lang="zh-CN" altLang="en-US" sz="3000" b="1">
                <a:solidFill>
                  <a:srgbClr val="FF0000"/>
                </a:solidFill>
                <a:latin typeface="宋体" pitchFamily="2" charset="-122"/>
              </a:rPr>
              <a:t>空明：</a:t>
            </a:r>
            <a:r>
              <a:rPr lang="zh-CN" altLang="en-US" sz="3000" b="1">
                <a:latin typeface="宋体" pitchFamily="2" charset="-122"/>
              </a:rPr>
              <a:t>指映照着月色的清澈透明的江水</a:t>
            </a:r>
          </a:p>
          <a:p>
            <a:pPr>
              <a:lnSpc>
                <a:spcPct val="80000"/>
              </a:lnSpc>
            </a:pPr>
            <a:r>
              <a:rPr lang="zh-CN" altLang="en-US" sz="3000" b="1">
                <a:solidFill>
                  <a:srgbClr val="FF0000"/>
                </a:solidFill>
                <a:latin typeface="宋体" pitchFamily="2" charset="-122"/>
              </a:rPr>
              <a:t>溯：</a:t>
            </a:r>
            <a:r>
              <a:rPr lang="zh-CN" altLang="en-US" sz="3000" b="1">
                <a:latin typeface="宋体" pitchFamily="2" charset="-122"/>
              </a:rPr>
              <a:t>逆流而上</a:t>
            </a:r>
          </a:p>
          <a:p>
            <a:pPr>
              <a:lnSpc>
                <a:spcPct val="80000"/>
              </a:lnSpc>
            </a:pPr>
            <a:r>
              <a:rPr lang="zh-CN" altLang="en-US" sz="3000" b="1">
                <a:solidFill>
                  <a:srgbClr val="FF0000"/>
                </a:solidFill>
                <a:latin typeface="宋体" pitchFamily="2" charset="-122"/>
              </a:rPr>
              <a:t>流光：</a:t>
            </a:r>
            <a:r>
              <a:rPr lang="zh-CN" altLang="en-US" sz="3000" b="1">
                <a:latin typeface="宋体" pitchFamily="2" charset="-122"/>
              </a:rPr>
              <a:t>指江面上随波浮动的月光</a:t>
            </a:r>
          </a:p>
          <a:p>
            <a:pPr>
              <a:lnSpc>
                <a:spcPct val="80000"/>
              </a:lnSpc>
            </a:pPr>
            <a:r>
              <a:rPr lang="zh-CN" altLang="en-US" sz="3000" b="1">
                <a:solidFill>
                  <a:srgbClr val="FF0000"/>
                </a:solidFill>
                <a:latin typeface="宋体" pitchFamily="2" charset="-122"/>
              </a:rPr>
              <a:t>渺渺</a:t>
            </a:r>
            <a:r>
              <a:rPr lang="zh-CN" altLang="en-US" sz="3000" b="1">
                <a:latin typeface="宋体" pitchFamily="2" charset="-122"/>
              </a:rPr>
              <a:t>：悠远</a:t>
            </a:r>
          </a:p>
          <a:p>
            <a:pPr>
              <a:lnSpc>
                <a:spcPct val="80000"/>
              </a:lnSpc>
            </a:pPr>
            <a:r>
              <a:rPr lang="zh-CN" altLang="en-US" sz="3000" b="1">
                <a:solidFill>
                  <a:srgbClr val="FF0000"/>
                </a:solidFill>
                <a:latin typeface="宋体" pitchFamily="2" charset="-122"/>
              </a:rPr>
              <a:t>美人：</a:t>
            </a:r>
            <a:r>
              <a:rPr lang="zh-CN" altLang="en-US" sz="3000" b="1">
                <a:latin typeface="宋体" pitchFamily="2" charset="-122"/>
              </a:rPr>
              <a:t>指内心所思慕的贤人</a:t>
            </a:r>
            <a:r>
              <a:rPr lang="zh-CN" altLang="en-US" sz="3400" b="1">
                <a:latin typeface="楷体_GB2312" pitchFamily="49" charset="-122"/>
                <a:ea typeface="楷体_GB2312" pitchFamily="49" charset="-122"/>
              </a:rPr>
              <a:t>。</a:t>
            </a:r>
          </a:p>
        </p:txBody>
      </p:sp>
      <p:sp>
        <p:nvSpPr>
          <p:cNvPr id="90118" name="Text Box 6"/>
          <p:cNvSpPr txBox="1">
            <a:spLocks noChangeArrowheads="1"/>
          </p:cNvSpPr>
          <p:nvPr/>
        </p:nvSpPr>
        <p:spPr bwMode="auto">
          <a:xfrm>
            <a:off x="0" y="2057400"/>
            <a:ext cx="9144000" cy="3616325"/>
          </a:xfrm>
          <a:prstGeom prst="rect">
            <a:avLst/>
          </a:prstGeom>
          <a:solidFill>
            <a:schemeClr val="bg1"/>
          </a:solidFill>
          <a:ln w="9525">
            <a:noFill/>
            <a:miter lim="800000"/>
            <a:headEnd/>
            <a:tailEnd/>
          </a:ln>
        </p:spPr>
        <p:txBody>
          <a:bodyPr>
            <a:spAutoFit/>
          </a:bodyPr>
          <a:lstStyle/>
          <a:p>
            <a:endParaRPr lang="en-US" altLang="zh-CN" sz="1600" b="1">
              <a:ea typeface="楷体_GB2312" pitchFamily="49" charset="-122"/>
            </a:endParaRPr>
          </a:p>
          <a:p>
            <a:r>
              <a:rPr lang="zh-CN" altLang="en-US" sz="3400" b="1">
                <a:latin typeface="宋体" pitchFamily="2" charset="-122"/>
              </a:rPr>
              <a:t>  这时喝酒喝得极为快乐，我就敲着船舷唱起歌来。歌词道：“桂木做的棹啊，兰木做的桨，划开清澈见底的江水，在月光浮动的江面逆流而上；我的情怀啊，多么悠远，我所思慕的贤人啊，好似远在天的另一方。</a:t>
            </a:r>
          </a:p>
          <a:p>
            <a:endParaRPr lang="zh-CN" altLang="en-US" sz="3600" b="1"/>
          </a:p>
          <a:p>
            <a:endParaRPr lang="zh-CN" altLang="zh-CN" sz="700" b="1">
              <a:ea typeface="楷体_GB2312" pitchFamily="49" charset="-122"/>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0114">
                                            <p:txEl>
                                              <p:pRg st="3" end="3"/>
                                            </p:txEl>
                                          </p:spTgt>
                                        </p:tgtEl>
                                        <p:attrNameLst>
                                          <p:attrName>style.visibility</p:attrName>
                                        </p:attrNameLst>
                                      </p:cBhvr>
                                      <p:to>
                                        <p:strVal val="visible"/>
                                      </p:to>
                                    </p:set>
                                    <p:animEffect transition="in" filter="blinds(horizontal)">
                                      <p:cBhvr>
                                        <p:cTn id="7" dur="500"/>
                                        <p:tgtEl>
                                          <p:spTgt spid="90114">
                                            <p:txEl>
                                              <p:pRg st="3" end="3"/>
                                            </p:txEl>
                                          </p:spTgt>
                                        </p:tgtEl>
                                      </p:cBhvr>
                                    </p:animEffect>
                                  </p:childTnLst>
                                </p:cTn>
                              </p:par>
                              <p:par>
                                <p:cTn id="8" presetID="1" presetClass="entr" presetSubtype="0" fill="hold" grpId="0" nodeType="withEffect">
                                  <p:stCondLst>
                                    <p:cond delay="0"/>
                                  </p:stCondLst>
                                  <p:childTnLst>
                                    <p:set>
                                      <p:cBhvr>
                                        <p:cTn id="9" dur="1" fill="hold">
                                          <p:stCondLst>
                                            <p:cond delay="0"/>
                                          </p:stCondLst>
                                        </p:cTn>
                                        <p:tgtEl>
                                          <p:spTgt spid="9011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90114">
                                            <p:txEl>
                                              <p:pRg st="4" end="4"/>
                                            </p:txEl>
                                          </p:spTgt>
                                        </p:tgtEl>
                                        <p:attrNameLst>
                                          <p:attrName>style.visibility</p:attrName>
                                        </p:attrNameLst>
                                      </p:cBhvr>
                                      <p:to>
                                        <p:strVal val="visible"/>
                                      </p:to>
                                    </p:set>
                                    <p:animEffect transition="in" filter="blinds(horizontal)">
                                      <p:cBhvr>
                                        <p:cTn id="14" dur="500"/>
                                        <p:tgtEl>
                                          <p:spTgt spid="90114">
                                            <p:txEl>
                                              <p:pRg st="4" end="4"/>
                                            </p:txEl>
                                          </p:spTgt>
                                        </p:tgtEl>
                                      </p:cBhvr>
                                    </p:animEffect>
                                  </p:childTnLst>
                                </p:cTn>
                              </p:par>
                              <p:par>
                                <p:cTn id="15" presetID="3" presetClass="entr" presetSubtype="10" fill="hold" nodeType="withEffect">
                                  <p:stCondLst>
                                    <p:cond delay="0"/>
                                  </p:stCondLst>
                                  <p:childTnLst>
                                    <p:set>
                                      <p:cBhvr>
                                        <p:cTn id="16" dur="1" fill="hold">
                                          <p:stCondLst>
                                            <p:cond delay="0"/>
                                          </p:stCondLst>
                                        </p:cTn>
                                        <p:tgtEl>
                                          <p:spTgt spid="90114">
                                            <p:txEl>
                                              <p:pRg st="5" end="5"/>
                                            </p:txEl>
                                          </p:spTgt>
                                        </p:tgtEl>
                                        <p:attrNameLst>
                                          <p:attrName>style.visibility</p:attrName>
                                        </p:attrNameLst>
                                      </p:cBhvr>
                                      <p:to>
                                        <p:strVal val="visible"/>
                                      </p:to>
                                    </p:set>
                                    <p:animEffect transition="in" filter="blinds(horizontal)">
                                      <p:cBhvr>
                                        <p:cTn id="17" dur="500"/>
                                        <p:tgtEl>
                                          <p:spTgt spid="90114">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90114">
                                            <p:txEl>
                                              <p:pRg st="6" end="6"/>
                                            </p:txEl>
                                          </p:spTgt>
                                        </p:tgtEl>
                                        <p:attrNameLst>
                                          <p:attrName>style.visibility</p:attrName>
                                        </p:attrNameLst>
                                      </p:cBhvr>
                                      <p:to>
                                        <p:strVal val="visible"/>
                                      </p:to>
                                    </p:set>
                                    <p:animEffect transition="in" filter="blinds(horizontal)">
                                      <p:cBhvr>
                                        <p:cTn id="22" dur="500"/>
                                        <p:tgtEl>
                                          <p:spTgt spid="90114">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90114">
                                            <p:txEl>
                                              <p:pRg st="7" end="7"/>
                                            </p:txEl>
                                          </p:spTgt>
                                        </p:tgtEl>
                                        <p:attrNameLst>
                                          <p:attrName>style.visibility</p:attrName>
                                        </p:attrNameLst>
                                      </p:cBhvr>
                                      <p:to>
                                        <p:strVal val="visible"/>
                                      </p:to>
                                    </p:set>
                                    <p:animEffect transition="in" filter="blinds(horizontal)">
                                      <p:cBhvr>
                                        <p:cTn id="27" dur="500"/>
                                        <p:tgtEl>
                                          <p:spTgt spid="90114">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90114">
                                            <p:txEl>
                                              <p:pRg st="8" end="8"/>
                                            </p:txEl>
                                          </p:spTgt>
                                        </p:tgtEl>
                                        <p:attrNameLst>
                                          <p:attrName>style.visibility</p:attrName>
                                        </p:attrNameLst>
                                      </p:cBhvr>
                                      <p:to>
                                        <p:strVal val="visible"/>
                                      </p:to>
                                    </p:set>
                                    <p:animEffect transition="in" filter="blinds(horizontal)">
                                      <p:cBhvr>
                                        <p:cTn id="32" dur="500"/>
                                        <p:tgtEl>
                                          <p:spTgt spid="90114">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90114">
                                            <p:txEl>
                                              <p:pRg st="9" end="9"/>
                                            </p:txEl>
                                          </p:spTgt>
                                        </p:tgtEl>
                                        <p:attrNameLst>
                                          <p:attrName>style.visibility</p:attrName>
                                        </p:attrNameLst>
                                      </p:cBhvr>
                                      <p:to>
                                        <p:strVal val="visible"/>
                                      </p:to>
                                    </p:set>
                                    <p:animEffect transition="in" filter="blinds(horizontal)">
                                      <p:cBhvr>
                                        <p:cTn id="37" dur="500"/>
                                        <p:tgtEl>
                                          <p:spTgt spid="90114">
                                            <p:txEl>
                                              <p:pRg st="9" end="9"/>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90114">
                                            <p:txEl>
                                              <p:pRg st="10" end="10"/>
                                            </p:txEl>
                                          </p:spTgt>
                                        </p:tgtEl>
                                        <p:attrNameLst>
                                          <p:attrName>style.visibility</p:attrName>
                                        </p:attrNameLst>
                                      </p:cBhvr>
                                      <p:to>
                                        <p:strVal val="visible"/>
                                      </p:to>
                                    </p:set>
                                    <p:animEffect transition="in" filter="blinds(horizontal)">
                                      <p:cBhvr>
                                        <p:cTn id="40" dur="500"/>
                                        <p:tgtEl>
                                          <p:spTgt spid="90114">
                                            <p:txEl>
                                              <p:pRg st="10" end="1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40" presetClass="entr" presetSubtype="0" fill="hold" grpId="0" nodeType="clickEffect">
                                  <p:stCondLst>
                                    <p:cond delay="0"/>
                                  </p:stCondLst>
                                  <p:iterate type="lt">
                                    <p:tmPct val="10000"/>
                                  </p:iterate>
                                  <p:childTnLst>
                                    <p:set>
                                      <p:cBhvr>
                                        <p:cTn id="44" dur="1" fill="hold">
                                          <p:stCondLst>
                                            <p:cond delay="0"/>
                                          </p:stCondLst>
                                        </p:cTn>
                                        <p:tgtEl>
                                          <p:spTgt spid="90118">
                                            <p:bg/>
                                          </p:spTgt>
                                        </p:tgtEl>
                                        <p:attrNameLst>
                                          <p:attrName>style.visibility</p:attrName>
                                        </p:attrNameLst>
                                      </p:cBhvr>
                                      <p:to>
                                        <p:strVal val="visible"/>
                                      </p:to>
                                    </p:set>
                                    <p:animEffect transition="in" filter="fade">
                                      <p:cBhvr>
                                        <p:cTn id="45" dur="1000"/>
                                        <p:tgtEl>
                                          <p:spTgt spid="90118">
                                            <p:bg/>
                                          </p:spTgt>
                                        </p:tgtEl>
                                      </p:cBhvr>
                                    </p:animEffect>
                                    <p:anim calcmode="lin" valueType="num">
                                      <p:cBhvr>
                                        <p:cTn id="46" dur="1000" fill="hold"/>
                                        <p:tgtEl>
                                          <p:spTgt spid="90118">
                                            <p:bg/>
                                          </p:spTgt>
                                        </p:tgtEl>
                                        <p:attrNameLst>
                                          <p:attrName>ppt_x</p:attrName>
                                        </p:attrNameLst>
                                      </p:cBhvr>
                                      <p:tavLst>
                                        <p:tav tm="0">
                                          <p:val>
                                            <p:strVal val="#ppt_x-.1"/>
                                          </p:val>
                                        </p:tav>
                                        <p:tav tm="100000">
                                          <p:val>
                                            <p:strVal val="#ppt_x"/>
                                          </p:val>
                                        </p:tav>
                                      </p:tavLst>
                                    </p:anim>
                                    <p:anim calcmode="lin" valueType="num">
                                      <p:cBhvr>
                                        <p:cTn id="47" dur="1000" fill="hold"/>
                                        <p:tgtEl>
                                          <p:spTgt spid="90118">
                                            <p:bg/>
                                          </p:spTgt>
                                        </p:tgtEl>
                                        <p:attrNameLst>
                                          <p:attrName>ppt_y</p:attrName>
                                        </p:attrNameLst>
                                      </p:cBhvr>
                                      <p:tavLst>
                                        <p:tav tm="0">
                                          <p:val>
                                            <p:strVal val="#ppt_y"/>
                                          </p:val>
                                        </p:tav>
                                        <p:tav tm="100000">
                                          <p:val>
                                            <p:strVal val="#ppt_y"/>
                                          </p:val>
                                        </p:tav>
                                      </p:tavLst>
                                    </p:anim>
                                  </p:childTnLst>
                                </p:cTn>
                              </p:par>
                              <p:par>
                                <p:cTn id="48" presetID="40" presetClass="entr" presetSubtype="0" fill="hold" grpId="0" nodeType="withEffect">
                                  <p:stCondLst>
                                    <p:cond delay="0"/>
                                  </p:stCondLst>
                                  <p:iterate type="lt">
                                    <p:tmPct val="10000"/>
                                  </p:iterate>
                                  <p:childTnLst>
                                    <p:set>
                                      <p:cBhvr>
                                        <p:cTn id="49" dur="1" fill="hold">
                                          <p:stCondLst>
                                            <p:cond delay="0"/>
                                          </p:stCondLst>
                                        </p:cTn>
                                        <p:tgtEl>
                                          <p:spTgt spid="90118">
                                            <p:txEl>
                                              <p:pRg st="1" end="1"/>
                                            </p:txEl>
                                          </p:spTgt>
                                        </p:tgtEl>
                                        <p:attrNameLst>
                                          <p:attrName>style.visibility</p:attrName>
                                        </p:attrNameLst>
                                      </p:cBhvr>
                                      <p:to>
                                        <p:strVal val="visible"/>
                                      </p:to>
                                    </p:set>
                                    <p:animEffect transition="in" filter="fade">
                                      <p:cBhvr>
                                        <p:cTn id="50" dur="1000"/>
                                        <p:tgtEl>
                                          <p:spTgt spid="90118">
                                            <p:txEl>
                                              <p:pRg st="1" end="1"/>
                                            </p:txEl>
                                          </p:spTgt>
                                        </p:tgtEl>
                                      </p:cBhvr>
                                    </p:animEffect>
                                    <p:anim calcmode="lin" valueType="num">
                                      <p:cBhvr>
                                        <p:cTn id="51" dur="1000" fill="hold"/>
                                        <p:tgtEl>
                                          <p:spTgt spid="90118">
                                            <p:txEl>
                                              <p:pRg st="1" end="1"/>
                                            </p:txEl>
                                          </p:spTgt>
                                        </p:tgtEl>
                                        <p:attrNameLst>
                                          <p:attrName>ppt_x</p:attrName>
                                        </p:attrNameLst>
                                      </p:cBhvr>
                                      <p:tavLst>
                                        <p:tav tm="0">
                                          <p:val>
                                            <p:strVal val="#ppt_x-.1"/>
                                          </p:val>
                                        </p:tav>
                                        <p:tav tm="100000">
                                          <p:val>
                                            <p:strVal val="#ppt_x"/>
                                          </p:val>
                                        </p:tav>
                                      </p:tavLst>
                                    </p:anim>
                                    <p:anim calcmode="lin" valueType="num">
                                      <p:cBhvr>
                                        <p:cTn id="52" dur="1000" fill="hold"/>
                                        <p:tgtEl>
                                          <p:spTgt spid="90118">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animBg="1"/>
      <p:bldP spid="90118" grpId="0" build="allAtOnce"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0" y="0"/>
            <a:ext cx="9144000" cy="5424488"/>
          </a:xfrm>
          <a:prstGeom prst="rect">
            <a:avLst/>
          </a:prstGeom>
          <a:noFill/>
          <a:ln w="9525">
            <a:noFill/>
            <a:miter lim="800000"/>
            <a:headEnd/>
            <a:tailEnd/>
          </a:ln>
        </p:spPr>
        <p:txBody>
          <a:bodyPr>
            <a:spAutoFit/>
          </a:bodyPr>
          <a:lstStyle/>
          <a:p>
            <a:r>
              <a:rPr lang="zh-CN" altLang="en-US" sz="3600" b="1">
                <a:latin typeface="华文新魏" pitchFamily="2" charset="-122"/>
                <a:ea typeface="华文新魏" pitchFamily="2" charset="-122"/>
              </a:rPr>
              <a:t>客有吹洞箫者，</a:t>
            </a:r>
            <a:r>
              <a:rPr lang="zh-CN" altLang="en-US" sz="3600" b="1">
                <a:solidFill>
                  <a:srgbClr val="FF0000"/>
                </a:solidFill>
                <a:latin typeface="华文新魏" pitchFamily="2" charset="-122"/>
                <a:ea typeface="华文新魏" pitchFamily="2" charset="-122"/>
              </a:rPr>
              <a:t>倚歌</a:t>
            </a:r>
            <a:r>
              <a:rPr lang="zh-CN" altLang="en-US" sz="3600" b="1">
                <a:latin typeface="华文新魏" pitchFamily="2" charset="-122"/>
                <a:ea typeface="华文新魏" pitchFamily="2" charset="-122"/>
              </a:rPr>
              <a:t>而</a:t>
            </a:r>
            <a:r>
              <a:rPr lang="zh-CN" altLang="en-US" sz="3600" b="1">
                <a:solidFill>
                  <a:srgbClr val="FF0000"/>
                </a:solidFill>
                <a:latin typeface="华文新魏" pitchFamily="2" charset="-122"/>
                <a:ea typeface="华文新魏" pitchFamily="2" charset="-122"/>
              </a:rPr>
              <a:t>和</a:t>
            </a:r>
            <a:r>
              <a:rPr lang="zh-CN" altLang="en-US" sz="3600" b="1">
                <a:latin typeface="华文新魏" pitchFamily="2" charset="-122"/>
                <a:ea typeface="华文新魏" pitchFamily="2" charset="-122"/>
              </a:rPr>
              <a:t>之。其声</a:t>
            </a:r>
            <a:r>
              <a:rPr lang="zh-CN" altLang="en-US" sz="3600" b="1">
                <a:solidFill>
                  <a:srgbClr val="FF0000"/>
                </a:solidFill>
                <a:latin typeface="华文新魏" pitchFamily="2" charset="-122"/>
                <a:ea typeface="华文新魏" pitchFamily="2" charset="-122"/>
              </a:rPr>
              <a:t>呜呜</a:t>
            </a:r>
            <a:r>
              <a:rPr lang="zh-CN" altLang="en-US" sz="3600" b="1">
                <a:latin typeface="华文新魏" pitchFamily="2" charset="-122"/>
                <a:ea typeface="华文新魏" pitchFamily="2" charset="-122"/>
              </a:rPr>
              <a:t>然，如怨如慕，如泣如诉；余音袅袅，不绝如缕。</a:t>
            </a:r>
            <a:r>
              <a:rPr lang="zh-CN" altLang="en-US" sz="3600" b="1">
                <a:solidFill>
                  <a:srgbClr val="FF0000"/>
                </a:solidFill>
                <a:latin typeface="华文新魏" pitchFamily="2" charset="-122"/>
                <a:ea typeface="华文新魏" pitchFamily="2" charset="-122"/>
              </a:rPr>
              <a:t>舞</a:t>
            </a:r>
            <a:r>
              <a:rPr lang="zh-CN" altLang="en-US" sz="3600" b="1">
                <a:latin typeface="华文新魏" pitchFamily="2" charset="-122"/>
                <a:ea typeface="华文新魏" pitchFamily="2" charset="-122"/>
              </a:rPr>
              <a:t>幽壑之潜蛟，</a:t>
            </a:r>
            <a:r>
              <a:rPr lang="zh-CN" altLang="en-US" sz="3600" b="1">
                <a:solidFill>
                  <a:srgbClr val="FF3300"/>
                </a:solidFill>
                <a:latin typeface="华文新魏" pitchFamily="2" charset="-122"/>
                <a:ea typeface="华文新魏" pitchFamily="2" charset="-122"/>
              </a:rPr>
              <a:t>泣</a:t>
            </a:r>
            <a:r>
              <a:rPr lang="zh-CN" altLang="en-US" sz="3600" b="1">
                <a:latin typeface="华文新魏" pitchFamily="2" charset="-122"/>
                <a:ea typeface="华文新魏" pitchFamily="2" charset="-122"/>
              </a:rPr>
              <a:t>孤舟之</a:t>
            </a:r>
            <a:r>
              <a:rPr lang="zh-CN" altLang="en-US" sz="3600" b="1">
                <a:solidFill>
                  <a:srgbClr val="FF0000"/>
                </a:solidFill>
                <a:latin typeface="华文新魏" pitchFamily="2" charset="-122"/>
                <a:ea typeface="华文新魏" pitchFamily="2" charset="-122"/>
              </a:rPr>
              <a:t>嫠妇</a:t>
            </a:r>
            <a:r>
              <a:rPr lang="zh-CN" altLang="en-US" sz="3600" b="1">
                <a:latin typeface="华文新魏" pitchFamily="2" charset="-122"/>
                <a:ea typeface="华文新魏" pitchFamily="2" charset="-122"/>
              </a:rPr>
              <a:t>。</a:t>
            </a:r>
          </a:p>
          <a:p>
            <a:endParaRPr lang="zh-CN" altLang="en-US" sz="2000" b="1">
              <a:latin typeface="华文新魏" pitchFamily="2" charset="-122"/>
              <a:ea typeface="华文新魏" pitchFamily="2" charset="-122"/>
            </a:endParaRPr>
          </a:p>
          <a:p>
            <a:endParaRPr lang="zh-CN" altLang="en-US" sz="2000" b="1">
              <a:latin typeface="华文新魏" pitchFamily="2" charset="-122"/>
              <a:ea typeface="华文新魏" pitchFamily="2" charset="-122"/>
            </a:endParaRPr>
          </a:p>
          <a:p>
            <a:pPr>
              <a:lnSpc>
                <a:spcPct val="80000"/>
              </a:lnSpc>
            </a:pPr>
            <a:r>
              <a:rPr lang="zh-CN" altLang="en-US" sz="3200" b="1">
                <a:solidFill>
                  <a:srgbClr val="FF0000"/>
                </a:solidFill>
                <a:latin typeface="华文新魏" pitchFamily="2" charset="-122"/>
                <a:ea typeface="华文新魏" pitchFamily="2" charset="-122"/>
              </a:rPr>
              <a:t>倚歌：</a:t>
            </a:r>
            <a:r>
              <a:rPr lang="zh-CN" altLang="en-US" sz="3200" b="1">
                <a:latin typeface="华文新魏" pitchFamily="2" charset="-122"/>
                <a:ea typeface="华文新魏" pitchFamily="2" charset="-122"/>
              </a:rPr>
              <a:t>指按照歌曲的声调和节拍</a:t>
            </a:r>
          </a:p>
          <a:p>
            <a:pPr>
              <a:lnSpc>
                <a:spcPct val="80000"/>
              </a:lnSpc>
            </a:pPr>
            <a:r>
              <a:rPr lang="zh-CN" altLang="en-US" sz="3200" b="1">
                <a:solidFill>
                  <a:srgbClr val="FF0000"/>
                </a:solidFill>
                <a:latin typeface="华文新魏" pitchFamily="2" charset="-122"/>
                <a:ea typeface="华文新魏" pitchFamily="2" charset="-122"/>
              </a:rPr>
              <a:t>和：</a:t>
            </a:r>
            <a:r>
              <a:rPr lang="zh-CN" altLang="en-US" sz="3200" b="1">
                <a:latin typeface="华文新魏" pitchFamily="2" charset="-122"/>
                <a:ea typeface="华文新魏" pitchFamily="2" charset="-122"/>
              </a:rPr>
              <a:t>伴奏</a:t>
            </a:r>
          </a:p>
          <a:p>
            <a:pPr>
              <a:lnSpc>
                <a:spcPct val="80000"/>
              </a:lnSpc>
            </a:pPr>
            <a:r>
              <a:rPr lang="zh-CN" altLang="en-US" sz="3200" b="1">
                <a:solidFill>
                  <a:srgbClr val="FF0000"/>
                </a:solidFill>
                <a:latin typeface="华文新魏" pitchFamily="2" charset="-122"/>
                <a:ea typeface="华文新魏" pitchFamily="2" charset="-122"/>
              </a:rPr>
              <a:t>呜呜：</a:t>
            </a:r>
            <a:r>
              <a:rPr lang="zh-CN" altLang="en-US" sz="3200" b="1">
                <a:latin typeface="华文新魏" pitchFamily="2" charset="-122"/>
                <a:ea typeface="华文新魏" pitchFamily="2" charset="-122"/>
              </a:rPr>
              <a:t>象声词，常指凄凉的音调</a:t>
            </a:r>
          </a:p>
          <a:p>
            <a:pPr>
              <a:lnSpc>
                <a:spcPct val="80000"/>
              </a:lnSpc>
            </a:pPr>
            <a:r>
              <a:rPr lang="zh-CN" altLang="en-US" sz="3200" b="1">
                <a:solidFill>
                  <a:srgbClr val="FF0000"/>
                </a:solidFill>
                <a:latin typeface="华文新魏" pitchFamily="2" charset="-122"/>
                <a:ea typeface="华文新魏" pitchFamily="2" charset="-122"/>
              </a:rPr>
              <a:t>舞：</a:t>
            </a:r>
            <a:r>
              <a:rPr lang="zh-CN" altLang="en-US" sz="3200" b="1">
                <a:latin typeface="华文新魏" pitchFamily="2" charset="-122"/>
                <a:ea typeface="华文新魏" pitchFamily="2" charset="-122"/>
              </a:rPr>
              <a:t>使</a:t>
            </a:r>
            <a:r>
              <a:rPr lang="zh-CN" altLang="zh-CN" sz="3200" b="1">
                <a:latin typeface="华文新魏" pitchFamily="2" charset="-122"/>
                <a:ea typeface="华文新魏" pitchFamily="2" charset="-122"/>
              </a:rPr>
              <a:t>……</a:t>
            </a:r>
            <a:r>
              <a:rPr lang="zh-CN" altLang="en-US" sz="3200" b="1">
                <a:latin typeface="华文新魏" pitchFamily="2" charset="-122"/>
                <a:ea typeface="华文新魏" pitchFamily="2" charset="-122"/>
              </a:rPr>
              <a:t>起舞</a:t>
            </a:r>
          </a:p>
          <a:p>
            <a:pPr>
              <a:lnSpc>
                <a:spcPct val="80000"/>
              </a:lnSpc>
            </a:pPr>
            <a:r>
              <a:rPr lang="zh-CN" altLang="en-US" sz="3200" b="1">
                <a:solidFill>
                  <a:srgbClr val="FF3300"/>
                </a:solidFill>
                <a:latin typeface="华文新魏" pitchFamily="2" charset="-122"/>
                <a:ea typeface="华文新魏" pitchFamily="2" charset="-122"/>
              </a:rPr>
              <a:t>泣：</a:t>
            </a:r>
            <a:r>
              <a:rPr lang="zh-CN" altLang="en-US" sz="3200" b="1">
                <a:latin typeface="华文新魏" pitchFamily="2" charset="-122"/>
                <a:ea typeface="华文新魏" pitchFamily="2" charset="-122"/>
              </a:rPr>
              <a:t>使</a:t>
            </a:r>
            <a:r>
              <a:rPr lang="zh-CN" altLang="zh-CN" sz="3200" b="1">
                <a:latin typeface="华文新魏" pitchFamily="2" charset="-122"/>
                <a:ea typeface="华文新魏" pitchFamily="2" charset="-122"/>
              </a:rPr>
              <a:t>……</a:t>
            </a:r>
            <a:r>
              <a:rPr lang="zh-CN" altLang="en-US" sz="3200" b="1">
                <a:latin typeface="华文新魏" pitchFamily="2" charset="-122"/>
                <a:ea typeface="华文新魏" pitchFamily="2" charset="-122"/>
              </a:rPr>
              <a:t>之泣</a:t>
            </a:r>
          </a:p>
          <a:p>
            <a:pPr>
              <a:lnSpc>
                <a:spcPct val="80000"/>
              </a:lnSpc>
            </a:pPr>
            <a:r>
              <a:rPr lang="zh-CN" altLang="en-US" sz="3200" b="1">
                <a:solidFill>
                  <a:srgbClr val="FF0000"/>
                </a:solidFill>
                <a:latin typeface="华文新魏" pitchFamily="2" charset="-122"/>
                <a:ea typeface="华文新魏" pitchFamily="2" charset="-122"/>
              </a:rPr>
              <a:t>嫠妇：</a:t>
            </a:r>
            <a:r>
              <a:rPr lang="zh-CN" altLang="en-US" sz="3200" b="1">
                <a:latin typeface="华文新魏" pitchFamily="2" charset="-122"/>
                <a:ea typeface="华文新魏" pitchFamily="2" charset="-122"/>
              </a:rPr>
              <a:t>寡妇</a:t>
            </a:r>
          </a:p>
          <a:p>
            <a:pPr>
              <a:lnSpc>
                <a:spcPct val="80000"/>
              </a:lnSpc>
            </a:pPr>
            <a:endParaRPr lang="zh-CN" altLang="en-US" sz="3200" b="1">
              <a:latin typeface="华文新魏" pitchFamily="2" charset="-122"/>
              <a:ea typeface="华文新魏" pitchFamily="2" charset="-122"/>
            </a:endParaRPr>
          </a:p>
          <a:p>
            <a:pPr>
              <a:lnSpc>
                <a:spcPct val="80000"/>
              </a:lnSpc>
            </a:pPr>
            <a:endParaRPr lang="zh-CN" altLang="zh-CN" sz="2800" b="1">
              <a:latin typeface="华文新魏" pitchFamily="2" charset="-122"/>
              <a:ea typeface="华文新魏" pitchFamily="2" charset="-122"/>
            </a:endParaRPr>
          </a:p>
        </p:txBody>
      </p:sp>
      <p:sp>
        <p:nvSpPr>
          <p:cNvPr id="91139" name="Text Box 3"/>
          <p:cNvSpPr txBox="1">
            <a:spLocks noChangeArrowheads="1"/>
          </p:cNvSpPr>
          <p:nvPr/>
        </p:nvSpPr>
        <p:spPr bwMode="auto">
          <a:xfrm>
            <a:off x="0" y="2057400"/>
            <a:ext cx="9144000" cy="4287838"/>
          </a:xfrm>
          <a:prstGeom prst="rect">
            <a:avLst/>
          </a:prstGeom>
          <a:solidFill>
            <a:schemeClr val="bg1"/>
          </a:solidFill>
          <a:ln w="9525">
            <a:noFill/>
            <a:miter lim="800000"/>
            <a:headEnd/>
            <a:tailEnd/>
          </a:ln>
        </p:spPr>
        <p:txBody>
          <a:bodyPr>
            <a:spAutoFit/>
          </a:bodyPr>
          <a:lstStyle/>
          <a:p>
            <a:endParaRPr lang="en-US" altLang="zh-CN" sz="1600" b="1">
              <a:ea typeface="楷体_GB2312" pitchFamily="49" charset="-122"/>
            </a:endParaRPr>
          </a:p>
          <a:p>
            <a:r>
              <a:rPr lang="zh-CN" altLang="en-US" sz="3600" b="1">
                <a:latin typeface="华文新魏" pitchFamily="2" charset="-122"/>
                <a:ea typeface="华文新魏" pitchFamily="2" charset="-122"/>
              </a:rPr>
              <a:t>客人中有会吹洞箫的，便按歌曲节拍应和起来。萧声呜呜的，好像在哀怨，又像在眷恋，好像在哭泣，又像在申诉，余音悠长委婉，就像细丝一样将断未绝。这萧声仿佛使潜藏在深涧中的蛟龙听了起舞，使孤舟上的寡妇听了落泪。</a:t>
            </a:r>
            <a:endParaRPr lang="zh-CN" altLang="en-US" sz="4200" b="1">
              <a:latin typeface="宋体" pitchFamily="2" charset="-122"/>
            </a:endParaRPr>
          </a:p>
          <a:p>
            <a:endParaRPr lang="zh-CN" altLang="en-US" sz="3600" b="1"/>
          </a:p>
          <a:p>
            <a:endParaRPr lang="zh-CN" altLang="zh-CN" sz="700" b="1">
              <a:ea typeface="楷体_GB2312" pitchFamily="49" charset="-122"/>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1138">
                                            <p:txEl>
                                              <p:pRg st="3" end="3"/>
                                            </p:txEl>
                                          </p:spTgt>
                                        </p:tgtEl>
                                        <p:attrNameLst>
                                          <p:attrName>style.visibility</p:attrName>
                                        </p:attrNameLst>
                                      </p:cBhvr>
                                      <p:to>
                                        <p:strVal val="visible"/>
                                      </p:to>
                                    </p:set>
                                    <p:animEffect transition="in" filter="blinds(horizontal)">
                                      <p:cBhvr>
                                        <p:cTn id="7" dur="500"/>
                                        <p:tgtEl>
                                          <p:spTgt spid="91138">
                                            <p:txEl>
                                              <p:pRg st="3" end="3"/>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91138">
                                            <p:txEl>
                                              <p:pRg st="4" end="4"/>
                                            </p:txEl>
                                          </p:spTgt>
                                        </p:tgtEl>
                                        <p:attrNameLst>
                                          <p:attrName>style.visibility</p:attrName>
                                        </p:attrNameLst>
                                      </p:cBhvr>
                                      <p:to>
                                        <p:strVal val="visible"/>
                                      </p:to>
                                    </p:set>
                                    <p:animEffect transition="in" filter="blinds(horizontal)">
                                      <p:cBhvr>
                                        <p:cTn id="10" dur="500"/>
                                        <p:tgtEl>
                                          <p:spTgt spid="91138">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91138">
                                            <p:txEl>
                                              <p:pRg st="5" end="5"/>
                                            </p:txEl>
                                          </p:spTgt>
                                        </p:tgtEl>
                                        <p:attrNameLst>
                                          <p:attrName>style.visibility</p:attrName>
                                        </p:attrNameLst>
                                      </p:cBhvr>
                                      <p:to>
                                        <p:strVal val="visible"/>
                                      </p:to>
                                    </p:set>
                                    <p:animEffect transition="in" filter="blinds(horizontal)">
                                      <p:cBhvr>
                                        <p:cTn id="15" dur="500"/>
                                        <p:tgtEl>
                                          <p:spTgt spid="91138">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91138">
                                            <p:txEl>
                                              <p:pRg st="6" end="6"/>
                                            </p:txEl>
                                          </p:spTgt>
                                        </p:tgtEl>
                                        <p:attrNameLst>
                                          <p:attrName>style.visibility</p:attrName>
                                        </p:attrNameLst>
                                      </p:cBhvr>
                                      <p:to>
                                        <p:strVal val="visible"/>
                                      </p:to>
                                    </p:set>
                                    <p:animEffect transition="in" filter="blinds(horizontal)">
                                      <p:cBhvr>
                                        <p:cTn id="20" dur="500"/>
                                        <p:tgtEl>
                                          <p:spTgt spid="91138">
                                            <p:txEl>
                                              <p:pRg st="6" end="6"/>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91138">
                                            <p:txEl>
                                              <p:pRg st="7" end="7"/>
                                            </p:txEl>
                                          </p:spTgt>
                                        </p:tgtEl>
                                        <p:attrNameLst>
                                          <p:attrName>style.visibility</p:attrName>
                                        </p:attrNameLst>
                                      </p:cBhvr>
                                      <p:to>
                                        <p:strVal val="visible"/>
                                      </p:to>
                                    </p:set>
                                    <p:animEffect transition="in" filter="blinds(horizontal)">
                                      <p:cBhvr>
                                        <p:cTn id="23" dur="500"/>
                                        <p:tgtEl>
                                          <p:spTgt spid="91138">
                                            <p:txEl>
                                              <p:pRg st="7" end="7"/>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91138">
                                            <p:txEl>
                                              <p:pRg st="8" end="8"/>
                                            </p:txEl>
                                          </p:spTgt>
                                        </p:tgtEl>
                                        <p:attrNameLst>
                                          <p:attrName>style.visibility</p:attrName>
                                        </p:attrNameLst>
                                      </p:cBhvr>
                                      <p:to>
                                        <p:strVal val="visible"/>
                                      </p:to>
                                    </p:set>
                                    <p:animEffect transition="in" filter="blinds(horizontal)">
                                      <p:cBhvr>
                                        <p:cTn id="26" dur="500"/>
                                        <p:tgtEl>
                                          <p:spTgt spid="91138">
                                            <p:txEl>
                                              <p:pRg st="8" end="8"/>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0" presetClass="entr" presetSubtype="0" fill="hold" grpId="0" nodeType="clickEffect">
                                  <p:stCondLst>
                                    <p:cond delay="0"/>
                                  </p:stCondLst>
                                  <p:iterate type="lt">
                                    <p:tmPct val="10000"/>
                                  </p:iterate>
                                  <p:childTnLst>
                                    <p:set>
                                      <p:cBhvr>
                                        <p:cTn id="30" dur="1" fill="hold">
                                          <p:stCondLst>
                                            <p:cond delay="0"/>
                                          </p:stCondLst>
                                        </p:cTn>
                                        <p:tgtEl>
                                          <p:spTgt spid="91139">
                                            <p:bg/>
                                          </p:spTgt>
                                        </p:tgtEl>
                                        <p:attrNameLst>
                                          <p:attrName>style.visibility</p:attrName>
                                        </p:attrNameLst>
                                      </p:cBhvr>
                                      <p:to>
                                        <p:strVal val="visible"/>
                                      </p:to>
                                    </p:set>
                                    <p:animEffect transition="in" filter="fade">
                                      <p:cBhvr>
                                        <p:cTn id="31" dur="1000"/>
                                        <p:tgtEl>
                                          <p:spTgt spid="91139">
                                            <p:bg/>
                                          </p:spTgt>
                                        </p:tgtEl>
                                      </p:cBhvr>
                                    </p:animEffect>
                                    <p:anim calcmode="lin" valueType="num">
                                      <p:cBhvr>
                                        <p:cTn id="32" dur="1000" fill="hold"/>
                                        <p:tgtEl>
                                          <p:spTgt spid="91139">
                                            <p:bg/>
                                          </p:spTgt>
                                        </p:tgtEl>
                                        <p:attrNameLst>
                                          <p:attrName>ppt_x</p:attrName>
                                        </p:attrNameLst>
                                      </p:cBhvr>
                                      <p:tavLst>
                                        <p:tav tm="0">
                                          <p:val>
                                            <p:strVal val="#ppt_x-.1"/>
                                          </p:val>
                                        </p:tav>
                                        <p:tav tm="100000">
                                          <p:val>
                                            <p:strVal val="#ppt_x"/>
                                          </p:val>
                                        </p:tav>
                                      </p:tavLst>
                                    </p:anim>
                                    <p:anim calcmode="lin" valueType="num">
                                      <p:cBhvr>
                                        <p:cTn id="33" dur="1000" fill="hold"/>
                                        <p:tgtEl>
                                          <p:spTgt spid="91139">
                                            <p:bg/>
                                          </p:spTgt>
                                        </p:tgtEl>
                                        <p:attrNameLst>
                                          <p:attrName>ppt_y</p:attrName>
                                        </p:attrNameLst>
                                      </p:cBhvr>
                                      <p:tavLst>
                                        <p:tav tm="0">
                                          <p:val>
                                            <p:strVal val="#ppt_y"/>
                                          </p:val>
                                        </p:tav>
                                        <p:tav tm="100000">
                                          <p:val>
                                            <p:strVal val="#ppt_y"/>
                                          </p:val>
                                        </p:tav>
                                      </p:tavLst>
                                    </p:anim>
                                  </p:childTnLst>
                                </p:cTn>
                              </p:par>
                              <p:par>
                                <p:cTn id="34" presetID="40" presetClass="entr" presetSubtype="0" fill="hold" grpId="0" nodeType="withEffect">
                                  <p:stCondLst>
                                    <p:cond delay="0"/>
                                  </p:stCondLst>
                                  <p:iterate type="lt">
                                    <p:tmPct val="10000"/>
                                  </p:iterate>
                                  <p:childTnLst>
                                    <p:set>
                                      <p:cBhvr>
                                        <p:cTn id="35" dur="1" fill="hold">
                                          <p:stCondLst>
                                            <p:cond delay="0"/>
                                          </p:stCondLst>
                                        </p:cTn>
                                        <p:tgtEl>
                                          <p:spTgt spid="91139">
                                            <p:txEl>
                                              <p:pRg st="1" end="1"/>
                                            </p:txEl>
                                          </p:spTgt>
                                        </p:tgtEl>
                                        <p:attrNameLst>
                                          <p:attrName>style.visibility</p:attrName>
                                        </p:attrNameLst>
                                      </p:cBhvr>
                                      <p:to>
                                        <p:strVal val="visible"/>
                                      </p:to>
                                    </p:set>
                                    <p:animEffect transition="in" filter="fade">
                                      <p:cBhvr>
                                        <p:cTn id="36" dur="1000"/>
                                        <p:tgtEl>
                                          <p:spTgt spid="91139">
                                            <p:txEl>
                                              <p:pRg st="1" end="1"/>
                                            </p:txEl>
                                          </p:spTgt>
                                        </p:tgtEl>
                                      </p:cBhvr>
                                    </p:animEffect>
                                    <p:anim calcmode="lin" valueType="num">
                                      <p:cBhvr>
                                        <p:cTn id="37" dur="1000" fill="hold"/>
                                        <p:tgtEl>
                                          <p:spTgt spid="91139">
                                            <p:txEl>
                                              <p:pRg st="1" end="1"/>
                                            </p:txEl>
                                          </p:spTgt>
                                        </p:tgtEl>
                                        <p:attrNameLst>
                                          <p:attrName>ppt_x</p:attrName>
                                        </p:attrNameLst>
                                      </p:cBhvr>
                                      <p:tavLst>
                                        <p:tav tm="0">
                                          <p:val>
                                            <p:strVal val="#ppt_x-.1"/>
                                          </p:val>
                                        </p:tav>
                                        <p:tav tm="100000">
                                          <p:val>
                                            <p:strVal val="#ppt_x"/>
                                          </p:val>
                                        </p:tav>
                                      </p:tavLst>
                                    </p:anim>
                                    <p:anim calcmode="lin" valueType="num">
                                      <p:cBhvr>
                                        <p:cTn id="38" dur="1000" fill="hold"/>
                                        <p:tgtEl>
                                          <p:spTgt spid="91139">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build="allAtOnce"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idx="4294967295"/>
          </p:nvPr>
        </p:nvSpPr>
        <p:spPr>
          <a:xfrm>
            <a:off x="0" y="142875"/>
            <a:ext cx="4105275" cy="6572250"/>
          </a:xfrm>
        </p:spPr>
        <p:txBody>
          <a:bodyPr/>
          <a:lstStyle/>
          <a:p>
            <a:pPr eaLnBrk="1" hangingPunct="1">
              <a:lnSpc>
                <a:spcPct val="90000"/>
              </a:lnSpc>
              <a:buFontTx/>
              <a:buNone/>
            </a:pPr>
            <a:r>
              <a:rPr lang="en-US" altLang="zh-CN" b="1" smtClean="0">
                <a:solidFill>
                  <a:srgbClr val="000099"/>
                </a:solidFill>
                <a:latin typeface="创艺简隶书"/>
                <a:ea typeface="创艺简隶书"/>
                <a:cs typeface="创艺简隶书"/>
              </a:rPr>
              <a:t>  </a:t>
            </a:r>
            <a:r>
              <a:rPr lang="zh-CN" altLang="en-US" b="1" smtClean="0">
                <a:solidFill>
                  <a:srgbClr val="000099"/>
                </a:solidFill>
                <a:latin typeface="创艺简隶书"/>
                <a:ea typeface="创艺简隶书"/>
                <a:cs typeface="创艺简隶书"/>
              </a:rPr>
              <a:t>（二）</a:t>
            </a:r>
            <a:r>
              <a:rPr lang="zh-CN" altLang="en-US" b="1" smtClean="0">
                <a:solidFill>
                  <a:srgbClr val="CC3300"/>
                </a:solidFill>
                <a:latin typeface="楷体_GB2312" pitchFamily="49" charset="-122"/>
                <a:ea typeface="楷体_GB2312" pitchFamily="49" charset="-122"/>
              </a:rPr>
              <a:t>于是饮酒乐甚，扣舷而歌之。歌曰：</a:t>
            </a:r>
            <a:r>
              <a:rPr lang="zh-CN" altLang="en-US" b="1" smtClean="0">
                <a:solidFill>
                  <a:srgbClr val="CC3300"/>
                </a:solidFill>
                <a:ea typeface="楷体_GB2312" pitchFamily="49" charset="-122"/>
              </a:rPr>
              <a:t>“</a:t>
            </a:r>
            <a:r>
              <a:rPr lang="zh-CN" altLang="en-US" b="1" smtClean="0">
                <a:solidFill>
                  <a:srgbClr val="CC3300"/>
                </a:solidFill>
                <a:latin typeface="楷体_GB2312" pitchFamily="49" charset="-122"/>
                <a:ea typeface="楷体_GB2312" pitchFamily="49" charset="-122"/>
              </a:rPr>
              <a:t>桂棹兮兰桨，击空明兮溯流光；渺渺兮予怀，望美人兮天一方。</a:t>
            </a:r>
            <a:r>
              <a:rPr lang="zh-CN" altLang="en-US" b="1" smtClean="0">
                <a:solidFill>
                  <a:srgbClr val="CC3300"/>
                </a:solidFill>
                <a:ea typeface="楷体_GB2312" pitchFamily="49" charset="-122"/>
              </a:rPr>
              <a:t>”</a:t>
            </a:r>
            <a:r>
              <a:rPr lang="zh-CN" altLang="en-US" b="1" smtClean="0">
                <a:solidFill>
                  <a:srgbClr val="CC3300"/>
                </a:solidFill>
                <a:latin typeface="楷体_GB2312" pitchFamily="49" charset="-122"/>
                <a:ea typeface="楷体_GB2312" pitchFamily="49" charset="-122"/>
              </a:rPr>
              <a:t>客有吹洞箫者，倚歌而和之。其声呜呜然，如怨如慕，如泣如诉；余音袅袅，不绝如缕，舞幽壑之潜蛟，泣孤舟之嫠妇。 </a:t>
            </a:r>
          </a:p>
        </p:txBody>
      </p:sp>
      <p:sp>
        <p:nvSpPr>
          <p:cNvPr id="10243" name="Rectangle 3"/>
          <p:cNvSpPr>
            <a:spLocks noChangeArrowheads="1"/>
          </p:cNvSpPr>
          <p:nvPr/>
        </p:nvSpPr>
        <p:spPr bwMode="auto">
          <a:xfrm>
            <a:off x="4067175" y="188913"/>
            <a:ext cx="4716463" cy="6408737"/>
          </a:xfrm>
          <a:prstGeom prst="rect">
            <a:avLst/>
          </a:prstGeom>
          <a:noFill/>
          <a:ln w="9525">
            <a:noFill/>
            <a:miter lim="800000"/>
            <a:headEnd/>
            <a:tailEnd/>
          </a:ln>
        </p:spPr>
        <p:txBody>
          <a:bodyPr/>
          <a:lstStyle/>
          <a:p>
            <a:pPr marL="342900" indent="-342900">
              <a:spcBef>
                <a:spcPct val="20000"/>
              </a:spcBef>
            </a:pPr>
            <a:r>
              <a:rPr lang="en-US" altLang="zh-CN" sz="2600" b="1">
                <a:solidFill>
                  <a:srgbClr val="660033"/>
                </a:solidFill>
                <a:latin typeface="幼圆" pitchFamily="49" charset="-122"/>
                <a:ea typeface="幼圆" pitchFamily="49" charset="-122"/>
              </a:rPr>
              <a:t>      </a:t>
            </a:r>
            <a:r>
              <a:rPr lang="zh-CN" altLang="en-US" sz="2600" b="1">
                <a:solidFill>
                  <a:schemeClr val="tx2"/>
                </a:solidFill>
                <a:latin typeface="楷体_GB2312" pitchFamily="49" charset="-122"/>
                <a:ea typeface="楷体_GB2312" pitchFamily="49" charset="-122"/>
              </a:rPr>
              <a:t>这时候，喝着酒儿，心里十分快乐，便敲着船舷唱起歌来。唱道：</a:t>
            </a:r>
            <a:r>
              <a:rPr lang="zh-CN" altLang="en-US" sz="2600" b="1">
                <a:solidFill>
                  <a:schemeClr val="tx2"/>
                </a:solidFill>
                <a:latin typeface="Calibri" pitchFamily="34" charset="0"/>
                <a:ea typeface="楷体_GB2312" pitchFamily="49" charset="-122"/>
              </a:rPr>
              <a:t>“</a:t>
            </a:r>
            <a:r>
              <a:rPr lang="zh-CN" altLang="en-US" sz="2600" b="1">
                <a:solidFill>
                  <a:schemeClr val="tx2"/>
                </a:solidFill>
                <a:latin typeface="楷体_GB2312" pitchFamily="49" charset="-122"/>
                <a:ea typeface="楷体_GB2312" pitchFamily="49" charset="-122"/>
              </a:rPr>
              <a:t>桂木做的棹啊兰木做的桨，拍击着澄明的水波啊，在月光浮动的江面逆流而上。我的情思啊悠远茫茫，眺望心中的美人啊在天边遥远的地方。</a:t>
            </a:r>
            <a:r>
              <a:rPr lang="zh-CN" altLang="en-US" sz="2600" b="1">
                <a:solidFill>
                  <a:schemeClr val="tx2"/>
                </a:solidFill>
                <a:latin typeface="Calibri" pitchFamily="34" charset="0"/>
                <a:ea typeface="楷体_GB2312" pitchFamily="49" charset="-122"/>
              </a:rPr>
              <a:t>”</a:t>
            </a:r>
            <a:r>
              <a:rPr lang="zh-CN" altLang="en-US" sz="2600" b="1">
                <a:solidFill>
                  <a:schemeClr val="tx2"/>
                </a:solidFill>
                <a:latin typeface="楷体_GB2312" pitchFamily="49" charset="-122"/>
                <a:ea typeface="楷体_GB2312" pitchFamily="49" charset="-122"/>
              </a:rPr>
              <a:t>客人中有会吹洞箫的，随着歌声吹箫伴奏，箫声呜咽，象含怨象思慕，象抽泣，象低诉。吹完后，余音悠长，象细长的丝缕延绵不断。这声音，能使深渊里潜藏的蛟龙起舞，使孤独小船上的寡妇悲泣。 </a:t>
            </a:r>
          </a:p>
        </p:txBody>
      </p:sp>
      <p:pic>
        <p:nvPicPr>
          <p:cNvPr id="33796" name="Picture 5" descr="74"/>
          <p:cNvPicPr>
            <a:picLocks noChangeAspect="1" noChangeArrowheads="1" noCrop="1"/>
          </p:cNvPicPr>
          <p:nvPr/>
        </p:nvPicPr>
        <p:blipFill>
          <a:blip r:embed="rId2" cstate="print"/>
          <a:srcRect/>
          <a:stretch>
            <a:fillRect/>
          </a:stretch>
        </p:blipFill>
        <p:spPr bwMode="auto">
          <a:xfrm>
            <a:off x="3995738" y="260350"/>
            <a:ext cx="360362" cy="63373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0243"/>
                                        </p:tgtEl>
                                        <p:attrNameLst>
                                          <p:attrName>style.visibility</p:attrName>
                                        </p:attrNameLst>
                                      </p:cBhvr>
                                      <p:to>
                                        <p:strVal val="visible"/>
                                      </p:to>
                                    </p:set>
                                    <p:anim calcmode="discrete" valueType="clr">
                                      <p:cBhvr override="childStyle">
                                        <p:cTn id="7" dur="80"/>
                                        <p:tgtEl>
                                          <p:spTgt spid="1024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0243"/>
                                        </p:tgtEl>
                                        <p:attrNameLst>
                                          <p:attrName>fillcolor</p:attrName>
                                        </p:attrNameLst>
                                      </p:cBhvr>
                                      <p:tavLst>
                                        <p:tav tm="0">
                                          <p:val>
                                            <p:clrVal>
                                              <a:schemeClr val="accent2"/>
                                            </p:clrVal>
                                          </p:val>
                                        </p:tav>
                                        <p:tav tm="50000">
                                          <p:val>
                                            <p:clrVal>
                                              <a:schemeClr val="hlink"/>
                                            </p:clrVal>
                                          </p:val>
                                        </p:tav>
                                      </p:tavLst>
                                    </p:anim>
                                    <p:set>
                                      <p:cBhvr>
                                        <p:cTn id="9" dur="80"/>
                                        <p:tgtEl>
                                          <p:spTgt spid="1024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5"/>
          <p:cNvSpPr txBox="1">
            <a:spLocks noChangeArrowheads="1"/>
          </p:cNvSpPr>
          <p:nvPr/>
        </p:nvSpPr>
        <p:spPr bwMode="auto">
          <a:xfrm>
            <a:off x="1311275" y="409575"/>
            <a:ext cx="184150" cy="366713"/>
          </a:xfrm>
          <a:prstGeom prst="rect">
            <a:avLst/>
          </a:prstGeom>
          <a:noFill/>
          <a:ln w="9525">
            <a:noFill/>
            <a:miter lim="800000"/>
            <a:headEnd/>
            <a:tailEnd/>
          </a:ln>
        </p:spPr>
        <p:txBody>
          <a:bodyPr wrap="none">
            <a:spAutoFit/>
          </a:bodyPr>
          <a:lstStyle/>
          <a:p>
            <a:endParaRPr lang="zh-CN" altLang="en-US"/>
          </a:p>
        </p:txBody>
      </p:sp>
      <p:sp>
        <p:nvSpPr>
          <p:cNvPr id="34819" name="Text Box 6"/>
          <p:cNvSpPr txBox="1">
            <a:spLocks noChangeArrowheads="1"/>
          </p:cNvSpPr>
          <p:nvPr/>
        </p:nvSpPr>
        <p:spPr bwMode="auto">
          <a:xfrm>
            <a:off x="827088" y="692150"/>
            <a:ext cx="7993062" cy="1066800"/>
          </a:xfrm>
          <a:prstGeom prst="rect">
            <a:avLst/>
          </a:prstGeom>
          <a:noFill/>
          <a:ln w="9525">
            <a:noFill/>
            <a:miter lim="800000"/>
            <a:headEnd/>
            <a:tailEnd/>
          </a:ln>
        </p:spPr>
        <p:txBody>
          <a:bodyPr>
            <a:spAutoFit/>
          </a:bodyPr>
          <a:lstStyle/>
          <a:p>
            <a:r>
              <a:rPr lang="en-US" altLang="zh-CN" sz="3200" b="1">
                <a:latin typeface="楷体_GB2312" pitchFamily="49" charset="-122"/>
                <a:ea typeface="楷体_GB2312" pitchFamily="49" charset="-122"/>
              </a:rPr>
              <a:t>1.</a:t>
            </a:r>
            <a:r>
              <a:rPr lang="zh-CN" altLang="en-US" sz="3200" b="1">
                <a:latin typeface="楷体_GB2312" pitchFamily="49" charset="-122"/>
                <a:ea typeface="楷体_GB2312" pitchFamily="49" charset="-122"/>
              </a:rPr>
              <a:t>文章第二段作者的感情从乐到悲，悲从何来？</a:t>
            </a:r>
            <a:r>
              <a:rPr lang="en-US" altLang="zh-CN" sz="3200">
                <a:latin typeface="楷体_GB2312" pitchFamily="49" charset="-122"/>
                <a:ea typeface="楷体_GB2312" pitchFamily="49" charset="-122"/>
              </a:rPr>
              <a:t>	</a:t>
            </a:r>
            <a:endParaRPr lang="zh-CN" altLang="en-US" sz="3200">
              <a:latin typeface="楷体_GB2312" pitchFamily="49" charset="-122"/>
              <a:ea typeface="楷体_GB2312" pitchFamily="49" charset="-122"/>
            </a:endParaRPr>
          </a:p>
        </p:txBody>
      </p:sp>
      <p:sp>
        <p:nvSpPr>
          <p:cNvPr id="96263" name="Text Box 7"/>
          <p:cNvSpPr txBox="1">
            <a:spLocks noChangeArrowheads="1"/>
          </p:cNvSpPr>
          <p:nvPr/>
        </p:nvSpPr>
        <p:spPr bwMode="auto">
          <a:xfrm>
            <a:off x="827088" y="2276475"/>
            <a:ext cx="7561262" cy="3990975"/>
          </a:xfrm>
          <a:prstGeom prst="rect">
            <a:avLst/>
          </a:prstGeom>
          <a:noFill/>
          <a:ln w="9525">
            <a:noFill/>
            <a:miter lim="800000"/>
            <a:headEnd/>
            <a:tailEnd/>
          </a:ln>
        </p:spPr>
        <p:txBody>
          <a:bodyPr>
            <a:spAutoFit/>
          </a:bodyPr>
          <a:lstStyle/>
          <a:p>
            <a:r>
              <a:rPr lang="zh-CN" altLang="en-US" sz="3200" b="1">
                <a:solidFill>
                  <a:srgbClr val="000066"/>
                </a:solidFill>
                <a:latin typeface="楷体_GB2312" pitchFamily="49" charset="-122"/>
                <a:ea typeface="楷体_GB2312" pitchFamily="49" charset="-122"/>
              </a:rPr>
              <a:t>（</a:t>
            </a:r>
            <a:r>
              <a:rPr lang="en-US" altLang="zh-CN" sz="3200" b="1">
                <a:solidFill>
                  <a:srgbClr val="000066"/>
                </a:solidFill>
                <a:latin typeface="楷体_GB2312" pitchFamily="49" charset="-122"/>
                <a:ea typeface="楷体_GB2312" pitchFamily="49" charset="-122"/>
              </a:rPr>
              <a:t>1</a:t>
            </a:r>
            <a:r>
              <a:rPr lang="zh-CN" altLang="en-US" sz="3200" b="1">
                <a:solidFill>
                  <a:srgbClr val="000066"/>
                </a:solidFill>
                <a:latin typeface="楷体_GB2312" pitchFamily="49" charset="-122"/>
                <a:ea typeface="楷体_GB2312" pitchFamily="49" charset="-122"/>
              </a:rPr>
              <a:t>）来自作者遭受贬谪后的苦闷，触景生情，见茫茫月色江水，产生知音天各一方之叹，在</a:t>
            </a:r>
            <a:r>
              <a:rPr lang="zh-CN" altLang="en-US" sz="3200" b="1">
                <a:solidFill>
                  <a:srgbClr val="000066"/>
                </a:solidFill>
                <a:ea typeface="楷体_GB2312" pitchFamily="49" charset="-122"/>
              </a:rPr>
              <a:t>“</a:t>
            </a:r>
            <a:r>
              <a:rPr lang="zh-CN" altLang="en-US" sz="3200" b="1">
                <a:solidFill>
                  <a:srgbClr val="000066"/>
                </a:solidFill>
                <a:latin typeface="楷体_GB2312" pitchFamily="49" charset="-122"/>
                <a:ea typeface="楷体_GB2312" pitchFamily="49" charset="-122"/>
              </a:rPr>
              <a:t>扣舷而歌</a:t>
            </a:r>
            <a:r>
              <a:rPr lang="zh-CN" altLang="en-US" sz="3200" b="1">
                <a:solidFill>
                  <a:srgbClr val="000066"/>
                </a:solidFill>
                <a:ea typeface="楷体_GB2312" pitchFamily="49" charset="-122"/>
              </a:rPr>
              <a:t>”</a:t>
            </a:r>
            <a:r>
              <a:rPr lang="zh-CN" altLang="en-US" sz="3200" b="1">
                <a:solidFill>
                  <a:srgbClr val="000066"/>
                </a:solidFill>
                <a:latin typeface="楷体_GB2312" pitchFamily="49" charset="-122"/>
                <a:ea typeface="楷体_GB2312" pitchFamily="49" charset="-122"/>
              </a:rPr>
              <a:t>中，已包含淡淡的哀愁。</a:t>
            </a:r>
          </a:p>
          <a:p>
            <a:r>
              <a:rPr lang="zh-CN" altLang="en-US" sz="3200" b="1">
                <a:solidFill>
                  <a:srgbClr val="000066"/>
                </a:solidFill>
                <a:latin typeface="楷体_GB2312" pitchFamily="49" charset="-122"/>
                <a:ea typeface="楷体_GB2312" pitchFamily="49" charset="-122"/>
              </a:rPr>
              <a:t>（</a:t>
            </a:r>
            <a:r>
              <a:rPr lang="en-US" altLang="zh-CN" sz="3200" b="1">
                <a:solidFill>
                  <a:srgbClr val="000066"/>
                </a:solidFill>
                <a:latin typeface="楷体_GB2312" pitchFamily="49" charset="-122"/>
                <a:ea typeface="楷体_GB2312" pitchFamily="49" charset="-122"/>
              </a:rPr>
              <a:t>2</a:t>
            </a:r>
            <a:r>
              <a:rPr lang="zh-CN" altLang="en-US" sz="3200" b="1">
                <a:solidFill>
                  <a:srgbClr val="000066"/>
                </a:solidFill>
                <a:latin typeface="楷体_GB2312" pitchFamily="49" charset="-122"/>
                <a:ea typeface="楷体_GB2312" pitchFamily="49" charset="-122"/>
              </a:rPr>
              <a:t>）来自客人幽怨悲凉催人泪下的洞箫声 。</a:t>
            </a:r>
          </a:p>
          <a:p>
            <a:endParaRPr lang="zh-CN" altLang="en-US" sz="3200">
              <a:solidFill>
                <a:srgbClr val="000066"/>
              </a:solidFill>
              <a:latin typeface="楷体_GB2312" pitchFamily="49" charset="-122"/>
              <a:ea typeface="楷体_GB2312" pitchFamily="49" charset="-122"/>
            </a:endParaRPr>
          </a:p>
          <a:p>
            <a:endParaRPr lang="zh-CN" altLang="en-US" sz="3200">
              <a:solidFill>
                <a:srgbClr val="000066"/>
              </a:solidFill>
              <a:latin typeface="楷体_GB2312" pitchFamily="49" charset="-122"/>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96263">
                                            <p:txEl>
                                              <p:pRg st="0" end="0"/>
                                            </p:txEl>
                                          </p:spTgt>
                                        </p:tgtEl>
                                        <p:attrNameLst>
                                          <p:attrName>style.visibility</p:attrName>
                                        </p:attrNameLst>
                                      </p:cBhvr>
                                      <p:to>
                                        <p:strVal val="visible"/>
                                      </p:to>
                                    </p:set>
                                    <p:animEffect transition="in" filter="checkerboard(across)">
                                      <p:cBhvr>
                                        <p:cTn id="7" dur="500"/>
                                        <p:tgtEl>
                                          <p:spTgt spid="9626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96263">
                                            <p:txEl>
                                              <p:pRg st="1" end="1"/>
                                            </p:txEl>
                                          </p:spTgt>
                                        </p:tgtEl>
                                        <p:attrNameLst>
                                          <p:attrName>style.visibility</p:attrName>
                                        </p:attrNameLst>
                                      </p:cBhvr>
                                      <p:to>
                                        <p:strVal val="visible"/>
                                      </p:to>
                                    </p:set>
                                    <p:animEffect transition="in" filter="checkerboard(across)">
                                      <p:cBhvr>
                                        <p:cTn id="10" dur="500"/>
                                        <p:tgtEl>
                                          <p:spTgt spid="962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1dea638b8bc0905e9f2fb440"/>
          <p:cNvPicPr>
            <a:picLocks noChangeAspect="1" noChangeArrowheads="1"/>
          </p:cNvPicPr>
          <p:nvPr/>
        </p:nvPicPr>
        <p:blipFill>
          <a:blip r:embed="rId2" cstate="print"/>
          <a:srcRect/>
          <a:stretch>
            <a:fillRect/>
          </a:stretch>
        </p:blipFill>
        <p:spPr bwMode="auto">
          <a:xfrm>
            <a:off x="6416675" y="2708275"/>
            <a:ext cx="2727325" cy="4149725"/>
          </a:xfrm>
          <a:prstGeom prst="rect">
            <a:avLst/>
          </a:prstGeom>
          <a:noFill/>
          <a:ln w="9525">
            <a:noFill/>
            <a:miter lim="800000"/>
            <a:headEnd/>
            <a:tailEnd/>
          </a:ln>
        </p:spPr>
      </p:pic>
      <p:sp>
        <p:nvSpPr>
          <p:cNvPr id="35843" name="Text Box 3"/>
          <p:cNvSpPr txBox="1">
            <a:spLocks noChangeArrowheads="1"/>
          </p:cNvSpPr>
          <p:nvPr/>
        </p:nvSpPr>
        <p:spPr bwMode="auto">
          <a:xfrm>
            <a:off x="2555875" y="333375"/>
            <a:ext cx="4249738" cy="1006475"/>
          </a:xfrm>
          <a:prstGeom prst="rect">
            <a:avLst/>
          </a:prstGeom>
          <a:noFill/>
          <a:ln w="9525">
            <a:noFill/>
            <a:miter lim="800000"/>
            <a:headEnd/>
            <a:tailEnd/>
          </a:ln>
        </p:spPr>
        <p:txBody>
          <a:bodyPr>
            <a:spAutoFit/>
          </a:bodyPr>
          <a:lstStyle/>
          <a:p>
            <a:pPr>
              <a:spcBef>
                <a:spcPct val="50000"/>
              </a:spcBef>
            </a:pPr>
            <a:r>
              <a:rPr lang="zh-CN" altLang="en-US" sz="6000" b="1"/>
              <a:t>香草美人</a:t>
            </a:r>
          </a:p>
        </p:txBody>
      </p:sp>
      <p:sp>
        <p:nvSpPr>
          <p:cNvPr id="35844" name="Text Box 4"/>
          <p:cNvSpPr txBox="1">
            <a:spLocks noChangeArrowheads="1"/>
          </p:cNvSpPr>
          <p:nvPr/>
        </p:nvSpPr>
        <p:spPr bwMode="auto">
          <a:xfrm>
            <a:off x="0" y="2205038"/>
            <a:ext cx="6227763" cy="3444875"/>
          </a:xfrm>
          <a:prstGeom prst="rect">
            <a:avLst/>
          </a:prstGeom>
          <a:noFill/>
          <a:ln w="9525">
            <a:noFill/>
            <a:miter lim="800000"/>
            <a:headEnd/>
            <a:tailEnd/>
          </a:ln>
        </p:spPr>
        <p:txBody>
          <a:bodyPr>
            <a:spAutoFit/>
          </a:bodyPr>
          <a:lstStyle/>
          <a:p>
            <a:pPr>
              <a:spcBef>
                <a:spcPct val="50000"/>
              </a:spcBef>
            </a:pPr>
            <a:r>
              <a:rPr lang="zh-CN" altLang="en-US" sz="4000" b="1"/>
              <a:t>最早出自屈原</a:t>
            </a:r>
            <a:r>
              <a:rPr lang="en-US" altLang="zh-CN" sz="4000" b="1">
                <a:solidFill>
                  <a:srgbClr val="FF0000"/>
                </a:solidFill>
              </a:rPr>
              <a:t>《</a:t>
            </a:r>
            <a:r>
              <a:rPr lang="zh-CN" altLang="en-US" sz="4000" b="1">
                <a:solidFill>
                  <a:srgbClr val="FF0000"/>
                </a:solidFill>
              </a:rPr>
              <a:t>离骚</a:t>
            </a:r>
            <a:r>
              <a:rPr lang="en-US" altLang="zh-CN" sz="4000" b="1">
                <a:solidFill>
                  <a:srgbClr val="FF0000"/>
                </a:solidFill>
              </a:rPr>
              <a:t>》</a:t>
            </a:r>
          </a:p>
          <a:p>
            <a:pPr>
              <a:spcBef>
                <a:spcPct val="50000"/>
              </a:spcBef>
            </a:pPr>
            <a:r>
              <a:rPr lang="zh-CN" altLang="en-US" sz="4000" b="1"/>
              <a:t>香草美人：</a:t>
            </a:r>
            <a:r>
              <a:rPr lang="en-US" altLang="zh-CN" sz="4000" b="1"/>
              <a:t>1</a:t>
            </a:r>
            <a:r>
              <a:rPr lang="zh-CN" altLang="en-US" sz="4000" b="1"/>
              <a:t>、高洁的品质</a:t>
            </a:r>
          </a:p>
          <a:p>
            <a:pPr>
              <a:spcBef>
                <a:spcPct val="50000"/>
              </a:spcBef>
            </a:pPr>
            <a:r>
              <a:rPr lang="zh-CN" altLang="en-US" sz="4000" b="1"/>
              <a:t>                  </a:t>
            </a:r>
            <a:r>
              <a:rPr lang="en-US" altLang="zh-CN" sz="4000" b="1"/>
              <a:t>2</a:t>
            </a:r>
            <a:r>
              <a:rPr lang="zh-CN" altLang="en-US" sz="4000" b="1"/>
              <a:t>、圣明的君主</a:t>
            </a:r>
          </a:p>
          <a:p>
            <a:pPr>
              <a:spcBef>
                <a:spcPct val="50000"/>
              </a:spcBef>
            </a:pPr>
            <a:r>
              <a:rPr lang="zh-CN" altLang="en-US" sz="4000" b="1"/>
              <a:t>                  </a:t>
            </a:r>
            <a:r>
              <a:rPr lang="en-US" altLang="zh-CN" sz="4000" b="1"/>
              <a:t>3</a:t>
            </a:r>
            <a:r>
              <a:rPr lang="zh-CN" altLang="en-US" sz="4000" b="1"/>
              <a:t>、美好的理想</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323850" y="404813"/>
            <a:ext cx="8678863" cy="1311275"/>
          </a:xfrm>
          <a:prstGeom prst="rect">
            <a:avLst/>
          </a:prstGeom>
          <a:noFill/>
          <a:ln w="9525">
            <a:noFill/>
            <a:miter lim="800000"/>
            <a:headEnd/>
            <a:tailEnd/>
          </a:ln>
        </p:spPr>
        <p:txBody>
          <a:bodyPr>
            <a:spAutoFit/>
          </a:bodyPr>
          <a:lstStyle/>
          <a:p>
            <a:r>
              <a:rPr lang="en-US" altLang="zh-CN" sz="4000" b="1">
                <a:solidFill>
                  <a:srgbClr val="000066"/>
                </a:solidFill>
                <a:latin typeface="楷体_GB2312" pitchFamily="49" charset="-122"/>
                <a:ea typeface="楷体_GB2312" pitchFamily="49" charset="-122"/>
              </a:rPr>
              <a:t>2.</a:t>
            </a:r>
            <a:r>
              <a:rPr lang="zh-CN" altLang="en-US" sz="4000" b="1">
                <a:solidFill>
                  <a:srgbClr val="000066"/>
                </a:solidFill>
                <a:latin typeface="楷体_GB2312" pitchFamily="49" charset="-122"/>
                <a:ea typeface="楷体_GB2312" pitchFamily="49" charset="-122"/>
              </a:rPr>
              <a:t>词中的</a:t>
            </a:r>
            <a:r>
              <a:rPr lang="en-US" altLang="zh-CN" sz="4000" b="1">
                <a:solidFill>
                  <a:srgbClr val="000066"/>
                </a:solidFill>
                <a:latin typeface="楷体_GB2312" pitchFamily="49" charset="-122"/>
                <a:ea typeface="楷体_GB2312" pitchFamily="49" charset="-122"/>
              </a:rPr>
              <a:t>"</a:t>
            </a:r>
            <a:r>
              <a:rPr lang="zh-CN" altLang="en-US" sz="4000" b="1">
                <a:solidFill>
                  <a:srgbClr val="000066"/>
                </a:solidFill>
                <a:latin typeface="楷体_GB2312" pitchFamily="49" charset="-122"/>
                <a:ea typeface="楷体_GB2312" pitchFamily="49" charset="-122"/>
              </a:rPr>
              <a:t>美人</a:t>
            </a:r>
            <a:r>
              <a:rPr lang="en-US" altLang="zh-CN" sz="4000" b="1">
                <a:solidFill>
                  <a:srgbClr val="000066"/>
                </a:solidFill>
                <a:latin typeface="楷体_GB2312" pitchFamily="49" charset="-122"/>
                <a:ea typeface="楷体_GB2312" pitchFamily="49" charset="-122"/>
              </a:rPr>
              <a:t>"</a:t>
            </a:r>
            <a:r>
              <a:rPr lang="zh-CN" altLang="en-US" sz="4000" b="1">
                <a:solidFill>
                  <a:srgbClr val="000066"/>
                </a:solidFill>
                <a:latin typeface="楷体_GB2312" pitchFamily="49" charset="-122"/>
                <a:ea typeface="楷体_GB2312" pitchFamily="49" charset="-122"/>
              </a:rPr>
              <a:t>指什么</a:t>
            </a:r>
            <a:r>
              <a:rPr lang="en-US" altLang="zh-CN" sz="4000" b="1">
                <a:solidFill>
                  <a:srgbClr val="000066"/>
                </a:solidFill>
                <a:latin typeface="楷体_GB2312" pitchFamily="49" charset="-122"/>
                <a:ea typeface="楷体_GB2312" pitchFamily="49" charset="-122"/>
              </a:rPr>
              <a:t>?</a:t>
            </a:r>
            <a:r>
              <a:rPr lang="zh-CN" altLang="en-US" sz="4000" b="1">
                <a:solidFill>
                  <a:srgbClr val="000066"/>
                </a:solidFill>
                <a:latin typeface="楷体_GB2312" pitchFamily="49" charset="-122"/>
                <a:ea typeface="楷体_GB2312" pitchFamily="49" charset="-122"/>
              </a:rPr>
              <a:t>歌词表达主人怎样的情怀？</a:t>
            </a:r>
            <a:r>
              <a:rPr lang="zh-CN" altLang="en-US" sz="4000">
                <a:solidFill>
                  <a:srgbClr val="000066"/>
                </a:solidFill>
                <a:latin typeface="楷体_GB2312" pitchFamily="49" charset="-122"/>
                <a:ea typeface="楷体_GB2312" pitchFamily="49" charset="-122"/>
              </a:rPr>
              <a:t> </a:t>
            </a:r>
          </a:p>
        </p:txBody>
      </p:sp>
      <p:sp>
        <p:nvSpPr>
          <p:cNvPr id="30723" name="Text Box 3"/>
          <p:cNvSpPr txBox="1">
            <a:spLocks noChangeArrowheads="1"/>
          </p:cNvSpPr>
          <p:nvPr/>
        </p:nvSpPr>
        <p:spPr bwMode="auto">
          <a:xfrm>
            <a:off x="250825" y="2420938"/>
            <a:ext cx="8677275" cy="3140075"/>
          </a:xfrm>
          <a:prstGeom prst="rect">
            <a:avLst/>
          </a:prstGeom>
          <a:noFill/>
          <a:ln w="9525">
            <a:noFill/>
            <a:miter lim="800000"/>
            <a:headEnd/>
            <a:tailEnd/>
          </a:ln>
        </p:spPr>
        <p:txBody>
          <a:bodyPr>
            <a:spAutoFit/>
          </a:bodyPr>
          <a:lstStyle/>
          <a:p>
            <a:r>
              <a:rPr lang="zh-CN" altLang="en-US" sz="4000" b="1">
                <a:solidFill>
                  <a:srgbClr val="660033"/>
                </a:solidFill>
                <a:latin typeface="楷体_GB2312" pitchFamily="49" charset="-122"/>
                <a:ea typeface="楷体_GB2312" pitchFamily="49" charset="-122"/>
              </a:rPr>
              <a:t>明确</a:t>
            </a:r>
            <a:r>
              <a:rPr lang="en-US" altLang="zh-CN" sz="4000" b="1">
                <a:solidFill>
                  <a:srgbClr val="660033"/>
                </a:solidFill>
                <a:latin typeface="楷体_GB2312" pitchFamily="49" charset="-122"/>
                <a:ea typeface="楷体_GB2312" pitchFamily="49" charset="-122"/>
              </a:rPr>
              <a:t>: </a:t>
            </a:r>
            <a:r>
              <a:rPr lang="en-US" altLang="zh-CN" sz="4000" b="1">
                <a:solidFill>
                  <a:srgbClr val="660033"/>
                </a:solidFill>
                <a:latin typeface="华文细黑" pitchFamily="2" charset="-122"/>
                <a:ea typeface="楷体_GB2312" pitchFamily="49" charset="-122"/>
              </a:rPr>
              <a:t>“</a:t>
            </a:r>
            <a:r>
              <a:rPr lang="zh-CN" altLang="en-US" sz="4000" b="1">
                <a:solidFill>
                  <a:srgbClr val="660033"/>
                </a:solidFill>
                <a:latin typeface="楷体_GB2312" pitchFamily="49" charset="-122"/>
                <a:ea typeface="楷体_GB2312" pitchFamily="49" charset="-122"/>
              </a:rPr>
              <a:t>美人</a:t>
            </a:r>
            <a:r>
              <a:rPr lang="en-US" altLang="zh-CN" sz="4000" b="1">
                <a:solidFill>
                  <a:srgbClr val="660033"/>
                </a:solidFill>
                <a:latin typeface="华文细黑" pitchFamily="2" charset="-122"/>
                <a:ea typeface="楷体_GB2312" pitchFamily="49" charset="-122"/>
              </a:rPr>
              <a:t>”</a:t>
            </a:r>
            <a:r>
              <a:rPr lang="zh-CN" altLang="en-US" sz="4000" b="1">
                <a:solidFill>
                  <a:srgbClr val="660033"/>
                </a:solidFill>
                <a:latin typeface="楷体_GB2312" pitchFamily="49" charset="-122"/>
                <a:ea typeface="楷体_GB2312" pitchFamily="49" charset="-122"/>
              </a:rPr>
              <a:t>指所倾心的对象，代表一种理想的追求。它表现了作者的政治感慨，是作者在遭受贬谪之后，仍然坚持对生活的执着态度，坚持对朝廷政事关切而不甘沉沦的情怀。</a:t>
            </a:r>
            <a:r>
              <a:rPr lang="zh-CN" altLang="en-US" sz="4000" b="1">
                <a:solidFill>
                  <a:srgbClr val="660066"/>
                </a:solidFill>
                <a:latin typeface="楷体_GB2312" pitchFamily="49" charset="-122"/>
                <a:ea typeface="楷体_GB2312" pitchFamily="49" charset="-122"/>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723"/>
                                        </p:tgtEl>
                                        <p:attrNameLst>
                                          <p:attrName>style.visibility</p:attrName>
                                        </p:attrNameLst>
                                      </p:cBhvr>
                                      <p:to>
                                        <p:strVal val="visible"/>
                                      </p:to>
                                    </p:set>
                                    <p:animEffect transition="in" filter="blinds(horizontal)">
                                      <p:cBhvr>
                                        <p:cTn id="7" dur="500"/>
                                        <p:tgtEl>
                                          <p:spTgt spid="30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539750" y="549275"/>
            <a:ext cx="8135938" cy="976313"/>
          </a:xfrm>
          <a:prstGeom prst="rect">
            <a:avLst/>
          </a:prstGeom>
          <a:noFill/>
          <a:ln w="9525">
            <a:noFill/>
            <a:miter lim="800000"/>
            <a:headEnd/>
            <a:tailEnd/>
          </a:ln>
        </p:spPr>
        <p:txBody>
          <a:bodyPr>
            <a:spAutoFit/>
          </a:bodyPr>
          <a:lstStyle/>
          <a:p>
            <a:endParaRPr lang="zh-CN" altLang="en-US">
              <a:solidFill>
                <a:schemeClr val="bg1"/>
              </a:solidFill>
            </a:endParaRPr>
          </a:p>
          <a:p>
            <a:r>
              <a:rPr lang="en-US" altLang="zh-CN" sz="4000" b="1">
                <a:solidFill>
                  <a:srgbClr val="000066"/>
                </a:solidFill>
                <a:latin typeface="楷体_GB2312" pitchFamily="49" charset="-122"/>
                <a:ea typeface="楷体_GB2312" pitchFamily="49" charset="-122"/>
              </a:rPr>
              <a:t>3.</a:t>
            </a:r>
            <a:r>
              <a:rPr lang="zh-CN" altLang="en-US" sz="4000" b="1">
                <a:solidFill>
                  <a:srgbClr val="000066"/>
                </a:solidFill>
                <a:latin typeface="楷体_GB2312" pitchFamily="49" charset="-122"/>
                <a:ea typeface="楷体_GB2312" pitchFamily="49" charset="-122"/>
              </a:rPr>
              <a:t>作者是怎样描写萧声之悲的？</a:t>
            </a:r>
          </a:p>
        </p:txBody>
      </p:sp>
      <p:sp>
        <p:nvSpPr>
          <p:cNvPr id="31747" name="Text Box 3"/>
          <p:cNvSpPr txBox="1">
            <a:spLocks noChangeArrowheads="1"/>
          </p:cNvSpPr>
          <p:nvPr/>
        </p:nvSpPr>
        <p:spPr bwMode="auto">
          <a:xfrm>
            <a:off x="857250" y="2000250"/>
            <a:ext cx="7345363" cy="2530475"/>
          </a:xfrm>
          <a:prstGeom prst="rect">
            <a:avLst/>
          </a:prstGeom>
          <a:noFill/>
          <a:ln w="9525">
            <a:noFill/>
            <a:miter lim="800000"/>
            <a:headEnd/>
            <a:tailEnd/>
          </a:ln>
        </p:spPr>
        <p:txBody>
          <a:bodyPr>
            <a:spAutoFit/>
          </a:bodyPr>
          <a:lstStyle/>
          <a:p>
            <a:r>
              <a:rPr lang="zh-CN" altLang="en-US" sz="4000" b="1">
                <a:latin typeface="楷体_GB2312" pitchFamily="49" charset="-122"/>
                <a:ea typeface="楷体_GB2312" pitchFamily="49" charset="-122"/>
              </a:rPr>
              <a:t>   明确</a:t>
            </a:r>
            <a:r>
              <a:rPr lang="en-US" altLang="zh-CN" sz="4000" b="1">
                <a:latin typeface="楷体_GB2312" pitchFamily="49" charset="-122"/>
                <a:ea typeface="楷体_GB2312" pitchFamily="49" charset="-122"/>
              </a:rPr>
              <a:t>:</a:t>
            </a:r>
            <a:r>
              <a:rPr lang="zh-CN" altLang="en-US" sz="4000" b="1">
                <a:latin typeface="楷体_GB2312" pitchFamily="49" charset="-122"/>
                <a:ea typeface="楷体_GB2312" pitchFamily="49" charset="-122"/>
              </a:rPr>
              <a:t>作者借助夸张</a:t>
            </a:r>
            <a:r>
              <a:rPr lang="en-US" altLang="zh-CN" sz="4000" b="1">
                <a:latin typeface="楷体_GB2312" pitchFamily="49" charset="-122"/>
                <a:ea typeface="楷体_GB2312" pitchFamily="49" charset="-122"/>
              </a:rPr>
              <a:t>,</a:t>
            </a:r>
            <a:r>
              <a:rPr lang="zh-CN" altLang="en-US" sz="4000" b="1">
                <a:latin typeface="楷体_GB2312" pitchFamily="49" charset="-122"/>
                <a:ea typeface="楷体_GB2312" pitchFamily="49" charset="-122"/>
              </a:rPr>
              <a:t>想象</a:t>
            </a:r>
            <a:r>
              <a:rPr lang="en-US" altLang="zh-CN" sz="4000" b="1">
                <a:latin typeface="楷体_GB2312" pitchFamily="49" charset="-122"/>
                <a:ea typeface="楷体_GB2312" pitchFamily="49" charset="-122"/>
              </a:rPr>
              <a:t>,</a:t>
            </a:r>
            <a:r>
              <a:rPr lang="zh-CN" altLang="en-US" sz="4000" b="1">
                <a:latin typeface="楷体_GB2312" pitchFamily="49" charset="-122"/>
                <a:ea typeface="楷体_GB2312" pitchFamily="49" charset="-122"/>
              </a:rPr>
              <a:t>运用精细的刻画和生动的比喻</a:t>
            </a:r>
            <a:r>
              <a:rPr lang="en-US" altLang="zh-CN" sz="4000" b="1">
                <a:latin typeface="楷体_GB2312" pitchFamily="49" charset="-122"/>
                <a:ea typeface="楷体_GB2312" pitchFamily="49" charset="-122"/>
              </a:rPr>
              <a:t>,</a:t>
            </a:r>
            <a:r>
              <a:rPr lang="zh-CN" altLang="en-US" sz="4000" b="1">
                <a:latin typeface="楷体_GB2312" pitchFamily="49" charset="-122"/>
                <a:ea typeface="楷体_GB2312" pitchFamily="49" charset="-122"/>
              </a:rPr>
              <a:t>化抽象为具体，把洞箫那种悲咽低徊的哀音表现得十分形象、真切。</a:t>
            </a:r>
            <a:r>
              <a:rPr lang="zh-CN" altLang="en-US" sz="3200" b="1">
                <a:latin typeface="楷体_GB2312" pitchFamily="49" charset="-122"/>
                <a:ea typeface="楷体_GB2312" pitchFamily="49" charset="-122"/>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747"/>
                                        </p:tgtEl>
                                        <p:attrNameLst>
                                          <p:attrName>style.visibility</p:attrName>
                                        </p:attrNameLst>
                                      </p:cBhvr>
                                      <p:to>
                                        <p:strVal val="visible"/>
                                      </p:to>
                                    </p:set>
                                    <p:animEffect transition="in" filter="blinds(horizontal)">
                                      <p:cBhvr>
                                        <p:cTn id="7" dur="500"/>
                                        <p:tgtEl>
                                          <p:spTgt spid="31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465138"/>
            <a:ext cx="9144000" cy="5946775"/>
          </a:xfrm>
          <a:prstGeom prst="rect">
            <a:avLst/>
          </a:prstGeom>
          <a:solidFill>
            <a:schemeClr val="bg1"/>
          </a:solidFill>
          <a:ln w="38100">
            <a:solidFill>
              <a:srgbClr val="73516A"/>
            </a:solidFill>
            <a:miter lim="800000"/>
            <a:headEnd/>
            <a:tailEnd/>
          </a:ln>
          <a:effectLst/>
        </p:spPr>
        <p:txBody>
          <a:bodyPr wrap="none" anchor="ctr"/>
          <a:lstStyle/>
          <a:p>
            <a:endParaRPr lang="zh-CN" altLang="en-US"/>
          </a:p>
        </p:txBody>
      </p:sp>
      <p:sp>
        <p:nvSpPr>
          <p:cNvPr id="17411" name="Text Box 3"/>
          <p:cNvSpPr txBox="1">
            <a:spLocks noChangeArrowheads="1"/>
          </p:cNvSpPr>
          <p:nvPr/>
        </p:nvSpPr>
        <p:spPr bwMode="auto">
          <a:xfrm>
            <a:off x="266700" y="661988"/>
            <a:ext cx="8553450" cy="5584825"/>
          </a:xfrm>
          <a:prstGeom prst="rect">
            <a:avLst/>
          </a:prstGeom>
          <a:noFill/>
          <a:ln w="9525">
            <a:noFill/>
            <a:miter lim="800000"/>
            <a:headEnd/>
            <a:tailEnd/>
          </a:ln>
          <a:effectLst/>
        </p:spPr>
        <p:txBody>
          <a:bodyPr>
            <a:spAutoFit/>
          </a:bodyPr>
          <a:lstStyle/>
          <a:p>
            <a:r>
              <a:rPr lang="zh-CN" altLang="en-US" sz="3600" b="1">
                <a:solidFill>
                  <a:schemeClr val="tx1"/>
                </a:solidFill>
                <a:latin typeface="Arial" pitchFamily="34" charset="0"/>
                <a:ea typeface="华文新魏" pitchFamily="2" charset="-122"/>
              </a:rPr>
              <a:t>　　苏东坡是个秉性难改的乐天派</a:t>
            </a:r>
            <a:r>
              <a:rPr lang="en-US" altLang="zh-CN" sz="3600" b="1">
                <a:solidFill>
                  <a:schemeClr val="tx1"/>
                </a:solidFill>
                <a:latin typeface="Arial" pitchFamily="34" charset="0"/>
                <a:ea typeface="华文新魏" pitchFamily="2" charset="-122"/>
              </a:rPr>
              <a:t>,</a:t>
            </a:r>
            <a:r>
              <a:rPr lang="zh-CN" altLang="en-US" sz="3600" b="1">
                <a:solidFill>
                  <a:schemeClr val="tx1"/>
                </a:solidFill>
                <a:latin typeface="Arial" pitchFamily="34" charset="0"/>
                <a:ea typeface="华文新魏" pitchFamily="2" charset="-122"/>
              </a:rPr>
              <a:t>是悲天悯人的道德家，是黎民百姓的好朋友，是散文作家，是新派的画家，是伟大的书法家，是酿酒的实验者，是工程师</a:t>
            </a:r>
            <a:r>
              <a:rPr lang="en-US" altLang="zh-CN" sz="3600" b="1">
                <a:solidFill>
                  <a:schemeClr val="tx1"/>
                </a:solidFill>
                <a:latin typeface="Arial" pitchFamily="34" charset="0"/>
                <a:ea typeface="华文新魏" pitchFamily="2" charset="-122"/>
              </a:rPr>
              <a:t>,</a:t>
            </a:r>
            <a:r>
              <a:rPr lang="zh-CN" altLang="en-US" sz="3600" b="1">
                <a:solidFill>
                  <a:schemeClr val="tx1"/>
                </a:solidFill>
                <a:latin typeface="Arial" pitchFamily="34" charset="0"/>
                <a:ea typeface="华文新魏" pitchFamily="2" charset="-122"/>
              </a:rPr>
              <a:t>是假道学的反对者，是瑜珈术的修炼者</a:t>
            </a:r>
            <a:r>
              <a:rPr lang="en-US" altLang="zh-CN" sz="3600" b="1">
                <a:solidFill>
                  <a:schemeClr val="tx1"/>
                </a:solidFill>
                <a:latin typeface="Arial" pitchFamily="34" charset="0"/>
                <a:ea typeface="华文新魏" pitchFamily="2" charset="-122"/>
              </a:rPr>
              <a:t>,</a:t>
            </a:r>
            <a:r>
              <a:rPr lang="zh-CN" altLang="en-US" sz="3600" b="1">
                <a:solidFill>
                  <a:schemeClr val="tx1"/>
                </a:solidFill>
                <a:latin typeface="Arial" pitchFamily="34" charset="0"/>
                <a:ea typeface="华文新魏" pitchFamily="2" charset="-122"/>
              </a:rPr>
              <a:t>是佛教徒，是士大夫，是皇帝的秘书，是饮酒成癖者，是心肠慈悲的法官，是政治上的坚持己见者，是月下的漫步者，是诗人，是生性诙谐爱开玩笑的人。                </a:t>
            </a:r>
            <a:br>
              <a:rPr lang="zh-CN" altLang="en-US" sz="3600" b="1">
                <a:solidFill>
                  <a:schemeClr val="tx1"/>
                </a:solidFill>
                <a:latin typeface="Arial" pitchFamily="34" charset="0"/>
                <a:ea typeface="华文新魏" pitchFamily="2" charset="-122"/>
              </a:rPr>
            </a:br>
            <a:r>
              <a:rPr lang="zh-CN" altLang="en-US" sz="3600" b="1">
                <a:solidFill>
                  <a:schemeClr val="tx1"/>
                </a:solidFill>
                <a:latin typeface="Arial" pitchFamily="34" charset="0"/>
                <a:ea typeface="华文新魏" pitchFamily="2" charset="-122"/>
              </a:rPr>
              <a:t>　　 </a:t>
            </a:r>
            <a:r>
              <a:rPr lang="en-US" altLang="zh-CN" sz="3600" b="1">
                <a:solidFill>
                  <a:schemeClr val="tx1"/>
                </a:solidFill>
                <a:latin typeface="Arial" pitchFamily="34" charset="0"/>
                <a:ea typeface="华文新魏" pitchFamily="2" charset="-122"/>
              </a:rPr>
              <a:t>——</a:t>
            </a:r>
            <a:r>
              <a:rPr lang="zh-CN" altLang="en-US" sz="3600" b="1">
                <a:solidFill>
                  <a:schemeClr val="tx1"/>
                </a:solidFill>
                <a:latin typeface="Arial" pitchFamily="34" charset="0"/>
                <a:ea typeface="华文新魏" pitchFamily="2" charset="-122"/>
              </a:rPr>
              <a:t>林语堂</a:t>
            </a:r>
            <a:r>
              <a:rPr lang="en-US" altLang="zh-CN" sz="3600" b="1">
                <a:solidFill>
                  <a:schemeClr val="tx1"/>
                </a:solidFill>
                <a:latin typeface="Arial" pitchFamily="34" charset="0"/>
                <a:ea typeface="华文新魏" pitchFamily="2" charset="-122"/>
              </a:rPr>
              <a:t>《</a:t>
            </a:r>
            <a:r>
              <a:rPr lang="zh-CN" altLang="en-US" sz="3600" b="1">
                <a:solidFill>
                  <a:schemeClr val="tx1"/>
                </a:solidFill>
                <a:latin typeface="Arial" pitchFamily="34" charset="0"/>
                <a:ea typeface="华文新魏" pitchFamily="2" charset="-122"/>
              </a:rPr>
              <a:t>神</a:t>
            </a:r>
            <a:r>
              <a:rPr lang="en-US" altLang="zh-CN" sz="3600" b="1">
                <a:solidFill>
                  <a:schemeClr val="tx1"/>
                </a:solidFill>
                <a:latin typeface="Arial" pitchFamily="34" charset="0"/>
                <a:ea typeface="华文新魏" pitchFamily="2" charset="-122"/>
              </a:rPr>
              <a:t>·</a:t>
            </a:r>
            <a:r>
              <a:rPr lang="zh-CN" altLang="en-US" sz="3600" b="1">
                <a:solidFill>
                  <a:schemeClr val="tx1"/>
                </a:solidFill>
                <a:latin typeface="Arial" pitchFamily="34" charset="0"/>
                <a:ea typeface="华文新魏" pitchFamily="2" charset="-122"/>
              </a:rPr>
              <a:t>鬼</a:t>
            </a:r>
            <a:r>
              <a:rPr lang="en-US" altLang="zh-CN" sz="3600" b="1">
                <a:solidFill>
                  <a:schemeClr val="tx1"/>
                </a:solidFill>
                <a:latin typeface="Arial" pitchFamily="34" charset="0"/>
                <a:ea typeface="华文新魏" pitchFamily="2" charset="-122"/>
              </a:rPr>
              <a:t>·</a:t>
            </a:r>
            <a:r>
              <a:rPr lang="zh-CN" altLang="en-US" sz="3600" b="1">
                <a:solidFill>
                  <a:schemeClr val="tx1"/>
                </a:solidFill>
                <a:latin typeface="Arial" pitchFamily="34" charset="0"/>
                <a:ea typeface="华文新魏" pitchFamily="2" charset="-122"/>
              </a:rPr>
              <a:t>人</a:t>
            </a:r>
            <a:r>
              <a:rPr lang="en-US" altLang="zh-CN" sz="3600" b="1">
                <a:solidFill>
                  <a:schemeClr val="tx1"/>
                </a:solidFill>
                <a:latin typeface="Arial" pitchFamily="34" charset="0"/>
                <a:ea typeface="华文新魏" pitchFamily="2" charset="-122"/>
              </a:rPr>
              <a:t>—</a:t>
            </a:r>
            <a:r>
              <a:rPr lang="zh-CN" altLang="en-US" sz="3600" b="1">
                <a:solidFill>
                  <a:schemeClr val="tx1"/>
                </a:solidFill>
                <a:latin typeface="Arial" pitchFamily="34" charset="0"/>
                <a:ea typeface="华文新魏" pitchFamily="2" charset="-122"/>
              </a:rPr>
              <a:t>苏东坡传</a:t>
            </a:r>
            <a:r>
              <a:rPr lang="en-US" altLang="zh-CN" sz="3600" b="1">
                <a:solidFill>
                  <a:schemeClr val="tx1"/>
                </a:solidFill>
                <a:latin typeface="Arial" pitchFamily="34" charset="0"/>
                <a:ea typeface="华文新魏" pitchFamily="2" charset="-122"/>
              </a:rPr>
              <a:t>》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57"/>
          <p:cNvPicPr>
            <a:picLocks noChangeAspect="1" noChangeArrowheads="1"/>
          </p:cNvPicPr>
          <p:nvPr/>
        </p:nvPicPr>
        <p:blipFill>
          <a:blip r:embed="rId2" cstate="print"/>
          <a:srcRect/>
          <a:stretch>
            <a:fillRect/>
          </a:stretch>
        </p:blipFill>
        <p:spPr bwMode="auto">
          <a:xfrm>
            <a:off x="-76200" y="0"/>
            <a:ext cx="5800725" cy="6858000"/>
          </a:xfrm>
          <a:prstGeom prst="rect">
            <a:avLst/>
          </a:prstGeom>
          <a:noFill/>
          <a:ln w="9525">
            <a:noFill/>
            <a:miter lim="800000"/>
            <a:headEnd/>
            <a:tailEnd/>
          </a:ln>
        </p:spPr>
      </p:pic>
      <p:sp>
        <p:nvSpPr>
          <p:cNvPr id="136195" name="Text Box 3"/>
          <p:cNvSpPr txBox="1">
            <a:spLocks noChangeArrowheads="1"/>
          </p:cNvSpPr>
          <p:nvPr/>
        </p:nvSpPr>
        <p:spPr bwMode="auto">
          <a:xfrm>
            <a:off x="6156325" y="104775"/>
            <a:ext cx="2379663" cy="6753225"/>
          </a:xfrm>
          <a:prstGeom prst="rect">
            <a:avLst/>
          </a:prstGeom>
          <a:noFill/>
          <a:ln w="9525">
            <a:noFill/>
            <a:miter lim="800000"/>
            <a:headEnd/>
            <a:tailEnd/>
          </a:ln>
        </p:spPr>
        <p:txBody>
          <a:bodyPr vert="eaVert">
            <a:spAutoFit/>
          </a:bodyPr>
          <a:lstStyle/>
          <a:p>
            <a:r>
              <a:rPr kumimoji="1" lang="zh-CN" altLang="en-US" sz="4800" b="1">
                <a:solidFill>
                  <a:srgbClr val="05090F"/>
                </a:solidFill>
                <a:latin typeface="Times New Roman" pitchFamily="18" charset="0"/>
                <a:ea typeface="华文行楷" pitchFamily="2" charset="-122"/>
              </a:rPr>
              <a:t>如怨如慕，如泣如诉</a:t>
            </a:r>
          </a:p>
          <a:p>
            <a:r>
              <a:rPr kumimoji="1" lang="zh-CN" altLang="en-US" sz="4800" b="1">
                <a:solidFill>
                  <a:srgbClr val="05090F"/>
                </a:solidFill>
                <a:latin typeface="Times New Roman" pitchFamily="18" charset="0"/>
                <a:ea typeface="华文行楷" pitchFamily="2" charset="-122"/>
              </a:rPr>
              <a:t>     舞幽壑之潜蛟</a:t>
            </a:r>
          </a:p>
          <a:p>
            <a:r>
              <a:rPr kumimoji="1" lang="zh-CN" altLang="en-US" sz="4800" b="1">
                <a:solidFill>
                  <a:srgbClr val="05090F"/>
                </a:solidFill>
                <a:latin typeface="Times New Roman" pitchFamily="18" charset="0"/>
                <a:ea typeface="华文行楷" pitchFamily="2" charset="-122"/>
              </a:rPr>
              <a:t>     泣孤舟之嫠妇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136195"/>
                                        </p:tgtEl>
                                        <p:attrNameLst>
                                          <p:attrName>style.visibility</p:attrName>
                                        </p:attrNameLst>
                                      </p:cBhvr>
                                      <p:to>
                                        <p:strVal val="visible"/>
                                      </p:to>
                                    </p:set>
                                    <p:anim calcmode="lin" valueType="num">
                                      <p:cBhvr additive="base">
                                        <p:cTn id="7" dur="5000" fill="hold"/>
                                        <p:tgtEl>
                                          <p:spTgt spid="136195"/>
                                        </p:tgtEl>
                                        <p:attrNameLst>
                                          <p:attrName>ppt_x</p:attrName>
                                        </p:attrNameLst>
                                      </p:cBhvr>
                                      <p:tavLst>
                                        <p:tav tm="0">
                                          <p:val>
                                            <p:strVal val="#ppt_x"/>
                                          </p:val>
                                        </p:tav>
                                        <p:tav tm="100000">
                                          <p:val>
                                            <p:strVal val="#ppt_x"/>
                                          </p:val>
                                        </p:tav>
                                      </p:tavLst>
                                    </p:anim>
                                    <p:anim calcmode="lin" valueType="num">
                                      <p:cBhvr additive="base">
                                        <p:cTn id="8" dur="5000" fill="hold"/>
                                        <p:tgtEl>
                                          <p:spTgt spid="1361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5" grpId="0"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ext Box 2"/>
          <p:cNvSpPr txBox="1">
            <a:spLocks noChangeArrowheads="1"/>
          </p:cNvSpPr>
          <p:nvPr/>
        </p:nvSpPr>
        <p:spPr bwMode="auto">
          <a:xfrm>
            <a:off x="107950" y="117475"/>
            <a:ext cx="8929688" cy="6691313"/>
          </a:xfrm>
          <a:prstGeom prst="rect">
            <a:avLst/>
          </a:prstGeom>
          <a:noFill/>
          <a:ln w="9525">
            <a:noFill/>
            <a:miter lim="800000"/>
            <a:headEnd/>
            <a:tailEnd/>
          </a:ln>
        </p:spPr>
        <p:txBody>
          <a:bodyPr>
            <a:spAutoFit/>
          </a:bodyPr>
          <a:lstStyle/>
          <a:p>
            <a:pPr>
              <a:lnSpc>
                <a:spcPct val="80000"/>
              </a:lnSpc>
            </a:pPr>
            <a:r>
              <a:rPr lang="zh-CN" altLang="en-US" sz="3600" b="1">
                <a:latin typeface="华文新魏" pitchFamily="2" charset="-122"/>
                <a:ea typeface="华文新魏" pitchFamily="2" charset="-122"/>
              </a:rPr>
              <a:t>   （三）苏子</a:t>
            </a:r>
            <a:r>
              <a:rPr lang="zh-CN" altLang="en-US" sz="3600" b="1">
                <a:solidFill>
                  <a:srgbClr val="FF0000"/>
                </a:solidFill>
                <a:latin typeface="华文新魏" pitchFamily="2" charset="-122"/>
                <a:ea typeface="华文新魏" pitchFamily="2" charset="-122"/>
              </a:rPr>
              <a:t>愀然</a:t>
            </a:r>
            <a:r>
              <a:rPr lang="zh-CN" altLang="en-US" sz="3600" b="1">
                <a:latin typeface="华文新魏" pitchFamily="2" charset="-122"/>
                <a:ea typeface="华文新魏" pitchFamily="2" charset="-122"/>
              </a:rPr>
              <a:t>，</a:t>
            </a:r>
            <a:r>
              <a:rPr lang="zh-CN" altLang="en-US" sz="3600" b="1">
                <a:solidFill>
                  <a:srgbClr val="FF0000"/>
                </a:solidFill>
                <a:latin typeface="华文新魏" pitchFamily="2" charset="-122"/>
                <a:ea typeface="华文新魏" pitchFamily="2" charset="-122"/>
              </a:rPr>
              <a:t>正襟危坐</a:t>
            </a:r>
            <a:r>
              <a:rPr lang="zh-CN" altLang="en-US" sz="3600" b="1">
                <a:latin typeface="华文新魏" pitchFamily="2" charset="-122"/>
                <a:ea typeface="华文新魏" pitchFamily="2" charset="-122"/>
              </a:rPr>
              <a:t>而问客曰：“何为其然也？”客曰：“‘月明星稀，乌鹊南飞’，此非曹孟德之诗乎？</a:t>
            </a:r>
            <a:r>
              <a:rPr lang="zh-CN" altLang="en-US" sz="3600" b="1">
                <a:solidFill>
                  <a:srgbClr val="FF3300"/>
                </a:solidFill>
                <a:latin typeface="华文新魏" pitchFamily="2" charset="-122"/>
                <a:ea typeface="华文新魏" pitchFamily="2" charset="-122"/>
              </a:rPr>
              <a:t>西</a:t>
            </a:r>
            <a:r>
              <a:rPr lang="zh-CN" altLang="en-US" sz="3600" b="1">
                <a:latin typeface="华文新魏" pitchFamily="2" charset="-122"/>
                <a:ea typeface="华文新魏" pitchFamily="2" charset="-122"/>
              </a:rPr>
              <a:t>望夏口，</a:t>
            </a:r>
            <a:r>
              <a:rPr lang="zh-CN" altLang="en-US" sz="3600" b="1">
                <a:solidFill>
                  <a:srgbClr val="FF3300"/>
                </a:solidFill>
                <a:latin typeface="华文新魏" pitchFamily="2" charset="-122"/>
                <a:ea typeface="华文新魏" pitchFamily="2" charset="-122"/>
              </a:rPr>
              <a:t>东</a:t>
            </a:r>
            <a:r>
              <a:rPr lang="zh-CN" altLang="en-US" sz="3600" b="1">
                <a:latin typeface="华文新魏" pitchFamily="2" charset="-122"/>
                <a:ea typeface="华文新魏" pitchFamily="2" charset="-122"/>
              </a:rPr>
              <a:t>望武昌，山川相</a:t>
            </a:r>
            <a:r>
              <a:rPr lang="zh-CN" altLang="en-US" sz="3600" b="1">
                <a:solidFill>
                  <a:srgbClr val="FF0000"/>
                </a:solidFill>
                <a:latin typeface="华文新魏" pitchFamily="2" charset="-122"/>
                <a:ea typeface="华文新魏" pitchFamily="2" charset="-122"/>
              </a:rPr>
              <a:t>缪</a:t>
            </a:r>
            <a:r>
              <a:rPr lang="zh-CN" altLang="en-US" sz="3600" b="1">
                <a:latin typeface="华文新魏" pitchFamily="2" charset="-122"/>
                <a:ea typeface="华文新魏" pitchFamily="2" charset="-122"/>
              </a:rPr>
              <a:t>，郁乎</a:t>
            </a:r>
            <a:r>
              <a:rPr lang="zh-CN" altLang="en-US" sz="3600" b="1">
                <a:solidFill>
                  <a:srgbClr val="FF0000"/>
                </a:solidFill>
                <a:latin typeface="华文新魏" pitchFamily="2" charset="-122"/>
                <a:ea typeface="华文新魏" pitchFamily="2" charset="-122"/>
              </a:rPr>
              <a:t>苍苍</a:t>
            </a:r>
            <a:r>
              <a:rPr lang="zh-CN" altLang="en-US" sz="3600" b="1">
                <a:latin typeface="华文新魏" pitchFamily="2" charset="-122"/>
                <a:ea typeface="华文新魏" pitchFamily="2" charset="-122"/>
              </a:rPr>
              <a:t>，此非孟德之</a:t>
            </a:r>
            <a:r>
              <a:rPr lang="zh-CN" altLang="en-US" sz="3600" b="1">
                <a:solidFill>
                  <a:srgbClr val="FF3300"/>
                </a:solidFill>
                <a:latin typeface="华文新魏" pitchFamily="2" charset="-122"/>
                <a:ea typeface="华文新魏" pitchFamily="2" charset="-122"/>
              </a:rPr>
              <a:t>困</a:t>
            </a:r>
            <a:r>
              <a:rPr lang="zh-CN" altLang="en-US" sz="3600" b="1">
                <a:latin typeface="华文新魏" pitchFamily="2" charset="-122"/>
                <a:ea typeface="华文新魏" pitchFamily="2" charset="-122"/>
              </a:rPr>
              <a:t>于周郎者乎？</a:t>
            </a:r>
            <a:endParaRPr lang="zh-CN" altLang="en-US" sz="1000" b="1">
              <a:latin typeface="华文新魏" pitchFamily="2" charset="-122"/>
              <a:ea typeface="华文新魏" pitchFamily="2" charset="-122"/>
            </a:endParaRPr>
          </a:p>
          <a:p>
            <a:pPr>
              <a:lnSpc>
                <a:spcPct val="80000"/>
              </a:lnSpc>
            </a:pPr>
            <a:endParaRPr lang="zh-CN" altLang="en-US" sz="1000" b="1">
              <a:solidFill>
                <a:srgbClr val="FF0000"/>
              </a:solidFill>
              <a:latin typeface="华文新魏" pitchFamily="2" charset="-122"/>
              <a:ea typeface="华文新魏" pitchFamily="2" charset="-122"/>
            </a:endParaRPr>
          </a:p>
          <a:p>
            <a:pPr>
              <a:lnSpc>
                <a:spcPct val="80000"/>
              </a:lnSpc>
            </a:pPr>
            <a:r>
              <a:rPr lang="zh-CN" altLang="en-US" sz="2400" b="1">
                <a:solidFill>
                  <a:srgbClr val="FF0000"/>
                </a:solidFill>
                <a:latin typeface="华文新魏" pitchFamily="2" charset="-122"/>
                <a:ea typeface="华文新魏" pitchFamily="2" charset="-122"/>
              </a:rPr>
              <a:t>愀然：</a:t>
            </a:r>
            <a:r>
              <a:rPr lang="zh-CN" altLang="en-US" sz="2400" b="1">
                <a:latin typeface="华文新魏" pitchFamily="2" charset="-122"/>
                <a:ea typeface="华文新魏" pitchFamily="2" charset="-122"/>
              </a:rPr>
              <a:t>形容神色严肃或忧愁</a:t>
            </a:r>
          </a:p>
          <a:p>
            <a:pPr>
              <a:lnSpc>
                <a:spcPct val="80000"/>
              </a:lnSpc>
            </a:pPr>
            <a:r>
              <a:rPr lang="zh-CN" altLang="en-US" sz="2400" b="1">
                <a:solidFill>
                  <a:srgbClr val="FF0000"/>
                </a:solidFill>
                <a:latin typeface="华文新魏" pitchFamily="2" charset="-122"/>
                <a:ea typeface="华文新魏" pitchFamily="2" charset="-122"/>
              </a:rPr>
              <a:t>正襟危坐：</a:t>
            </a:r>
            <a:r>
              <a:rPr lang="zh-CN" altLang="en-US" sz="2400" b="1">
                <a:latin typeface="华文新魏" pitchFamily="2" charset="-122"/>
                <a:ea typeface="华文新魏" pitchFamily="2" charset="-122"/>
              </a:rPr>
              <a:t>整理好衣襟，端正地坐着</a:t>
            </a:r>
          </a:p>
          <a:p>
            <a:pPr>
              <a:lnSpc>
                <a:spcPct val="80000"/>
              </a:lnSpc>
            </a:pPr>
            <a:r>
              <a:rPr lang="zh-CN" altLang="en-US" sz="2400" b="1">
                <a:solidFill>
                  <a:srgbClr val="FF3300"/>
                </a:solidFill>
                <a:latin typeface="华文新魏" pitchFamily="2" charset="-122"/>
                <a:ea typeface="华文新魏" pitchFamily="2" charset="-122"/>
              </a:rPr>
              <a:t>西：</a:t>
            </a:r>
            <a:r>
              <a:rPr lang="zh-CN" altLang="en-US" sz="2400" b="1">
                <a:latin typeface="华文新魏" pitchFamily="2" charset="-122"/>
                <a:ea typeface="华文新魏" pitchFamily="2" charset="-122"/>
              </a:rPr>
              <a:t>向西</a:t>
            </a:r>
          </a:p>
          <a:p>
            <a:pPr>
              <a:lnSpc>
                <a:spcPct val="80000"/>
              </a:lnSpc>
            </a:pPr>
            <a:r>
              <a:rPr lang="zh-CN" altLang="en-US" sz="2400" b="1">
                <a:solidFill>
                  <a:srgbClr val="FF3300"/>
                </a:solidFill>
                <a:latin typeface="华文新魏" pitchFamily="2" charset="-122"/>
                <a:ea typeface="华文新魏" pitchFamily="2" charset="-122"/>
              </a:rPr>
              <a:t>东：</a:t>
            </a:r>
            <a:r>
              <a:rPr lang="zh-CN" altLang="en-US" sz="2400" b="1">
                <a:latin typeface="华文新魏" pitchFamily="2" charset="-122"/>
                <a:ea typeface="华文新魏" pitchFamily="2" charset="-122"/>
              </a:rPr>
              <a:t>向东</a:t>
            </a:r>
          </a:p>
          <a:p>
            <a:pPr>
              <a:lnSpc>
                <a:spcPct val="80000"/>
              </a:lnSpc>
            </a:pPr>
            <a:r>
              <a:rPr lang="zh-CN" altLang="en-US" sz="2400" b="1">
                <a:solidFill>
                  <a:srgbClr val="FF0000"/>
                </a:solidFill>
                <a:latin typeface="华文新魏" pitchFamily="2" charset="-122"/>
                <a:ea typeface="华文新魏" pitchFamily="2" charset="-122"/>
              </a:rPr>
              <a:t>缪：</a:t>
            </a:r>
            <a:r>
              <a:rPr lang="zh-CN" altLang="en-US" sz="2400" b="1">
                <a:latin typeface="华文新魏" pitchFamily="2" charset="-122"/>
                <a:ea typeface="华文新魏" pitchFamily="2" charset="-122"/>
              </a:rPr>
              <a:t>通“缭”，盘绕</a:t>
            </a:r>
          </a:p>
          <a:p>
            <a:pPr>
              <a:lnSpc>
                <a:spcPct val="80000"/>
              </a:lnSpc>
            </a:pPr>
            <a:r>
              <a:rPr lang="zh-CN" altLang="en-US" sz="2400" b="1">
                <a:solidFill>
                  <a:srgbClr val="FF0000"/>
                </a:solidFill>
                <a:latin typeface="华文新魏" pitchFamily="2" charset="-122"/>
                <a:ea typeface="华文新魏" pitchFamily="2" charset="-122"/>
              </a:rPr>
              <a:t>苍苍：</a:t>
            </a:r>
            <a:r>
              <a:rPr lang="zh-CN" altLang="en-US" sz="2400" b="1">
                <a:latin typeface="华文新魏" pitchFamily="2" charset="-122"/>
                <a:ea typeface="华文新魏" pitchFamily="2" charset="-122"/>
              </a:rPr>
              <a:t>深青色</a:t>
            </a:r>
          </a:p>
          <a:p>
            <a:pPr>
              <a:lnSpc>
                <a:spcPct val="80000"/>
              </a:lnSpc>
            </a:pPr>
            <a:r>
              <a:rPr lang="zh-CN" altLang="en-US" sz="2400" b="1">
                <a:solidFill>
                  <a:srgbClr val="FF3300"/>
                </a:solidFill>
                <a:latin typeface="华文新魏" pitchFamily="2" charset="-122"/>
                <a:ea typeface="华文新魏" pitchFamily="2" charset="-122"/>
              </a:rPr>
              <a:t>困：</a:t>
            </a:r>
            <a:r>
              <a:rPr lang="zh-CN" altLang="en-US" sz="2400" b="1">
                <a:latin typeface="华文新魏" pitchFamily="2" charset="-122"/>
                <a:ea typeface="华文新魏" pitchFamily="2" charset="-122"/>
              </a:rPr>
              <a:t>击溃</a:t>
            </a:r>
            <a:endParaRPr lang="zh-CN" altLang="en-US" sz="1000" b="1">
              <a:latin typeface="华文新魏" pitchFamily="2" charset="-122"/>
              <a:ea typeface="华文新魏" pitchFamily="2" charset="-122"/>
            </a:endParaRPr>
          </a:p>
          <a:p>
            <a:pPr>
              <a:lnSpc>
                <a:spcPct val="80000"/>
              </a:lnSpc>
            </a:pPr>
            <a:endParaRPr lang="zh-CN" altLang="en-US" sz="1000" b="1">
              <a:latin typeface="华文新魏" pitchFamily="2" charset="-122"/>
              <a:ea typeface="华文新魏" pitchFamily="2" charset="-122"/>
            </a:endParaRPr>
          </a:p>
          <a:p>
            <a:pPr>
              <a:lnSpc>
                <a:spcPct val="80000"/>
              </a:lnSpc>
            </a:pPr>
            <a:r>
              <a:rPr lang="zh-CN" altLang="en-US" sz="2800" b="1">
                <a:latin typeface="华文新魏" pitchFamily="2" charset="-122"/>
                <a:ea typeface="华文新魏" pitchFamily="2" charset="-122"/>
              </a:rPr>
              <a:t>    我忧伤得变了脸色，整好了衣襟，严肃地端坐着，问那个客人道：“为什么吹得这样悲凉呢？”客人回答道：“‘月明星稀，乌鹊南飞’，这不就是曹孟德的诗句吗？向西可望到夏口，向东可望到武昌，山和水相互缭绕，树木茂密，一片苍翠，这不就是曹孟德被周瑜击溃的地方吗？</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2162">
                                            <p:txEl>
                                              <p:pRg st="2" end="2"/>
                                            </p:txEl>
                                          </p:spTgt>
                                        </p:tgtEl>
                                        <p:attrNameLst>
                                          <p:attrName>style.visibility</p:attrName>
                                        </p:attrNameLst>
                                      </p:cBhvr>
                                      <p:to>
                                        <p:strVal val="visible"/>
                                      </p:to>
                                    </p:set>
                                    <p:animEffect transition="in" filter="blinds(horizontal)">
                                      <p:cBhvr>
                                        <p:cTn id="7" dur="500"/>
                                        <p:tgtEl>
                                          <p:spTgt spid="92162">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92162">
                                            <p:txEl>
                                              <p:pRg st="3" end="3"/>
                                            </p:txEl>
                                          </p:spTgt>
                                        </p:tgtEl>
                                        <p:attrNameLst>
                                          <p:attrName>style.visibility</p:attrName>
                                        </p:attrNameLst>
                                      </p:cBhvr>
                                      <p:to>
                                        <p:strVal val="visible"/>
                                      </p:to>
                                    </p:set>
                                    <p:animEffect transition="in" filter="blinds(horizontal)">
                                      <p:cBhvr>
                                        <p:cTn id="10" dur="500"/>
                                        <p:tgtEl>
                                          <p:spTgt spid="92162">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92162">
                                            <p:txEl>
                                              <p:pRg st="4" end="4"/>
                                            </p:txEl>
                                          </p:spTgt>
                                        </p:tgtEl>
                                        <p:attrNameLst>
                                          <p:attrName>style.visibility</p:attrName>
                                        </p:attrNameLst>
                                      </p:cBhvr>
                                      <p:to>
                                        <p:strVal val="visible"/>
                                      </p:to>
                                    </p:set>
                                    <p:animEffect transition="in" filter="blinds(horizontal)">
                                      <p:cBhvr>
                                        <p:cTn id="15" dur="500"/>
                                        <p:tgtEl>
                                          <p:spTgt spid="92162">
                                            <p:txEl>
                                              <p:pRg st="4" end="4"/>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92162">
                                            <p:txEl>
                                              <p:pRg st="5" end="5"/>
                                            </p:txEl>
                                          </p:spTgt>
                                        </p:tgtEl>
                                        <p:attrNameLst>
                                          <p:attrName>style.visibility</p:attrName>
                                        </p:attrNameLst>
                                      </p:cBhvr>
                                      <p:to>
                                        <p:strVal val="visible"/>
                                      </p:to>
                                    </p:set>
                                    <p:animEffect transition="in" filter="blinds(horizontal)">
                                      <p:cBhvr>
                                        <p:cTn id="18" dur="500"/>
                                        <p:tgtEl>
                                          <p:spTgt spid="92162">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92162">
                                            <p:txEl>
                                              <p:pRg st="6" end="6"/>
                                            </p:txEl>
                                          </p:spTgt>
                                        </p:tgtEl>
                                        <p:attrNameLst>
                                          <p:attrName>style.visibility</p:attrName>
                                        </p:attrNameLst>
                                      </p:cBhvr>
                                      <p:to>
                                        <p:strVal val="visible"/>
                                      </p:to>
                                    </p:set>
                                    <p:animEffect transition="in" filter="blinds(horizontal)">
                                      <p:cBhvr>
                                        <p:cTn id="23" dur="500"/>
                                        <p:tgtEl>
                                          <p:spTgt spid="92162">
                                            <p:txEl>
                                              <p:pRg st="6" end="6"/>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92162">
                                            <p:txEl>
                                              <p:pRg st="7" end="7"/>
                                            </p:txEl>
                                          </p:spTgt>
                                        </p:tgtEl>
                                        <p:attrNameLst>
                                          <p:attrName>style.visibility</p:attrName>
                                        </p:attrNameLst>
                                      </p:cBhvr>
                                      <p:to>
                                        <p:strVal val="visible"/>
                                      </p:to>
                                    </p:set>
                                    <p:animEffect transition="in" filter="blinds(horizontal)">
                                      <p:cBhvr>
                                        <p:cTn id="26" dur="500"/>
                                        <p:tgtEl>
                                          <p:spTgt spid="92162">
                                            <p:txEl>
                                              <p:pRg st="7" end="7"/>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92162">
                                            <p:txEl>
                                              <p:pRg st="8" end="8"/>
                                            </p:txEl>
                                          </p:spTgt>
                                        </p:tgtEl>
                                        <p:attrNameLst>
                                          <p:attrName>style.visibility</p:attrName>
                                        </p:attrNameLst>
                                      </p:cBhvr>
                                      <p:to>
                                        <p:strVal val="visible"/>
                                      </p:to>
                                    </p:set>
                                    <p:animEffect transition="in" filter="blinds(horizontal)">
                                      <p:cBhvr>
                                        <p:cTn id="29" dur="500"/>
                                        <p:tgtEl>
                                          <p:spTgt spid="92162">
                                            <p:txEl>
                                              <p:pRg st="8" end="8"/>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nodeType="clickEffect">
                                  <p:stCondLst>
                                    <p:cond delay="0"/>
                                  </p:stCondLst>
                                  <p:childTnLst>
                                    <p:set>
                                      <p:cBhvr>
                                        <p:cTn id="33" dur="1" fill="hold">
                                          <p:stCondLst>
                                            <p:cond delay="0"/>
                                          </p:stCondLst>
                                        </p:cTn>
                                        <p:tgtEl>
                                          <p:spTgt spid="92162">
                                            <p:txEl>
                                              <p:pRg st="10" end="10"/>
                                            </p:txEl>
                                          </p:spTgt>
                                        </p:tgtEl>
                                        <p:attrNameLst>
                                          <p:attrName>style.visibility</p:attrName>
                                        </p:attrNameLst>
                                      </p:cBhvr>
                                      <p:to>
                                        <p:strVal val="visible"/>
                                      </p:to>
                                    </p:set>
                                    <p:animEffect transition="in" filter="blinds(horizontal)">
                                      <p:cBhvr>
                                        <p:cTn id="34" dur="500"/>
                                        <p:tgtEl>
                                          <p:spTgt spid="9216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ext Box 2"/>
          <p:cNvSpPr txBox="1">
            <a:spLocks noChangeArrowheads="1"/>
          </p:cNvSpPr>
          <p:nvPr/>
        </p:nvSpPr>
        <p:spPr bwMode="auto">
          <a:xfrm>
            <a:off x="250825" y="549275"/>
            <a:ext cx="8640763" cy="4498975"/>
          </a:xfrm>
          <a:prstGeom prst="rect">
            <a:avLst/>
          </a:prstGeom>
          <a:noFill/>
          <a:ln w="9525">
            <a:noFill/>
            <a:miter lim="800000"/>
            <a:headEnd/>
            <a:tailEnd/>
          </a:ln>
        </p:spPr>
        <p:txBody>
          <a:bodyPr>
            <a:spAutoFit/>
          </a:bodyPr>
          <a:lstStyle/>
          <a:p>
            <a:pPr>
              <a:lnSpc>
                <a:spcPct val="80000"/>
              </a:lnSpc>
            </a:pPr>
            <a:r>
              <a:rPr lang="zh-CN" altLang="en-US" sz="3600" b="1">
                <a:solidFill>
                  <a:srgbClr val="FF0000"/>
                </a:solidFill>
                <a:ea typeface="华文新魏" pitchFamily="2" charset="-122"/>
              </a:rPr>
              <a:t>方</a:t>
            </a:r>
            <a:r>
              <a:rPr lang="zh-CN" altLang="en-US" sz="3600" b="1">
                <a:ea typeface="华文新魏" pitchFamily="2" charset="-122"/>
              </a:rPr>
              <a:t>其破荆州、下江陵，顺流而东也，</a:t>
            </a:r>
            <a:r>
              <a:rPr lang="zh-CN" altLang="en-US" sz="3600" b="1">
                <a:solidFill>
                  <a:srgbClr val="FF0000"/>
                </a:solidFill>
                <a:ea typeface="华文新魏" pitchFamily="2" charset="-122"/>
              </a:rPr>
              <a:t>舳舻</a:t>
            </a:r>
            <a:r>
              <a:rPr lang="zh-CN" altLang="en-US" sz="3600" b="1">
                <a:ea typeface="华文新魏" pitchFamily="2" charset="-122"/>
              </a:rPr>
              <a:t>千里，旌旗蔽空，</a:t>
            </a:r>
            <a:r>
              <a:rPr lang="zh-CN" altLang="en-US" sz="3600" b="1">
                <a:solidFill>
                  <a:srgbClr val="FF0000"/>
                </a:solidFill>
                <a:ea typeface="华文新魏" pitchFamily="2" charset="-122"/>
              </a:rPr>
              <a:t>酾酒</a:t>
            </a:r>
            <a:r>
              <a:rPr lang="zh-CN" altLang="en-US" sz="3600" b="1">
                <a:ea typeface="华文新魏" pitchFamily="2" charset="-122"/>
              </a:rPr>
              <a:t>临江，</a:t>
            </a:r>
            <a:r>
              <a:rPr lang="zh-CN" altLang="en-US" sz="3600" b="1">
                <a:solidFill>
                  <a:srgbClr val="FF0000"/>
                </a:solidFill>
                <a:ea typeface="华文新魏" pitchFamily="2" charset="-122"/>
              </a:rPr>
              <a:t>横槊</a:t>
            </a:r>
            <a:r>
              <a:rPr lang="zh-CN" altLang="en-US" sz="3600" b="1">
                <a:ea typeface="华文新魏" pitchFamily="2" charset="-122"/>
              </a:rPr>
              <a:t>赋诗，固一世之雄也，而今安在哉！</a:t>
            </a:r>
          </a:p>
          <a:p>
            <a:pPr>
              <a:lnSpc>
                <a:spcPct val="80000"/>
              </a:lnSpc>
            </a:pPr>
            <a:endParaRPr lang="zh-CN" altLang="en-US" b="1">
              <a:solidFill>
                <a:srgbClr val="FF0000"/>
              </a:solidFill>
              <a:ea typeface="华文新魏" pitchFamily="2" charset="-122"/>
            </a:endParaRPr>
          </a:p>
          <a:p>
            <a:pPr>
              <a:lnSpc>
                <a:spcPct val="80000"/>
              </a:lnSpc>
            </a:pPr>
            <a:r>
              <a:rPr lang="zh-CN" altLang="en-US" sz="2400" b="1">
                <a:solidFill>
                  <a:srgbClr val="FF0000"/>
                </a:solidFill>
                <a:ea typeface="华文新魏" pitchFamily="2" charset="-122"/>
              </a:rPr>
              <a:t>方：</a:t>
            </a:r>
            <a:r>
              <a:rPr lang="zh-CN" altLang="en-US" sz="2400" b="1">
                <a:ea typeface="华文新魏" pitchFamily="2" charset="-122"/>
              </a:rPr>
              <a:t>当</a:t>
            </a:r>
          </a:p>
          <a:p>
            <a:pPr>
              <a:lnSpc>
                <a:spcPct val="80000"/>
              </a:lnSpc>
            </a:pPr>
            <a:r>
              <a:rPr lang="zh-CN" altLang="en-US" sz="2400" b="1">
                <a:solidFill>
                  <a:srgbClr val="FF0000"/>
                </a:solidFill>
                <a:ea typeface="华文新魏" pitchFamily="2" charset="-122"/>
              </a:rPr>
              <a:t>舳舻：</a:t>
            </a:r>
            <a:r>
              <a:rPr lang="zh-CN" altLang="en-US" sz="2400" b="1">
                <a:ea typeface="华文新魏" pitchFamily="2" charset="-122"/>
              </a:rPr>
              <a:t>指战船</a:t>
            </a:r>
          </a:p>
          <a:p>
            <a:pPr>
              <a:lnSpc>
                <a:spcPct val="80000"/>
              </a:lnSpc>
            </a:pPr>
            <a:r>
              <a:rPr lang="zh-CN" altLang="en-US" sz="2400" b="1">
                <a:solidFill>
                  <a:srgbClr val="FF0000"/>
                </a:solidFill>
                <a:ea typeface="华文新魏" pitchFamily="2" charset="-122"/>
              </a:rPr>
              <a:t>酾酒：</a:t>
            </a:r>
            <a:r>
              <a:rPr lang="zh-CN" altLang="en-US" sz="2400" b="1">
                <a:ea typeface="华文新魏" pitchFamily="2" charset="-122"/>
              </a:rPr>
              <a:t>斟酒</a:t>
            </a:r>
          </a:p>
          <a:p>
            <a:pPr>
              <a:lnSpc>
                <a:spcPct val="80000"/>
              </a:lnSpc>
            </a:pPr>
            <a:r>
              <a:rPr lang="zh-CN" altLang="en-US" sz="2400" b="1">
                <a:solidFill>
                  <a:srgbClr val="FF0000"/>
                </a:solidFill>
                <a:ea typeface="华文新魏" pitchFamily="2" charset="-122"/>
              </a:rPr>
              <a:t>横槊：</a:t>
            </a:r>
            <a:r>
              <a:rPr lang="zh-CN" altLang="en-US" sz="2400" b="1">
                <a:ea typeface="华文新魏" pitchFamily="2" charset="-122"/>
              </a:rPr>
              <a:t>横持着长矛</a:t>
            </a:r>
          </a:p>
          <a:p>
            <a:pPr>
              <a:lnSpc>
                <a:spcPct val="80000"/>
              </a:lnSpc>
            </a:pPr>
            <a:endParaRPr lang="zh-CN" altLang="en-US" sz="2400" b="1">
              <a:ea typeface="华文新魏" pitchFamily="2" charset="-122"/>
            </a:endParaRPr>
          </a:p>
          <a:p>
            <a:pPr>
              <a:lnSpc>
                <a:spcPct val="80000"/>
              </a:lnSpc>
            </a:pPr>
            <a:r>
              <a:rPr lang="zh-CN" altLang="en-US" sz="2800" b="1">
                <a:ea typeface="华文新魏" pitchFamily="2" charset="-122"/>
              </a:rPr>
              <a:t>    当他攻破荆州，夺得江陵，顺流东下的时候战舰千里相接，旌旗遮天蔽日，面对大江酌酒豪饮，横握长矛吟诗时，那本是一代了不起的英雄啊！可是如今在什么地方呢？</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3186">
                                            <p:txEl>
                                              <p:pRg st="2" end="2"/>
                                            </p:txEl>
                                          </p:spTgt>
                                        </p:tgtEl>
                                        <p:attrNameLst>
                                          <p:attrName>style.visibility</p:attrName>
                                        </p:attrNameLst>
                                      </p:cBhvr>
                                      <p:to>
                                        <p:strVal val="visible"/>
                                      </p:to>
                                    </p:set>
                                    <p:animEffect transition="in" filter="blinds(horizontal)">
                                      <p:cBhvr>
                                        <p:cTn id="7" dur="500"/>
                                        <p:tgtEl>
                                          <p:spTgt spid="9318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3186">
                                            <p:txEl>
                                              <p:pRg st="3" end="3"/>
                                            </p:txEl>
                                          </p:spTgt>
                                        </p:tgtEl>
                                        <p:attrNameLst>
                                          <p:attrName>style.visibility</p:attrName>
                                        </p:attrNameLst>
                                      </p:cBhvr>
                                      <p:to>
                                        <p:strVal val="visible"/>
                                      </p:to>
                                    </p:set>
                                    <p:animEffect transition="in" filter="blinds(horizontal)">
                                      <p:cBhvr>
                                        <p:cTn id="12" dur="500"/>
                                        <p:tgtEl>
                                          <p:spTgt spid="9318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3186">
                                            <p:txEl>
                                              <p:pRg st="4" end="4"/>
                                            </p:txEl>
                                          </p:spTgt>
                                        </p:tgtEl>
                                        <p:attrNameLst>
                                          <p:attrName>style.visibility</p:attrName>
                                        </p:attrNameLst>
                                      </p:cBhvr>
                                      <p:to>
                                        <p:strVal val="visible"/>
                                      </p:to>
                                    </p:set>
                                    <p:animEffect transition="in" filter="blinds(horizontal)">
                                      <p:cBhvr>
                                        <p:cTn id="17" dur="500"/>
                                        <p:tgtEl>
                                          <p:spTgt spid="93186">
                                            <p:txEl>
                                              <p:pRg st="4" end="4"/>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93186">
                                            <p:txEl>
                                              <p:pRg st="5" end="5"/>
                                            </p:txEl>
                                          </p:spTgt>
                                        </p:tgtEl>
                                        <p:attrNameLst>
                                          <p:attrName>style.visibility</p:attrName>
                                        </p:attrNameLst>
                                      </p:cBhvr>
                                      <p:to>
                                        <p:strVal val="visible"/>
                                      </p:to>
                                    </p:set>
                                    <p:animEffect transition="in" filter="blinds(horizontal)">
                                      <p:cBhvr>
                                        <p:cTn id="20" dur="500"/>
                                        <p:tgtEl>
                                          <p:spTgt spid="93186">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93186">
                                            <p:txEl>
                                              <p:pRg st="7" end="7"/>
                                            </p:txEl>
                                          </p:spTgt>
                                        </p:tgtEl>
                                        <p:attrNameLst>
                                          <p:attrName>style.visibility</p:attrName>
                                        </p:attrNameLst>
                                      </p:cBhvr>
                                      <p:to>
                                        <p:strVal val="visible"/>
                                      </p:to>
                                    </p:set>
                                    <p:animEffect transition="in" filter="blinds(horizontal)">
                                      <p:cBhvr>
                                        <p:cTn id="25" dur="500"/>
                                        <p:tgtEl>
                                          <p:spTgt spid="9318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ext Box 2"/>
          <p:cNvSpPr txBox="1">
            <a:spLocks noChangeArrowheads="1"/>
          </p:cNvSpPr>
          <p:nvPr/>
        </p:nvSpPr>
        <p:spPr bwMode="auto">
          <a:xfrm>
            <a:off x="252413" y="333375"/>
            <a:ext cx="8496300" cy="5181600"/>
          </a:xfrm>
          <a:prstGeom prst="rect">
            <a:avLst/>
          </a:prstGeom>
          <a:noFill/>
          <a:ln w="9525">
            <a:noFill/>
            <a:miter lim="800000"/>
            <a:headEnd/>
            <a:tailEnd/>
          </a:ln>
        </p:spPr>
        <p:txBody>
          <a:bodyPr>
            <a:spAutoFit/>
          </a:bodyPr>
          <a:lstStyle/>
          <a:p>
            <a:r>
              <a:rPr lang="zh-CN" altLang="en-US" sz="3600" b="1">
                <a:ea typeface="华文新魏" pitchFamily="2" charset="-122"/>
              </a:rPr>
              <a:t>况吾与子渔樵于江渚之上，</a:t>
            </a:r>
            <a:r>
              <a:rPr lang="zh-CN" altLang="en-US" sz="3600" b="1">
                <a:solidFill>
                  <a:srgbClr val="FF3300"/>
                </a:solidFill>
                <a:ea typeface="华文新魏" pitchFamily="2" charset="-122"/>
              </a:rPr>
              <a:t>侣</a:t>
            </a:r>
            <a:r>
              <a:rPr lang="zh-CN" altLang="en-US" sz="3600" b="1">
                <a:ea typeface="华文新魏" pitchFamily="2" charset="-122"/>
              </a:rPr>
              <a:t>鱼虾而</a:t>
            </a:r>
            <a:r>
              <a:rPr lang="zh-CN" altLang="en-US" sz="3600" b="1">
                <a:solidFill>
                  <a:srgbClr val="FF3300"/>
                </a:solidFill>
                <a:ea typeface="华文新魏" pitchFamily="2" charset="-122"/>
              </a:rPr>
              <a:t>友</a:t>
            </a:r>
            <a:r>
              <a:rPr lang="zh-CN" altLang="en-US" sz="3600" b="1">
                <a:ea typeface="华文新魏" pitchFamily="2" charset="-122"/>
              </a:rPr>
              <a:t>麋鹿，驾一叶之扁舟，举</a:t>
            </a:r>
            <a:r>
              <a:rPr lang="zh-CN" altLang="en-US" sz="3600" b="1">
                <a:solidFill>
                  <a:srgbClr val="FF0000"/>
                </a:solidFill>
                <a:ea typeface="华文新魏" pitchFamily="2" charset="-122"/>
              </a:rPr>
              <a:t>匏樽</a:t>
            </a:r>
            <a:r>
              <a:rPr lang="zh-CN" altLang="en-US" sz="3600" b="1">
                <a:ea typeface="华文新魏" pitchFamily="2" charset="-122"/>
              </a:rPr>
              <a:t>以相属。寄</a:t>
            </a:r>
            <a:r>
              <a:rPr lang="zh-CN" altLang="en-US" sz="3600" b="1">
                <a:solidFill>
                  <a:srgbClr val="FF0000"/>
                </a:solidFill>
                <a:ea typeface="华文新魏" pitchFamily="2" charset="-122"/>
              </a:rPr>
              <a:t>蜉蝣</a:t>
            </a:r>
            <a:r>
              <a:rPr lang="zh-CN" altLang="en-US" sz="3600" b="1">
                <a:ea typeface="华文新魏" pitchFamily="2" charset="-122"/>
              </a:rPr>
              <a:t>于天地，渺沧海之一粟。</a:t>
            </a:r>
            <a:endParaRPr lang="zh-CN" altLang="en-US" sz="3600">
              <a:latin typeface="华文新魏" pitchFamily="2" charset="-122"/>
              <a:ea typeface="华文新魏" pitchFamily="2" charset="-122"/>
            </a:endParaRPr>
          </a:p>
          <a:p>
            <a:endParaRPr lang="zh-CN" altLang="en-US" b="1">
              <a:solidFill>
                <a:srgbClr val="FF0000"/>
              </a:solidFill>
              <a:ea typeface="华文新魏" pitchFamily="2" charset="-122"/>
            </a:endParaRPr>
          </a:p>
          <a:p>
            <a:r>
              <a:rPr lang="zh-CN" altLang="en-US" sz="2400" b="1">
                <a:solidFill>
                  <a:srgbClr val="FF0000"/>
                </a:solidFill>
                <a:ea typeface="华文新魏" pitchFamily="2" charset="-122"/>
              </a:rPr>
              <a:t>侣、友：</a:t>
            </a:r>
            <a:r>
              <a:rPr lang="zh-CN" altLang="en-US" sz="2400" b="1">
                <a:ea typeface="华文新魏" pitchFamily="2" charset="-122"/>
              </a:rPr>
              <a:t>意动用法，以鱼虾为侣，以麋鹿为友</a:t>
            </a:r>
            <a:endParaRPr lang="zh-CN" altLang="en-US" sz="2400" b="1">
              <a:solidFill>
                <a:srgbClr val="FF0000"/>
              </a:solidFill>
              <a:ea typeface="华文新魏" pitchFamily="2" charset="-122"/>
            </a:endParaRPr>
          </a:p>
          <a:p>
            <a:r>
              <a:rPr lang="zh-CN" altLang="en-US" sz="2400" b="1">
                <a:solidFill>
                  <a:srgbClr val="FF0000"/>
                </a:solidFill>
                <a:ea typeface="华文新魏" pitchFamily="2" charset="-122"/>
              </a:rPr>
              <a:t>匏樽：</a:t>
            </a:r>
            <a:r>
              <a:rPr lang="zh-CN" altLang="en-US" sz="2400" b="1">
                <a:ea typeface="华文新魏" pitchFamily="2" charset="-122"/>
              </a:rPr>
              <a:t>用匏做的酒器。匏：葫芦的一种</a:t>
            </a:r>
          </a:p>
          <a:p>
            <a:r>
              <a:rPr lang="zh-CN" altLang="en-US" sz="2400" b="1">
                <a:solidFill>
                  <a:srgbClr val="FF0000"/>
                </a:solidFill>
                <a:ea typeface="华文新魏" pitchFamily="2" charset="-122"/>
              </a:rPr>
              <a:t>蜉蝣：</a:t>
            </a:r>
            <a:r>
              <a:rPr lang="zh-CN" altLang="en-US" sz="2400" b="1">
                <a:ea typeface="华文新魏" pitchFamily="2" charset="-122"/>
              </a:rPr>
              <a:t>一种昆虫，生命短促，只能活几个小时</a:t>
            </a:r>
          </a:p>
          <a:p>
            <a:endParaRPr lang="zh-CN" altLang="en-US" sz="2400" b="1">
              <a:ea typeface="华文新魏" pitchFamily="2" charset="-122"/>
            </a:endParaRPr>
          </a:p>
          <a:p>
            <a:r>
              <a:rPr lang="zh-CN" altLang="en-US" sz="2800" b="1">
                <a:ea typeface="华文新魏" pitchFamily="2" charset="-122"/>
              </a:rPr>
              <a:t>    何况我与你在江边和沙洲上捕鱼砍柴，以鱼虾为伴侣，以麋鹿为朋友，驾着像一张叶子似的小舟，举起葫芦似的酒器互相敬酒。人生像蜉蝣一样短暂地寄托在天地之间，像大海里一粒小米那样渺小。</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4210">
                                            <p:txEl>
                                              <p:pRg st="2" end="2"/>
                                            </p:txEl>
                                          </p:spTgt>
                                        </p:tgtEl>
                                        <p:attrNameLst>
                                          <p:attrName>style.visibility</p:attrName>
                                        </p:attrNameLst>
                                      </p:cBhvr>
                                      <p:to>
                                        <p:strVal val="visible"/>
                                      </p:to>
                                    </p:set>
                                    <p:animEffect transition="in" filter="blinds(horizontal)">
                                      <p:cBhvr>
                                        <p:cTn id="7" dur="500"/>
                                        <p:tgtEl>
                                          <p:spTgt spid="94210">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4210">
                                            <p:txEl>
                                              <p:pRg st="3" end="3"/>
                                            </p:txEl>
                                          </p:spTgt>
                                        </p:tgtEl>
                                        <p:attrNameLst>
                                          <p:attrName>style.visibility</p:attrName>
                                        </p:attrNameLst>
                                      </p:cBhvr>
                                      <p:to>
                                        <p:strVal val="visible"/>
                                      </p:to>
                                    </p:set>
                                    <p:animEffect transition="in" filter="blinds(horizontal)">
                                      <p:cBhvr>
                                        <p:cTn id="12" dur="500"/>
                                        <p:tgtEl>
                                          <p:spTgt spid="94210">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4210">
                                            <p:txEl>
                                              <p:pRg st="4" end="4"/>
                                            </p:txEl>
                                          </p:spTgt>
                                        </p:tgtEl>
                                        <p:attrNameLst>
                                          <p:attrName>style.visibility</p:attrName>
                                        </p:attrNameLst>
                                      </p:cBhvr>
                                      <p:to>
                                        <p:strVal val="visible"/>
                                      </p:to>
                                    </p:set>
                                    <p:animEffect transition="in" filter="blinds(horizontal)">
                                      <p:cBhvr>
                                        <p:cTn id="17" dur="500"/>
                                        <p:tgtEl>
                                          <p:spTgt spid="94210">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94210">
                                            <p:txEl>
                                              <p:pRg st="6" end="6"/>
                                            </p:txEl>
                                          </p:spTgt>
                                        </p:tgtEl>
                                        <p:attrNameLst>
                                          <p:attrName>style.visibility</p:attrName>
                                        </p:attrNameLst>
                                      </p:cBhvr>
                                      <p:to>
                                        <p:strVal val="visible"/>
                                      </p:to>
                                    </p:set>
                                    <p:animEffect transition="in" filter="blinds(horizontal)">
                                      <p:cBhvr>
                                        <p:cTn id="22" dur="500"/>
                                        <p:tgtEl>
                                          <p:spTgt spid="9421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idx="4294967295"/>
          </p:nvPr>
        </p:nvSpPr>
        <p:spPr>
          <a:xfrm>
            <a:off x="0" y="142875"/>
            <a:ext cx="4000500" cy="6572250"/>
          </a:xfrm>
        </p:spPr>
        <p:txBody>
          <a:bodyPr/>
          <a:lstStyle/>
          <a:p>
            <a:pPr eaLnBrk="1" hangingPunct="1">
              <a:lnSpc>
                <a:spcPct val="80000"/>
              </a:lnSpc>
              <a:buFontTx/>
              <a:buNone/>
            </a:pPr>
            <a:r>
              <a:rPr lang="en-US" altLang="zh-CN" sz="2400" b="1" smtClean="0">
                <a:solidFill>
                  <a:srgbClr val="000099"/>
                </a:solidFill>
                <a:latin typeface="幼圆" pitchFamily="49" charset="-122"/>
                <a:ea typeface="幼圆" pitchFamily="49" charset="-122"/>
              </a:rPr>
              <a:t>   </a:t>
            </a:r>
            <a:r>
              <a:rPr lang="zh-CN" altLang="en-US" sz="2400" b="1" smtClean="0">
                <a:solidFill>
                  <a:srgbClr val="000099"/>
                </a:solidFill>
                <a:latin typeface="幼圆" pitchFamily="49" charset="-122"/>
                <a:ea typeface="幼圆" pitchFamily="49" charset="-122"/>
              </a:rPr>
              <a:t>（三）</a:t>
            </a:r>
            <a:r>
              <a:rPr lang="zh-CN" altLang="en-US" sz="2400" b="1" smtClean="0">
                <a:solidFill>
                  <a:srgbClr val="CC3300"/>
                </a:solidFill>
                <a:latin typeface="楷体_GB2312" pitchFamily="49" charset="-122"/>
                <a:ea typeface="楷体_GB2312" pitchFamily="49" charset="-122"/>
              </a:rPr>
              <a:t>苏子愀然，正襟危坐，而问客曰：</a:t>
            </a:r>
            <a:r>
              <a:rPr lang="zh-CN" altLang="en-US" sz="2400" b="1" smtClean="0">
                <a:solidFill>
                  <a:srgbClr val="CC3300"/>
                </a:solidFill>
                <a:ea typeface="楷体_GB2312" pitchFamily="49" charset="-122"/>
              </a:rPr>
              <a:t>“</a:t>
            </a:r>
            <a:r>
              <a:rPr lang="zh-CN" altLang="en-US" sz="2400" b="1" smtClean="0">
                <a:solidFill>
                  <a:srgbClr val="CC3300"/>
                </a:solidFill>
                <a:latin typeface="楷体_GB2312" pitchFamily="49" charset="-122"/>
                <a:ea typeface="楷体_GB2312" pitchFamily="49" charset="-122"/>
              </a:rPr>
              <a:t>何为其然也？</a:t>
            </a:r>
            <a:r>
              <a:rPr lang="zh-CN" altLang="en-US" sz="2400" b="1" smtClean="0">
                <a:solidFill>
                  <a:srgbClr val="CC3300"/>
                </a:solidFill>
                <a:ea typeface="楷体_GB2312" pitchFamily="49" charset="-122"/>
              </a:rPr>
              <a:t>”</a:t>
            </a:r>
            <a:r>
              <a:rPr lang="zh-CN" altLang="en-US" sz="2400" b="1" smtClean="0">
                <a:solidFill>
                  <a:srgbClr val="CC3300"/>
                </a:solidFill>
                <a:latin typeface="楷体_GB2312" pitchFamily="49" charset="-122"/>
                <a:ea typeface="楷体_GB2312" pitchFamily="49" charset="-122"/>
              </a:rPr>
              <a:t>客曰：</a:t>
            </a:r>
            <a:r>
              <a:rPr lang="zh-CN" altLang="en-US" sz="2400" b="1" smtClean="0">
                <a:solidFill>
                  <a:srgbClr val="CC3300"/>
                </a:solidFill>
                <a:ea typeface="楷体_GB2312" pitchFamily="49" charset="-122"/>
              </a:rPr>
              <a:t>“‘</a:t>
            </a:r>
            <a:r>
              <a:rPr lang="zh-CN" altLang="en-US" sz="2400" b="1" smtClean="0">
                <a:solidFill>
                  <a:srgbClr val="CC3300"/>
                </a:solidFill>
                <a:latin typeface="楷体_GB2312" pitchFamily="49" charset="-122"/>
                <a:ea typeface="楷体_GB2312" pitchFamily="49" charset="-122"/>
              </a:rPr>
              <a:t>月明星稀，乌鹊南飞</a:t>
            </a:r>
            <a:r>
              <a:rPr lang="zh-CN" altLang="en-US" sz="2400" b="1" smtClean="0">
                <a:solidFill>
                  <a:srgbClr val="CC3300"/>
                </a:solidFill>
                <a:ea typeface="楷体_GB2312" pitchFamily="49" charset="-122"/>
              </a:rPr>
              <a:t>’</a:t>
            </a:r>
            <a:r>
              <a:rPr lang="zh-CN" altLang="en-US" sz="2400" b="1" smtClean="0">
                <a:solidFill>
                  <a:srgbClr val="CC3300"/>
                </a:solidFill>
                <a:latin typeface="楷体_GB2312" pitchFamily="49" charset="-122"/>
                <a:ea typeface="楷体_GB2312" pitchFamily="49" charset="-122"/>
              </a:rPr>
              <a:t>，此非曹孟德之诗乎？西望夏口，东望武昌，山川相缪，郁乎苍苍，此非孟德之困于周郎者乎？方其破荆州，下江陵，顺流而东也，舳舻千里，旌旗蔽空，酾酒临江，横槊赋诗，固一世之雄也，而今安在哉？况吾与子渔樵于江渚之上，侣鱼虾而友麋鹿，驾一叶之扁舟，举匏樽以相属。寄蜉蝣于天地，渺沧海之一粟，哀吾生之须臾，羡长江之无穷。挟飞仙以遨游，抱明月而长终。知不可乎骤得，托遗响于悲风。</a:t>
            </a:r>
            <a:r>
              <a:rPr lang="zh-CN" altLang="en-US" sz="2400" b="1" smtClean="0">
                <a:solidFill>
                  <a:srgbClr val="CC3300"/>
                </a:solidFill>
                <a:ea typeface="楷体_GB2312" pitchFamily="49" charset="-122"/>
              </a:rPr>
              <a:t>”</a:t>
            </a:r>
            <a:r>
              <a:rPr lang="zh-CN" altLang="en-US" sz="2400" b="1" smtClean="0">
                <a:solidFill>
                  <a:srgbClr val="CC3300"/>
                </a:solidFill>
                <a:latin typeface="楷体_GB2312" pitchFamily="49" charset="-122"/>
                <a:ea typeface="楷体_GB2312" pitchFamily="49" charset="-122"/>
              </a:rPr>
              <a:t> </a:t>
            </a:r>
          </a:p>
        </p:txBody>
      </p:sp>
      <p:sp>
        <p:nvSpPr>
          <p:cNvPr id="43011" name="Rectangle 3"/>
          <p:cNvSpPr>
            <a:spLocks noChangeArrowheads="1"/>
          </p:cNvSpPr>
          <p:nvPr/>
        </p:nvSpPr>
        <p:spPr bwMode="auto">
          <a:xfrm>
            <a:off x="4643438" y="404813"/>
            <a:ext cx="4211637" cy="6264275"/>
          </a:xfrm>
          <a:prstGeom prst="rect">
            <a:avLst/>
          </a:prstGeom>
          <a:noFill/>
          <a:ln w="9525">
            <a:noFill/>
            <a:miter lim="800000"/>
            <a:headEnd/>
            <a:tailEnd/>
          </a:ln>
        </p:spPr>
        <p:txBody>
          <a:bodyPr/>
          <a:lstStyle/>
          <a:p>
            <a:pPr marL="342900" indent="-342900">
              <a:spcBef>
                <a:spcPct val="20000"/>
              </a:spcBef>
              <a:buFontTx/>
              <a:buChar char="•"/>
            </a:pPr>
            <a:endParaRPr lang="zh-CN" altLang="zh-CN" sz="3200" b="1">
              <a:latin typeface="Calibri" pitchFamily="34" charset="0"/>
              <a:ea typeface="华文新魏" pitchFamily="2" charset="-122"/>
            </a:endParaRPr>
          </a:p>
        </p:txBody>
      </p:sp>
      <p:sp>
        <p:nvSpPr>
          <p:cNvPr id="11268" name="Rectangle 4"/>
          <p:cNvSpPr>
            <a:spLocks noChangeArrowheads="1"/>
          </p:cNvSpPr>
          <p:nvPr/>
        </p:nvSpPr>
        <p:spPr bwMode="auto">
          <a:xfrm>
            <a:off x="3851275" y="0"/>
            <a:ext cx="5292725" cy="6858000"/>
          </a:xfrm>
          <a:prstGeom prst="rect">
            <a:avLst/>
          </a:prstGeom>
          <a:noFill/>
          <a:ln w="9525">
            <a:noFill/>
            <a:miter lim="800000"/>
            <a:headEnd/>
            <a:tailEnd/>
          </a:ln>
        </p:spPr>
        <p:txBody>
          <a:bodyPr/>
          <a:lstStyle/>
          <a:p>
            <a:pPr marL="342900" indent="-342900">
              <a:spcBef>
                <a:spcPct val="20000"/>
              </a:spcBef>
            </a:pPr>
            <a:r>
              <a:rPr lang="en-US" altLang="zh-CN" sz="2100" b="1">
                <a:solidFill>
                  <a:srgbClr val="660033"/>
                </a:solidFill>
                <a:latin typeface="幼圆" pitchFamily="49" charset="-122"/>
                <a:ea typeface="幼圆" pitchFamily="49" charset="-122"/>
              </a:rPr>
              <a:t>     </a:t>
            </a:r>
            <a:r>
              <a:rPr lang="zh-CN" altLang="en-US" sz="2100" b="1">
                <a:solidFill>
                  <a:schemeClr val="tx2"/>
                </a:solidFill>
                <a:latin typeface="楷体_GB2312" pitchFamily="49" charset="-122"/>
                <a:ea typeface="楷体_GB2312" pitchFamily="49" charset="-122"/>
              </a:rPr>
              <a:t>我有些忧伤，理好衣襟端正地坐着，问那客人说：</a:t>
            </a:r>
            <a:r>
              <a:rPr lang="zh-CN" altLang="en-US" sz="2100" b="1">
                <a:solidFill>
                  <a:schemeClr val="tx2"/>
                </a:solidFill>
                <a:latin typeface="Calibri" pitchFamily="34" charset="0"/>
                <a:ea typeface="楷体_GB2312" pitchFamily="49" charset="-122"/>
              </a:rPr>
              <a:t>“</a:t>
            </a:r>
            <a:r>
              <a:rPr lang="zh-CN" altLang="en-US" sz="2100" b="1">
                <a:solidFill>
                  <a:schemeClr val="tx2"/>
                </a:solidFill>
                <a:latin typeface="楷体_GB2312" pitchFamily="49" charset="-122"/>
                <a:ea typeface="楷体_GB2312" pitchFamily="49" charset="-122"/>
              </a:rPr>
              <a:t>为什么奏出这样悲凉的声音呢？</a:t>
            </a:r>
            <a:r>
              <a:rPr lang="zh-CN" altLang="en-US" sz="2100" b="1">
                <a:solidFill>
                  <a:schemeClr val="tx2"/>
                </a:solidFill>
                <a:latin typeface="Calibri" pitchFamily="34" charset="0"/>
                <a:ea typeface="楷体_GB2312" pitchFamily="49" charset="-122"/>
              </a:rPr>
              <a:t>”</a:t>
            </a:r>
            <a:r>
              <a:rPr lang="zh-CN" altLang="en-US" sz="2100" b="1">
                <a:solidFill>
                  <a:schemeClr val="tx2"/>
                </a:solidFill>
                <a:latin typeface="楷体_GB2312" pitchFamily="49" charset="-122"/>
                <a:ea typeface="楷体_GB2312" pitchFamily="49" charset="-122"/>
              </a:rPr>
              <a:t>客人回答说：</a:t>
            </a:r>
            <a:r>
              <a:rPr lang="zh-CN" altLang="en-US" sz="2100" b="1">
                <a:solidFill>
                  <a:schemeClr val="tx2"/>
                </a:solidFill>
                <a:latin typeface="Calibri" pitchFamily="34" charset="0"/>
                <a:ea typeface="楷体_GB2312" pitchFamily="49" charset="-122"/>
              </a:rPr>
              <a:t>“‘</a:t>
            </a:r>
            <a:r>
              <a:rPr lang="zh-CN" altLang="en-US" sz="2100" b="1">
                <a:solidFill>
                  <a:schemeClr val="tx2"/>
                </a:solidFill>
                <a:latin typeface="楷体_GB2312" pitchFamily="49" charset="-122"/>
                <a:ea typeface="楷体_GB2312" pitchFamily="49" charset="-122"/>
              </a:rPr>
              <a:t>月光明亮星星稀少，一只只乌鸦向南飞翔</a:t>
            </a:r>
            <a:r>
              <a:rPr lang="zh-CN" altLang="en-US" sz="2100" b="1">
                <a:solidFill>
                  <a:schemeClr val="tx2"/>
                </a:solidFill>
                <a:latin typeface="Calibri" pitchFamily="34" charset="0"/>
                <a:ea typeface="楷体_GB2312" pitchFamily="49" charset="-122"/>
              </a:rPr>
              <a:t>’</a:t>
            </a:r>
            <a:r>
              <a:rPr lang="zh-CN" altLang="en-US" sz="2100" b="1">
                <a:solidFill>
                  <a:schemeClr val="tx2"/>
                </a:solidFill>
                <a:latin typeface="楷体_GB2312" pitchFamily="49" charset="-122"/>
                <a:ea typeface="楷体_GB2312" pitchFamily="49" charset="-122"/>
              </a:rPr>
              <a:t>，这不是曹孟德的诗句吗？向西望是夏口，向东望是武昌，这儿山水环绕，草木茂盛苍翠，不就是曹操被周瑜打败的地方吗？当他占取荆州，攻下江陵，顺江东下的时候，战船连接千里旌旗遮蔽天空，临江饮酒，横握着长矛吟诗，本是一时豪杰如今在哪里呢？何况我和你在江中的小洲上捕鱼打柴，以鱼虾为伴侣，以麋鹿为朋友；驾着一只小船，举杯互相劝酒；寄托蜉蝣一般短暂生命在天地之间渺小得象大海里的一粒小米。哀叹我们生命的短促，羡慕长江的无穷无尽。愿与神仙相伴而遨游，同明月一道永世长存。知道这种愿望是不能突然实现的，只好把这种无可奈何的心情寄托于曲调之中，在悲凉的秋风中吹奏出来。</a:t>
            </a:r>
            <a:r>
              <a:rPr lang="zh-CN" altLang="en-US" sz="2100" b="1">
                <a:solidFill>
                  <a:schemeClr val="tx2"/>
                </a:solidFill>
                <a:latin typeface="Calibri" pitchFamily="34" charset="0"/>
                <a:ea typeface="楷体_GB2312" pitchFamily="49" charset="-122"/>
              </a:rPr>
              <a:t>”</a:t>
            </a:r>
            <a:r>
              <a:rPr lang="zh-CN" altLang="en-US" sz="2100" b="1">
                <a:solidFill>
                  <a:schemeClr val="tx2"/>
                </a:solidFill>
                <a:latin typeface="楷体_GB2312" pitchFamily="49" charset="-122"/>
                <a:ea typeface="楷体_GB2312" pitchFamily="49" charset="-122"/>
              </a:rPr>
              <a:t> </a:t>
            </a:r>
          </a:p>
        </p:txBody>
      </p:sp>
      <p:pic>
        <p:nvPicPr>
          <p:cNvPr id="43013" name="Picture 5" descr="74"/>
          <p:cNvPicPr>
            <a:picLocks noChangeAspect="1" noChangeArrowheads="1" noCrop="1"/>
          </p:cNvPicPr>
          <p:nvPr/>
        </p:nvPicPr>
        <p:blipFill>
          <a:blip r:embed="rId2" cstate="print"/>
          <a:srcRect/>
          <a:stretch>
            <a:fillRect/>
          </a:stretch>
        </p:blipFill>
        <p:spPr bwMode="auto">
          <a:xfrm>
            <a:off x="3924300" y="0"/>
            <a:ext cx="230188" cy="65976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1268"/>
                                        </p:tgtEl>
                                        <p:attrNameLst>
                                          <p:attrName>style.visibility</p:attrName>
                                        </p:attrNameLst>
                                      </p:cBhvr>
                                      <p:to>
                                        <p:strVal val="visible"/>
                                      </p:to>
                                    </p:set>
                                    <p:anim calcmode="discrete" valueType="clr">
                                      <p:cBhvr override="childStyle">
                                        <p:cTn id="7" dur="80"/>
                                        <p:tgtEl>
                                          <p:spTgt spid="11268"/>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1268"/>
                                        </p:tgtEl>
                                        <p:attrNameLst>
                                          <p:attrName>fillcolor</p:attrName>
                                        </p:attrNameLst>
                                      </p:cBhvr>
                                      <p:tavLst>
                                        <p:tav tm="0">
                                          <p:val>
                                            <p:clrVal>
                                              <a:schemeClr val="accent2"/>
                                            </p:clrVal>
                                          </p:val>
                                        </p:tav>
                                        <p:tav tm="50000">
                                          <p:val>
                                            <p:clrVal>
                                              <a:schemeClr val="hlink"/>
                                            </p:clrVal>
                                          </p:val>
                                        </p:tav>
                                      </p:tavLst>
                                    </p:anim>
                                    <p:set>
                                      <p:cBhvr>
                                        <p:cTn id="9" dur="80"/>
                                        <p:tgtEl>
                                          <p:spTgt spid="1126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 Box 2"/>
          <p:cNvSpPr txBox="1">
            <a:spLocks noChangeArrowheads="1"/>
          </p:cNvSpPr>
          <p:nvPr/>
        </p:nvSpPr>
        <p:spPr bwMode="auto">
          <a:xfrm>
            <a:off x="252413" y="260350"/>
            <a:ext cx="8497887" cy="5822950"/>
          </a:xfrm>
          <a:prstGeom prst="rect">
            <a:avLst/>
          </a:prstGeom>
          <a:noFill/>
          <a:ln w="9525">
            <a:noFill/>
            <a:miter lim="800000"/>
            <a:headEnd/>
            <a:tailEnd/>
          </a:ln>
        </p:spPr>
        <p:txBody>
          <a:bodyPr>
            <a:spAutoFit/>
          </a:bodyPr>
          <a:lstStyle/>
          <a:p>
            <a:r>
              <a:rPr lang="zh-CN" altLang="en-US" sz="3600" b="1">
                <a:latin typeface="华文新魏" pitchFamily="2" charset="-122"/>
                <a:ea typeface="华文新魏" pitchFamily="2" charset="-122"/>
              </a:rPr>
              <a:t>哀吾生之须臾，羡长江之无穷。</a:t>
            </a:r>
            <a:r>
              <a:rPr lang="zh-CN" altLang="en-US" sz="3600" b="1">
                <a:solidFill>
                  <a:srgbClr val="FF0000"/>
                </a:solidFill>
                <a:latin typeface="华文新魏" pitchFamily="2" charset="-122"/>
                <a:ea typeface="华文新魏" pitchFamily="2" charset="-122"/>
              </a:rPr>
              <a:t>挟</a:t>
            </a:r>
            <a:r>
              <a:rPr lang="zh-CN" altLang="en-US" sz="3600" b="1">
                <a:latin typeface="华文新魏" pitchFamily="2" charset="-122"/>
                <a:ea typeface="华文新魏" pitchFamily="2" charset="-122"/>
              </a:rPr>
              <a:t>飞仙以遨游，</a:t>
            </a:r>
            <a:r>
              <a:rPr lang="zh-CN" altLang="en-US" sz="3600" b="1">
                <a:solidFill>
                  <a:srgbClr val="FF3300"/>
                </a:solidFill>
                <a:latin typeface="华文新魏" pitchFamily="2" charset="-122"/>
                <a:ea typeface="华文新魏" pitchFamily="2" charset="-122"/>
              </a:rPr>
              <a:t>抱</a:t>
            </a:r>
            <a:r>
              <a:rPr lang="zh-CN" altLang="en-US" sz="3600" b="1">
                <a:latin typeface="华文新魏" pitchFamily="2" charset="-122"/>
                <a:ea typeface="华文新魏" pitchFamily="2" charset="-122"/>
              </a:rPr>
              <a:t>明月而</a:t>
            </a:r>
            <a:r>
              <a:rPr lang="zh-CN" altLang="en-US" sz="3600" b="1">
                <a:solidFill>
                  <a:srgbClr val="FF0000"/>
                </a:solidFill>
                <a:latin typeface="华文新魏" pitchFamily="2" charset="-122"/>
                <a:ea typeface="华文新魏" pitchFamily="2" charset="-122"/>
              </a:rPr>
              <a:t>长终</a:t>
            </a:r>
            <a:r>
              <a:rPr lang="zh-CN" altLang="en-US" sz="3600" b="1">
                <a:latin typeface="华文新魏" pitchFamily="2" charset="-122"/>
                <a:ea typeface="华文新魏" pitchFamily="2" charset="-122"/>
              </a:rPr>
              <a:t>。知不可乎</a:t>
            </a:r>
            <a:r>
              <a:rPr lang="zh-CN" altLang="en-US" sz="3600" b="1">
                <a:solidFill>
                  <a:srgbClr val="FF0000"/>
                </a:solidFill>
                <a:latin typeface="华文新魏" pitchFamily="2" charset="-122"/>
                <a:ea typeface="华文新魏" pitchFamily="2" charset="-122"/>
              </a:rPr>
              <a:t>骤得</a:t>
            </a:r>
            <a:r>
              <a:rPr lang="zh-CN" altLang="en-US" sz="3600" b="1">
                <a:latin typeface="华文新魏" pitchFamily="2" charset="-122"/>
                <a:ea typeface="华文新魏" pitchFamily="2" charset="-122"/>
              </a:rPr>
              <a:t>，</a:t>
            </a:r>
            <a:r>
              <a:rPr lang="zh-CN" altLang="en-US" sz="3600" b="1">
                <a:solidFill>
                  <a:srgbClr val="FF0000"/>
                </a:solidFill>
                <a:latin typeface="华文新魏" pitchFamily="2" charset="-122"/>
                <a:ea typeface="华文新魏" pitchFamily="2" charset="-122"/>
              </a:rPr>
              <a:t>托遗响于悲风</a:t>
            </a:r>
            <a:r>
              <a:rPr lang="zh-CN" altLang="en-US" sz="3600" b="1">
                <a:latin typeface="华文新魏" pitchFamily="2" charset="-122"/>
                <a:ea typeface="华文新魏" pitchFamily="2" charset="-122"/>
              </a:rPr>
              <a:t>。”</a:t>
            </a:r>
          </a:p>
          <a:p>
            <a:endParaRPr lang="zh-CN" altLang="en-US" b="1">
              <a:solidFill>
                <a:srgbClr val="FF0000"/>
              </a:solidFill>
              <a:latin typeface="华文新魏" pitchFamily="2" charset="-122"/>
              <a:ea typeface="华文新魏" pitchFamily="2" charset="-122"/>
            </a:endParaRPr>
          </a:p>
          <a:p>
            <a:r>
              <a:rPr lang="zh-CN" altLang="en-US" sz="2400" b="1">
                <a:solidFill>
                  <a:srgbClr val="FF0000"/>
                </a:solidFill>
                <a:latin typeface="华文新魏" pitchFamily="2" charset="-122"/>
                <a:ea typeface="华文新魏" pitchFamily="2" charset="-122"/>
              </a:rPr>
              <a:t>挟：</a:t>
            </a:r>
            <a:r>
              <a:rPr lang="zh-CN" altLang="en-US" sz="2400" b="1">
                <a:latin typeface="华文新魏" pitchFamily="2" charset="-122"/>
                <a:ea typeface="华文新魏" pitchFamily="2" charset="-122"/>
              </a:rPr>
              <a:t>持，带。这里指偕同</a:t>
            </a:r>
          </a:p>
          <a:p>
            <a:r>
              <a:rPr lang="zh-CN" altLang="en-US" sz="2400" b="1">
                <a:solidFill>
                  <a:srgbClr val="FF3300"/>
                </a:solidFill>
                <a:latin typeface="华文新魏" pitchFamily="2" charset="-122"/>
                <a:ea typeface="华文新魏" pitchFamily="2" charset="-122"/>
              </a:rPr>
              <a:t>抱：</a:t>
            </a:r>
            <a:r>
              <a:rPr lang="zh-CN" altLang="en-US" sz="2400" b="1">
                <a:latin typeface="华文新魏" pitchFamily="2" charset="-122"/>
                <a:ea typeface="华文新魏" pitchFamily="2" charset="-122"/>
              </a:rPr>
              <a:t>环绕</a:t>
            </a:r>
          </a:p>
          <a:p>
            <a:r>
              <a:rPr lang="zh-CN" altLang="en-US" sz="2400" b="1">
                <a:solidFill>
                  <a:srgbClr val="FF0000"/>
                </a:solidFill>
                <a:latin typeface="华文新魏" pitchFamily="2" charset="-122"/>
                <a:ea typeface="华文新魏" pitchFamily="2" charset="-122"/>
              </a:rPr>
              <a:t>长终：</a:t>
            </a:r>
            <a:r>
              <a:rPr lang="zh-CN" altLang="en-US" sz="2400" b="1">
                <a:latin typeface="华文新魏" pitchFamily="2" charset="-122"/>
                <a:ea typeface="华文新魏" pitchFamily="2" charset="-122"/>
              </a:rPr>
              <a:t>长存始终</a:t>
            </a:r>
          </a:p>
          <a:p>
            <a:r>
              <a:rPr lang="zh-CN" altLang="en-US" sz="2400" b="1">
                <a:solidFill>
                  <a:srgbClr val="FF0000"/>
                </a:solidFill>
                <a:latin typeface="华文新魏" pitchFamily="2" charset="-122"/>
                <a:ea typeface="华文新魏" pitchFamily="2" charset="-122"/>
              </a:rPr>
              <a:t>骤得：</a:t>
            </a:r>
            <a:r>
              <a:rPr lang="zh-CN" altLang="en-US" sz="2400" b="1">
                <a:latin typeface="华文新魏" pitchFamily="2" charset="-122"/>
                <a:ea typeface="华文新魏" pitchFamily="2" charset="-122"/>
              </a:rPr>
              <a:t>迅速得到，轻易得到</a:t>
            </a:r>
          </a:p>
          <a:p>
            <a:r>
              <a:rPr lang="zh-CN" altLang="en-US" sz="2400" b="1">
                <a:solidFill>
                  <a:srgbClr val="FF0000"/>
                </a:solidFill>
                <a:latin typeface="华文新魏" pitchFamily="2" charset="-122"/>
                <a:ea typeface="华文新魏" pitchFamily="2" charset="-122"/>
              </a:rPr>
              <a:t>托遗响于悲风：</a:t>
            </a:r>
            <a:r>
              <a:rPr lang="zh-CN" altLang="en-US" sz="2400" b="1">
                <a:latin typeface="华文新魏" pitchFamily="2" charset="-122"/>
                <a:ea typeface="华文新魏" pitchFamily="2" charset="-122"/>
              </a:rPr>
              <a:t>把洞箫的余音寄托给悲凉的秋风</a:t>
            </a:r>
          </a:p>
          <a:p>
            <a:endParaRPr lang="zh-CN" altLang="en-US" b="1">
              <a:latin typeface="华文新魏" pitchFamily="2" charset="-122"/>
              <a:ea typeface="华文新魏" pitchFamily="2" charset="-122"/>
            </a:endParaRPr>
          </a:p>
          <a:p>
            <a:r>
              <a:rPr lang="zh-CN" altLang="en-US" sz="2800" b="1">
                <a:latin typeface="华文新魏" pitchFamily="2" charset="-122"/>
                <a:ea typeface="华文新魏" pitchFamily="2" charset="-122"/>
              </a:rPr>
              <a:t>     哀叹我辈的生命瞬息即逝，羡慕长江流水奔腾不息，我只想着挽着飞升的仙人在宇宙中遨游，环绕着明月直到永远。但是知道这是不可能如愿以偿的幻想，所以只好借秋风里箫声来表达此时心中的忧伤。 ”</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5234">
                                            <p:txEl>
                                              <p:pRg st="2" end="2"/>
                                            </p:txEl>
                                          </p:spTgt>
                                        </p:tgtEl>
                                        <p:attrNameLst>
                                          <p:attrName>style.visibility</p:attrName>
                                        </p:attrNameLst>
                                      </p:cBhvr>
                                      <p:to>
                                        <p:strVal val="visible"/>
                                      </p:to>
                                    </p:set>
                                    <p:animEffect transition="in" filter="blinds(horizontal)">
                                      <p:cBhvr>
                                        <p:cTn id="7" dur="500"/>
                                        <p:tgtEl>
                                          <p:spTgt spid="95234">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95234">
                                            <p:txEl>
                                              <p:pRg st="3" end="3"/>
                                            </p:txEl>
                                          </p:spTgt>
                                        </p:tgtEl>
                                        <p:attrNameLst>
                                          <p:attrName>style.visibility</p:attrName>
                                        </p:attrNameLst>
                                      </p:cBhvr>
                                      <p:to>
                                        <p:strVal val="visible"/>
                                      </p:to>
                                    </p:set>
                                    <p:animEffect transition="in" filter="blinds(horizontal)">
                                      <p:cBhvr>
                                        <p:cTn id="10" dur="500"/>
                                        <p:tgtEl>
                                          <p:spTgt spid="95234">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95234">
                                            <p:txEl>
                                              <p:pRg st="4" end="4"/>
                                            </p:txEl>
                                          </p:spTgt>
                                        </p:tgtEl>
                                        <p:attrNameLst>
                                          <p:attrName>style.visibility</p:attrName>
                                        </p:attrNameLst>
                                      </p:cBhvr>
                                      <p:to>
                                        <p:strVal val="visible"/>
                                      </p:to>
                                    </p:set>
                                    <p:animEffect transition="in" filter="blinds(horizontal)">
                                      <p:cBhvr>
                                        <p:cTn id="13" dur="500"/>
                                        <p:tgtEl>
                                          <p:spTgt spid="95234">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95234">
                                            <p:txEl>
                                              <p:pRg st="5" end="5"/>
                                            </p:txEl>
                                          </p:spTgt>
                                        </p:tgtEl>
                                        <p:attrNameLst>
                                          <p:attrName>style.visibility</p:attrName>
                                        </p:attrNameLst>
                                      </p:cBhvr>
                                      <p:to>
                                        <p:strVal val="visible"/>
                                      </p:to>
                                    </p:set>
                                    <p:animEffect transition="in" filter="blinds(horizontal)">
                                      <p:cBhvr>
                                        <p:cTn id="18" dur="500"/>
                                        <p:tgtEl>
                                          <p:spTgt spid="95234">
                                            <p:txEl>
                                              <p:pRg st="5" end="5"/>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95234">
                                            <p:txEl>
                                              <p:pRg st="6" end="6"/>
                                            </p:txEl>
                                          </p:spTgt>
                                        </p:tgtEl>
                                        <p:attrNameLst>
                                          <p:attrName>style.visibility</p:attrName>
                                        </p:attrNameLst>
                                      </p:cBhvr>
                                      <p:to>
                                        <p:strVal val="visible"/>
                                      </p:to>
                                    </p:set>
                                    <p:animEffect transition="in" filter="blinds(horizontal)">
                                      <p:cBhvr>
                                        <p:cTn id="21" dur="500"/>
                                        <p:tgtEl>
                                          <p:spTgt spid="95234">
                                            <p:txEl>
                                              <p:pRg st="6" end="6"/>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95234">
                                            <p:txEl>
                                              <p:pRg st="8" end="8"/>
                                            </p:txEl>
                                          </p:spTgt>
                                        </p:tgtEl>
                                        <p:attrNameLst>
                                          <p:attrName>style.visibility</p:attrName>
                                        </p:attrNameLst>
                                      </p:cBhvr>
                                      <p:to>
                                        <p:strVal val="visible"/>
                                      </p:to>
                                    </p:set>
                                    <p:animEffect transition="in" filter="blinds(horizontal)">
                                      <p:cBhvr>
                                        <p:cTn id="26" dur="500"/>
                                        <p:tgtEl>
                                          <p:spTgt spid="9523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WordArt 4"/>
          <p:cNvSpPr>
            <a:spLocks noChangeArrowheads="1" noChangeShapeType="1" noTextEdit="1"/>
          </p:cNvSpPr>
          <p:nvPr/>
        </p:nvSpPr>
        <p:spPr bwMode="auto">
          <a:xfrm>
            <a:off x="3635375" y="188913"/>
            <a:ext cx="2016125" cy="936625"/>
          </a:xfrm>
          <a:prstGeom prst="rect">
            <a:avLst/>
          </a:prstGeom>
        </p:spPr>
        <p:txBody>
          <a:bodyPr wrap="none" fromWordArt="1">
            <a:prstTxWarp prst="textFadeUp">
              <a:avLst>
                <a:gd name="adj" fmla="val 0"/>
              </a:avLst>
            </a:prstTxWarp>
          </a:bodyPr>
          <a:lstStyle/>
          <a:p>
            <a:r>
              <a:rPr lang="zh-CN" altLang="en-US" sz="6000" b="1" kern="10">
                <a:ln w="12700">
                  <a:solidFill>
                    <a:srgbClr val="B2B2B2"/>
                  </a:solidFill>
                  <a:round/>
                  <a:headEnd/>
                  <a:tailEnd/>
                </a:ln>
                <a:gradFill rotWithShape="1">
                  <a:gsLst>
                    <a:gs pos="0">
                      <a:srgbClr val="520402"/>
                    </a:gs>
                    <a:gs pos="100000">
                      <a:srgbClr val="FFCC00"/>
                    </a:gs>
                  </a:gsLst>
                  <a:lin ang="5400000" scaled="1"/>
                </a:gradFill>
                <a:effectLst>
                  <a:outerShdw dist="35921" dir="2700000" sy="50000" rotWithShape="0">
                    <a:srgbClr val="875B0D">
                      <a:alpha val="70000"/>
                    </a:srgbClr>
                  </a:outerShdw>
                </a:effectLst>
                <a:latin typeface="宋体"/>
                <a:ea typeface="宋体"/>
              </a:rPr>
              <a:t>感受鉴赏</a:t>
            </a:r>
          </a:p>
        </p:txBody>
      </p:sp>
      <p:sp>
        <p:nvSpPr>
          <p:cNvPr id="45059" name="AutoShape 5"/>
          <p:cNvSpPr>
            <a:spLocks noChangeArrowheads="1"/>
          </p:cNvSpPr>
          <p:nvPr/>
        </p:nvSpPr>
        <p:spPr bwMode="auto">
          <a:xfrm>
            <a:off x="755650" y="981075"/>
            <a:ext cx="2879725" cy="936625"/>
          </a:xfrm>
          <a:prstGeom prst="cloudCallout">
            <a:avLst>
              <a:gd name="adj1" fmla="val -43000"/>
              <a:gd name="adj2" fmla="val 104917"/>
            </a:avLst>
          </a:prstGeom>
          <a:solidFill>
            <a:srgbClr val="FF99CC"/>
          </a:solidFill>
          <a:ln w="9525">
            <a:solidFill>
              <a:schemeClr val="tx1"/>
            </a:solidFill>
            <a:round/>
            <a:headEnd/>
            <a:tailEnd/>
          </a:ln>
        </p:spPr>
        <p:txBody>
          <a:bodyPr/>
          <a:lstStyle/>
          <a:p>
            <a:r>
              <a:rPr lang="zh-CN" altLang="en-US" sz="4000" b="1">
                <a:ea typeface="楷体_GB2312" pitchFamily="49" charset="-122"/>
              </a:rPr>
              <a:t>第三段</a:t>
            </a:r>
          </a:p>
        </p:txBody>
      </p:sp>
      <p:sp>
        <p:nvSpPr>
          <p:cNvPr id="45060" name="AutoShape 6"/>
          <p:cNvSpPr>
            <a:spLocks noChangeArrowheads="1"/>
          </p:cNvSpPr>
          <p:nvPr/>
        </p:nvSpPr>
        <p:spPr bwMode="auto">
          <a:xfrm>
            <a:off x="684213" y="2492375"/>
            <a:ext cx="7704137" cy="1296988"/>
          </a:xfrm>
          <a:prstGeom prst="roundRect">
            <a:avLst>
              <a:gd name="adj" fmla="val 16667"/>
            </a:avLst>
          </a:prstGeom>
          <a:solidFill>
            <a:srgbClr val="FFCC99"/>
          </a:solidFill>
          <a:ln w="9525">
            <a:solidFill>
              <a:schemeClr val="tx1"/>
            </a:solidFill>
            <a:round/>
            <a:headEnd/>
            <a:tailEnd/>
          </a:ln>
        </p:spPr>
        <p:txBody>
          <a:bodyPr wrap="none" anchor="ctr"/>
          <a:lstStyle/>
          <a:p>
            <a:r>
              <a:rPr lang="en-US" altLang="zh-CN" sz="3600" b="1">
                <a:latin typeface="楷体_GB2312" pitchFamily="49" charset="-122"/>
                <a:ea typeface="楷体_GB2312" pitchFamily="49" charset="-122"/>
              </a:rPr>
              <a:t>1.</a:t>
            </a:r>
            <a:r>
              <a:rPr lang="zh-CN" altLang="en-US" sz="3600" b="1">
                <a:latin typeface="楷体_GB2312" pitchFamily="49" charset="-122"/>
                <a:ea typeface="楷体_GB2312" pitchFamily="49" charset="-122"/>
              </a:rPr>
              <a:t>本段感情色彩如何？主要写了什么？</a:t>
            </a:r>
          </a:p>
          <a:p>
            <a:r>
              <a:rPr lang="zh-CN" altLang="en-US" sz="3600" b="1">
                <a:latin typeface="楷体_GB2312" pitchFamily="49" charset="-122"/>
                <a:ea typeface="楷体_GB2312" pitchFamily="49" charset="-122"/>
              </a:rPr>
              <a:t>客是如何阐发当时的情怀的？</a:t>
            </a:r>
            <a:endParaRPr lang="zh-CN" altLang="en-US" sz="3600"/>
          </a:p>
        </p:txBody>
      </p:sp>
      <p:sp>
        <p:nvSpPr>
          <p:cNvPr id="45061" name="Text Box 7"/>
          <p:cNvSpPr txBox="1">
            <a:spLocks noChangeArrowheads="1"/>
          </p:cNvSpPr>
          <p:nvPr/>
        </p:nvSpPr>
        <p:spPr bwMode="auto">
          <a:xfrm>
            <a:off x="468313" y="4143375"/>
            <a:ext cx="7794625" cy="1938338"/>
          </a:xfrm>
          <a:prstGeom prst="rect">
            <a:avLst/>
          </a:prstGeom>
          <a:noFill/>
          <a:ln w="9525">
            <a:noFill/>
            <a:miter lim="800000"/>
            <a:headEnd/>
            <a:tailEnd/>
          </a:ln>
        </p:spPr>
        <p:txBody>
          <a:bodyPr>
            <a:spAutoFit/>
          </a:bodyPr>
          <a:lstStyle/>
          <a:p>
            <a:r>
              <a:rPr lang="zh-CN" altLang="en-US" sz="4000" b="1">
                <a:solidFill>
                  <a:srgbClr val="000099"/>
                </a:solidFill>
                <a:ea typeface="楷体_GB2312" pitchFamily="49" charset="-122"/>
              </a:rPr>
              <a:t>本段写对“客”的回答，阐发了怀古伤时之情，感情色彩甚为悲伤。</a:t>
            </a:r>
            <a:r>
              <a:rPr lang="zh-CN" altLang="en-US" sz="4000"/>
              <a:t> </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zhuyie_Z2_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solidFill>
              <a:srgbClr val="CC0066"/>
            </a:solidFill>
            <a:miter lim="800000"/>
            <a:headEnd/>
            <a:tailEnd/>
          </a:ln>
        </p:spPr>
      </p:pic>
      <p:sp>
        <p:nvSpPr>
          <p:cNvPr id="46083" name="Text Box 3"/>
          <p:cNvSpPr txBox="1">
            <a:spLocks noChangeArrowheads="1"/>
          </p:cNvSpPr>
          <p:nvPr/>
        </p:nvSpPr>
        <p:spPr bwMode="auto">
          <a:xfrm>
            <a:off x="3657600" y="2193925"/>
            <a:ext cx="5272088" cy="1311275"/>
          </a:xfrm>
          <a:prstGeom prst="rect">
            <a:avLst/>
          </a:prstGeom>
          <a:noFill/>
          <a:ln w="9525">
            <a:noFill/>
            <a:miter lim="800000"/>
            <a:headEnd/>
            <a:tailEnd/>
          </a:ln>
        </p:spPr>
        <p:txBody>
          <a:bodyPr wrap="none">
            <a:spAutoFit/>
          </a:bodyPr>
          <a:lstStyle/>
          <a:p>
            <a:r>
              <a:rPr kumimoji="1" lang="zh-CN" altLang="en-US" sz="8000" b="1">
                <a:latin typeface="Times New Roman" pitchFamily="18" charset="0"/>
                <a:ea typeface="华文新魏" pitchFamily="2" charset="-122"/>
              </a:rPr>
              <a:t>为何而悲？</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20028142275021546"/>
          <p:cNvPicPr>
            <a:picLocks noChangeAspect="1" noChangeArrowheads="1"/>
          </p:cNvPicPr>
          <p:nvPr/>
        </p:nvPicPr>
        <p:blipFill>
          <a:blip r:embed="rId2" cstate="print"/>
          <a:srcRect/>
          <a:stretch>
            <a:fillRect/>
          </a:stretch>
        </p:blipFill>
        <p:spPr bwMode="auto">
          <a:xfrm>
            <a:off x="1066800" y="0"/>
            <a:ext cx="6388100" cy="6858000"/>
          </a:xfrm>
          <a:prstGeom prst="rect">
            <a:avLst/>
          </a:prstGeom>
          <a:noFill/>
          <a:ln w="9525">
            <a:noFill/>
            <a:miter lim="800000"/>
            <a:headEnd/>
            <a:tailEnd/>
          </a:ln>
        </p:spPr>
      </p:pic>
      <p:pic>
        <p:nvPicPr>
          <p:cNvPr id="208899" name="Picture 3" descr="图片3"/>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08900" name="Text Box 4"/>
          <p:cNvSpPr txBox="1">
            <a:spLocks noChangeArrowheads="1"/>
          </p:cNvSpPr>
          <p:nvPr/>
        </p:nvSpPr>
        <p:spPr bwMode="auto">
          <a:xfrm>
            <a:off x="1255713" y="381000"/>
            <a:ext cx="2012950" cy="5926138"/>
          </a:xfrm>
          <a:prstGeom prst="rect">
            <a:avLst/>
          </a:prstGeom>
          <a:noFill/>
          <a:ln w="9525">
            <a:noFill/>
            <a:miter lim="800000"/>
            <a:headEnd/>
            <a:tailEnd/>
          </a:ln>
        </p:spPr>
        <p:txBody>
          <a:bodyPr vert="eaVert" wrap="none">
            <a:spAutoFit/>
          </a:bodyPr>
          <a:lstStyle/>
          <a:p>
            <a:r>
              <a:rPr kumimoji="1" lang="zh-CN" altLang="en-US" sz="6000" b="1">
                <a:solidFill>
                  <a:srgbClr val="333300"/>
                </a:solidFill>
                <a:latin typeface="Times New Roman" pitchFamily="18" charset="0"/>
                <a:ea typeface="华文行楷" pitchFamily="2" charset="-122"/>
              </a:rPr>
              <a:t>英雄业绩今安在</a:t>
            </a:r>
          </a:p>
          <a:p>
            <a:r>
              <a:rPr kumimoji="1" lang="zh-CN" altLang="en-US" sz="6000" b="1">
                <a:solidFill>
                  <a:srgbClr val="333300"/>
                </a:solidFill>
                <a:latin typeface="Times New Roman" pitchFamily="18" charset="0"/>
                <a:ea typeface="华文行楷" pitchFamily="2" charset="-122"/>
              </a:rPr>
              <a:t>何况吾辈渔樵者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08899"/>
                                        </p:tgtEl>
                                        <p:attrNameLst>
                                          <p:attrName>style.visibility</p:attrName>
                                        </p:attrNameLst>
                                      </p:cBhvr>
                                      <p:to>
                                        <p:strVal val="visible"/>
                                      </p:to>
                                    </p:set>
                                    <p:animEffect transition="in" filter="dissolve">
                                      <p:cBhvr>
                                        <p:cTn id="7" dur="500"/>
                                        <p:tgtEl>
                                          <p:spTgt spid="208899"/>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208900"/>
                                        </p:tgtEl>
                                        <p:attrNameLst>
                                          <p:attrName>style.visibility</p:attrName>
                                        </p:attrNameLst>
                                      </p:cBhvr>
                                      <p:to>
                                        <p:strVal val="visible"/>
                                      </p:to>
                                    </p:set>
                                    <p:animEffect transition="in" filter="dissolve">
                                      <p:cBhvr>
                                        <p:cTn id="11" dur="500"/>
                                        <p:tgtEl>
                                          <p:spTgt spid="2089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900" grpId="0"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34"/>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140291" name="Picture 3" descr="v"/>
          <p:cNvPicPr>
            <a:picLocks noChangeAspect="1" noChangeArrowheads="1"/>
          </p:cNvPicPr>
          <p:nvPr/>
        </p:nvPicPr>
        <p:blipFill>
          <a:blip r:embed="rId3" cstate="print"/>
          <a:srcRect/>
          <a:stretch>
            <a:fillRect/>
          </a:stretch>
        </p:blipFill>
        <p:spPr bwMode="auto">
          <a:xfrm>
            <a:off x="3733800" y="2057400"/>
            <a:ext cx="1255713" cy="2286000"/>
          </a:xfrm>
          <a:prstGeom prst="rect">
            <a:avLst/>
          </a:prstGeom>
          <a:noFill/>
          <a:ln w="9525">
            <a:noFill/>
            <a:miter lim="800000"/>
            <a:headEnd/>
            <a:tailEnd/>
          </a:ln>
        </p:spPr>
      </p:pic>
      <p:sp>
        <p:nvSpPr>
          <p:cNvPr id="140292" name="Text Box 4"/>
          <p:cNvSpPr txBox="1">
            <a:spLocks noChangeArrowheads="1"/>
          </p:cNvSpPr>
          <p:nvPr/>
        </p:nvSpPr>
        <p:spPr bwMode="auto">
          <a:xfrm>
            <a:off x="1647825" y="838200"/>
            <a:ext cx="5210175" cy="5402263"/>
          </a:xfrm>
          <a:prstGeom prst="rect">
            <a:avLst/>
          </a:prstGeom>
          <a:noFill/>
          <a:ln w="9525">
            <a:noFill/>
            <a:miter lim="800000"/>
            <a:headEnd/>
            <a:tailEnd/>
          </a:ln>
        </p:spPr>
        <p:txBody>
          <a:bodyPr vert="eaVert" wrap="none">
            <a:spAutoFit/>
          </a:bodyPr>
          <a:lstStyle/>
          <a:p>
            <a:r>
              <a:rPr kumimoji="1" lang="zh-CN" altLang="en-US" sz="5400" b="1">
                <a:solidFill>
                  <a:srgbClr val="333300"/>
                </a:solidFill>
                <a:latin typeface="Times New Roman" pitchFamily="18" charset="0"/>
                <a:ea typeface="华文行楷" pitchFamily="2" charset="-122"/>
              </a:rPr>
              <a:t>天地阔远</a:t>
            </a:r>
          </a:p>
          <a:p>
            <a:endParaRPr kumimoji="1" lang="zh-CN" altLang="en-US" sz="5400" b="1">
              <a:solidFill>
                <a:srgbClr val="333300"/>
              </a:solidFill>
              <a:latin typeface="Times New Roman" pitchFamily="18" charset="0"/>
              <a:ea typeface="华文行楷" pitchFamily="2" charset="-122"/>
            </a:endParaRPr>
          </a:p>
          <a:p>
            <a:endParaRPr kumimoji="1" lang="zh-CN" altLang="en-US" sz="5400" b="1">
              <a:solidFill>
                <a:srgbClr val="333300"/>
              </a:solidFill>
              <a:latin typeface="Times New Roman" pitchFamily="18" charset="0"/>
              <a:ea typeface="华文行楷" pitchFamily="2" charset="-122"/>
            </a:endParaRPr>
          </a:p>
          <a:p>
            <a:endParaRPr kumimoji="1" lang="zh-CN" altLang="en-US" sz="5400" b="1">
              <a:solidFill>
                <a:srgbClr val="333300"/>
              </a:solidFill>
              <a:latin typeface="Times New Roman" pitchFamily="18" charset="0"/>
              <a:ea typeface="华文行楷" pitchFamily="2" charset="-122"/>
            </a:endParaRPr>
          </a:p>
          <a:p>
            <a:endParaRPr kumimoji="1" lang="zh-CN" altLang="en-US" sz="5400" b="1">
              <a:solidFill>
                <a:srgbClr val="333300"/>
              </a:solidFill>
              <a:latin typeface="Times New Roman" pitchFamily="18" charset="0"/>
              <a:ea typeface="华文行楷" pitchFamily="2" charset="-122"/>
            </a:endParaRPr>
          </a:p>
          <a:p>
            <a:r>
              <a:rPr kumimoji="1" lang="zh-CN" altLang="en-US" sz="6000" b="1">
                <a:solidFill>
                  <a:srgbClr val="333300"/>
                </a:solidFill>
                <a:latin typeface="Times New Roman" pitchFamily="18" charset="0"/>
                <a:ea typeface="华文行楷" pitchFamily="2" charset="-122"/>
              </a:rPr>
              <a:t>      而自身渺小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2" fill="hold" nodeType="clickEffect">
                                  <p:stCondLst>
                                    <p:cond delay="0"/>
                                  </p:stCondLst>
                                  <p:childTnLst>
                                    <p:set>
                                      <p:cBhvr>
                                        <p:cTn id="6" dur="1" fill="hold">
                                          <p:stCondLst>
                                            <p:cond delay="0"/>
                                          </p:stCondLst>
                                        </p:cTn>
                                        <p:tgtEl>
                                          <p:spTgt spid="140291"/>
                                        </p:tgtEl>
                                        <p:attrNameLst>
                                          <p:attrName>style.visibility</p:attrName>
                                        </p:attrNameLst>
                                      </p:cBhvr>
                                      <p:to>
                                        <p:strVal val="visible"/>
                                      </p:to>
                                    </p:set>
                                    <p:anim calcmode="lin" valueType="num">
                                      <p:cBhvr>
                                        <p:cTn id="7" dur="500" fill="hold"/>
                                        <p:tgtEl>
                                          <p:spTgt spid="140291"/>
                                        </p:tgtEl>
                                        <p:attrNameLst>
                                          <p:attrName>ppt_w</p:attrName>
                                        </p:attrNameLst>
                                      </p:cBhvr>
                                      <p:tavLst>
                                        <p:tav tm="0">
                                          <p:val>
                                            <p:strVal val="4*#ppt_w"/>
                                          </p:val>
                                        </p:tav>
                                        <p:tav tm="100000">
                                          <p:val>
                                            <p:strVal val="#ppt_w"/>
                                          </p:val>
                                        </p:tav>
                                      </p:tavLst>
                                    </p:anim>
                                    <p:anim calcmode="lin" valueType="num">
                                      <p:cBhvr>
                                        <p:cTn id="8" dur="500" fill="hold"/>
                                        <p:tgtEl>
                                          <p:spTgt spid="140291"/>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140292"/>
                                        </p:tgtEl>
                                        <p:attrNameLst>
                                          <p:attrName>style.visibility</p:attrName>
                                        </p:attrNameLst>
                                      </p:cBhvr>
                                      <p:to>
                                        <p:strVal val="visible"/>
                                      </p:to>
                                    </p:set>
                                    <p:animEffect transition="in" filter="dissolve">
                                      <p:cBhvr>
                                        <p:cTn id="12" dur="500"/>
                                        <p:tgtEl>
                                          <p:spTgt spid="140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2"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0" y="465138"/>
            <a:ext cx="9144000" cy="5946775"/>
          </a:xfrm>
          <a:prstGeom prst="rect">
            <a:avLst/>
          </a:prstGeom>
          <a:solidFill>
            <a:schemeClr val="bg1"/>
          </a:solidFill>
          <a:ln w="38100">
            <a:solidFill>
              <a:srgbClr val="73516A"/>
            </a:solidFill>
            <a:miter lim="800000"/>
            <a:headEnd/>
            <a:tailEnd/>
          </a:ln>
          <a:effectLst/>
        </p:spPr>
        <p:txBody>
          <a:bodyPr wrap="none" anchor="ctr"/>
          <a:lstStyle/>
          <a:p>
            <a:endParaRPr lang="zh-CN" altLang="en-US"/>
          </a:p>
        </p:txBody>
      </p:sp>
      <p:sp>
        <p:nvSpPr>
          <p:cNvPr id="18435" name="Text Box 3"/>
          <p:cNvSpPr txBox="1">
            <a:spLocks noChangeArrowheads="1"/>
          </p:cNvSpPr>
          <p:nvPr/>
        </p:nvSpPr>
        <p:spPr bwMode="auto">
          <a:xfrm>
            <a:off x="266700" y="704850"/>
            <a:ext cx="8553450" cy="5456238"/>
          </a:xfrm>
          <a:prstGeom prst="rect">
            <a:avLst/>
          </a:prstGeom>
          <a:noFill/>
          <a:ln w="9525">
            <a:noFill/>
            <a:miter lim="800000"/>
            <a:headEnd/>
            <a:tailEnd/>
          </a:ln>
          <a:effectLst/>
        </p:spPr>
        <p:txBody>
          <a:bodyPr>
            <a:spAutoFit/>
          </a:bodyPr>
          <a:lstStyle/>
          <a:p>
            <a:r>
              <a:rPr lang="zh-CN" altLang="en-US" b="1" dirty="0">
                <a:solidFill>
                  <a:schemeClr val="tx1"/>
                </a:solidFill>
                <a:latin typeface="华文新魏" pitchFamily="2" charset="-122"/>
                <a:ea typeface="华文新魏" pitchFamily="2" charset="-122"/>
              </a:rPr>
              <a:t>　　</a:t>
            </a:r>
            <a:r>
              <a:rPr lang="zh-CN" altLang="en-US" sz="3200" b="1" dirty="0">
                <a:solidFill>
                  <a:schemeClr val="tx1"/>
                </a:solidFill>
                <a:latin typeface="华文新魏" pitchFamily="2" charset="-122"/>
                <a:ea typeface="华文新魏" pitchFamily="2" charset="-122"/>
              </a:rPr>
              <a:t>将庐山写得最有韵味的诗是苏东坡；将西湖写得最为传神的诗也是苏东坡；而中秋，自有了苏东坡大醉而作，其他便都</a:t>
            </a:r>
            <a:r>
              <a:rPr lang="zh-CN" altLang="en-US" sz="3200" b="1" dirty="0">
                <a:solidFill>
                  <a:schemeClr val="tx1"/>
                </a:solidFill>
                <a:latin typeface="宋体"/>
                <a:ea typeface="华文新魏" pitchFamily="2" charset="-122"/>
              </a:rPr>
              <a:t>“</a:t>
            </a:r>
            <a:r>
              <a:rPr lang="zh-CN" altLang="en-US" sz="3200" b="1" dirty="0">
                <a:solidFill>
                  <a:schemeClr val="tx1"/>
                </a:solidFill>
                <a:latin typeface="华文新魏" pitchFamily="2" charset="-122"/>
                <a:ea typeface="华文新魏" pitchFamily="2" charset="-122"/>
              </a:rPr>
              <a:t>余词尽废</a:t>
            </a:r>
            <a:r>
              <a:rPr lang="zh-CN" altLang="en-US" sz="3200" b="1" dirty="0">
                <a:solidFill>
                  <a:schemeClr val="tx1"/>
                </a:solidFill>
                <a:latin typeface="宋体"/>
                <a:ea typeface="华文新魏" pitchFamily="2" charset="-122"/>
              </a:rPr>
              <a:t>”</a:t>
            </a:r>
            <a:r>
              <a:rPr lang="zh-CN" altLang="en-US" sz="3200" b="1" dirty="0">
                <a:solidFill>
                  <a:schemeClr val="tx1"/>
                </a:solidFill>
                <a:latin typeface="华文新魏" pitchFamily="2" charset="-122"/>
                <a:ea typeface="华文新魏" pitchFamily="2" charset="-122"/>
              </a:rPr>
              <a:t>。</a:t>
            </a:r>
            <a:r>
              <a:rPr lang="en-US" altLang="zh-CN" sz="3200" b="1" dirty="0">
                <a:solidFill>
                  <a:schemeClr val="tx1"/>
                </a:solidFill>
                <a:latin typeface="宋体"/>
                <a:ea typeface="华文新魏" pitchFamily="2" charset="-122"/>
              </a:rPr>
              <a:t>……</a:t>
            </a:r>
            <a:r>
              <a:rPr lang="zh-CN" altLang="en-US" sz="3200" b="1" dirty="0">
                <a:solidFill>
                  <a:schemeClr val="tx1"/>
                </a:solidFill>
                <a:latin typeface="华文新魏" pitchFamily="2" charset="-122"/>
                <a:ea typeface="华文新魏" pitchFamily="2" charset="-122"/>
              </a:rPr>
              <a:t>他一戏墨，就创立了中国文人画；他一写字，就有着惊世的书法流芳千古；他一好吃，就传出</a:t>
            </a:r>
            <a:r>
              <a:rPr lang="zh-CN" altLang="en-US" sz="3200" b="1" dirty="0">
                <a:solidFill>
                  <a:schemeClr val="tx1"/>
                </a:solidFill>
                <a:latin typeface="宋体"/>
                <a:ea typeface="华文新魏" pitchFamily="2" charset="-122"/>
              </a:rPr>
              <a:t>“</a:t>
            </a:r>
            <a:r>
              <a:rPr lang="zh-CN" altLang="en-US" sz="3200" b="1" dirty="0">
                <a:solidFill>
                  <a:schemeClr val="tx1"/>
                </a:solidFill>
                <a:latin typeface="华文新魏" pitchFamily="2" charset="-122"/>
                <a:ea typeface="华文新魏" pitchFamily="2" charset="-122"/>
              </a:rPr>
              <a:t>东坡肉</a:t>
            </a:r>
            <a:r>
              <a:rPr lang="zh-CN" altLang="en-US" sz="3200" b="1" dirty="0">
                <a:solidFill>
                  <a:schemeClr val="tx1"/>
                </a:solidFill>
                <a:latin typeface="宋体"/>
                <a:ea typeface="华文新魏" pitchFamily="2" charset="-122"/>
              </a:rPr>
              <a:t>”</a:t>
            </a:r>
            <a:r>
              <a:rPr lang="zh-CN" altLang="en-US" sz="3200" b="1" dirty="0">
                <a:solidFill>
                  <a:schemeClr val="tx1"/>
                </a:solidFill>
                <a:latin typeface="华文新魏" pitchFamily="2" charset="-122"/>
                <a:ea typeface="华文新魏" pitchFamily="2" charset="-122"/>
              </a:rPr>
              <a:t>、</a:t>
            </a:r>
            <a:r>
              <a:rPr lang="zh-CN" altLang="en-US" sz="3200" b="1" dirty="0">
                <a:solidFill>
                  <a:schemeClr val="tx1"/>
                </a:solidFill>
                <a:latin typeface="宋体"/>
                <a:ea typeface="华文新魏" pitchFamily="2" charset="-122"/>
              </a:rPr>
              <a:t>“</a:t>
            </a:r>
            <a:r>
              <a:rPr lang="zh-CN" altLang="en-US" sz="3200" b="1" dirty="0">
                <a:solidFill>
                  <a:schemeClr val="tx1"/>
                </a:solidFill>
                <a:latin typeface="华文新魏" pitchFamily="2" charset="-122"/>
                <a:ea typeface="华文新魏" pitchFamily="2" charset="-122"/>
              </a:rPr>
              <a:t>东坡饼</a:t>
            </a:r>
            <a:r>
              <a:rPr lang="zh-CN" altLang="en-US" sz="3200" b="1" dirty="0">
                <a:solidFill>
                  <a:schemeClr val="tx1"/>
                </a:solidFill>
                <a:latin typeface="宋体"/>
                <a:ea typeface="华文新魏" pitchFamily="2" charset="-122"/>
              </a:rPr>
              <a:t>”</a:t>
            </a:r>
            <a:r>
              <a:rPr lang="zh-CN" altLang="en-US" sz="3200" b="1" dirty="0">
                <a:solidFill>
                  <a:schemeClr val="tx1"/>
                </a:solidFill>
                <a:latin typeface="华文新魏" pitchFamily="2" charset="-122"/>
                <a:ea typeface="华文新魏" pitchFamily="2" charset="-122"/>
              </a:rPr>
              <a:t>诸类佳肴；他一穿戴，就使</a:t>
            </a:r>
            <a:r>
              <a:rPr lang="zh-CN" altLang="en-US" sz="3200" b="1" dirty="0">
                <a:solidFill>
                  <a:schemeClr val="tx1"/>
                </a:solidFill>
                <a:latin typeface="宋体"/>
                <a:ea typeface="华文新魏" pitchFamily="2" charset="-122"/>
              </a:rPr>
              <a:t>“</a:t>
            </a:r>
            <a:r>
              <a:rPr lang="zh-CN" altLang="en-US" sz="3200" b="1" dirty="0">
                <a:solidFill>
                  <a:schemeClr val="tx1"/>
                </a:solidFill>
                <a:latin typeface="华文新魏" pitchFamily="2" charset="-122"/>
                <a:ea typeface="华文新魏" pitchFamily="2" charset="-122"/>
              </a:rPr>
              <a:t>东坡帽</a:t>
            </a:r>
            <a:r>
              <a:rPr lang="zh-CN" altLang="en-US" sz="3200" b="1" dirty="0">
                <a:solidFill>
                  <a:schemeClr val="tx1"/>
                </a:solidFill>
                <a:latin typeface="宋体"/>
                <a:ea typeface="华文新魏" pitchFamily="2" charset="-122"/>
              </a:rPr>
              <a:t>”</a:t>
            </a:r>
            <a:r>
              <a:rPr lang="zh-CN" altLang="en-US" sz="3200" b="1" dirty="0">
                <a:solidFill>
                  <a:schemeClr val="tx1"/>
                </a:solidFill>
                <a:latin typeface="华文新魏" pitchFamily="2" charset="-122"/>
                <a:ea typeface="华文新魏" pitchFamily="2" charset="-122"/>
              </a:rPr>
              <a:t>、</a:t>
            </a:r>
            <a:r>
              <a:rPr lang="zh-CN" altLang="en-US" sz="3200" b="1" dirty="0">
                <a:solidFill>
                  <a:schemeClr val="tx1"/>
                </a:solidFill>
                <a:latin typeface="宋体"/>
                <a:ea typeface="华文新魏" pitchFamily="2" charset="-122"/>
              </a:rPr>
              <a:t>“</a:t>
            </a:r>
            <a:r>
              <a:rPr lang="zh-CN" altLang="en-US" sz="3200" b="1" dirty="0">
                <a:solidFill>
                  <a:schemeClr val="tx1"/>
                </a:solidFill>
                <a:latin typeface="华文新魏" pitchFamily="2" charset="-122"/>
                <a:ea typeface="华文新魏" pitchFamily="2" charset="-122"/>
              </a:rPr>
              <a:t>东坡屐</a:t>
            </a:r>
            <a:r>
              <a:rPr lang="zh-CN" altLang="en-US" sz="3200" b="1" dirty="0">
                <a:solidFill>
                  <a:schemeClr val="tx1"/>
                </a:solidFill>
                <a:latin typeface="宋体"/>
                <a:ea typeface="华文新魏" pitchFamily="2" charset="-122"/>
              </a:rPr>
              <a:t>”</a:t>
            </a:r>
            <a:r>
              <a:rPr lang="zh-CN" altLang="en-US" sz="3200" b="1" dirty="0">
                <a:solidFill>
                  <a:schemeClr val="tx1"/>
                </a:solidFill>
                <a:latin typeface="华文新魏" pitchFamily="2" charset="-122"/>
                <a:ea typeface="华文新魏" pitchFamily="2" charset="-122"/>
              </a:rPr>
              <a:t>民间长存；他一说笑，就让和尚成为名僧</a:t>
            </a:r>
            <a:r>
              <a:rPr lang="en-US" altLang="zh-CN" sz="3200" b="1" dirty="0">
                <a:solidFill>
                  <a:schemeClr val="tx1"/>
                </a:solidFill>
                <a:latin typeface="宋体"/>
                <a:ea typeface="华文新魏" pitchFamily="2" charset="-122"/>
              </a:rPr>
              <a:t>……</a:t>
            </a:r>
            <a:r>
              <a:rPr lang="zh-CN" altLang="en-US" sz="3200" b="1" dirty="0">
                <a:solidFill>
                  <a:schemeClr val="tx1"/>
                </a:solidFill>
                <a:latin typeface="华文新魏" pitchFamily="2" charset="-122"/>
                <a:ea typeface="华文新魏" pitchFamily="2" charset="-122"/>
              </a:rPr>
              <a:t>如此等等，仿佛只要苏东坡稍一动弹，就会留下一道浓重的文化色彩。</a:t>
            </a:r>
          </a:p>
          <a:p>
            <a:r>
              <a:rPr lang="zh-CN" altLang="en-US" sz="3200" b="1" dirty="0">
                <a:solidFill>
                  <a:schemeClr val="tx1"/>
                </a:solidFill>
                <a:latin typeface="华文新魏" pitchFamily="2" charset="-122"/>
                <a:ea typeface="华文新魏" pitchFamily="2" charset="-122"/>
              </a:rPr>
              <a:t>          </a:t>
            </a:r>
            <a:r>
              <a:rPr lang="en-US" altLang="zh-CN" sz="3200" b="1" dirty="0">
                <a:solidFill>
                  <a:schemeClr val="tx1"/>
                </a:solidFill>
                <a:latin typeface="宋体"/>
                <a:ea typeface="华文新魏" pitchFamily="2" charset="-122"/>
              </a:rPr>
              <a:t>——</a:t>
            </a:r>
            <a:r>
              <a:rPr lang="en-US" altLang="zh-CN" sz="3200" b="1" dirty="0">
                <a:solidFill>
                  <a:schemeClr val="tx1"/>
                </a:solidFill>
                <a:latin typeface="华文新魏" pitchFamily="2" charset="-122"/>
                <a:ea typeface="华文新魏" pitchFamily="2" charset="-122"/>
              </a:rPr>
              <a:t> </a:t>
            </a:r>
            <a:r>
              <a:rPr lang="zh-CN" altLang="en-US" sz="3200" b="1" dirty="0">
                <a:solidFill>
                  <a:schemeClr val="tx1"/>
                </a:solidFill>
                <a:latin typeface="华文新魏" pitchFamily="2" charset="-122"/>
                <a:ea typeface="华文新魏" pitchFamily="2" charset="-122"/>
              </a:rPr>
              <a:t>方方</a:t>
            </a:r>
            <a:r>
              <a:rPr lang="en-US" altLang="zh-CN" sz="3200" b="1" dirty="0">
                <a:solidFill>
                  <a:schemeClr val="tx1"/>
                </a:solidFill>
                <a:latin typeface="华文新魏" pitchFamily="2" charset="-122"/>
                <a:ea typeface="华文新魏" pitchFamily="2" charset="-122"/>
              </a:rPr>
              <a:t>《</a:t>
            </a:r>
            <a:r>
              <a:rPr lang="zh-CN" altLang="en-US" sz="3200" b="1" dirty="0">
                <a:solidFill>
                  <a:schemeClr val="tx1"/>
                </a:solidFill>
                <a:latin typeface="华文新魏" pitchFamily="2" charset="-122"/>
                <a:ea typeface="华文新魏" pitchFamily="2" charset="-122"/>
              </a:rPr>
              <a:t>喜欢苏东坡（节选）</a:t>
            </a:r>
            <a:r>
              <a:rPr lang="en-US" altLang="zh-CN" sz="3200" b="1" dirty="0">
                <a:solidFill>
                  <a:schemeClr val="tx1"/>
                </a:solidFill>
                <a:latin typeface="华文新魏" pitchFamily="2" charset="-122"/>
                <a:ea typeface="华文新魏" pitchFamily="2" charset="-122"/>
              </a:rPr>
              <a:t>》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0"/>
          <p:cNvPicPr>
            <a:picLocks noChangeAspect="1" noChangeArrowheads="1"/>
          </p:cNvPicPr>
          <p:nvPr/>
        </p:nvPicPr>
        <p:blipFill>
          <a:blip r:embed="rId2" cstate="print"/>
          <a:srcRect/>
          <a:stretch>
            <a:fillRect/>
          </a:stretch>
        </p:blipFill>
        <p:spPr bwMode="auto">
          <a:xfrm>
            <a:off x="0" y="0"/>
            <a:ext cx="9144000" cy="6835775"/>
          </a:xfrm>
          <a:prstGeom prst="rect">
            <a:avLst/>
          </a:prstGeom>
          <a:noFill/>
          <a:ln w="9525">
            <a:noFill/>
            <a:miter lim="800000"/>
            <a:headEnd/>
            <a:tailEnd/>
          </a:ln>
        </p:spPr>
      </p:pic>
      <p:pic>
        <p:nvPicPr>
          <p:cNvPr id="141315" name="Picture 3" descr="193"/>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41316" name="Text Box 4"/>
          <p:cNvSpPr txBox="1">
            <a:spLocks noChangeArrowheads="1"/>
          </p:cNvSpPr>
          <p:nvPr/>
        </p:nvSpPr>
        <p:spPr bwMode="auto">
          <a:xfrm>
            <a:off x="6154738" y="76200"/>
            <a:ext cx="2197100" cy="6781800"/>
          </a:xfrm>
          <a:prstGeom prst="rect">
            <a:avLst/>
          </a:prstGeom>
          <a:noFill/>
          <a:ln w="9525">
            <a:noFill/>
            <a:miter lim="800000"/>
            <a:headEnd/>
            <a:tailEnd/>
          </a:ln>
        </p:spPr>
        <p:txBody>
          <a:bodyPr vert="eaVert">
            <a:spAutoFit/>
          </a:bodyPr>
          <a:lstStyle/>
          <a:p>
            <a:r>
              <a:rPr kumimoji="1" lang="zh-CN" altLang="en-US" sz="6600" b="1">
                <a:solidFill>
                  <a:srgbClr val="008000"/>
                </a:solidFill>
                <a:latin typeface="华文行楷" pitchFamily="2" charset="-122"/>
                <a:ea typeface="华文行楷" pitchFamily="2" charset="-122"/>
              </a:rPr>
              <a:t>长江无穷</a:t>
            </a:r>
          </a:p>
          <a:p>
            <a:r>
              <a:rPr kumimoji="1" lang="zh-CN" altLang="en-US" sz="6600" b="1">
                <a:solidFill>
                  <a:srgbClr val="008000"/>
                </a:solidFill>
                <a:latin typeface="华文行楷" pitchFamily="2" charset="-122"/>
                <a:ea typeface="华文行楷" pitchFamily="2" charset="-122"/>
              </a:rPr>
              <a:t>  而人生短暂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141315"/>
                                        </p:tgtEl>
                                        <p:attrNameLst>
                                          <p:attrName>style.visibility</p:attrName>
                                        </p:attrNameLst>
                                      </p:cBhvr>
                                      <p:to>
                                        <p:strVal val="visible"/>
                                      </p:to>
                                    </p:set>
                                    <p:animEffect transition="in" filter="blinds(vertical)">
                                      <p:cBhvr>
                                        <p:cTn id="7" dur="500"/>
                                        <p:tgtEl>
                                          <p:spTgt spid="141315"/>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41316"/>
                                        </p:tgtEl>
                                        <p:attrNameLst>
                                          <p:attrName>style.visibility</p:attrName>
                                        </p:attrNameLst>
                                      </p:cBhvr>
                                      <p:to>
                                        <p:strVal val="visible"/>
                                      </p:to>
                                    </p:set>
                                    <p:anim calcmode="lin" valueType="num">
                                      <p:cBhvr additive="base">
                                        <p:cTn id="11" dur="500" fill="hold"/>
                                        <p:tgtEl>
                                          <p:spTgt spid="141316"/>
                                        </p:tgtEl>
                                        <p:attrNameLst>
                                          <p:attrName>ppt_x</p:attrName>
                                        </p:attrNameLst>
                                      </p:cBhvr>
                                      <p:tavLst>
                                        <p:tav tm="0">
                                          <p:val>
                                            <p:strVal val="1+#ppt_w/2"/>
                                          </p:val>
                                        </p:tav>
                                        <p:tav tm="100000">
                                          <p:val>
                                            <p:strVal val="#ppt_x"/>
                                          </p:val>
                                        </p:tav>
                                      </p:tavLst>
                                    </p:anim>
                                    <p:anim calcmode="lin" valueType="num">
                                      <p:cBhvr additive="base">
                                        <p:cTn id="12" dur="500" fill="hold"/>
                                        <p:tgtEl>
                                          <p:spTgt spid="1413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6" grpId="0"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1138" name="图片 7" descr="ss"/>
          <p:cNvPicPr>
            <a:picLocks noChangeAspect="1" noChangeArrowheads="1"/>
          </p:cNvPicPr>
          <p:nvPr/>
        </p:nvPicPr>
        <p:blipFill>
          <a:blip r:embed="rId2" cstate="print"/>
          <a:srcRect/>
          <a:stretch>
            <a:fillRect/>
          </a:stretch>
        </p:blipFill>
        <p:spPr bwMode="auto">
          <a:xfrm>
            <a:off x="4932363" y="1196975"/>
            <a:ext cx="3852862" cy="5013325"/>
          </a:xfrm>
          <a:prstGeom prst="rect">
            <a:avLst/>
          </a:prstGeom>
          <a:noFill/>
          <a:ln w="9525">
            <a:noFill/>
            <a:miter lim="800000"/>
            <a:headEnd/>
            <a:tailEnd/>
          </a:ln>
          <a:effectLst/>
        </p:spPr>
      </p:pic>
      <p:sp>
        <p:nvSpPr>
          <p:cNvPr id="91139" name="矩形 2"/>
          <p:cNvSpPr>
            <a:spLocks noGrp="1" noChangeArrowheads="1"/>
          </p:cNvSpPr>
          <p:nvPr>
            <p:ph type="title" idx="4294967295"/>
          </p:nvPr>
        </p:nvSpPr>
        <p:spPr>
          <a:xfrm>
            <a:off x="457200" y="457200"/>
            <a:ext cx="8229600" cy="760413"/>
          </a:xfrm>
        </p:spPr>
        <p:txBody>
          <a:bodyPr>
            <a:normAutofit fontScale="90000"/>
          </a:bodyPr>
          <a:lstStyle/>
          <a:p>
            <a:r>
              <a:rPr lang="zh-CN" altLang="en-US" b="1">
                <a:latin typeface="华文新魏" pitchFamily="2" charset="-122"/>
                <a:ea typeface="华文新魏" pitchFamily="2" charset="-122"/>
              </a:rPr>
              <a:t>苏轼的悲从何而来？</a:t>
            </a:r>
            <a:r>
              <a:rPr lang="zh-CN" altLang="en-US" sz="4000" b="1">
                <a:latin typeface="华文新魏" pitchFamily="2" charset="-122"/>
                <a:ea typeface="华文新魏" pitchFamily="2" charset="-122"/>
              </a:rPr>
              <a:t> </a:t>
            </a:r>
          </a:p>
        </p:txBody>
      </p:sp>
      <p:sp>
        <p:nvSpPr>
          <p:cNvPr id="14339" name="矩形 3"/>
          <p:cNvSpPr>
            <a:spLocks noGrp="1" noChangeArrowheads="1"/>
          </p:cNvSpPr>
          <p:nvPr>
            <p:ph type="body" idx="4294967295"/>
          </p:nvPr>
        </p:nvSpPr>
        <p:spPr>
          <a:xfrm>
            <a:off x="468313" y="1773238"/>
            <a:ext cx="8229600" cy="863600"/>
          </a:xfrm>
        </p:spPr>
        <p:txBody>
          <a:bodyPr/>
          <a:lstStyle/>
          <a:p>
            <a:pPr>
              <a:buFont typeface="Wingdings" pitchFamily="2" charset="2"/>
              <a:buNone/>
            </a:pPr>
            <a:r>
              <a:rPr lang="zh-CN" altLang="en-US" sz="3600" b="1">
                <a:solidFill>
                  <a:srgbClr val="FF3300"/>
                </a:solidFill>
                <a:latin typeface="华文新魏" pitchFamily="2" charset="-122"/>
                <a:ea typeface="华文新魏" pitchFamily="2" charset="-122"/>
              </a:rPr>
              <a:t>  从歌声中来         （政治失意）</a:t>
            </a:r>
          </a:p>
        </p:txBody>
      </p:sp>
      <p:sp>
        <p:nvSpPr>
          <p:cNvPr id="14340" name="矩形 4"/>
          <p:cNvSpPr>
            <a:spLocks noChangeArrowheads="1"/>
          </p:cNvSpPr>
          <p:nvPr/>
        </p:nvSpPr>
        <p:spPr bwMode="auto">
          <a:xfrm>
            <a:off x="684213" y="2852738"/>
            <a:ext cx="8070850" cy="641350"/>
          </a:xfrm>
          <a:prstGeom prst="rect">
            <a:avLst/>
          </a:prstGeom>
          <a:noFill/>
          <a:ln w="9525">
            <a:noFill/>
            <a:miter lim="800000"/>
            <a:headEnd/>
            <a:tailEnd/>
          </a:ln>
          <a:effectLst/>
        </p:spPr>
        <p:txBody>
          <a:bodyPr>
            <a:spAutoFit/>
          </a:bodyPr>
          <a:lstStyle/>
          <a:p>
            <a:pPr>
              <a:spcBef>
                <a:spcPct val="50000"/>
              </a:spcBef>
              <a:buFontTx/>
              <a:buChar char="•"/>
            </a:pPr>
            <a:r>
              <a:rPr lang="zh-CN" altLang="en-US" sz="3600" b="1">
                <a:solidFill>
                  <a:srgbClr val="FF3300"/>
                </a:solidFill>
                <a:latin typeface="华文新魏" pitchFamily="2" charset="-122"/>
                <a:ea typeface="华文新魏" pitchFamily="2" charset="-122"/>
              </a:rPr>
              <a:t>从箫声中来         （箫声幽怨）</a:t>
            </a:r>
          </a:p>
        </p:txBody>
      </p:sp>
      <p:sp>
        <p:nvSpPr>
          <p:cNvPr id="14341" name="矩形 5"/>
          <p:cNvSpPr>
            <a:spLocks noChangeArrowheads="1"/>
          </p:cNvSpPr>
          <p:nvPr/>
        </p:nvSpPr>
        <p:spPr bwMode="auto">
          <a:xfrm>
            <a:off x="611188" y="3933825"/>
            <a:ext cx="7491412" cy="641350"/>
          </a:xfrm>
          <a:prstGeom prst="rect">
            <a:avLst/>
          </a:prstGeom>
          <a:noFill/>
          <a:ln w="9525">
            <a:noFill/>
            <a:miter lim="800000"/>
            <a:headEnd/>
            <a:tailEnd/>
          </a:ln>
          <a:effectLst/>
        </p:spPr>
        <p:txBody>
          <a:bodyPr>
            <a:spAutoFit/>
          </a:bodyPr>
          <a:lstStyle/>
          <a:p>
            <a:pPr>
              <a:spcBef>
                <a:spcPct val="50000"/>
              </a:spcBef>
              <a:buFontTx/>
              <a:buChar char="•"/>
            </a:pPr>
            <a:r>
              <a:rPr lang="zh-CN" altLang="en-US" sz="3600" b="1">
                <a:solidFill>
                  <a:srgbClr val="FF3300"/>
                </a:solidFill>
                <a:latin typeface="华文新魏" pitchFamily="2" charset="-122"/>
                <a:ea typeface="华文新魏" pitchFamily="2" charset="-122"/>
              </a:rPr>
              <a:t>从历史人物中来     （人生无常）</a:t>
            </a:r>
          </a:p>
        </p:txBody>
      </p:sp>
      <p:sp>
        <p:nvSpPr>
          <p:cNvPr id="14342" name="矩形 6"/>
          <p:cNvSpPr>
            <a:spLocks noChangeArrowheads="1"/>
          </p:cNvSpPr>
          <p:nvPr/>
        </p:nvSpPr>
        <p:spPr bwMode="auto">
          <a:xfrm>
            <a:off x="611188" y="4868863"/>
            <a:ext cx="7527925" cy="641350"/>
          </a:xfrm>
          <a:prstGeom prst="rect">
            <a:avLst/>
          </a:prstGeom>
          <a:noFill/>
          <a:ln w="9525">
            <a:noFill/>
            <a:miter lim="800000"/>
            <a:headEnd/>
            <a:tailEnd/>
          </a:ln>
          <a:effectLst/>
        </p:spPr>
        <p:txBody>
          <a:bodyPr wrap="none">
            <a:spAutoFit/>
          </a:bodyPr>
          <a:lstStyle/>
          <a:p>
            <a:pPr>
              <a:spcBef>
                <a:spcPct val="50000"/>
              </a:spcBef>
              <a:buFontTx/>
              <a:buChar char="•"/>
            </a:pPr>
            <a:r>
              <a:rPr lang="zh-CN" altLang="en-US" sz="3600" b="1">
                <a:solidFill>
                  <a:srgbClr val="FF3300"/>
                </a:solidFill>
                <a:latin typeface="华文新魏" pitchFamily="2" charset="-122"/>
                <a:ea typeface="华文新魏" pitchFamily="2" charset="-122"/>
              </a:rPr>
              <a:t>从个人境遇中来     （生命短暂）</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340"/>
                                        </p:tgtEl>
                                        <p:attrNameLst>
                                          <p:attrName>style.visibility</p:attrName>
                                        </p:attrNameLst>
                                      </p:cBhvr>
                                      <p:to>
                                        <p:strVal val="visible"/>
                                      </p:to>
                                    </p:set>
                                    <p:anim calcmode="lin" valueType="num">
                                      <p:cBhvr additive="base">
                                        <p:cTn id="13" dur="500" fill="hold"/>
                                        <p:tgtEl>
                                          <p:spTgt spid="14340"/>
                                        </p:tgtEl>
                                        <p:attrNameLst>
                                          <p:attrName>ppt_x</p:attrName>
                                        </p:attrNameLst>
                                      </p:cBhvr>
                                      <p:tavLst>
                                        <p:tav tm="0">
                                          <p:val>
                                            <p:strVal val="0-#ppt_w/2"/>
                                          </p:val>
                                        </p:tav>
                                        <p:tav tm="100000">
                                          <p:val>
                                            <p:strVal val="#ppt_x"/>
                                          </p:val>
                                        </p:tav>
                                      </p:tavLst>
                                    </p:anim>
                                    <p:anim calcmode="lin" valueType="num">
                                      <p:cBhvr additive="base">
                                        <p:cTn id="14" dur="500" fill="hold"/>
                                        <p:tgtEl>
                                          <p:spTgt spid="1434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341"/>
                                        </p:tgtEl>
                                        <p:attrNameLst>
                                          <p:attrName>style.visibility</p:attrName>
                                        </p:attrNameLst>
                                      </p:cBhvr>
                                      <p:to>
                                        <p:strVal val="visible"/>
                                      </p:to>
                                    </p:set>
                                    <p:anim calcmode="lin" valueType="num">
                                      <p:cBhvr additive="base">
                                        <p:cTn id="19" dur="500" fill="hold"/>
                                        <p:tgtEl>
                                          <p:spTgt spid="14341"/>
                                        </p:tgtEl>
                                        <p:attrNameLst>
                                          <p:attrName>ppt_x</p:attrName>
                                        </p:attrNameLst>
                                      </p:cBhvr>
                                      <p:tavLst>
                                        <p:tav tm="0">
                                          <p:val>
                                            <p:strVal val="0-#ppt_w/2"/>
                                          </p:val>
                                        </p:tav>
                                        <p:tav tm="100000">
                                          <p:val>
                                            <p:strVal val="#ppt_x"/>
                                          </p:val>
                                        </p:tav>
                                      </p:tavLst>
                                    </p:anim>
                                    <p:anim calcmode="lin" valueType="num">
                                      <p:cBhvr additive="base">
                                        <p:cTn id="20" dur="500" fill="hold"/>
                                        <p:tgtEl>
                                          <p:spTgt spid="1434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342"/>
                                        </p:tgtEl>
                                        <p:attrNameLst>
                                          <p:attrName>style.visibility</p:attrName>
                                        </p:attrNameLst>
                                      </p:cBhvr>
                                      <p:to>
                                        <p:strVal val="visible"/>
                                      </p:to>
                                    </p:set>
                                    <p:anim calcmode="lin" valueType="num">
                                      <p:cBhvr additive="base">
                                        <p:cTn id="25" dur="500" fill="hold"/>
                                        <p:tgtEl>
                                          <p:spTgt spid="14342"/>
                                        </p:tgtEl>
                                        <p:attrNameLst>
                                          <p:attrName>ppt_x</p:attrName>
                                        </p:attrNameLst>
                                      </p:cBhvr>
                                      <p:tavLst>
                                        <p:tav tm="0">
                                          <p:val>
                                            <p:strVal val="0-#ppt_w/2"/>
                                          </p:val>
                                        </p:tav>
                                        <p:tav tm="100000">
                                          <p:val>
                                            <p:strVal val="#ppt_x"/>
                                          </p:val>
                                        </p:tav>
                                      </p:tavLst>
                                    </p:anim>
                                    <p:anim calcmode="lin" valueType="num">
                                      <p:cBhvr additive="base">
                                        <p:cTn id="26" dur="500" fill="hold"/>
                                        <p:tgtEl>
                                          <p:spTgt spid="143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utoUpdateAnimBg="0"/>
      <p:bldP spid="14340" grpId="0" autoUpdateAnimBg="0"/>
      <p:bldP spid="14341" grpId="0" autoUpdateAnimBg="0"/>
      <p:bldP spid="14342" grpId="0"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4"/>
          <p:cNvSpPr txBox="1">
            <a:spLocks noChangeArrowheads="1"/>
          </p:cNvSpPr>
          <p:nvPr/>
        </p:nvSpPr>
        <p:spPr bwMode="auto">
          <a:xfrm>
            <a:off x="468313" y="1773238"/>
            <a:ext cx="793750" cy="2092325"/>
          </a:xfrm>
          <a:prstGeom prst="rect">
            <a:avLst/>
          </a:prstGeom>
          <a:noFill/>
          <a:ln w="9525">
            <a:noFill/>
            <a:miter lim="800000"/>
            <a:headEnd/>
            <a:tailEnd/>
          </a:ln>
        </p:spPr>
        <p:txBody>
          <a:bodyPr vert="eaVert" wrap="none">
            <a:spAutoFit/>
          </a:bodyPr>
          <a:lstStyle/>
          <a:p>
            <a:r>
              <a:rPr lang="zh-CN" altLang="en-US" sz="4000" b="1">
                <a:ea typeface="楷体_GB2312" pitchFamily="49" charset="-122"/>
              </a:rPr>
              <a:t>情怀阐发</a:t>
            </a:r>
          </a:p>
        </p:txBody>
      </p:sp>
      <p:sp>
        <p:nvSpPr>
          <p:cNvPr id="50179" name="AutoShape 5"/>
          <p:cNvSpPr>
            <a:spLocks/>
          </p:cNvSpPr>
          <p:nvPr/>
        </p:nvSpPr>
        <p:spPr bwMode="auto">
          <a:xfrm>
            <a:off x="1403350" y="620713"/>
            <a:ext cx="574675" cy="4392612"/>
          </a:xfrm>
          <a:prstGeom prst="leftBrace">
            <a:avLst>
              <a:gd name="adj1" fmla="val 63697"/>
              <a:gd name="adj2" fmla="val 50000"/>
            </a:avLst>
          </a:prstGeom>
          <a:noFill/>
          <a:ln w="31750">
            <a:solidFill>
              <a:srgbClr val="800000"/>
            </a:solidFill>
            <a:round/>
            <a:headEnd/>
            <a:tailEnd/>
          </a:ln>
        </p:spPr>
        <p:txBody>
          <a:bodyPr wrap="none" anchor="ctr"/>
          <a:lstStyle/>
          <a:p>
            <a:endParaRPr lang="zh-CN" altLang="en-US"/>
          </a:p>
        </p:txBody>
      </p:sp>
      <p:sp>
        <p:nvSpPr>
          <p:cNvPr id="117766" name="Text Box 6"/>
          <p:cNvSpPr txBox="1">
            <a:spLocks noChangeArrowheads="1"/>
          </p:cNvSpPr>
          <p:nvPr/>
        </p:nvSpPr>
        <p:spPr bwMode="auto">
          <a:xfrm>
            <a:off x="1979613" y="333375"/>
            <a:ext cx="1408112" cy="579438"/>
          </a:xfrm>
          <a:prstGeom prst="rect">
            <a:avLst/>
          </a:prstGeom>
          <a:noFill/>
          <a:ln w="9525">
            <a:noFill/>
            <a:miter lim="800000"/>
            <a:headEnd/>
            <a:tailEnd/>
          </a:ln>
        </p:spPr>
        <p:txBody>
          <a:bodyPr wrap="none">
            <a:spAutoFit/>
          </a:bodyPr>
          <a:lstStyle/>
          <a:p>
            <a:r>
              <a:rPr lang="zh-CN" altLang="en-US" sz="3200" b="1">
                <a:ea typeface="楷体_GB2312" pitchFamily="49" charset="-122"/>
              </a:rPr>
              <a:t>对比：</a:t>
            </a:r>
          </a:p>
        </p:txBody>
      </p:sp>
      <p:sp>
        <p:nvSpPr>
          <p:cNvPr id="117767" name="Text Box 7"/>
          <p:cNvSpPr txBox="1">
            <a:spLocks noChangeArrowheads="1"/>
          </p:cNvSpPr>
          <p:nvPr/>
        </p:nvSpPr>
        <p:spPr bwMode="auto">
          <a:xfrm>
            <a:off x="3059113" y="404813"/>
            <a:ext cx="5076825" cy="579437"/>
          </a:xfrm>
          <a:prstGeom prst="rect">
            <a:avLst/>
          </a:prstGeom>
          <a:noFill/>
          <a:ln w="9525">
            <a:noFill/>
            <a:miter lim="800000"/>
            <a:headEnd/>
            <a:tailEnd/>
          </a:ln>
        </p:spPr>
        <p:txBody>
          <a:bodyPr wrap="none">
            <a:spAutoFit/>
          </a:bodyPr>
          <a:lstStyle/>
          <a:p>
            <a:r>
              <a:rPr lang="zh-CN" altLang="en-US" sz="3200" b="1">
                <a:solidFill>
                  <a:schemeClr val="accent2"/>
                </a:solidFill>
                <a:ea typeface="楷体_GB2312" pitchFamily="49" charset="-122"/>
              </a:rPr>
              <a:t>古今人物</a:t>
            </a:r>
            <a:r>
              <a:rPr lang="en-US" altLang="zh-CN" sz="3200" b="1">
                <a:solidFill>
                  <a:schemeClr val="accent2"/>
                </a:solidFill>
                <a:ea typeface="楷体_GB2312" pitchFamily="49" charset="-122"/>
              </a:rPr>
              <a:t>——</a:t>
            </a:r>
            <a:r>
              <a:rPr lang="zh-CN" altLang="en-US" sz="3200" b="1">
                <a:solidFill>
                  <a:schemeClr val="accent2"/>
                </a:solidFill>
                <a:ea typeface="楷体_GB2312" pitchFamily="49" charset="-122"/>
              </a:rPr>
              <a:t>曹操，吾与子</a:t>
            </a:r>
          </a:p>
        </p:txBody>
      </p:sp>
      <p:sp>
        <p:nvSpPr>
          <p:cNvPr id="50182" name="Text Box 8"/>
          <p:cNvSpPr txBox="1">
            <a:spLocks noChangeArrowheads="1"/>
          </p:cNvSpPr>
          <p:nvPr/>
        </p:nvSpPr>
        <p:spPr bwMode="auto">
          <a:xfrm>
            <a:off x="2032000" y="1490663"/>
            <a:ext cx="184150" cy="366712"/>
          </a:xfrm>
          <a:prstGeom prst="rect">
            <a:avLst/>
          </a:prstGeom>
          <a:noFill/>
          <a:ln w="9525">
            <a:noFill/>
            <a:miter lim="800000"/>
            <a:headEnd/>
            <a:tailEnd/>
          </a:ln>
        </p:spPr>
        <p:txBody>
          <a:bodyPr wrap="none">
            <a:spAutoFit/>
          </a:bodyPr>
          <a:lstStyle/>
          <a:p>
            <a:endParaRPr lang="zh-CN" altLang="en-US"/>
          </a:p>
        </p:txBody>
      </p:sp>
      <p:sp>
        <p:nvSpPr>
          <p:cNvPr id="117769" name="Text Box 9"/>
          <p:cNvSpPr txBox="1">
            <a:spLocks noChangeArrowheads="1"/>
          </p:cNvSpPr>
          <p:nvPr/>
        </p:nvSpPr>
        <p:spPr bwMode="auto">
          <a:xfrm>
            <a:off x="1979613" y="981075"/>
            <a:ext cx="6500812" cy="1554163"/>
          </a:xfrm>
          <a:prstGeom prst="rect">
            <a:avLst/>
          </a:prstGeom>
          <a:noFill/>
          <a:ln w="9525">
            <a:noFill/>
            <a:miter lim="800000"/>
            <a:headEnd/>
            <a:tailEnd/>
          </a:ln>
        </p:spPr>
        <p:txBody>
          <a:bodyPr>
            <a:spAutoFit/>
          </a:bodyPr>
          <a:lstStyle/>
          <a:p>
            <a:pPr>
              <a:spcBef>
                <a:spcPct val="50000"/>
              </a:spcBef>
              <a:buClr>
                <a:schemeClr val="hlink"/>
              </a:buClr>
              <a:buFont typeface="Wingdings" pitchFamily="2" charset="2"/>
              <a:buNone/>
            </a:pPr>
            <a:r>
              <a:rPr lang="zh-CN" altLang="en-US" sz="3200" b="1">
                <a:solidFill>
                  <a:srgbClr val="660066"/>
                </a:solidFill>
                <a:latin typeface="楷体_GB2312" pitchFamily="49" charset="-122"/>
                <a:ea typeface="楷体_GB2312" pitchFamily="49" charset="-122"/>
              </a:rPr>
              <a:t>赤壁江山触发他想到历史上的英雄人物，当年何等英雄，而今安在</a:t>
            </a:r>
            <a:r>
              <a:rPr lang="en-US" altLang="zh-CN" sz="3200" b="1">
                <a:solidFill>
                  <a:srgbClr val="660066"/>
                </a:solidFill>
                <a:latin typeface="楷体_GB2312" pitchFamily="49" charset="-122"/>
                <a:ea typeface="楷体_GB2312" pitchFamily="49" charset="-122"/>
              </a:rPr>
              <a:t>?</a:t>
            </a:r>
            <a:r>
              <a:rPr lang="zh-CN" altLang="en-US" sz="3200" b="1">
                <a:solidFill>
                  <a:srgbClr val="660066"/>
                </a:solidFill>
                <a:latin typeface="楷体_GB2312" pitchFamily="49" charset="-122"/>
                <a:ea typeface="楷体_GB2312" pitchFamily="49" charset="-122"/>
              </a:rPr>
              <a:t>何况吾辈渔樵江渚之上</a:t>
            </a:r>
            <a:r>
              <a:rPr lang="en-US" altLang="zh-CN" sz="3200" b="1">
                <a:solidFill>
                  <a:srgbClr val="660066"/>
                </a:solidFill>
                <a:latin typeface="楷体_GB2312" pitchFamily="49" charset="-122"/>
                <a:ea typeface="楷体_GB2312" pitchFamily="49" charset="-122"/>
              </a:rPr>
              <a:t>!</a:t>
            </a:r>
            <a:endParaRPr lang="zh-CN" altLang="en-US" sz="3200">
              <a:solidFill>
                <a:srgbClr val="660066"/>
              </a:solidFill>
              <a:latin typeface="楷体_GB2312" pitchFamily="49" charset="-122"/>
              <a:ea typeface="楷体_GB2312" pitchFamily="49" charset="-122"/>
            </a:endParaRPr>
          </a:p>
        </p:txBody>
      </p:sp>
      <p:sp>
        <p:nvSpPr>
          <p:cNvPr id="117770" name="Text Box 10"/>
          <p:cNvSpPr txBox="1">
            <a:spLocks noChangeArrowheads="1"/>
          </p:cNvSpPr>
          <p:nvPr/>
        </p:nvSpPr>
        <p:spPr bwMode="auto">
          <a:xfrm>
            <a:off x="1979613" y="2565400"/>
            <a:ext cx="1408112" cy="579438"/>
          </a:xfrm>
          <a:prstGeom prst="rect">
            <a:avLst/>
          </a:prstGeom>
          <a:noFill/>
          <a:ln w="9525">
            <a:noFill/>
            <a:miter lim="800000"/>
            <a:headEnd/>
            <a:tailEnd/>
          </a:ln>
        </p:spPr>
        <p:txBody>
          <a:bodyPr wrap="none">
            <a:spAutoFit/>
          </a:bodyPr>
          <a:lstStyle/>
          <a:p>
            <a:r>
              <a:rPr lang="zh-CN" altLang="en-US" sz="3200" b="1">
                <a:ea typeface="楷体_GB2312" pitchFamily="49" charset="-122"/>
              </a:rPr>
              <a:t>比喻：</a:t>
            </a:r>
          </a:p>
        </p:txBody>
      </p:sp>
      <p:sp>
        <p:nvSpPr>
          <p:cNvPr id="117771" name="Text Box 11"/>
          <p:cNvSpPr txBox="1">
            <a:spLocks noChangeArrowheads="1"/>
          </p:cNvSpPr>
          <p:nvPr/>
        </p:nvSpPr>
        <p:spPr bwMode="auto">
          <a:xfrm>
            <a:off x="3059113" y="2565400"/>
            <a:ext cx="3856037" cy="579438"/>
          </a:xfrm>
          <a:prstGeom prst="rect">
            <a:avLst/>
          </a:prstGeom>
          <a:noFill/>
          <a:ln w="9525">
            <a:noFill/>
            <a:miter lim="800000"/>
            <a:headEnd/>
            <a:tailEnd/>
          </a:ln>
        </p:spPr>
        <p:txBody>
          <a:bodyPr wrap="none">
            <a:spAutoFit/>
          </a:bodyPr>
          <a:lstStyle/>
          <a:p>
            <a:r>
              <a:rPr lang="zh-CN" altLang="en-US" sz="3200" b="1">
                <a:solidFill>
                  <a:srgbClr val="000099"/>
                </a:solidFill>
                <a:ea typeface="楷体_GB2312" pitchFamily="49" charset="-122"/>
              </a:rPr>
              <a:t>人生短暂，感触生悲</a:t>
            </a:r>
          </a:p>
        </p:txBody>
      </p:sp>
      <p:sp>
        <p:nvSpPr>
          <p:cNvPr id="117772" name="Text Box 12"/>
          <p:cNvSpPr txBox="1">
            <a:spLocks noChangeArrowheads="1"/>
          </p:cNvSpPr>
          <p:nvPr/>
        </p:nvSpPr>
        <p:spPr bwMode="auto">
          <a:xfrm>
            <a:off x="2051050" y="3213100"/>
            <a:ext cx="6643688" cy="1066800"/>
          </a:xfrm>
          <a:prstGeom prst="rect">
            <a:avLst/>
          </a:prstGeom>
          <a:noFill/>
          <a:ln w="9525">
            <a:noFill/>
            <a:miter lim="800000"/>
            <a:headEnd/>
            <a:tailEnd/>
          </a:ln>
        </p:spPr>
        <p:txBody>
          <a:bodyPr>
            <a:spAutoFit/>
          </a:bodyPr>
          <a:lstStyle/>
          <a:p>
            <a:r>
              <a:rPr lang="zh-CN" altLang="en-US" sz="3200" b="1">
                <a:solidFill>
                  <a:srgbClr val="660066"/>
                </a:solidFill>
                <a:latin typeface="楷体_GB2312" pitchFamily="49" charset="-122"/>
                <a:ea typeface="楷体_GB2312" pitchFamily="49" charset="-122"/>
              </a:rPr>
              <a:t>蜉蝣（天地） 粟（沧海） 哀（吾生） 羡（长江）</a:t>
            </a:r>
            <a:r>
              <a:rPr lang="en-US" altLang="zh-CN">
                <a:solidFill>
                  <a:srgbClr val="660066"/>
                </a:solidFill>
              </a:rPr>
              <a:t> </a:t>
            </a:r>
          </a:p>
        </p:txBody>
      </p:sp>
      <p:sp>
        <p:nvSpPr>
          <p:cNvPr id="117773" name="Text Box 13"/>
          <p:cNvSpPr txBox="1">
            <a:spLocks noChangeArrowheads="1"/>
          </p:cNvSpPr>
          <p:nvPr/>
        </p:nvSpPr>
        <p:spPr bwMode="auto">
          <a:xfrm>
            <a:off x="1979613" y="4292600"/>
            <a:ext cx="3448050" cy="579438"/>
          </a:xfrm>
          <a:prstGeom prst="rect">
            <a:avLst/>
          </a:prstGeom>
          <a:noFill/>
          <a:ln w="9525">
            <a:noFill/>
            <a:miter lim="800000"/>
            <a:headEnd/>
            <a:tailEnd/>
          </a:ln>
        </p:spPr>
        <p:txBody>
          <a:bodyPr wrap="none">
            <a:spAutoFit/>
          </a:bodyPr>
          <a:lstStyle/>
          <a:p>
            <a:r>
              <a:rPr lang="zh-CN" altLang="en-US" sz="3200" b="1">
                <a:ea typeface="楷体_GB2312" pitchFamily="49" charset="-122"/>
              </a:rPr>
              <a:t>理想与现实的矛盾</a:t>
            </a:r>
          </a:p>
        </p:txBody>
      </p:sp>
      <p:sp>
        <p:nvSpPr>
          <p:cNvPr id="117776" name="Text Box 16"/>
          <p:cNvSpPr txBox="1">
            <a:spLocks noChangeArrowheads="1"/>
          </p:cNvSpPr>
          <p:nvPr/>
        </p:nvSpPr>
        <p:spPr bwMode="auto">
          <a:xfrm>
            <a:off x="2024063" y="4868863"/>
            <a:ext cx="7119937" cy="579437"/>
          </a:xfrm>
          <a:prstGeom prst="rect">
            <a:avLst/>
          </a:prstGeom>
          <a:noFill/>
          <a:ln w="9525">
            <a:noFill/>
            <a:miter lim="800000"/>
            <a:headEnd/>
            <a:tailEnd/>
          </a:ln>
        </p:spPr>
        <p:txBody>
          <a:bodyPr wrap="none">
            <a:spAutoFit/>
          </a:bodyPr>
          <a:lstStyle/>
          <a:p>
            <a:r>
              <a:rPr lang="zh-CN" altLang="en-US" sz="3200" b="1">
                <a:solidFill>
                  <a:srgbClr val="660066"/>
                </a:solidFill>
                <a:ea typeface="楷体_GB2312" pitchFamily="49" charset="-122"/>
              </a:rPr>
              <a:t>理想：挟飞仙以遨游，抱明月而长终。</a:t>
            </a:r>
          </a:p>
        </p:txBody>
      </p:sp>
      <p:sp>
        <p:nvSpPr>
          <p:cNvPr id="117777" name="Text Box 17"/>
          <p:cNvSpPr txBox="1">
            <a:spLocks noChangeArrowheads="1"/>
          </p:cNvSpPr>
          <p:nvPr/>
        </p:nvSpPr>
        <p:spPr bwMode="auto">
          <a:xfrm>
            <a:off x="2051050" y="5445125"/>
            <a:ext cx="3448050" cy="579438"/>
          </a:xfrm>
          <a:prstGeom prst="rect">
            <a:avLst/>
          </a:prstGeom>
          <a:noFill/>
          <a:ln w="9525">
            <a:noFill/>
            <a:miter lim="800000"/>
            <a:headEnd/>
            <a:tailEnd/>
          </a:ln>
        </p:spPr>
        <p:txBody>
          <a:bodyPr wrap="none">
            <a:spAutoFit/>
          </a:bodyPr>
          <a:lstStyle/>
          <a:p>
            <a:r>
              <a:rPr lang="zh-CN" altLang="en-US" sz="3200" b="1">
                <a:solidFill>
                  <a:srgbClr val="660066"/>
                </a:solidFill>
                <a:ea typeface="楷体_GB2312" pitchFamily="49" charset="-122"/>
              </a:rPr>
              <a:t>现实：不可乎骤得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117766"/>
                                        </p:tgtEl>
                                        <p:attrNameLst>
                                          <p:attrName>style.visibility</p:attrName>
                                        </p:attrNameLst>
                                      </p:cBhvr>
                                      <p:to>
                                        <p:strVal val="visible"/>
                                      </p:to>
                                    </p:set>
                                    <p:animEffect transition="in" filter="fade">
                                      <p:cBhvr>
                                        <p:cTn id="7" dur="1000"/>
                                        <p:tgtEl>
                                          <p:spTgt spid="117766"/>
                                        </p:tgtEl>
                                      </p:cBhvr>
                                    </p:animEffect>
                                    <p:anim calcmode="lin" valueType="num">
                                      <p:cBhvr>
                                        <p:cTn id="8" dur="1000" fill="hold"/>
                                        <p:tgtEl>
                                          <p:spTgt spid="117766"/>
                                        </p:tgtEl>
                                        <p:attrNameLst>
                                          <p:attrName>ppt_w</p:attrName>
                                        </p:attrNameLst>
                                      </p:cBhvr>
                                      <p:tavLst>
                                        <p:tav tm="0" fmla="#ppt_w*sin(2.5*pi*$)">
                                          <p:val>
                                            <p:fltVal val="0"/>
                                          </p:val>
                                        </p:tav>
                                        <p:tav tm="100000">
                                          <p:val>
                                            <p:fltVal val="1"/>
                                          </p:val>
                                        </p:tav>
                                      </p:tavLst>
                                    </p:anim>
                                    <p:anim calcmode="lin" valueType="num">
                                      <p:cBhvr>
                                        <p:cTn id="9" dur="1000" fill="hold"/>
                                        <p:tgtEl>
                                          <p:spTgt spid="117766"/>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117767"/>
                                        </p:tgtEl>
                                        <p:attrNameLst>
                                          <p:attrName>style.visibility</p:attrName>
                                        </p:attrNameLst>
                                      </p:cBhvr>
                                      <p:to>
                                        <p:strVal val="visible"/>
                                      </p:to>
                                    </p:set>
                                    <p:anim calcmode="lin" valueType="num">
                                      <p:cBhvr>
                                        <p:cTn id="14" dur="500" fill="hold"/>
                                        <p:tgtEl>
                                          <p:spTgt spid="117767"/>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17767"/>
                                        </p:tgtEl>
                                        <p:attrNameLst>
                                          <p:attrName>ppt_y</p:attrName>
                                        </p:attrNameLst>
                                      </p:cBhvr>
                                      <p:tavLst>
                                        <p:tav tm="0">
                                          <p:val>
                                            <p:strVal val="#ppt_y"/>
                                          </p:val>
                                        </p:tav>
                                        <p:tav tm="100000">
                                          <p:val>
                                            <p:strVal val="#ppt_y"/>
                                          </p:val>
                                        </p:tav>
                                      </p:tavLst>
                                    </p:anim>
                                    <p:anim calcmode="lin" valueType="num">
                                      <p:cBhvr>
                                        <p:cTn id="16" dur="500" fill="hold"/>
                                        <p:tgtEl>
                                          <p:spTgt spid="117767"/>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17767"/>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17767"/>
                                        </p:tgtEl>
                                      </p:cBhvr>
                                    </p:animEffect>
                                  </p:childTnLst>
                                </p:cTn>
                              </p:par>
                            </p:childTnLst>
                          </p:cTn>
                        </p:par>
                      </p:childTnLst>
                    </p:cTn>
                  </p:par>
                  <p:par>
                    <p:cTn id="19" fill="hold">
                      <p:stCondLst>
                        <p:cond delay="indefinite"/>
                      </p:stCondLst>
                      <p:childTnLst>
                        <p:par>
                          <p:cTn id="20" fill="hold">
                            <p:stCondLst>
                              <p:cond delay="0"/>
                            </p:stCondLst>
                            <p:childTnLst>
                              <p:par>
                                <p:cTn id="21" presetID="20" presetClass="entr" presetSubtype="0" fill="hold" grpId="0" nodeType="clickEffect">
                                  <p:stCondLst>
                                    <p:cond delay="0"/>
                                  </p:stCondLst>
                                  <p:childTnLst>
                                    <p:set>
                                      <p:cBhvr>
                                        <p:cTn id="22" dur="1" fill="hold">
                                          <p:stCondLst>
                                            <p:cond delay="0"/>
                                          </p:stCondLst>
                                        </p:cTn>
                                        <p:tgtEl>
                                          <p:spTgt spid="117769"/>
                                        </p:tgtEl>
                                        <p:attrNameLst>
                                          <p:attrName>style.visibility</p:attrName>
                                        </p:attrNameLst>
                                      </p:cBhvr>
                                      <p:to>
                                        <p:strVal val="visible"/>
                                      </p:to>
                                    </p:set>
                                    <p:animEffect transition="in" filter="wedge">
                                      <p:cBhvr>
                                        <p:cTn id="23" dur="1000"/>
                                        <p:tgtEl>
                                          <p:spTgt spid="117769"/>
                                        </p:tgtEl>
                                      </p:cBhvr>
                                    </p:animEffect>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iterate type="lt">
                                    <p:tmPct val="10000"/>
                                  </p:iterate>
                                  <p:childTnLst>
                                    <p:set>
                                      <p:cBhvr>
                                        <p:cTn id="27" dur="1" fill="hold">
                                          <p:stCondLst>
                                            <p:cond delay="0"/>
                                          </p:stCondLst>
                                        </p:cTn>
                                        <p:tgtEl>
                                          <p:spTgt spid="117770"/>
                                        </p:tgtEl>
                                        <p:attrNameLst>
                                          <p:attrName>style.visibility</p:attrName>
                                        </p:attrNameLst>
                                      </p:cBhvr>
                                      <p:to>
                                        <p:strVal val="visible"/>
                                      </p:to>
                                    </p:set>
                                    <p:animEffect transition="in" filter="fade">
                                      <p:cBhvr>
                                        <p:cTn id="28" dur="1000"/>
                                        <p:tgtEl>
                                          <p:spTgt spid="117770"/>
                                        </p:tgtEl>
                                      </p:cBhvr>
                                    </p:animEffect>
                                    <p:anim calcmode="lin" valueType="num">
                                      <p:cBhvr>
                                        <p:cTn id="29" dur="1000" fill="hold"/>
                                        <p:tgtEl>
                                          <p:spTgt spid="117770"/>
                                        </p:tgtEl>
                                        <p:attrNameLst>
                                          <p:attrName>ppt_w</p:attrName>
                                        </p:attrNameLst>
                                      </p:cBhvr>
                                      <p:tavLst>
                                        <p:tav tm="0" fmla="#ppt_w*sin(2.5*pi*$)">
                                          <p:val>
                                            <p:fltVal val="0"/>
                                          </p:val>
                                        </p:tav>
                                        <p:tav tm="100000">
                                          <p:val>
                                            <p:fltVal val="1"/>
                                          </p:val>
                                        </p:tav>
                                      </p:tavLst>
                                    </p:anim>
                                    <p:anim calcmode="lin" valueType="num">
                                      <p:cBhvr>
                                        <p:cTn id="30" dur="1000" fill="hold"/>
                                        <p:tgtEl>
                                          <p:spTgt spid="117770"/>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1" presetClass="entr" presetSubtype="0" fill="hold" grpId="0" nodeType="clickEffect">
                                  <p:stCondLst>
                                    <p:cond delay="0"/>
                                  </p:stCondLst>
                                  <p:iterate type="lt">
                                    <p:tmPct val="10000"/>
                                  </p:iterate>
                                  <p:childTnLst>
                                    <p:set>
                                      <p:cBhvr>
                                        <p:cTn id="34" dur="1" fill="hold">
                                          <p:stCondLst>
                                            <p:cond delay="0"/>
                                          </p:stCondLst>
                                        </p:cTn>
                                        <p:tgtEl>
                                          <p:spTgt spid="117771"/>
                                        </p:tgtEl>
                                        <p:attrNameLst>
                                          <p:attrName>style.visibility</p:attrName>
                                        </p:attrNameLst>
                                      </p:cBhvr>
                                      <p:to>
                                        <p:strVal val="visible"/>
                                      </p:to>
                                    </p:set>
                                    <p:anim calcmode="lin" valueType="num">
                                      <p:cBhvr>
                                        <p:cTn id="35" dur="500" fill="hold"/>
                                        <p:tgtEl>
                                          <p:spTgt spid="11777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7771"/>
                                        </p:tgtEl>
                                        <p:attrNameLst>
                                          <p:attrName>ppt_y</p:attrName>
                                        </p:attrNameLst>
                                      </p:cBhvr>
                                      <p:tavLst>
                                        <p:tav tm="0">
                                          <p:val>
                                            <p:strVal val="#ppt_y"/>
                                          </p:val>
                                        </p:tav>
                                        <p:tav tm="100000">
                                          <p:val>
                                            <p:strVal val="#ppt_y"/>
                                          </p:val>
                                        </p:tav>
                                      </p:tavLst>
                                    </p:anim>
                                    <p:anim calcmode="lin" valueType="num">
                                      <p:cBhvr>
                                        <p:cTn id="37" dur="500" fill="hold"/>
                                        <p:tgtEl>
                                          <p:spTgt spid="11777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777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7771"/>
                                        </p:tgtEl>
                                      </p:cBhvr>
                                    </p:animEffect>
                                  </p:childTnLst>
                                </p:cTn>
                              </p:par>
                            </p:childTnLst>
                          </p:cTn>
                        </p:par>
                      </p:childTnLst>
                    </p:cTn>
                  </p:par>
                  <p:par>
                    <p:cTn id="40" fill="hold">
                      <p:stCondLst>
                        <p:cond delay="indefinite"/>
                      </p:stCondLst>
                      <p:childTnLst>
                        <p:par>
                          <p:cTn id="41" fill="hold">
                            <p:stCondLst>
                              <p:cond delay="0"/>
                            </p:stCondLst>
                            <p:childTnLst>
                              <p:par>
                                <p:cTn id="42" presetID="21" presetClass="entr" presetSubtype="4" fill="hold" grpId="0" nodeType="clickEffect">
                                  <p:stCondLst>
                                    <p:cond delay="0"/>
                                  </p:stCondLst>
                                  <p:childTnLst>
                                    <p:set>
                                      <p:cBhvr>
                                        <p:cTn id="43" dur="1" fill="hold">
                                          <p:stCondLst>
                                            <p:cond delay="0"/>
                                          </p:stCondLst>
                                        </p:cTn>
                                        <p:tgtEl>
                                          <p:spTgt spid="117772"/>
                                        </p:tgtEl>
                                        <p:attrNameLst>
                                          <p:attrName>style.visibility</p:attrName>
                                        </p:attrNameLst>
                                      </p:cBhvr>
                                      <p:to>
                                        <p:strVal val="visible"/>
                                      </p:to>
                                    </p:set>
                                    <p:animEffect transition="in" filter="wheel(4)">
                                      <p:cBhvr>
                                        <p:cTn id="44" dur="1000"/>
                                        <p:tgtEl>
                                          <p:spTgt spid="117772"/>
                                        </p:tgtEl>
                                      </p:cBhvr>
                                    </p:animEffect>
                                  </p:childTnLst>
                                </p:cTn>
                              </p:par>
                            </p:childTnLst>
                          </p:cTn>
                        </p:par>
                      </p:childTnLst>
                    </p:cTn>
                  </p:par>
                  <p:par>
                    <p:cTn id="45" fill="hold">
                      <p:stCondLst>
                        <p:cond delay="indefinite"/>
                      </p:stCondLst>
                      <p:childTnLst>
                        <p:par>
                          <p:cTn id="46" fill="hold">
                            <p:stCondLst>
                              <p:cond delay="0"/>
                            </p:stCondLst>
                            <p:childTnLst>
                              <p:par>
                                <p:cTn id="47" presetID="41" presetClass="entr" presetSubtype="0" fill="hold" grpId="0" nodeType="clickEffect">
                                  <p:stCondLst>
                                    <p:cond delay="0"/>
                                  </p:stCondLst>
                                  <p:iterate type="lt">
                                    <p:tmPct val="10000"/>
                                  </p:iterate>
                                  <p:childTnLst>
                                    <p:set>
                                      <p:cBhvr>
                                        <p:cTn id="48" dur="1" fill="hold">
                                          <p:stCondLst>
                                            <p:cond delay="0"/>
                                          </p:stCondLst>
                                        </p:cTn>
                                        <p:tgtEl>
                                          <p:spTgt spid="117773"/>
                                        </p:tgtEl>
                                        <p:attrNameLst>
                                          <p:attrName>style.visibility</p:attrName>
                                        </p:attrNameLst>
                                      </p:cBhvr>
                                      <p:to>
                                        <p:strVal val="visible"/>
                                      </p:to>
                                    </p:set>
                                    <p:anim calcmode="lin" valueType="num">
                                      <p:cBhvr>
                                        <p:cTn id="49" dur="500" fill="hold"/>
                                        <p:tgtEl>
                                          <p:spTgt spid="117773"/>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117773"/>
                                        </p:tgtEl>
                                        <p:attrNameLst>
                                          <p:attrName>ppt_y</p:attrName>
                                        </p:attrNameLst>
                                      </p:cBhvr>
                                      <p:tavLst>
                                        <p:tav tm="0">
                                          <p:val>
                                            <p:strVal val="#ppt_y"/>
                                          </p:val>
                                        </p:tav>
                                        <p:tav tm="100000">
                                          <p:val>
                                            <p:strVal val="#ppt_y"/>
                                          </p:val>
                                        </p:tav>
                                      </p:tavLst>
                                    </p:anim>
                                    <p:anim calcmode="lin" valueType="num">
                                      <p:cBhvr>
                                        <p:cTn id="51" dur="500" fill="hold"/>
                                        <p:tgtEl>
                                          <p:spTgt spid="117773"/>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117773"/>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117773"/>
                                        </p:tgtEl>
                                      </p:cBhvr>
                                    </p:animEffect>
                                  </p:childTnLst>
                                </p:cTn>
                              </p:par>
                            </p:childTnLst>
                          </p:cTn>
                        </p:par>
                      </p:childTnLst>
                    </p:cTn>
                  </p:par>
                  <p:par>
                    <p:cTn id="54" fill="hold">
                      <p:stCondLst>
                        <p:cond delay="indefinite"/>
                      </p:stCondLst>
                      <p:childTnLst>
                        <p:par>
                          <p:cTn id="55" fill="hold">
                            <p:stCondLst>
                              <p:cond delay="0"/>
                            </p:stCondLst>
                            <p:childTnLst>
                              <p:par>
                                <p:cTn id="56" presetID="24" presetClass="entr" presetSubtype="0" fill="hold" grpId="0" nodeType="clickEffect">
                                  <p:stCondLst>
                                    <p:cond delay="0"/>
                                  </p:stCondLst>
                                  <p:childTnLst>
                                    <p:set>
                                      <p:cBhvr>
                                        <p:cTn id="57" dur="1" fill="hold">
                                          <p:stCondLst>
                                            <p:cond delay="0"/>
                                          </p:stCondLst>
                                        </p:cTn>
                                        <p:tgtEl>
                                          <p:spTgt spid="117776"/>
                                        </p:tgtEl>
                                        <p:attrNameLst>
                                          <p:attrName>style.visibility</p:attrName>
                                        </p:attrNameLst>
                                      </p:cBhvr>
                                      <p:to>
                                        <p:strVal val="visible"/>
                                      </p:to>
                                    </p:set>
                                    <p:anim to="" calcmode="lin" valueType="num">
                                      <p:cBhvr>
                                        <p:cTn id="58" dur="1" fill="hold"/>
                                        <p:tgtEl>
                                          <p:spTgt spid="117776"/>
                                        </p:tgtEl>
                                        <p:attrNameLst>
                                          <p:attrName/>
                                        </p:attrNameLst>
                                      </p:cBhvr>
                                    </p:anim>
                                  </p:childTnLst>
                                </p:cTn>
                              </p:par>
                            </p:childTnLst>
                          </p:cTn>
                        </p:par>
                      </p:childTnLst>
                    </p:cTn>
                  </p:par>
                  <p:par>
                    <p:cTn id="59" fill="hold">
                      <p:stCondLst>
                        <p:cond delay="indefinite"/>
                      </p:stCondLst>
                      <p:childTnLst>
                        <p:par>
                          <p:cTn id="60" fill="hold">
                            <p:stCondLst>
                              <p:cond delay="0"/>
                            </p:stCondLst>
                            <p:childTnLst>
                              <p:par>
                                <p:cTn id="61" presetID="24" presetClass="entr" presetSubtype="0" fill="hold" grpId="0" nodeType="clickEffect">
                                  <p:stCondLst>
                                    <p:cond delay="0"/>
                                  </p:stCondLst>
                                  <p:childTnLst>
                                    <p:set>
                                      <p:cBhvr>
                                        <p:cTn id="62" dur="1" fill="hold">
                                          <p:stCondLst>
                                            <p:cond delay="0"/>
                                          </p:stCondLst>
                                        </p:cTn>
                                        <p:tgtEl>
                                          <p:spTgt spid="117777"/>
                                        </p:tgtEl>
                                        <p:attrNameLst>
                                          <p:attrName>style.visibility</p:attrName>
                                        </p:attrNameLst>
                                      </p:cBhvr>
                                      <p:to>
                                        <p:strVal val="visible"/>
                                      </p:to>
                                    </p:set>
                                    <p:anim to="" calcmode="lin" valueType="num">
                                      <p:cBhvr>
                                        <p:cTn id="63" dur="1" fill="hold"/>
                                        <p:tgtEl>
                                          <p:spTgt spid="11777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6" grpId="0"/>
      <p:bldP spid="117767" grpId="0"/>
      <p:bldP spid="117769" grpId="0"/>
      <p:bldP spid="117770" grpId="0"/>
      <p:bldP spid="117771" grpId="0"/>
      <p:bldP spid="117772" grpId="0"/>
      <p:bldP spid="117773" grpId="0"/>
      <p:bldP spid="117776" grpId="0"/>
      <p:bldP spid="117777" grpId="0"/>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Text Box 2"/>
          <p:cNvSpPr txBox="1">
            <a:spLocks noChangeArrowheads="1"/>
          </p:cNvSpPr>
          <p:nvPr/>
        </p:nvSpPr>
        <p:spPr bwMode="auto">
          <a:xfrm>
            <a:off x="755650" y="1484313"/>
            <a:ext cx="7991475" cy="519112"/>
          </a:xfrm>
          <a:prstGeom prst="rect">
            <a:avLst/>
          </a:prstGeom>
          <a:noFill/>
          <a:ln w="9525" algn="ctr">
            <a:noFill/>
            <a:miter lim="800000"/>
            <a:headEnd/>
            <a:tailEnd/>
          </a:ln>
          <a:effectLst/>
        </p:spPr>
        <p:txBody>
          <a:bodyPr>
            <a:spAutoFit/>
          </a:bodyPr>
          <a:lstStyle/>
          <a:p>
            <a:pPr>
              <a:spcAft>
                <a:spcPct val="10000"/>
              </a:spcAft>
              <a:defRPr/>
            </a:pPr>
            <a:r>
              <a:rPr lang="zh-CN" altLang="en-US" sz="2800" b="1">
                <a:solidFill>
                  <a:srgbClr val="336699"/>
                </a:solidFill>
                <a:effectLst>
                  <a:outerShdw blurRad="38100" dist="38100" dir="2700000" algn="tl">
                    <a:srgbClr val="C0C0C0"/>
                  </a:outerShdw>
                </a:effectLst>
                <a:latin typeface="Arial" charset="0"/>
                <a:ea typeface="幼圆" pitchFamily="49" charset="-122"/>
              </a:rPr>
              <a:t>         </a:t>
            </a:r>
            <a:endParaRPr lang="zh-CN" altLang="en-US" sz="4400" b="1">
              <a:solidFill>
                <a:srgbClr val="336699"/>
              </a:solidFill>
              <a:effectLst>
                <a:outerShdw blurRad="38100" dist="38100" dir="2700000" algn="tl">
                  <a:srgbClr val="C0C0C0"/>
                </a:outerShdw>
              </a:effectLst>
              <a:latin typeface="Arial" charset="0"/>
              <a:ea typeface="幼圆" pitchFamily="49" charset="-122"/>
            </a:endParaRPr>
          </a:p>
        </p:txBody>
      </p:sp>
      <p:sp>
        <p:nvSpPr>
          <p:cNvPr id="51203" name="Rectangle 5"/>
          <p:cNvSpPr>
            <a:spLocks noChangeArrowheads="1"/>
          </p:cNvSpPr>
          <p:nvPr/>
        </p:nvSpPr>
        <p:spPr bwMode="auto">
          <a:xfrm>
            <a:off x="539750" y="260350"/>
            <a:ext cx="8208963" cy="1190625"/>
          </a:xfrm>
          <a:prstGeom prst="rect">
            <a:avLst/>
          </a:prstGeom>
          <a:noFill/>
          <a:ln w="9525">
            <a:noFill/>
            <a:miter lim="800000"/>
            <a:headEnd/>
            <a:tailEnd/>
          </a:ln>
        </p:spPr>
        <p:txBody>
          <a:bodyPr>
            <a:spAutoFit/>
          </a:bodyPr>
          <a:lstStyle/>
          <a:p>
            <a:pPr>
              <a:buFontTx/>
              <a:buChar char="•"/>
            </a:pPr>
            <a:r>
              <a:rPr lang="zh-CN" altLang="en-US" sz="3600" b="1">
                <a:solidFill>
                  <a:srgbClr val="000066"/>
                </a:solidFill>
                <a:ea typeface="楷体_GB2312" pitchFamily="49" charset="-122"/>
              </a:rPr>
              <a:t>古往今来，许多文人面对宇宙和历史时都感到短暂悲哀。</a:t>
            </a:r>
          </a:p>
        </p:txBody>
      </p:sp>
      <p:sp>
        <p:nvSpPr>
          <p:cNvPr id="104454" name="Rectangle 6"/>
          <p:cNvSpPr>
            <a:spLocks noChangeArrowheads="1"/>
          </p:cNvSpPr>
          <p:nvPr/>
        </p:nvSpPr>
        <p:spPr bwMode="auto">
          <a:xfrm>
            <a:off x="323850" y="1773238"/>
            <a:ext cx="8424863" cy="4478337"/>
          </a:xfrm>
          <a:prstGeom prst="rect">
            <a:avLst/>
          </a:prstGeom>
          <a:noFill/>
          <a:ln w="9525">
            <a:noFill/>
            <a:miter lim="800000"/>
            <a:headEnd/>
            <a:tailEnd/>
          </a:ln>
          <a:effectLst/>
        </p:spPr>
        <p:txBody>
          <a:bodyPr>
            <a:spAutoFit/>
          </a:bodyPr>
          <a:lstStyle/>
          <a:p>
            <a:pPr>
              <a:defRPr/>
            </a:pPr>
            <a:r>
              <a:rPr lang="en-US" altLang="zh-CN" sz="3200" b="1">
                <a:solidFill>
                  <a:srgbClr val="05090F"/>
                </a:solidFill>
                <a:effectLst>
                  <a:outerShdw blurRad="38100" dist="38100" dir="2700000" algn="tl">
                    <a:srgbClr val="C0C0C0"/>
                  </a:outerShdw>
                </a:effectLst>
                <a:latin typeface="楷体_GB2312" pitchFamily="49" charset="-122"/>
                <a:ea typeface="楷体_GB2312" pitchFamily="49" charset="-122"/>
              </a:rPr>
              <a:t>1. </a:t>
            </a:r>
            <a:r>
              <a:rPr lang="zh-CN" altLang="en-US" sz="3200" b="1">
                <a:solidFill>
                  <a:srgbClr val="05090F"/>
                </a:solidFill>
                <a:effectLst>
                  <a:outerShdw blurRad="38100" dist="38100" dir="2700000" algn="tl">
                    <a:srgbClr val="C0C0C0"/>
                  </a:outerShdw>
                </a:effectLst>
                <a:latin typeface="楷体_GB2312" pitchFamily="49" charset="-122"/>
                <a:ea typeface="楷体_GB2312" pitchFamily="49" charset="-122"/>
              </a:rPr>
              <a:t>曹 操：对酒当歌，人生几何</a:t>
            </a:r>
          </a:p>
          <a:p>
            <a:pPr>
              <a:defRPr/>
            </a:pPr>
            <a:endParaRPr lang="zh-CN" altLang="en-US" sz="3200" b="1">
              <a:solidFill>
                <a:srgbClr val="05090F"/>
              </a:solidFill>
              <a:effectLst>
                <a:outerShdw blurRad="38100" dist="38100" dir="2700000" algn="tl">
                  <a:srgbClr val="C0C0C0"/>
                </a:outerShdw>
              </a:effectLst>
              <a:latin typeface="楷体_GB2312" pitchFamily="49" charset="-122"/>
              <a:ea typeface="楷体_GB2312" pitchFamily="49" charset="-122"/>
            </a:endParaRPr>
          </a:p>
          <a:p>
            <a:pPr>
              <a:defRPr/>
            </a:pPr>
            <a:r>
              <a:rPr lang="en-US" altLang="zh-CN" sz="3200" b="1">
                <a:solidFill>
                  <a:srgbClr val="05090F"/>
                </a:solidFill>
                <a:effectLst>
                  <a:outerShdw blurRad="38100" dist="38100" dir="2700000" algn="tl">
                    <a:srgbClr val="C0C0C0"/>
                  </a:outerShdw>
                </a:effectLst>
                <a:latin typeface="楷体_GB2312" pitchFamily="49" charset="-122"/>
                <a:ea typeface="楷体_GB2312" pitchFamily="49" charset="-122"/>
              </a:rPr>
              <a:t>2. </a:t>
            </a:r>
            <a:r>
              <a:rPr lang="zh-CN" altLang="en-US" sz="3200" b="1">
                <a:solidFill>
                  <a:srgbClr val="05090F"/>
                </a:solidFill>
                <a:effectLst>
                  <a:outerShdw blurRad="38100" dist="38100" dir="2700000" algn="tl">
                    <a:srgbClr val="C0C0C0"/>
                  </a:outerShdw>
                </a:effectLst>
                <a:latin typeface="楷体_GB2312" pitchFamily="49" charset="-122"/>
                <a:ea typeface="楷体_GB2312" pitchFamily="49" charset="-122"/>
              </a:rPr>
              <a:t>陈子昂：念天地之悠悠，独怆然而涕下</a:t>
            </a:r>
          </a:p>
          <a:p>
            <a:pPr>
              <a:defRPr/>
            </a:pPr>
            <a:endParaRPr lang="zh-CN" altLang="en-US" sz="3200" b="1">
              <a:solidFill>
                <a:srgbClr val="05090F"/>
              </a:solidFill>
              <a:effectLst>
                <a:outerShdw blurRad="38100" dist="38100" dir="2700000" algn="tl">
                  <a:srgbClr val="C0C0C0"/>
                </a:outerShdw>
              </a:effectLst>
              <a:latin typeface="楷体_GB2312" pitchFamily="49" charset="-122"/>
              <a:ea typeface="楷体_GB2312" pitchFamily="49" charset="-122"/>
            </a:endParaRPr>
          </a:p>
          <a:p>
            <a:pPr>
              <a:defRPr/>
            </a:pPr>
            <a:r>
              <a:rPr lang="en-US" altLang="zh-CN" sz="3200" b="1">
                <a:solidFill>
                  <a:srgbClr val="05090F"/>
                </a:solidFill>
                <a:effectLst>
                  <a:outerShdw blurRad="38100" dist="38100" dir="2700000" algn="tl">
                    <a:srgbClr val="C0C0C0"/>
                  </a:outerShdw>
                </a:effectLst>
                <a:latin typeface="楷体_GB2312" pitchFamily="49" charset="-122"/>
                <a:ea typeface="楷体_GB2312" pitchFamily="49" charset="-122"/>
              </a:rPr>
              <a:t>3. </a:t>
            </a:r>
            <a:r>
              <a:rPr lang="zh-CN" altLang="en-US" sz="3200" b="1">
                <a:solidFill>
                  <a:srgbClr val="05090F"/>
                </a:solidFill>
                <a:effectLst>
                  <a:outerShdw blurRad="38100" dist="38100" dir="2700000" algn="tl">
                    <a:srgbClr val="C0C0C0"/>
                  </a:outerShdw>
                </a:effectLst>
                <a:latin typeface="楷体_GB2312" pitchFamily="49" charset="-122"/>
                <a:ea typeface="楷体_GB2312" pitchFamily="49" charset="-122"/>
              </a:rPr>
              <a:t>许 浑：英雄一去豪华尽，惟有青山似洛中</a:t>
            </a:r>
          </a:p>
          <a:p>
            <a:pPr>
              <a:defRPr/>
            </a:pPr>
            <a:endParaRPr lang="zh-CN" altLang="en-US" sz="3200" b="1">
              <a:solidFill>
                <a:srgbClr val="05090F"/>
              </a:solidFill>
              <a:effectLst>
                <a:outerShdw blurRad="38100" dist="38100" dir="2700000" algn="tl">
                  <a:srgbClr val="C0C0C0"/>
                </a:outerShdw>
              </a:effectLst>
              <a:latin typeface="楷体_GB2312" pitchFamily="49" charset="-122"/>
              <a:ea typeface="楷体_GB2312" pitchFamily="49" charset="-122"/>
            </a:endParaRPr>
          </a:p>
          <a:p>
            <a:pPr>
              <a:defRPr/>
            </a:pPr>
            <a:r>
              <a:rPr lang="en-US" altLang="zh-CN" sz="3200" b="1">
                <a:solidFill>
                  <a:srgbClr val="05090F"/>
                </a:solidFill>
                <a:effectLst>
                  <a:outerShdw blurRad="38100" dist="38100" dir="2700000" algn="tl">
                    <a:srgbClr val="C0C0C0"/>
                  </a:outerShdw>
                </a:effectLst>
                <a:latin typeface="楷体_GB2312" pitchFamily="49" charset="-122"/>
                <a:ea typeface="楷体_GB2312" pitchFamily="49" charset="-122"/>
              </a:rPr>
              <a:t>4. </a:t>
            </a:r>
            <a:r>
              <a:rPr lang="zh-CN" altLang="en-US" sz="3200" b="1">
                <a:solidFill>
                  <a:srgbClr val="05090F"/>
                </a:solidFill>
                <a:effectLst>
                  <a:outerShdw blurRad="38100" dist="38100" dir="2700000" algn="tl">
                    <a:srgbClr val="C0C0C0"/>
                  </a:outerShdw>
                </a:effectLst>
                <a:latin typeface="楷体_GB2312" pitchFamily="49" charset="-122"/>
                <a:ea typeface="楷体_GB2312" pitchFamily="49" charset="-122"/>
              </a:rPr>
              <a:t>苏 轼：大江东去，浪淘尽，千古风流人物</a:t>
            </a:r>
          </a:p>
          <a:p>
            <a:pPr>
              <a:defRPr/>
            </a:pPr>
            <a:endParaRPr lang="zh-CN" altLang="en-US" sz="3200" b="1">
              <a:solidFill>
                <a:srgbClr val="05090F"/>
              </a:solidFill>
              <a:effectLst>
                <a:outerShdw blurRad="38100" dist="38100" dir="2700000" algn="tl">
                  <a:srgbClr val="C0C0C0"/>
                </a:outerShdw>
              </a:effectLst>
              <a:latin typeface="楷体_GB2312" pitchFamily="49" charset="-122"/>
              <a:ea typeface="楷体_GB2312" pitchFamily="49" charset="-122"/>
            </a:endParaRPr>
          </a:p>
          <a:p>
            <a:pPr>
              <a:defRPr/>
            </a:pPr>
            <a:r>
              <a:rPr lang="en-US" altLang="zh-CN" sz="3200" b="1">
                <a:solidFill>
                  <a:srgbClr val="05090F"/>
                </a:solidFill>
                <a:effectLst>
                  <a:outerShdw blurRad="38100" dist="38100" dir="2700000" algn="tl">
                    <a:srgbClr val="C0C0C0"/>
                  </a:outerShdw>
                </a:effectLst>
                <a:latin typeface="楷体_GB2312" pitchFamily="49" charset="-122"/>
                <a:ea typeface="楷体_GB2312" pitchFamily="49" charset="-122"/>
              </a:rPr>
              <a:t>5. </a:t>
            </a:r>
            <a:r>
              <a:rPr lang="zh-CN" altLang="en-US" sz="3200" b="1">
                <a:solidFill>
                  <a:srgbClr val="05090F"/>
                </a:solidFill>
                <a:effectLst>
                  <a:outerShdw blurRad="38100" dist="38100" dir="2700000" algn="tl">
                    <a:srgbClr val="C0C0C0"/>
                  </a:outerShdw>
                </a:effectLst>
                <a:latin typeface="楷体_GB2312" pitchFamily="49" charset="-122"/>
                <a:ea typeface="楷体_GB2312" pitchFamily="49" charset="-122"/>
              </a:rPr>
              <a:t>杨 慎：滚滚长江东逝水，浪花淘尽英雄</a:t>
            </a:r>
            <a:endParaRPr lang="zh-CN" altLang="en-US" sz="3200" b="1">
              <a:solidFill>
                <a:srgbClr val="05090F"/>
              </a:solidFill>
              <a:latin typeface="楷体_GB2312" pitchFamily="49" charset="-122"/>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04450"/>
                                        </p:tgtEl>
                                        <p:attrNameLst>
                                          <p:attrName>style.visibility</p:attrName>
                                        </p:attrNameLst>
                                      </p:cBhvr>
                                      <p:to>
                                        <p:strVal val="visible"/>
                                      </p:to>
                                    </p:set>
                                    <p:anim calcmode="lin" valueType="num">
                                      <p:cBhvr>
                                        <p:cTn id="7" dur="1000" fill="hold"/>
                                        <p:tgtEl>
                                          <p:spTgt spid="104450"/>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104450"/>
                                        </p:tgtEl>
                                        <p:attrNameLst>
                                          <p:attrName>ppt_y</p:attrName>
                                        </p:attrNameLst>
                                      </p:cBhvr>
                                      <p:tavLst>
                                        <p:tav tm="0">
                                          <p:val>
                                            <p:strVal val="#ppt_y"/>
                                          </p:val>
                                        </p:tav>
                                        <p:tav tm="100000">
                                          <p:val>
                                            <p:strVal val="#ppt_y"/>
                                          </p:val>
                                        </p:tav>
                                      </p:tavLst>
                                    </p:anim>
                                    <p:anim calcmode="lin" valueType="num">
                                      <p:cBhvr>
                                        <p:cTn id="9" dur="1000" fill="hold"/>
                                        <p:tgtEl>
                                          <p:spTgt spid="104450"/>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10445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1044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0"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Text Box 3"/>
          <p:cNvSpPr txBox="1">
            <a:spLocks noChangeArrowheads="1"/>
          </p:cNvSpPr>
          <p:nvPr/>
        </p:nvSpPr>
        <p:spPr bwMode="auto">
          <a:xfrm>
            <a:off x="611188" y="404813"/>
            <a:ext cx="7848600" cy="1066800"/>
          </a:xfrm>
          <a:prstGeom prst="rect">
            <a:avLst/>
          </a:prstGeom>
          <a:noFill/>
          <a:ln w="9525">
            <a:noFill/>
            <a:miter lim="800000"/>
            <a:headEnd/>
            <a:tailEnd/>
          </a:ln>
        </p:spPr>
        <p:txBody>
          <a:bodyPr>
            <a:spAutoFit/>
          </a:bodyPr>
          <a:lstStyle/>
          <a:p>
            <a:pPr>
              <a:spcBef>
                <a:spcPct val="50000"/>
              </a:spcBef>
            </a:pPr>
            <a:r>
              <a:rPr kumimoji="1" lang="en-US" altLang="zh-CN" sz="3200" b="1">
                <a:solidFill>
                  <a:srgbClr val="800000"/>
                </a:solidFill>
                <a:latin typeface="楷体_GB2312" pitchFamily="49" charset="-122"/>
                <a:ea typeface="楷体_GB2312" pitchFamily="49" charset="-122"/>
              </a:rPr>
              <a:t>2.</a:t>
            </a:r>
            <a:r>
              <a:rPr kumimoji="1" lang="zh-CN" altLang="en-US" sz="3200" b="1">
                <a:solidFill>
                  <a:srgbClr val="800000"/>
                </a:solidFill>
                <a:latin typeface="楷体_GB2312" pitchFamily="49" charset="-122"/>
                <a:ea typeface="楷体_GB2312" pitchFamily="49" charset="-122"/>
              </a:rPr>
              <a:t>第三段是怎样将情、景、理结合在一起的？</a:t>
            </a:r>
          </a:p>
        </p:txBody>
      </p:sp>
      <p:sp>
        <p:nvSpPr>
          <p:cNvPr id="70660" name="Text Box 4"/>
          <p:cNvSpPr txBox="1">
            <a:spLocks noChangeArrowheads="1"/>
          </p:cNvSpPr>
          <p:nvPr/>
        </p:nvSpPr>
        <p:spPr bwMode="auto">
          <a:xfrm>
            <a:off x="611188" y="2708275"/>
            <a:ext cx="647700" cy="2286000"/>
          </a:xfrm>
          <a:prstGeom prst="rect">
            <a:avLst/>
          </a:prstGeom>
          <a:noFill/>
          <a:ln w="9525">
            <a:noFill/>
            <a:miter lim="800000"/>
            <a:headEnd/>
            <a:tailEnd/>
          </a:ln>
        </p:spPr>
        <p:txBody>
          <a:bodyPr>
            <a:spAutoFit/>
          </a:bodyPr>
          <a:lstStyle/>
          <a:p>
            <a:pPr>
              <a:spcBef>
                <a:spcPct val="50000"/>
              </a:spcBef>
            </a:pPr>
            <a:r>
              <a:rPr kumimoji="1" lang="zh-CN" altLang="en-US" sz="3200" b="1">
                <a:solidFill>
                  <a:srgbClr val="0000CC"/>
                </a:solidFill>
                <a:latin typeface="Times New Roman" pitchFamily="18" charset="0"/>
                <a:ea typeface="楷体_GB2312" pitchFamily="49" charset="-122"/>
              </a:rPr>
              <a:t>主问</a:t>
            </a:r>
          </a:p>
          <a:p>
            <a:pPr>
              <a:spcBef>
                <a:spcPct val="50000"/>
              </a:spcBef>
            </a:pPr>
            <a:r>
              <a:rPr kumimoji="1" lang="zh-CN" altLang="en-US" sz="3200" b="1">
                <a:solidFill>
                  <a:srgbClr val="0000CC"/>
                </a:solidFill>
                <a:latin typeface="Times New Roman" pitchFamily="18" charset="0"/>
                <a:ea typeface="楷体_GB2312" pitchFamily="49" charset="-122"/>
              </a:rPr>
              <a:t>客答</a:t>
            </a:r>
          </a:p>
        </p:txBody>
      </p:sp>
      <p:sp>
        <p:nvSpPr>
          <p:cNvPr id="70661" name="AutoShape 5"/>
          <p:cNvSpPr>
            <a:spLocks/>
          </p:cNvSpPr>
          <p:nvPr/>
        </p:nvSpPr>
        <p:spPr bwMode="auto">
          <a:xfrm>
            <a:off x="1042988" y="2924175"/>
            <a:ext cx="504825" cy="1851025"/>
          </a:xfrm>
          <a:prstGeom prst="leftBrace">
            <a:avLst>
              <a:gd name="adj1" fmla="val 30556"/>
              <a:gd name="adj2" fmla="val 51736"/>
            </a:avLst>
          </a:prstGeom>
          <a:noFill/>
          <a:ln w="38100">
            <a:solidFill>
              <a:srgbClr val="800000"/>
            </a:solidFill>
            <a:round/>
            <a:headEnd/>
            <a:tailEnd/>
          </a:ln>
        </p:spPr>
        <p:txBody>
          <a:bodyPr wrap="none" anchor="ctr"/>
          <a:lstStyle/>
          <a:p>
            <a:endParaRPr lang="zh-CN" altLang="en-US"/>
          </a:p>
        </p:txBody>
      </p:sp>
      <p:sp>
        <p:nvSpPr>
          <p:cNvPr id="70662" name="Text Box 6"/>
          <p:cNvSpPr txBox="1">
            <a:spLocks noChangeArrowheads="1"/>
          </p:cNvSpPr>
          <p:nvPr/>
        </p:nvSpPr>
        <p:spPr bwMode="auto">
          <a:xfrm>
            <a:off x="1476375" y="2636838"/>
            <a:ext cx="1930400" cy="579437"/>
          </a:xfrm>
          <a:prstGeom prst="rect">
            <a:avLst/>
          </a:prstGeom>
          <a:noFill/>
          <a:ln w="9525">
            <a:noFill/>
            <a:miter lim="800000"/>
            <a:headEnd/>
            <a:tailEnd/>
          </a:ln>
        </p:spPr>
        <p:txBody>
          <a:bodyPr>
            <a:spAutoFit/>
          </a:bodyPr>
          <a:lstStyle/>
          <a:p>
            <a:pPr>
              <a:spcBef>
                <a:spcPct val="50000"/>
              </a:spcBef>
            </a:pPr>
            <a:r>
              <a:rPr kumimoji="1" lang="zh-CN" altLang="en-US" sz="3200" b="1">
                <a:solidFill>
                  <a:srgbClr val="800000"/>
                </a:solidFill>
                <a:latin typeface="Times New Roman" pitchFamily="18" charset="0"/>
                <a:ea typeface="楷体_GB2312" pitchFamily="49" charset="-122"/>
              </a:rPr>
              <a:t>古人事迹</a:t>
            </a:r>
          </a:p>
        </p:txBody>
      </p:sp>
      <p:sp>
        <p:nvSpPr>
          <p:cNvPr id="70663" name="Text Box 7"/>
          <p:cNvSpPr txBox="1">
            <a:spLocks noChangeArrowheads="1"/>
          </p:cNvSpPr>
          <p:nvPr/>
        </p:nvSpPr>
        <p:spPr bwMode="auto">
          <a:xfrm>
            <a:off x="1547813" y="4508500"/>
            <a:ext cx="1873250" cy="579438"/>
          </a:xfrm>
          <a:prstGeom prst="rect">
            <a:avLst/>
          </a:prstGeom>
          <a:noFill/>
          <a:ln w="9525">
            <a:noFill/>
            <a:miter lim="800000"/>
            <a:headEnd/>
            <a:tailEnd/>
          </a:ln>
        </p:spPr>
        <p:txBody>
          <a:bodyPr>
            <a:spAutoFit/>
          </a:bodyPr>
          <a:lstStyle/>
          <a:p>
            <a:pPr>
              <a:spcBef>
                <a:spcPct val="50000"/>
              </a:spcBef>
            </a:pPr>
            <a:r>
              <a:rPr kumimoji="1" lang="zh-CN" altLang="en-US" sz="3200" b="1">
                <a:solidFill>
                  <a:srgbClr val="800000"/>
                </a:solidFill>
                <a:latin typeface="Times New Roman" pitchFamily="18" charset="0"/>
                <a:ea typeface="楷体_GB2312" pitchFamily="49" charset="-122"/>
              </a:rPr>
              <a:t>现实人生</a:t>
            </a:r>
          </a:p>
        </p:txBody>
      </p:sp>
      <p:sp>
        <p:nvSpPr>
          <p:cNvPr id="70664" name="AutoShape 8"/>
          <p:cNvSpPr>
            <a:spLocks/>
          </p:cNvSpPr>
          <p:nvPr/>
        </p:nvSpPr>
        <p:spPr bwMode="auto">
          <a:xfrm>
            <a:off x="3203575" y="2276475"/>
            <a:ext cx="288925" cy="1295400"/>
          </a:xfrm>
          <a:prstGeom prst="leftBrace">
            <a:avLst>
              <a:gd name="adj1" fmla="val 112088"/>
              <a:gd name="adj2" fmla="val 50000"/>
            </a:avLst>
          </a:prstGeom>
          <a:noFill/>
          <a:ln w="38100">
            <a:solidFill>
              <a:srgbClr val="800000"/>
            </a:solidFill>
            <a:round/>
            <a:headEnd/>
            <a:tailEnd/>
          </a:ln>
        </p:spPr>
        <p:txBody>
          <a:bodyPr wrap="none" anchor="ctr"/>
          <a:lstStyle/>
          <a:p>
            <a:endParaRPr lang="zh-CN" altLang="en-US"/>
          </a:p>
        </p:txBody>
      </p:sp>
      <p:sp>
        <p:nvSpPr>
          <p:cNvPr id="70665" name="AutoShape 9"/>
          <p:cNvSpPr>
            <a:spLocks/>
          </p:cNvSpPr>
          <p:nvPr/>
        </p:nvSpPr>
        <p:spPr bwMode="auto">
          <a:xfrm>
            <a:off x="3203575" y="4149725"/>
            <a:ext cx="288925" cy="1366838"/>
          </a:xfrm>
          <a:prstGeom prst="leftBrace">
            <a:avLst>
              <a:gd name="adj1" fmla="val 118269"/>
              <a:gd name="adj2" fmla="val 50000"/>
            </a:avLst>
          </a:prstGeom>
          <a:noFill/>
          <a:ln w="38100">
            <a:solidFill>
              <a:srgbClr val="800000"/>
            </a:solidFill>
            <a:round/>
            <a:headEnd/>
            <a:tailEnd/>
          </a:ln>
        </p:spPr>
        <p:txBody>
          <a:bodyPr wrap="none" anchor="ctr"/>
          <a:lstStyle/>
          <a:p>
            <a:endParaRPr lang="zh-CN" altLang="en-US"/>
          </a:p>
        </p:txBody>
      </p:sp>
      <p:sp>
        <p:nvSpPr>
          <p:cNvPr id="70666" name="Text Box 10"/>
          <p:cNvSpPr txBox="1">
            <a:spLocks noChangeArrowheads="1"/>
          </p:cNvSpPr>
          <p:nvPr/>
        </p:nvSpPr>
        <p:spPr bwMode="auto">
          <a:xfrm>
            <a:off x="3492500" y="2133600"/>
            <a:ext cx="1838325" cy="579438"/>
          </a:xfrm>
          <a:prstGeom prst="rect">
            <a:avLst/>
          </a:prstGeom>
          <a:noFill/>
          <a:ln w="9525">
            <a:noFill/>
            <a:miter lim="800000"/>
            <a:headEnd/>
            <a:tailEnd/>
          </a:ln>
        </p:spPr>
        <p:txBody>
          <a:bodyPr>
            <a:spAutoFit/>
          </a:bodyPr>
          <a:lstStyle/>
          <a:p>
            <a:pPr>
              <a:spcBef>
                <a:spcPct val="50000"/>
              </a:spcBef>
            </a:pPr>
            <a:r>
              <a:rPr kumimoji="1" lang="zh-CN" altLang="en-US" sz="3200" b="1">
                <a:latin typeface="Times New Roman" pitchFamily="18" charset="0"/>
                <a:ea typeface="楷体_GB2312" pitchFamily="49" charset="-122"/>
              </a:rPr>
              <a:t>孟德遗诗</a:t>
            </a:r>
          </a:p>
        </p:txBody>
      </p:sp>
      <p:sp>
        <p:nvSpPr>
          <p:cNvPr id="70667" name="Text Box 11"/>
          <p:cNvSpPr txBox="1">
            <a:spLocks noChangeArrowheads="1"/>
          </p:cNvSpPr>
          <p:nvPr/>
        </p:nvSpPr>
        <p:spPr bwMode="auto">
          <a:xfrm>
            <a:off x="3492500" y="3213100"/>
            <a:ext cx="1944688" cy="579438"/>
          </a:xfrm>
          <a:prstGeom prst="rect">
            <a:avLst/>
          </a:prstGeom>
          <a:noFill/>
          <a:ln w="9525">
            <a:noFill/>
            <a:miter lim="800000"/>
            <a:headEnd/>
            <a:tailEnd/>
          </a:ln>
        </p:spPr>
        <p:txBody>
          <a:bodyPr>
            <a:spAutoFit/>
          </a:bodyPr>
          <a:lstStyle/>
          <a:p>
            <a:pPr>
              <a:spcBef>
                <a:spcPct val="50000"/>
              </a:spcBef>
            </a:pPr>
            <a:r>
              <a:rPr kumimoji="1" lang="zh-CN" altLang="en-US" sz="3200" b="1">
                <a:latin typeface="Times New Roman" pitchFamily="18" charset="0"/>
                <a:ea typeface="楷体_GB2312" pitchFamily="49" charset="-122"/>
              </a:rPr>
              <a:t>孟德遗迹</a:t>
            </a:r>
          </a:p>
        </p:txBody>
      </p:sp>
      <p:sp>
        <p:nvSpPr>
          <p:cNvPr id="70668" name="Text Box 12"/>
          <p:cNvSpPr txBox="1">
            <a:spLocks noChangeArrowheads="1"/>
          </p:cNvSpPr>
          <p:nvPr/>
        </p:nvSpPr>
        <p:spPr bwMode="auto">
          <a:xfrm>
            <a:off x="3563938" y="3933825"/>
            <a:ext cx="2057400" cy="579438"/>
          </a:xfrm>
          <a:prstGeom prst="rect">
            <a:avLst/>
          </a:prstGeom>
          <a:noFill/>
          <a:ln w="9525">
            <a:noFill/>
            <a:miter lim="800000"/>
            <a:headEnd/>
            <a:tailEnd/>
          </a:ln>
        </p:spPr>
        <p:txBody>
          <a:bodyPr>
            <a:spAutoFit/>
          </a:bodyPr>
          <a:lstStyle/>
          <a:p>
            <a:pPr>
              <a:spcBef>
                <a:spcPct val="50000"/>
              </a:spcBef>
            </a:pPr>
            <a:r>
              <a:rPr kumimoji="1" lang="zh-CN" altLang="en-US" sz="3200" b="1">
                <a:latin typeface="Times New Roman" pitchFamily="18" charset="0"/>
                <a:ea typeface="楷体_GB2312" pitchFamily="49" charset="-122"/>
              </a:rPr>
              <a:t>渔樵江渚</a:t>
            </a:r>
          </a:p>
        </p:txBody>
      </p:sp>
      <p:sp>
        <p:nvSpPr>
          <p:cNvPr id="70669" name="Text Box 13"/>
          <p:cNvSpPr txBox="1">
            <a:spLocks noChangeArrowheads="1"/>
          </p:cNvSpPr>
          <p:nvPr/>
        </p:nvSpPr>
        <p:spPr bwMode="auto">
          <a:xfrm>
            <a:off x="3563938" y="5229225"/>
            <a:ext cx="2057400" cy="579438"/>
          </a:xfrm>
          <a:prstGeom prst="rect">
            <a:avLst/>
          </a:prstGeom>
          <a:noFill/>
          <a:ln w="9525">
            <a:noFill/>
            <a:miter lim="800000"/>
            <a:headEnd/>
            <a:tailEnd/>
          </a:ln>
        </p:spPr>
        <p:txBody>
          <a:bodyPr>
            <a:spAutoFit/>
          </a:bodyPr>
          <a:lstStyle/>
          <a:p>
            <a:pPr>
              <a:spcBef>
                <a:spcPct val="50000"/>
              </a:spcBef>
            </a:pPr>
            <a:r>
              <a:rPr kumimoji="1" lang="zh-CN" altLang="en-US" sz="3200" b="1">
                <a:latin typeface="Times New Roman" pitchFamily="18" charset="0"/>
                <a:ea typeface="楷体_GB2312" pitchFamily="49" charset="-122"/>
              </a:rPr>
              <a:t>蜉蝣天地</a:t>
            </a:r>
          </a:p>
        </p:txBody>
      </p:sp>
      <p:sp>
        <p:nvSpPr>
          <p:cNvPr id="70670" name="AutoShape 14"/>
          <p:cNvSpPr>
            <a:spLocks/>
          </p:cNvSpPr>
          <p:nvPr/>
        </p:nvSpPr>
        <p:spPr bwMode="auto">
          <a:xfrm flipH="1">
            <a:off x="5292725" y="2349500"/>
            <a:ext cx="287338" cy="1223963"/>
          </a:xfrm>
          <a:prstGeom prst="leftBrace">
            <a:avLst>
              <a:gd name="adj1" fmla="val 35497"/>
              <a:gd name="adj2" fmla="val 50000"/>
            </a:avLst>
          </a:prstGeom>
          <a:noFill/>
          <a:ln w="38100">
            <a:solidFill>
              <a:srgbClr val="800000"/>
            </a:solidFill>
            <a:round/>
            <a:headEnd/>
            <a:tailEnd/>
          </a:ln>
        </p:spPr>
        <p:txBody>
          <a:bodyPr wrap="none" anchor="ctr"/>
          <a:lstStyle/>
          <a:p>
            <a:endParaRPr lang="zh-CN" altLang="en-US"/>
          </a:p>
        </p:txBody>
      </p:sp>
      <p:sp>
        <p:nvSpPr>
          <p:cNvPr id="70671" name="AutoShape 15"/>
          <p:cNvSpPr>
            <a:spLocks/>
          </p:cNvSpPr>
          <p:nvPr/>
        </p:nvSpPr>
        <p:spPr bwMode="auto">
          <a:xfrm flipH="1">
            <a:off x="5292725" y="4149725"/>
            <a:ext cx="231775" cy="1511300"/>
          </a:xfrm>
          <a:prstGeom prst="leftBrace">
            <a:avLst>
              <a:gd name="adj1" fmla="val 54338"/>
              <a:gd name="adj2" fmla="val 50000"/>
            </a:avLst>
          </a:prstGeom>
          <a:noFill/>
          <a:ln w="38100">
            <a:solidFill>
              <a:srgbClr val="800000"/>
            </a:solidFill>
            <a:round/>
            <a:headEnd/>
            <a:tailEnd/>
          </a:ln>
        </p:spPr>
        <p:txBody>
          <a:bodyPr wrap="none" anchor="ctr"/>
          <a:lstStyle/>
          <a:p>
            <a:endParaRPr lang="zh-CN" altLang="en-US"/>
          </a:p>
        </p:txBody>
      </p:sp>
      <p:sp>
        <p:nvSpPr>
          <p:cNvPr id="70672" name="Text Box 16"/>
          <p:cNvSpPr txBox="1">
            <a:spLocks noChangeArrowheads="1"/>
          </p:cNvSpPr>
          <p:nvPr/>
        </p:nvSpPr>
        <p:spPr bwMode="auto">
          <a:xfrm>
            <a:off x="5580063" y="2636838"/>
            <a:ext cx="1368425" cy="519112"/>
          </a:xfrm>
          <a:prstGeom prst="rect">
            <a:avLst/>
          </a:prstGeom>
          <a:noFill/>
          <a:ln w="9525">
            <a:noFill/>
            <a:miter lim="800000"/>
            <a:headEnd/>
            <a:tailEnd/>
          </a:ln>
        </p:spPr>
        <p:txBody>
          <a:bodyPr>
            <a:spAutoFit/>
          </a:bodyPr>
          <a:lstStyle/>
          <a:p>
            <a:pPr>
              <a:spcBef>
                <a:spcPct val="50000"/>
              </a:spcBef>
            </a:pPr>
            <a:r>
              <a:rPr kumimoji="1" lang="zh-CN" altLang="en-US" sz="2800" b="1">
                <a:solidFill>
                  <a:srgbClr val="000066"/>
                </a:solidFill>
                <a:latin typeface="Times New Roman" pitchFamily="18" charset="0"/>
                <a:ea typeface="楷体_GB2312" pitchFamily="49" charset="-122"/>
              </a:rPr>
              <a:t>安在哉</a:t>
            </a:r>
          </a:p>
        </p:txBody>
      </p:sp>
      <p:sp>
        <p:nvSpPr>
          <p:cNvPr id="70673" name="Text Box 17"/>
          <p:cNvSpPr txBox="1">
            <a:spLocks noChangeArrowheads="1"/>
          </p:cNvSpPr>
          <p:nvPr/>
        </p:nvSpPr>
        <p:spPr bwMode="auto">
          <a:xfrm>
            <a:off x="5435600" y="4365625"/>
            <a:ext cx="1657350" cy="946150"/>
          </a:xfrm>
          <a:prstGeom prst="rect">
            <a:avLst/>
          </a:prstGeom>
          <a:noFill/>
          <a:ln w="9525">
            <a:noFill/>
            <a:miter lim="800000"/>
            <a:headEnd/>
            <a:tailEnd/>
          </a:ln>
        </p:spPr>
        <p:txBody>
          <a:bodyPr>
            <a:spAutoFit/>
          </a:bodyPr>
          <a:lstStyle/>
          <a:p>
            <a:pPr>
              <a:spcBef>
                <a:spcPct val="50000"/>
              </a:spcBef>
            </a:pPr>
            <a:r>
              <a:rPr kumimoji="1" lang="zh-CN" altLang="en-US" sz="2800" b="1">
                <a:solidFill>
                  <a:srgbClr val="000066"/>
                </a:solidFill>
                <a:latin typeface="Times New Roman" pitchFamily="18" charset="0"/>
                <a:ea typeface="楷体_GB2312" pitchFamily="49" charset="-122"/>
              </a:rPr>
              <a:t>平凡渺小人生苦短</a:t>
            </a:r>
          </a:p>
        </p:txBody>
      </p:sp>
      <p:sp>
        <p:nvSpPr>
          <p:cNvPr id="70674" name="AutoShape 18"/>
          <p:cNvSpPr>
            <a:spLocks/>
          </p:cNvSpPr>
          <p:nvPr/>
        </p:nvSpPr>
        <p:spPr bwMode="auto">
          <a:xfrm flipH="1">
            <a:off x="6948488" y="2636838"/>
            <a:ext cx="452437" cy="2643187"/>
          </a:xfrm>
          <a:prstGeom prst="leftBrace">
            <a:avLst>
              <a:gd name="adj1" fmla="val 48684"/>
              <a:gd name="adj2" fmla="val 50000"/>
            </a:avLst>
          </a:prstGeom>
          <a:noFill/>
          <a:ln w="38100">
            <a:solidFill>
              <a:srgbClr val="800000"/>
            </a:solidFill>
            <a:round/>
            <a:headEnd/>
            <a:tailEnd/>
          </a:ln>
        </p:spPr>
        <p:txBody>
          <a:bodyPr wrap="none" anchor="ctr"/>
          <a:lstStyle/>
          <a:p>
            <a:endParaRPr lang="zh-CN" altLang="en-US"/>
          </a:p>
        </p:txBody>
      </p:sp>
      <p:sp>
        <p:nvSpPr>
          <p:cNvPr id="70675" name="Text Box 19"/>
          <p:cNvSpPr txBox="1">
            <a:spLocks noChangeArrowheads="1"/>
          </p:cNvSpPr>
          <p:nvPr/>
        </p:nvSpPr>
        <p:spPr bwMode="auto">
          <a:xfrm>
            <a:off x="7596188" y="3357563"/>
            <a:ext cx="1212850" cy="1066800"/>
          </a:xfrm>
          <a:prstGeom prst="rect">
            <a:avLst/>
          </a:prstGeom>
          <a:solidFill>
            <a:srgbClr val="FFFF00"/>
          </a:solidFill>
          <a:ln w="9525">
            <a:noFill/>
            <a:miter lim="800000"/>
            <a:headEnd/>
            <a:tailEnd/>
          </a:ln>
        </p:spPr>
        <p:txBody>
          <a:bodyPr>
            <a:spAutoFit/>
          </a:bodyPr>
          <a:lstStyle/>
          <a:p>
            <a:pPr>
              <a:spcBef>
                <a:spcPct val="50000"/>
              </a:spcBef>
            </a:pPr>
            <a:r>
              <a:rPr kumimoji="1" lang="zh-CN" altLang="en-US" sz="3200" b="1">
                <a:solidFill>
                  <a:srgbClr val="FF0000"/>
                </a:solidFill>
                <a:latin typeface="Times New Roman" pitchFamily="18" charset="0"/>
                <a:ea typeface="楷体_GB2312" pitchFamily="49" charset="-122"/>
              </a:rPr>
              <a:t>悲之缘由</a:t>
            </a:r>
          </a:p>
        </p:txBody>
      </p:sp>
      <p:sp>
        <p:nvSpPr>
          <p:cNvPr id="70676" name="Text Box 20"/>
          <p:cNvSpPr txBox="1">
            <a:spLocks noChangeArrowheads="1"/>
          </p:cNvSpPr>
          <p:nvPr/>
        </p:nvSpPr>
        <p:spPr bwMode="auto">
          <a:xfrm>
            <a:off x="0" y="3068638"/>
            <a:ext cx="671513" cy="1527175"/>
          </a:xfrm>
          <a:prstGeom prst="rect">
            <a:avLst/>
          </a:prstGeom>
          <a:noFill/>
          <a:ln w="9525">
            <a:noFill/>
            <a:miter lim="800000"/>
            <a:headEnd/>
            <a:tailEnd/>
          </a:ln>
        </p:spPr>
        <p:txBody>
          <a:bodyPr vert="eaVert">
            <a:spAutoFit/>
          </a:bodyPr>
          <a:lstStyle/>
          <a:p>
            <a:pPr>
              <a:spcBef>
                <a:spcPct val="50000"/>
              </a:spcBef>
            </a:pPr>
            <a:r>
              <a:rPr kumimoji="1" lang="zh-CN" altLang="en-US" sz="3200" b="1">
                <a:solidFill>
                  <a:srgbClr val="FF0000"/>
                </a:solidFill>
                <a:latin typeface="Times New Roman" pitchFamily="18" charset="0"/>
                <a:ea typeface="楷体_GB2312" pitchFamily="49" charset="-122"/>
              </a:rPr>
              <a:t>第三段</a:t>
            </a:r>
          </a:p>
        </p:txBody>
      </p:sp>
      <p:sp>
        <p:nvSpPr>
          <p:cNvPr id="70684" name="AutoShape 28"/>
          <p:cNvSpPr>
            <a:spLocks noChangeArrowheads="1"/>
          </p:cNvSpPr>
          <p:nvPr/>
        </p:nvSpPr>
        <p:spPr bwMode="auto">
          <a:xfrm>
            <a:off x="1547813" y="1484313"/>
            <a:ext cx="1439862" cy="609600"/>
          </a:xfrm>
          <a:prstGeom prst="wedgeRoundRectCallout">
            <a:avLst>
              <a:gd name="adj1" fmla="val 72162"/>
              <a:gd name="adj2" fmla="val 291407"/>
              <a:gd name="adj3" fmla="val 16667"/>
            </a:avLst>
          </a:prstGeom>
          <a:solidFill>
            <a:schemeClr val="accent1"/>
          </a:solidFill>
          <a:ln w="9525">
            <a:solidFill>
              <a:schemeClr val="tx1"/>
            </a:solidFill>
            <a:miter lim="800000"/>
            <a:headEnd/>
            <a:tailEnd/>
          </a:ln>
        </p:spPr>
        <p:txBody>
          <a:bodyPr/>
          <a:lstStyle/>
          <a:p>
            <a:r>
              <a:rPr lang="zh-CN" altLang="en-US" sz="2800" b="1">
                <a:ea typeface="楷体_GB2312" pitchFamily="49" charset="-122"/>
              </a:rPr>
              <a:t>写景</a:t>
            </a:r>
          </a:p>
        </p:txBody>
      </p:sp>
      <p:sp>
        <p:nvSpPr>
          <p:cNvPr id="70685" name="AutoShape 29"/>
          <p:cNvSpPr>
            <a:spLocks noChangeArrowheads="1"/>
          </p:cNvSpPr>
          <p:nvPr/>
        </p:nvSpPr>
        <p:spPr bwMode="auto">
          <a:xfrm>
            <a:off x="4356100" y="1412875"/>
            <a:ext cx="1295400" cy="609600"/>
          </a:xfrm>
          <a:prstGeom prst="wedgeRoundRectCallout">
            <a:avLst>
              <a:gd name="adj1" fmla="val 74144"/>
              <a:gd name="adj2" fmla="val 322917"/>
              <a:gd name="adj3" fmla="val 16667"/>
            </a:avLst>
          </a:prstGeom>
          <a:solidFill>
            <a:schemeClr val="accent1"/>
          </a:solidFill>
          <a:ln w="9525">
            <a:solidFill>
              <a:schemeClr val="tx1"/>
            </a:solidFill>
            <a:miter lim="800000"/>
            <a:headEnd/>
            <a:tailEnd/>
          </a:ln>
        </p:spPr>
        <p:txBody>
          <a:bodyPr/>
          <a:lstStyle/>
          <a:p>
            <a:r>
              <a:rPr lang="zh-CN" altLang="en-US" sz="3200" b="1">
                <a:ea typeface="楷体_GB2312" pitchFamily="49" charset="-122"/>
              </a:rPr>
              <a:t>议论</a:t>
            </a:r>
          </a:p>
        </p:txBody>
      </p:sp>
      <p:sp>
        <p:nvSpPr>
          <p:cNvPr id="70686" name="AutoShape 30"/>
          <p:cNvSpPr>
            <a:spLocks noChangeArrowheads="1"/>
          </p:cNvSpPr>
          <p:nvPr/>
        </p:nvSpPr>
        <p:spPr bwMode="auto">
          <a:xfrm>
            <a:off x="7524750" y="1628775"/>
            <a:ext cx="1130300" cy="609600"/>
          </a:xfrm>
          <a:prstGeom prst="wedgeRoundRectCallout">
            <a:avLst>
              <a:gd name="adj1" fmla="val 10255"/>
              <a:gd name="adj2" fmla="val 217449"/>
              <a:gd name="adj3" fmla="val 16667"/>
            </a:avLst>
          </a:prstGeom>
          <a:solidFill>
            <a:schemeClr val="accent1"/>
          </a:solidFill>
          <a:ln w="9525">
            <a:solidFill>
              <a:schemeClr val="tx1"/>
            </a:solidFill>
            <a:miter lim="800000"/>
            <a:headEnd/>
            <a:tailEnd/>
          </a:ln>
        </p:spPr>
        <p:txBody>
          <a:bodyPr/>
          <a:lstStyle/>
          <a:p>
            <a:r>
              <a:rPr lang="zh-CN" altLang="en-US" sz="3200" b="1">
                <a:ea typeface="楷体_GB2312" pitchFamily="49" charset="-122"/>
              </a:rPr>
              <a:t>抒情</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type="lt">
                                    <p:tmPct val="100000"/>
                                  </p:iterate>
                                  <p:childTnLst>
                                    <p:set>
                                      <p:cBhvr>
                                        <p:cTn id="6" dur="1" fill="hold">
                                          <p:stCondLst>
                                            <p:cond delay="0"/>
                                          </p:stCondLst>
                                        </p:cTn>
                                        <p:tgtEl>
                                          <p:spTgt spid="70659"/>
                                        </p:tgtEl>
                                        <p:attrNameLst>
                                          <p:attrName>style.visibility</p:attrName>
                                        </p:attrNameLst>
                                      </p:cBhvr>
                                      <p:to>
                                        <p:strVal val="visible"/>
                                      </p:to>
                                    </p:set>
                                    <p:anim calcmode="lin" valueType="num">
                                      <p:cBhvr additive="base">
                                        <p:cTn id="7" dur="75" fill="hold"/>
                                        <p:tgtEl>
                                          <p:spTgt spid="70659"/>
                                        </p:tgtEl>
                                        <p:attrNameLst>
                                          <p:attrName>ppt_x</p:attrName>
                                        </p:attrNameLst>
                                      </p:cBhvr>
                                      <p:tavLst>
                                        <p:tav tm="0">
                                          <p:val>
                                            <p:strVal val="#ppt_x"/>
                                          </p:val>
                                        </p:tav>
                                        <p:tav tm="100000">
                                          <p:val>
                                            <p:strVal val="#ppt_x"/>
                                          </p:val>
                                        </p:tav>
                                      </p:tavLst>
                                    </p:anim>
                                    <p:anim calcmode="lin" valueType="num">
                                      <p:cBhvr additive="base">
                                        <p:cTn id="8" dur="75" fill="hold"/>
                                        <p:tgtEl>
                                          <p:spTgt spid="7065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70676"/>
                                        </p:tgtEl>
                                        <p:attrNameLst>
                                          <p:attrName>style.visibility</p:attrName>
                                        </p:attrNameLst>
                                      </p:cBhvr>
                                      <p:to>
                                        <p:strVal val="visible"/>
                                      </p:to>
                                    </p:set>
                                    <p:anim calcmode="lin" valueType="num">
                                      <p:cBhvr>
                                        <p:cTn id="13" dur="500" fill="hold"/>
                                        <p:tgtEl>
                                          <p:spTgt spid="70676"/>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70676"/>
                                        </p:tgtEl>
                                        <p:attrNameLst>
                                          <p:attrName>ppt_y</p:attrName>
                                        </p:attrNameLst>
                                      </p:cBhvr>
                                      <p:tavLst>
                                        <p:tav tm="0">
                                          <p:val>
                                            <p:strVal val="#ppt_y"/>
                                          </p:val>
                                        </p:tav>
                                        <p:tav tm="100000">
                                          <p:val>
                                            <p:strVal val="#ppt_y"/>
                                          </p:val>
                                        </p:tav>
                                      </p:tavLst>
                                    </p:anim>
                                    <p:anim calcmode="lin" valueType="num">
                                      <p:cBhvr>
                                        <p:cTn id="15" dur="500" fill="hold"/>
                                        <p:tgtEl>
                                          <p:spTgt spid="70676"/>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7067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70676"/>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70660"/>
                                        </p:tgtEl>
                                        <p:attrNameLst>
                                          <p:attrName>style.visibility</p:attrName>
                                        </p:attrNameLst>
                                      </p:cBhvr>
                                      <p:to>
                                        <p:strVal val="visible"/>
                                      </p:to>
                                    </p:set>
                                    <p:anim calcmode="lin" valueType="num">
                                      <p:cBhvr>
                                        <p:cTn id="22" dur="500" fill="hold"/>
                                        <p:tgtEl>
                                          <p:spTgt spid="70660"/>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70660"/>
                                        </p:tgtEl>
                                        <p:attrNameLst>
                                          <p:attrName>ppt_y</p:attrName>
                                        </p:attrNameLst>
                                      </p:cBhvr>
                                      <p:tavLst>
                                        <p:tav tm="0">
                                          <p:val>
                                            <p:strVal val="#ppt_y"/>
                                          </p:val>
                                        </p:tav>
                                        <p:tav tm="100000">
                                          <p:val>
                                            <p:strVal val="#ppt_y"/>
                                          </p:val>
                                        </p:tav>
                                      </p:tavLst>
                                    </p:anim>
                                    <p:anim calcmode="lin" valueType="num">
                                      <p:cBhvr>
                                        <p:cTn id="24" dur="500" fill="hold"/>
                                        <p:tgtEl>
                                          <p:spTgt spid="70660"/>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70660"/>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70660"/>
                                        </p:tgtEl>
                                      </p:cBhvr>
                                    </p:animEffect>
                                  </p:childTnLst>
                                </p:cTn>
                              </p:par>
                            </p:childTnLst>
                          </p:cTn>
                        </p:par>
                      </p:childTnLst>
                    </p:cTn>
                  </p:par>
                  <p:par>
                    <p:cTn id="27" fill="hold">
                      <p:stCondLst>
                        <p:cond delay="indefinite"/>
                      </p:stCondLst>
                      <p:childTnLst>
                        <p:par>
                          <p:cTn id="28" fill="hold">
                            <p:stCondLst>
                              <p:cond delay="0"/>
                            </p:stCondLst>
                            <p:childTnLst>
                              <p:par>
                                <p:cTn id="29" presetID="20" presetClass="entr" presetSubtype="0" fill="hold" grpId="0" nodeType="clickEffect">
                                  <p:stCondLst>
                                    <p:cond delay="0"/>
                                  </p:stCondLst>
                                  <p:childTnLst>
                                    <p:set>
                                      <p:cBhvr>
                                        <p:cTn id="30" dur="1" fill="hold">
                                          <p:stCondLst>
                                            <p:cond delay="0"/>
                                          </p:stCondLst>
                                        </p:cTn>
                                        <p:tgtEl>
                                          <p:spTgt spid="70661"/>
                                        </p:tgtEl>
                                        <p:attrNameLst>
                                          <p:attrName>style.visibility</p:attrName>
                                        </p:attrNameLst>
                                      </p:cBhvr>
                                      <p:to>
                                        <p:strVal val="visible"/>
                                      </p:to>
                                    </p:set>
                                    <p:animEffect transition="in" filter="wedge">
                                      <p:cBhvr>
                                        <p:cTn id="31" dur="500"/>
                                        <p:tgtEl>
                                          <p:spTgt spid="70661"/>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70662"/>
                                        </p:tgtEl>
                                        <p:attrNameLst>
                                          <p:attrName>style.visibility</p:attrName>
                                        </p:attrNameLst>
                                      </p:cBhvr>
                                      <p:to>
                                        <p:strVal val="visible"/>
                                      </p:to>
                                    </p:set>
                                    <p:anim calcmode="lin" valueType="num">
                                      <p:cBhvr additive="base">
                                        <p:cTn id="36" dur="500" fill="hold"/>
                                        <p:tgtEl>
                                          <p:spTgt spid="70662"/>
                                        </p:tgtEl>
                                        <p:attrNameLst>
                                          <p:attrName>ppt_x</p:attrName>
                                        </p:attrNameLst>
                                      </p:cBhvr>
                                      <p:tavLst>
                                        <p:tav tm="0">
                                          <p:val>
                                            <p:strVal val="#ppt_x"/>
                                          </p:val>
                                        </p:tav>
                                        <p:tav tm="100000">
                                          <p:val>
                                            <p:strVal val="#ppt_x"/>
                                          </p:val>
                                        </p:tav>
                                      </p:tavLst>
                                    </p:anim>
                                    <p:anim calcmode="lin" valueType="num">
                                      <p:cBhvr additive="base">
                                        <p:cTn id="37" dur="500" fill="hold"/>
                                        <p:tgtEl>
                                          <p:spTgt spid="70662"/>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70663"/>
                                        </p:tgtEl>
                                        <p:attrNameLst>
                                          <p:attrName>style.visibility</p:attrName>
                                        </p:attrNameLst>
                                      </p:cBhvr>
                                      <p:to>
                                        <p:strVal val="visible"/>
                                      </p:to>
                                    </p:set>
                                    <p:anim calcmode="lin" valueType="num">
                                      <p:cBhvr additive="base">
                                        <p:cTn id="42" dur="500" fill="hold"/>
                                        <p:tgtEl>
                                          <p:spTgt spid="70663"/>
                                        </p:tgtEl>
                                        <p:attrNameLst>
                                          <p:attrName>ppt_x</p:attrName>
                                        </p:attrNameLst>
                                      </p:cBhvr>
                                      <p:tavLst>
                                        <p:tav tm="0">
                                          <p:val>
                                            <p:strVal val="#ppt_x"/>
                                          </p:val>
                                        </p:tav>
                                        <p:tav tm="100000">
                                          <p:val>
                                            <p:strVal val="#ppt_x"/>
                                          </p:val>
                                        </p:tav>
                                      </p:tavLst>
                                    </p:anim>
                                    <p:anim calcmode="lin" valueType="num">
                                      <p:cBhvr additive="base">
                                        <p:cTn id="43" dur="500" fill="hold"/>
                                        <p:tgtEl>
                                          <p:spTgt spid="70663"/>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0" presetClass="entr" presetSubtype="0" fill="hold" grpId="0" nodeType="clickEffect">
                                  <p:stCondLst>
                                    <p:cond delay="0"/>
                                  </p:stCondLst>
                                  <p:childTnLst>
                                    <p:set>
                                      <p:cBhvr>
                                        <p:cTn id="47" dur="1" fill="hold">
                                          <p:stCondLst>
                                            <p:cond delay="0"/>
                                          </p:stCondLst>
                                        </p:cTn>
                                        <p:tgtEl>
                                          <p:spTgt spid="70664"/>
                                        </p:tgtEl>
                                        <p:attrNameLst>
                                          <p:attrName>style.visibility</p:attrName>
                                        </p:attrNameLst>
                                      </p:cBhvr>
                                      <p:to>
                                        <p:strVal val="visible"/>
                                      </p:to>
                                    </p:set>
                                    <p:animEffect transition="in" filter="wedge">
                                      <p:cBhvr>
                                        <p:cTn id="48" dur="500"/>
                                        <p:tgtEl>
                                          <p:spTgt spid="70664"/>
                                        </p:tgtEl>
                                      </p:cBhvr>
                                    </p:animEffect>
                                  </p:childTnLst>
                                </p:cTn>
                              </p:par>
                            </p:childTnLst>
                          </p:cTn>
                        </p:par>
                      </p:childTnLst>
                    </p:cTn>
                  </p:par>
                  <p:par>
                    <p:cTn id="49" fill="hold">
                      <p:stCondLst>
                        <p:cond delay="indefinite"/>
                      </p:stCondLst>
                      <p:childTnLst>
                        <p:par>
                          <p:cTn id="50" fill="hold">
                            <p:stCondLst>
                              <p:cond delay="0"/>
                            </p:stCondLst>
                            <p:childTnLst>
                              <p:par>
                                <p:cTn id="51" presetID="20" presetClass="entr" presetSubtype="0" fill="hold" grpId="0" nodeType="clickEffect">
                                  <p:stCondLst>
                                    <p:cond delay="0"/>
                                  </p:stCondLst>
                                  <p:childTnLst>
                                    <p:set>
                                      <p:cBhvr>
                                        <p:cTn id="52" dur="1" fill="hold">
                                          <p:stCondLst>
                                            <p:cond delay="0"/>
                                          </p:stCondLst>
                                        </p:cTn>
                                        <p:tgtEl>
                                          <p:spTgt spid="70665"/>
                                        </p:tgtEl>
                                        <p:attrNameLst>
                                          <p:attrName>style.visibility</p:attrName>
                                        </p:attrNameLst>
                                      </p:cBhvr>
                                      <p:to>
                                        <p:strVal val="visible"/>
                                      </p:to>
                                    </p:set>
                                    <p:animEffect transition="in" filter="wedge">
                                      <p:cBhvr>
                                        <p:cTn id="53" dur="500"/>
                                        <p:tgtEl>
                                          <p:spTgt spid="70665"/>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70666"/>
                                        </p:tgtEl>
                                        <p:attrNameLst>
                                          <p:attrName>style.visibility</p:attrName>
                                        </p:attrNameLst>
                                      </p:cBhvr>
                                      <p:to>
                                        <p:strVal val="visible"/>
                                      </p:to>
                                    </p:set>
                                    <p:anim calcmode="lin" valueType="num">
                                      <p:cBhvr additive="base">
                                        <p:cTn id="58" dur="500" fill="hold"/>
                                        <p:tgtEl>
                                          <p:spTgt spid="70666"/>
                                        </p:tgtEl>
                                        <p:attrNameLst>
                                          <p:attrName>ppt_x</p:attrName>
                                        </p:attrNameLst>
                                      </p:cBhvr>
                                      <p:tavLst>
                                        <p:tav tm="0">
                                          <p:val>
                                            <p:strVal val="#ppt_x"/>
                                          </p:val>
                                        </p:tav>
                                        <p:tav tm="100000">
                                          <p:val>
                                            <p:strVal val="#ppt_x"/>
                                          </p:val>
                                        </p:tav>
                                      </p:tavLst>
                                    </p:anim>
                                    <p:anim calcmode="lin" valueType="num">
                                      <p:cBhvr additive="base">
                                        <p:cTn id="59" dur="500" fill="hold"/>
                                        <p:tgtEl>
                                          <p:spTgt spid="70666"/>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70667"/>
                                        </p:tgtEl>
                                        <p:attrNameLst>
                                          <p:attrName>style.visibility</p:attrName>
                                        </p:attrNameLst>
                                      </p:cBhvr>
                                      <p:to>
                                        <p:strVal val="visible"/>
                                      </p:to>
                                    </p:set>
                                    <p:anim calcmode="lin" valueType="num">
                                      <p:cBhvr additive="base">
                                        <p:cTn id="64" dur="500" fill="hold"/>
                                        <p:tgtEl>
                                          <p:spTgt spid="70667"/>
                                        </p:tgtEl>
                                        <p:attrNameLst>
                                          <p:attrName>ppt_x</p:attrName>
                                        </p:attrNameLst>
                                      </p:cBhvr>
                                      <p:tavLst>
                                        <p:tav tm="0">
                                          <p:val>
                                            <p:strVal val="#ppt_x"/>
                                          </p:val>
                                        </p:tav>
                                        <p:tav tm="100000">
                                          <p:val>
                                            <p:strVal val="#ppt_x"/>
                                          </p:val>
                                        </p:tav>
                                      </p:tavLst>
                                    </p:anim>
                                    <p:anim calcmode="lin" valueType="num">
                                      <p:cBhvr additive="base">
                                        <p:cTn id="65" dur="500" fill="hold"/>
                                        <p:tgtEl>
                                          <p:spTgt spid="70667"/>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70668"/>
                                        </p:tgtEl>
                                        <p:attrNameLst>
                                          <p:attrName>style.visibility</p:attrName>
                                        </p:attrNameLst>
                                      </p:cBhvr>
                                      <p:to>
                                        <p:strVal val="visible"/>
                                      </p:to>
                                    </p:set>
                                    <p:anim calcmode="lin" valueType="num">
                                      <p:cBhvr additive="base">
                                        <p:cTn id="70" dur="500" fill="hold"/>
                                        <p:tgtEl>
                                          <p:spTgt spid="70668"/>
                                        </p:tgtEl>
                                        <p:attrNameLst>
                                          <p:attrName>ppt_x</p:attrName>
                                        </p:attrNameLst>
                                      </p:cBhvr>
                                      <p:tavLst>
                                        <p:tav tm="0">
                                          <p:val>
                                            <p:strVal val="#ppt_x"/>
                                          </p:val>
                                        </p:tav>
                                        <p:tav tm="100000">
                                          <p:val>
                                            <p:strVal val="#ppt_x"/>
                                          </p:val>
                                        </p:tav>
                                      </p:tavLst>
                                    </p:anim>
                                    <p:anim calcmode="lin" valueType="num">
                                      <p:cBhvr additive="base">
                                        <p:cTn id="71" dur="500" fill="hold"/>
                                        <p:tgtEl>
                                          <p:spTgt spid="70668"/>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4" fill="hold" grpId="0" nodeType="clickEffect">
                                  <p:stCondLst>
                                    <p:cond delay="0"/>
                                  </p:stCondLst>
                                  <p:childTnLst>
                                    <p:set>
                                      <p:cBhvr>
                                        <p:cTn id="75" dur="1" fill="hold">
                                          <p:stCondLst>
                                            <p:cond delay="0"/>
                                          </p:stCondLst>
                                        </p:cTn>
                                        <p:tgtEl>
                                          <p:spTgt spid="70669"/>
                                        </p:tgtEl>
                                        <p:attrNameLst>
                                          <p:attrName>style.visibility</p:attrName>
                                        </p:attrNameLst>
                                      </p:cBhvr>
                                      <p:to>
                                        <p:strVal val="visible"/>
                                      </p:to>
                                    </p:set>
                                    <p:anim calcmode="lin" valueType="num">
                                      <p:cBhvr additive="base">
                                        <p:cTn id="76" dur="500" fill="hold"/>
                                        <p:tgtEl>
                                          <p:spTgt spid="70669"/>
                                        </p:tgtEl>
                                        <p:attrNameLst>
                                          <p:attrName>ppt_x</p:attrName>
                                        </p:attrNameLst>
                                      </p:cBhvr>
                                      <p:tavLst>
                                        <p:tav tm="0">
                                          <p:val>
                                            <p:strVal val="#ppt_x"/>
                                          </p:val>
                                        </p:tav>
                                        <p:tav tm="100000">
                                          <p:val>
                                            <p:strVal val="#ppt_x"/>
                                          </p:val>
                                        </p:tav>
                                      </p:tavLst>
                                    </p:anim>
                                    <p:anim calcmode="lin" valueType="num">
                                      <p:cBhvr additive="base">
                                        <p:cTn id="77" dur="500" fill="hold"/>
                                        <p:tgtEl>
                                          <p:spTgt spid="70669"/>
                                        </p:tgtEl>
                                        <p:attrNameLst>
                                          <p:attrName>ppt_y</p:attrName>
                                        </p:attrNameLst>
                                      </p:cBhvr>
                                      <p:tavLst>
                                        <p:tav tm="0">
                                          <p:val>
                                            <p:strVal val="1+#ppt_h/2"/>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4" presetClass="entr" presetSubtype="0" fill="hold" grpId="0" nodeType="clickEffect">
                                  <p:stCondLst>
                                    <p:cond delay="0"/>
                                  </p:stCondLst>
                                  <p:childTnLst>
                                    <p:set>
                                      <p:cBhvr>
                                        <p:cTn id="81" dur="1" fill="hold">
                                          <p:stCondLst>
                                            <p:cond delay="0"/>
                                          </p:stCondLst>
                                        </p:cTn>
                                        <p:tgtEl>
                                          <p:spTgt spid="70670"/>
                                        </p:tgtEl>
                                        <p:attrNameLst>
                                          <p:attrName>style.visibility</p:attrName>
                                        </p:attrNameLst>
                                      </p:cBhvr>
                                      <p:to>
                                        <p:strVal val="visible"/>
                                      </p:to>
                                    </p:set>
                                    <p:anim to="" calcmode="lin" valueType="num">
                                      <p:cBhvr>
                                        <p:cTn id="82" dur="1" fill="hold"/>
                                        <p:tgtEl>
                                          <p:spTgt spid="70670"/>
                                        </p:tgtEl>
                                        <p:attrNameLst>
                                          <p:attrName/>
                                        </p:attrNameLst>
                                      </p:cBhvr>
                                    </p:anim>
                                  </p:childTnLst>
                                </p:cTn>
                              </p:par>
                            </p:childTnLst>
                          </p:cTn>
                        </p:par>
                      </p:childTnLst>
                    </p:cTn>
                  </p:par>
                  <p:par>
                    <p:cTn id="83" fill="hold">
                      <p:stCondLst>
                        <p:cond delay="indefinite"/>
                      </p:stCondLst>
                      <p:childTnLst>
                        <p:par>
                          <p:cTn id="84" fill="hold">
                            <p:stCondLst>
                              <p:cond delay="0"/>
                            </p:stCondLst>
                            <p:childTnLst>
                              <p:par>
                                <p:cTn id="85" presetID="24" presetClass="entr" presetSubtype="0" fill="hold" grpId="0" nodeType="clickEffect">
                                  <p:stCondLst>
                                    <p:cond delay="0"/>
                                  </p:stCondLst>
                                  <p:childTnLst>
                                    <p:set>
                                      <p:cBhvr>
                                        <p:cTn id="86" dur="1" fill="hold">
                                          <p:stCondLst>
                                            <p:cond delay="0"/>
                                          </p:stCondLst>
                                        </p:cTn>
                                        <p:tgtEl>
                                          <p:spTgt spid="70671"/>
                                        </p:tgtEl>
                                        <p:attrNameLst>
                                          <p:attrName>style.visibility</p:attrName>
                                        </p:attrNameLst>
                                      </p:cBhvr>
                                      <p:to>
                                        <p:strVal val="visible"/>
                                      </p:to>
                                    </p:set>
                                    <p:anim to="" calcmode="lin" valueType="num">
                                      <p:cBhvr>
                                        <p:cTn id="87" dur="1" fill="hold"/>
                                        <p:tgtEl>
                                          <p:spTgt spid="70671"/>
                                        </p:tgtEl>
                                        <p:attrNameLst>
                                          <p:attrName/>
                                        </p:attrNameLst>
                                      </p:cBhvr>
                                    </p:anim>
                                  </p:childTnLst>
                                </p:cTn>
                              </p:par>
                            </p:childTnLst>
                          </p:cTn>
                        </p:par>
                      </p:childTnLst>
                    </p:cTn>
                  </p:par>
                  <p:par>
                    <p:cTn id="88" fill="hold">
                      <p:stCondLst>
                        <p:cond delay="indefinite"/>
                      </p:stCondLst>
                      <p:childTnLst>
                        <p:par>
                          <p:cTn id="89" fill="hold">
                            <p:stCondLst>
                              <p:cond delay="0"/>
                            </p:stCondLst>
                            <p:childTnLst>
                              <p:par>
                                <p:cTn id="90" presetID="41" presetClass="entr" presetSubtype="0" fill="hold" grpId="0" nodeType="clickEffect">
                                  <p:stCondLst>
                                    <p:cond delay="0"/>
                                  </p:stCondLst>
                                  <p:iterate type="lt">
                                    <p:tmPct val="10000"/>
                                  </p:iterate>
                                  <p:childTnLst>
                                    <p:set>
                                      <p:cBhvr>
                                        <p:cTn id="91" dur="1" fill="hold">
                                          <p:stCondLst>
                                            <p:cond delay="0"/>
                                          </p:stCondLst>
                                        </p:cTn>
                                        <p:tgtEl>
                                          <p:spTgt spid="70672"/>
                                        </p:tgtEl>
                                        <p:attrNameLst>
                                          <p:attrName>style.visibility</p:attrName>
                                        </p:attrNameLst>
                                      </p:cBhvr>
                                      <p:to>
                                        <p:strVal val="visible"/>
                                      </p:to>
                                    </p:set>
                                    <p:anim calcmode="lin" valueType="num">
                                      <p:cBhvr>
                                        <p:cTn id="92" dur="500" fill="hold"/>
                                        <p:tgtEl>
                                          <p:spTgt spid="70672"/>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70672"/>
                                        </p:tgtEl>
                                        <p:attrNameLst>
                                          <p:attrName>ppt_y</p:attrName>
                                        </p:attrNameLst>
                                      </p:cBhvr>
                                      <p:tavLst>
                                        <p:tav tm="0">
                                          <p:val>
                                            <p:strVal val="#ppt_y"/>
                                          </p:val>
                                        </p:tav>
                                        <p:tav tm="100000">
                                          <p:val>
                                            <p:strVal val="#ppt_y"/>
                                          </p:val>
                                        </p:tav>
                                      </p:tavLst>
                                    </p:anim>
                                    <p:anim calcmode="lin" valueType="num">
                                      <p:cBhvr>
                                        <p:cTn id="94" dur="500" fill="hold"/>
                                        <p:tgtEl>
                                          <p:spTgt spid="70672"/>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70672"/>
                                        </p:tgtEl>
                                        <p:attrNameLst>
                                          <p:attrName>ppt_w</p:attrName>
                                        </p:attrNameLst>
                                      </p:cBhvr>
                                      <p:tavLst>
                                        <p:tav tm="0">
                                          <p:val>
                                            <p:strVal val="#ppt_w/10"/>
                                          </p:val>
                                        </p:tav>
                                        <p:tav tm="50000">
                                          <p:val>
                                            <p:strVal val="#ppt_w+.01"/>
                                          </p:val>
                                        </p:tav>
                                        <p:tav tm="100000">
                                          <p:val>
                                            <p:strVal val="#ppt_w"/>
                                          </p:val>
                                        </p:tav>
                                      </p:tavLst>
                                    </p:anim>
                                    <p:animEffect transition="in" filter="fade">
                                      <p:cBhvr>
                                        <p:cTn id="96" dur="500" tmFilter="0,0; .5, 1; 1, 1"/>
                                        <p:tgtEl>
                                          <p:spTgt spid="70672"/>
                                        </p:tgtEl>
                                      </p:cBhvr>
                                    </p:animEffect>
                                  </p:childTnLst>
                                </p:cTn>
                              </p:par>
                            </p:childTnLst>
                          </p:cTn>
                        </p:par>
                      </p:childTnLst>
                    </p:cTn>
                  </p:par>
                  <p:par>
                    <p:cTn id="97" fill="hold">
                      <p:stCondLst>
                        <p:cond delay="indefinite"/>
                      </p:stCondLst>
                      <p:childTnLst>
                        <p:par>
                          <p:cTn id="98" fill="hold">
                            <p:stCondLst>
                              <p:cond delay="0"/>
                            </p:stCondLst>
                            <p:childTnLst>
                              <p:par>
                                <p:cTn id="99" presetID="41" presetClass="entr" presetSubtype="0" fill="hold" grpId="0" nodeType="clickEffect">
                                  <p:stCondLst>
                                    <p:cond delay="0"/>
                                  </p:stCondLst>
                                  <p:iterate type="lt">
                                    <p:tmPct val="10000"/>
                                  </p:iterate>
                                  <p:childTnLst>
                                    <p:set>
                                      <p:cBhvr>
                                        <p:cTn id="100" dur="1" fill="hold">
                                          <p:stCondLst>
                                            <p:cond delay="0"/>
                                          </p:stCondLst>
                                        </p:cTn>
                                        <p:tgtEl>
                                          <p:spTgt spid="70673"/>
                                        </p:tgtEl>
                                        <p:attrNameLst>
                                          <p:attrName>style.visibility</p:attrName>
                                        </p:attrNameLst>
                                      </p:cBhvr>
                                      <p:to>
                                        <p:strVal val="visible"/>
                                      </p:to>
                                    </p:set>
                                    <p:anim calcmode="lin" valueType="num">
                                      <p:cBhvr>
                                        <p:cTn id="101" dur="500" fill="hold"/>
                                        <p:tgtEl>
                                          <p:spTgt spid="70673"/>
                                        </p:tgtEl>
                                        <p:attrNameLst>
                                          <p:attrName>ppt_x</p:attrName>
                                        </p:attrNameLst>
                                      </p:cBhvr>
                                      <p:tavLst>
                                        <p:tav tm="0">
                                          <p:val>
                                            <p:strVal val="#ppt_x"/>
                                          </p:val>
                                        </p:tav>
                                        <p:tav tm="50000">
                                          <p:val>
                                            <p:strVal val="#ppt_x+.1"/>
                                          </p:val>
                                        </p:tav>
                                        <p:tav tm="100000">
                                          <p:val>
                                            <p:strVal val="#ppt_x"/>
                                          </p:val>
                                        </p:tav>
                                      </p:tavLst>
                                    </p:anim>
                                    <p:anim calcmode="lin" valueType="num">
                                      <p:cBhvr>
                                        <p:cTn id="102" dur="500" fill="hold"/>
                                        <p:tgtEl>
                                          <p:spTgt spid="70673"/>
                                        </p:tgtEl>
                                        <p:attrNameLst>
                                          <p:attrName>ppt_y</p:attrName>
                                        </p:attrNameLst>
                                      </p:cBhvr>
                                      <p:tavLst>
                                        <p:tav tm="0">
                                          <p:val>
                                            <p:strVal val="#ppt_y"/>
                                          </p:val>
                                        </p:tav>
                                        <p:tav tm="100000">
                                          <p:val>
                                            <p:strVal val="#ppt_y"/>
                                          </p:val>
                                        </p:tav>
                                      </p:tavLst>
                                    </p:anim>
                                    <p:anim calcmode="lin" valueType="num">
                                      <p:cBhvr>
                                        <p:cTn id="103" dur="500" fill="hold"/>
                                        <p:tgtEl>
                                          <p:spTgt spid="70673"/>
                                        </p:tgtEl>
                                        <p:attrNameLst>
                                          <p:attrName>ppt_h</p:attrName>
                                        </p:attrNameLst>
                                      </p:cBhvr>
                                      <p:tavLst>
                                        <p:tav tm="0">
                                          <p:val>
                                            <p:strVal val="#ppt_h/10"/>
                                          </p:val>
                                        </p:tav>
                                        <p:tav tm="50000">
                                          <p:val>
                                            <p:strVal val="#ppt_h+.01"/>
                                          </p:val>
                                        </p:tav>
                                        <p:tav tm="100000">
                                          <p:val>
                                            <p:strVal val="#ppt_h"/>
                                          </p:val>
                                        </p:tav>
                                      </p:tavLst>
                                    </p:anim>
                                    <p:anim calcmode="lin" valueType="num">
                                      <p:cBhvr>
                                        <p:cTn id="104" dur="500" fill="hold"/>
                                        <p:tgtEl>
                                          <p:spTgt spid="70673"/>
                                        </p:tgtEl>
                                        <p:attrNameLst>
                                          <p:attrName>ppt_w</p:attrName>
                                        </p:attrNameLst>
                                      </p:cBhvr>
                                      <p:tavLst>
                                        <p:tav tm="0">
                                          <p:val>
                                            <p:strVal val="#ppt_w/10"/>
                                          </p:val>
                                        </p:tav>
                                        <p:tav tm="50000">
                                          <p:val>
                                            <p:strVal val="#ppt_w+.01"/>
                                          </p:val>
                                        </p:tav>
                                        <p:tav tm="100000">
                                          <p:val>
                                            <p:strVal val="#ppt_w"/>
                                          </p:val>
                                        </p:tav>
                                      </p:tavLst>
                                    </p:anim>
                                    <p:animEffect transition="in" filter="fade">
                                      <p:cBhvr>
                                        <p:cTn id="105" dur="500" tmFilter="0,0; .5, 1; 1, 1"/>
                                        <p:tgtEl>
                                          <p:spTgt spid="70673"/>
                                        </p:tgtEl>
                                      </p:cBhvr>
                                    </p:animEffect>
                                  </p:childTnLst>
                                </p:cTn>
                              </p:par>
                            </p:childTnLst>
                          </p:cTn>
                        </p:par>
                      </p:childTnLst>
                    </p:cTn>
                  </p:par>
                  <p:par>
                    <p:cTn id="106" fill="hold">
                      <p:stCondLst>
                        <p:cond delay="indefinite"/>
                      </p:stCondLst>
                      <p:childTnLst>
                        <p:par>
                          <p:cTn id="107" fill="hold">
                            <p:stCondLst>
                              <p:cond delay="0"/>
                            </p:stCondLst>
                            <p:childTnLst>
                              <p:par>
                                <p:cTn id="108" presetID="24" presetClass="entr" presetSubtype="0" fill="hold" grpId="0" nodeType="clickEffect">
                                  <p:stCondLst>
                                    <p:cond delay="0"/>
                                  </p:stCondLst>
                                  <p:childTnLst>
                                    <p:set>
                                      <p:cBhvr>
                                        <p:cTn id="109" dur="1" fill="hold">
                                          <p:stCondLst>
                                            <p:cond delay="0"/>
                                          </p:stCondLst>
                                        </p:cTn>
                                        <p:tgtEl>
                                          <p:spTgt spid="70674"/>
                                        </p:tgtEl>
                                        <p:attrNameLst>
                                          <p:attrName>style.visibility</p:attrName>
                                        </p:attrNameLst>
                                      </p:cBhvr>
                                      <p:to>
                                        <p:strVal val="visible"/>
                                      </p:to>
                                    </p:set>
                                    <p:anim to="" calcmode="lin" valueType="num">
                                      <p:cBhvr>
                                        <p:cTn id="110" dur="1" fill="hold"/>
                                        <p:tgtEl>
                                          <p:spTgt spid="70674"/>
                                        </p:tgtEl>
                                        <p:attrNameLst>
                                          <p:attrName/>
                                        </p:attrNameLst>
                                      </p:cBhvr>
                                    </p:anim>
                                  </p:childTnLst>
                                </p:cTn>
                              </p:par>
                            </p:childTnLst>
                          </p:cTn>
                        </p:par>
                      </p:childTnLst>
                    </p:cTn>
                  </p:par>
                  <p:par>
                    <p:cTn id="111" fill="hold">
                      <p:stCondLst>
                        <p:cond delay="indefinite"/>
                      </p:stCondLst>
                      <p:childTnLst>
                        <p:par>
                          <p:cTn id="112" fill="hold">
                            <p:stCondLst>
                              <p:cond delay="0"/>
                            </p:stCondLst>
                            <p:childTnLst>
                              <p:par>
                                <p:cTn id="113" presetID="41" presetClass="entr" presetSubtype="0" fill="hold" grpId="0" nodeType="clickEffect">
                                  <p:stCondLst>
                                    <p:cond delay="0"/>
                                  </p:stCondLst>
                                  <p:iterate type="lt">
                                    <p:tmPct val="10000"/>
                                  </p:iterate>
                                  <p:childTnLst>
                                    <p:set>
                                      <p:cBhvr>
                                        <p:cTn id="114" dur="1" fill="hold">
                                          <p:stCondLst>
                                            <p:cond delay="0"/>
                                          </p:stCondLst>
                                        </p:cTn>
                                        <p:tgtEl>
                                          <p:spTgt spid="70675"/>
                                        </p:tgtEl>
                                        <p:attrNameLst>
                                          <p:attrName>style.visibility</p:attrName>
                                        </p:attrNameLst>
                                      </p:cBhvr>
                                      <p:to>
                                        <p:strVal val="visible"/>
                                      </p:to>
                                    </p:set>
                                    <p:anim calcmode="lin" valueType="num">
                                      <p:cBhvr>
                                        <p:cTn id="115" dur="500" fill="hold"/>
                                        <p:tgtEl>
                                          <p:spTgt spid="70675"/>
                                        </p:tgtEl>
                                        <p:attrNameLst>
                                          <p:attrName>ppt_x</p:attrName>
                                        </p:attrNameLst>
                                      </p:cBhvr>
                                      <p:tavLst>
                                        <p:tav tm="0">
                                          <p:val>
                                            <p:strVal val="#ppt_x"/>
                                          </p:val>
                                        </p:tav>
                                        <p:tav tm="50000">
                                          <p:val>
                                            <p:strVal val="#ppt_x+.1"/>
                                          </p:val>
                                        </p:tav>
                                        <p:tav tm="100000">
                                          <p:val>
                                            <p:strVal val="#ppt_x"/>
                                          </p:val>
                                        </p:tav>
                                      </p:tavLst>
                                    </p:anim>
                                    <p:anim calcmode="lin" valueType="num">
                                      <p:cBhvr>
                                        <p:cTn id="116" dur="500" fill="hold"/>
                                        <p:tgtEl>
                                          <p:spTgt spid="70675"/>
                                        </p:tgtEl>
                                        <p:attrNameLst>
                                          <p:attrName>ppt_y</p:attrName>
                                        </p:attrNameLst>
                                      </p:cBhvr>
                                      <p:tavLst>
                                        <p:tav tm="0">
                                          <p:val>
                                            <p:strVal val="#ppt_y"/>
                                          </p:val>
                                        </p:tav>
                                        <p:tav tm="100000">
                                          <p:val>
                                            <p:strVal val="#ppt_y"/>
                                          </p:val>
                                        </p:tav>
                                      </p:tavLst>
                                    </p:anim>
                                    <p:anim calcmode="lin" valueType="num">
                                      <p:cBhvr>
                                        <p:cTn id="117" dur="500" fill="hold"/>
                                        <p:tgtEl>
                                          <p:spTgt spid="70675"/>
                                        </p:tgtEl>
                                        <p:attrNameLst>
                                          <p:attrName>ppt_h</p:attrName>
                                        </p:attrNameLst>
                                      </p:cBhvr>
                                      <p:tavLst>
                                        <p:tav tm="0">
                                          <p:val>
                                            <p:strVal val="#ppt_h/10"/>
                                          </p:val>
                                        </p:tav>
                                        <p:tav tm="50000">
                                          <p:val>
                                            <p:strVal val="#ppt_h+.01"/>
                                          </p:val>
                                        </p:tav>
                                        <p:tav tm="100000">
                                          <p:val>
                                            <p:strVal val="#ppt_h"/>
                                          </p:val>
                                        </p:tav>
                                      </p:tavLst>
                                    </p:anim>
                                    <p:anim calcmode="lin" valueType="num">
                                      <p:cBhvr>
                                        <p:cTn id="118" dur="500" fill="hold"/>
                                        <p:tgtEl>
                                          <p:spTgt spid="70675"/>
                                        </p:tgtEl>
                                        <p:attrNameLst>
                                          <p:attrName>ppt_w</p:attrName>
                                        </p:attrNameLst>
                                      </p:cBhvr>
                                      <p:tavLst>
                                        <p:tav tm="0">
                                          <p:val>
                                            <p:strVal val="#ppt_w/10"/>
                                          </p:val>
                                        </p:tav>
                                        <p:tav tm="50000">
                                          <p:val>
                                            <p:strVal val="#ppt_w+.01"/>
                                          </p:val>
                                        </p:tav>
                                        <p:tav tm="100000">
                                          <p:val>
                                            <p:strVal val="#ppt_w"/>
                                          </p:val>
                                        </p:tav>
                                      </p:tavLst>
                                    </p:anim>
                                    <p:animEffect transition="in" filter="fade">
                                      <p:cBhvr>
                                        <p:cTn id="119" dur="500" tmFilter="0,0; .5, 1; 1, 1"/>
                                        <p:tgtEl>
                                          <p:spTgt spid="70675"/>
                                        </p:tgtEl>
                                      </p:cBhvr>
                                    </p:animEffect>
                                  </p:childTnLst>
                                </p:cTn>
                              </p:par>
                            </p:childTnLst>
                          </p:cTn>
                        </p:par>
                      </p:childTnLst>
                    </p:cTn>
                  </p:par>
                  <p:par>
                    <p:cTn id="120" fill="hold">
                      <p:stCondLst>
                        <p:cond delay="indefinite"/>
                      </p:stCondLst>
                      <p:childTnLst>
                        <p:par>
                          <p:cTn id="121" fill="hold">
                            <p:stCondLst>
                              <p:cond delay="0"/>
                            </p:stCondLst>
                            <p:childTnLst>
                              <p:par>
                                <p:cTn id="122" presetID="2" presetClass="entr" presetSubtype="4" fill="hold" grpId="0" nodeType="clickEffect">
                                  <p:stCondLst>
                                    <p:cond delay="0"/>
                                  </p:stCondLst>
                                  <p:childTnLst>
                                    <p:set>
                                      <p:cBhvr>
                                        <p:cTn id="123" dur="1" fill="hold">
                                          <p:stCondLst>
                                            <p:cond delay="0"/>
                                          </p:stCondLst>
                                        </p:cTn>
                                        <p:tgtEl>
                                          <p:spTgt spid="70684"/>
                                        </p:tgtEl>
                                        <p:attrNameLst>
                                          <p:attrName>style.visibility</p:attrName>
                                        </p:attrNameLst>
                                      </p:cBhvr>
                                      <p:to>
                                        <p:strVal val="visible"/>
                                      </p:to>
                                    </p:set>
                                    <p:anim calcmode="lin" valueType="num">
                                      <p:cBhvr additive="base">
                                        <p:cTn id="124" dur="500" fill="hold"/>
                                        <p:tgtEl>
                                          <p:spTgt spid="70684"/>
                                        </p:tgtEl>
                                        <p:attrNameLst>
                                          <p:attrName>ppt_x</p:attrName>
                                        </p:attrNameLst>
                                      </p:cBhvr>
                                      <p:tavLst>
                                        <p:tav tm="0">
                                          <p:val>
                                            <p:strVal val="#ppt_x"/>
                                          </p:val>
                                        </p:tav>
                                        <p:tav tm="100000">
                                          <p:val>
                                            <p:strVal val="#ppt_x"/>
                                          </p:val>
                                        </p:tav>
                                      </p:tavLst>
                                    </p:anim>
                                    <p:anim calcmode="lin" valueType="num">
                                      <p:cBhvr additive="base">
                                        <p:cTn id="125" dur="500" fill="hold"/>
                                        <p:tgtEl>
                                          <p:spTgt spid="70684"/>
                                        </p:tgtEl>
                                        <p:attrNameLst>
                                          <p:attrName>ppt_y</p:attrName>
                                        </p:attrNameLst>
                                      </p:cBhvr>
                                      <p:tavLst>
                                        <p:tav tm="0">
                                          <p:val>
                                            <p:strVal val="1+#ppt_h/2"/>
                                          </p:val>
                                        </p:tav>
                                        <p:tav tm="100000">
                                          <p:val>
                                            <p:strVal val="#ppt_y"/>
                                          </p:val>
                                        </p:tav>
                                      </p:tavLst>
                                    </p:anim>
                                  </p:childTnLst>
                                </p:cTn>
                              </p:par>
                            </p:childTnLst>
                          </p:cTn>
                        </p:par>
                      </p:childTnLst>
                    </p:cTn>
                  </p:par>
                  <p:par>
                    <p:cTn id="126" fill="hold">
                      <p:stCondLst>
                        <p:cond delay="indefinite"/>
                      </p:stCondLst>
                      <p:childTnLst>
                        <p:par>
                          <p:cTn id="127" fill="hold">
                            <p:stCondLst>
                              <p:cond delay="0"/>
                            </p:stCondLst>
                            <p:childTnLst>
                              <p:par>
                                <p:cTn id="128" presetID="2" presetClass="entr" presetSubtype="4" fill="hold" grpId="0" nodeType="clickEffect">
                                  <p:stCondLst>
                                    <p:cond delay="0"/>
                                  </p:stCondLst>
                                  <p:childTnLst>
                                    <p:set>
                                      <p:cBhvr>
                                        <p:cTn id="129" dur="1" fill="hold">
                                          <p:stCondLst>
                                            <p:cond delay="0"/>
                                          </p:stCondLst>
                                        </p:cTn>
                                        <p:tgtEl>
                                          <p:spTgt spid="70685"/>
                                        </p:tgtEl>
                                        <p:attrNameLst>
                                          <p:attrName>style.visibility</p:attrName>
                                        </p:attrNameLst>
                                      </p:cBhvr>
                                      <p:to>
                                        <p:strVal val="visible"/>
                                      </p:to>
                                    </p:set>
                                    <p:anim calcmode="lin" valueType="num">
                                      <p:cBhvr additive="base">
                                        <p:cTn id="130" dur="500" fill="hold"/>
                                        <p:tgtEl>
                                          <p:spTgt spid="70685"/>
                                        </p:tgtEl>
                                        <p:attrNameLst>
                                          <p:attrName>ppt_x</p:attrName>
                                        </p:attrNameLst>
                                      </p:cBhvr>
                                      <p:tavLst>
                                        <p:tav tm="0">
                                          <p:val>
                                            <p:strVal val="#ppt_x"/>
                                          </p:val>
                                        </p:tav>
                                        <p:tav tm="100000">
                                          <p:val>
                                            <p:strVal val="#ppt_x"/>
                                          </p:val>
                                        </p:tav>
                                      </p:tavLst>
                                    </p:anim>
                                    <p:anim calcmode="lin" valueType="num">
                                      <p:cBhvr additive="base">
                                        <p:cTn id="131" dur="500" fill="hold"/>
                                        <p:tgtEl>
                                          <p:spTgt spid="70685"/>
                                        </p:tgtEl>
                                        <p:attrNameLst>
                                          <p:attrName>ppt_y</p:attrName>
                                        </p:attrNameLst>
                                      </p:cBhvr>
                                      <p:tavLst>
                                        <p:tav tm="0">
                                          <p:val>
                                            <p:strVal val="1+#ppt_h/2"/>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 presetClass="entr" presetSubtype="4" fill="hold" grpId="0" nodeType="clickEffect">
                                  <p:stCondLst>
                                    <p:cond delay="0"/>
                                  </p:stCondLst>
                                  <p:childTnLst>
                                    <p:set>
                                      <p:cBhvr>
                                        <p:cTn id="135" dur="1" fill="hold">
                                          <p:stCondLst>
                                            <p:cond delay="0"/>
                                          </p:stCondLst>
                                        </p:cTn>
                                        <p:tgtEl>
                                          <p:spTgt spid="70686"/>
                                        </p:tgtEl>
                                        <p:attrNameLst>
                                          <p:attrName>style.visibility</p:attrName>
                                        </p:attrNameLst>
                                      </p:cBhvr>
                                      <p:to>
                                        <p:strVal val="visible"/>
                                      </p:to>
                                    </p:set>
                                    <p:anim calcmode="lin" valueType="num">
                                      <p:cBhvr additive="base">
                                        <p:cTn id="136" dur="500" fill="hold"/>
                                        <p:tgtEl>
                                          <p:spTgt spid="70686"/>
                                        </p:tgtEl>
                                        <p:attrNameLst>
                                          <p:attrName>ppt_x</p:attrName>
                                        </p:attrNameLst>
                                      </p:cBhvr>
                                      <p:tavLst>
                                        <p:tav tm="0">
                                          <p:val>
                                            <p:strVal val="#ppt_x"/>
                                          </p:val>
                                        </p:tav>
                                        <p:tav tm="100000">
                                          <p:val>
                                            <p:strVal val="#ppt_x"/>
                                          </p:val>
                                        </p:tav>
                                      </p:tavLst>
                                    </p:anim>
                                    <p:anim calcmode="lin" valueType="num">
                                      <p:cBhvr additive="base">
                                        <p:cTn id="137" dur="500" fill="hold"/>
                                        <p:tgtEl>
                                          <p:spTgt spid="706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9" grpId="0" autoUpdateAnimBg="0"/>
      <p:bldP spid="70660" grpId="0"/>
      <p:bldP spid="70661" grpId="0" animBg="1"/>
      <p:bldP spid="70662" grpId="0"/>
      <p:bldP spid="70663" grpId="0"/>
      <p:bldP spid="70664" grpId="0" animBg="1"/>
      <p:bldP spid="70665" grpId="0" animBg="1"/>
      <p:bldP spid="70666" grpId="0"/>
      <p:bldP spid="70667" grpId="0"/>
      <p:bldP spid="70668" grpId="0"/>
      <p:bldP spid="70669" grpId="0"/>
      <p:bldP spid="70670" grpId="0" animBg="1"/>
      <p:bldP spid="70671" grpId="0" animBg="1"/>
      <p:bldP spid="70672" grpId="0"/>
      <p:bldP spid="70673" grpId="0"/>
      <p:bldP spid="70674" grpId="0" animBg="1"/>
      <p:bldP spid="70675" grpId="0" animBg="1"/>
      <p:bldP spid="70676" grpId="0"/>
      <p:bldP spid="70684" grpId="0" animBg="1"/>
      <p:bldP spid="70685" grpId="0" animBg="1"/>
      <p:bldP spid="7068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文本框 8"/>
          <p:cNvSpPr txBox="1">
            <a:spLocks noChangeArrowheads="1"/>
          </p:cNvSpPr>
          <p:nvPr/>
        </p:nvSpPr>
        <p:spPr bwMode="auto">
          <a:xfrm>
            <a:off x="3348038" y="476250"/>
            <a:ext cx="5400675" cy="1190625"/>
          </a:xfrm>
          <a:prstGeom prst="rect">
            <a:avLst/>
          </a:prstGeom>
          <a:noFill/>
          <a:ln w="9525">
            <a:noFill/>
            <a:miter lim="800000"/>
            <a:headEnd/>
            <a:tailEnd/>
          </a:ln>
          <a:effectLst/>
        </p:spPr>
        <p:txBody>
          <a:bodyPr>
            <a:spAutoFit/>
          </a:bodyPr>
          <a:lstStyle/>
          <a:p>
            <a:r>
              <a:rPr kumimoji="1" lang="zh-CN" altLang="en-US" sz="3600" b="1">
                <a:latin typeface="Times New Roman" pitchFamily="18" charset="0"/>
                <a:ea typeface="华文新魏" pitchFamily="2" charset="-122"/>
              </a:rPr>
              <a:t>客为何而悲？作者如何表现这种悲？（手法）</a:t>
            </a:r>
          </a:p>
        </p:txBody>
      </p:sp>
      <p:sp>
        <p:nvSpPr>
          <p:cNvPr id="18445" name="文本框 13"/>
          <p:cNvSpPr txBox="1">
            <a:spLocks noChangeArrowheads="1"/>
          </p:cNvSpPr>
          <p:nvPr/>
        </p:nvSpPr>
        <p:spPr bwMode="auto">
          <a:xfrm>
            <a:off x="3348038" y="1989138"/>
            <a:ext cx="2232025" cy="641350"/>
          </a:xfrm>
          <a:prstGeom prst="rect">
            <a:avLst/>
          </a:prstGeom>
          <a:noFill/>
          <a:ln w="9525">
            <a:noFill/>
            <a:miter lim="800000"/>
            <a:headEnd/>
            <a:tailEnd/>
          </a:ln>
          <a:effectLst/>
        </p:spPr>
        <p:txBody>
          <a:bodyPr>
            <a:spAutoFit/>
          </a:bodyPr>
          <a:lstStyle/>
          <a:p>
            <a:r>
              <a:rPr kumimoji="1" lang="zh-CN" altLang="en-US" sz="3600" b="1">
                <a:solidFill>
                  <a:srgbClr val="008000"/>
                </a:solidFill>
                <a:latin typeface="Times New Roman" pitchFamily="18" charset="0"/>
                <a:ea typeface="楷体_GB2312" pitchFamily="49" charset="-122"/>
              </a:rPr>
              <a:t>英雄不在</a:t>
            </a:r>
          </a:p>
        </p:txBody>
      </p:sp>
      <p:sp>
        <p:nvSpPr>
          <p:cNvPr id="2" name="文本框 13"/>
          <p:cNvSpPr txBox="1">
            <a:spLocks noChangeArrowheads="1"/>
          </p:cNvSpPr>
          <p:nvPr/>
        </p:nvSpPr>
        <p:spPr bwMode="auto">
          <a:xfrm>
            <a:off x="6227763" y="2420938"/>
            <a:ext cx="2520950" cy="641350"/>
          </a:xfrm>
          <a:prstGeom prst="rect">
            <a:avLst/>
          </a:prstGeom>
          <a:noFill/>
          <a:ln w="9525">
            <a:noFill/>
            <a:miter lim="800000"/>
            <a:headEnd/>
            <a:tailEnd/>
          </a:ln>
          <a:effectLst/>
        </p:spPr>
        <p:txBody>
          <a:bodyPr>
            <a:spAutoFit/>
          </a:bodyPr>
          <a:lstStyle/>
          <a:p>
            <a:r>
              <a:rPr kumimoji="1" lang="zh-CN" altLang="en-US" sz="3600" b="1">
                <a:solidFill>
                  <a:schemeClr val="accent2"/>
                </a:solidFill>
                <a:latin typeface="Times New Roman" pitchFamily="18" charset="0"/>
                <a:ea typeface="黑体" pitchFamily="49" charset="-122"/>
              </a:rPr>
              <a:t>人生短暂</a:t>
            </a:r>
          </a:p>
        </p:txBody>
      </p:sp>
      <p:sp>
        <p:nvSpPr>
          <p:cNvPr id="3" name="文本框 13"/>
          <p:cNvSpPr txBox="1">
            <a:spLocks noChangeArrowheads="1"/>
          </p:cNvSpPr>
          <p:nvPr/>
        </p:nvSpPr>
        <p:spPr bwMode="auto">
          <a:xfrm>
            <a:off x="2555875" y="2781300"/>
            <a:ext cx="3887788" cy="641350"/>
          </a:xfrm>
          <a:prstGeom prst="rect">
            <a:avLst/>
          </a:prstGeom>
          <a:noFill/>
          <a:ln w="9525" algn="ctr">
            <a:noFill/>
            <a:miter lim="800000"/>
            <a:headEnd/>
            <a:tailEnd/>
          </a:ln>
          <a:effectLst/>
        </p:spPr>
        <p:txBody>
          <a:bodyPr>
            <a:spAutoFit/>
          </a:bodyPr>
          <a:lstStyle/>
          <a:p>
            <a:r>
              <a:rPr kumimoji="1" lang="zh-CN" altLang="en-US" sz="3600" b="1">
                <a:solidFill>
                  <a:srgbClr val="008000"/>
                </a:solidFill>
                <a:latin typeface="Times New Roman" pitchFamily="18" charset="0"/>
                <a:ea typeface="楷体_GB2312" pitchFamily="49" charset="-122"/>
              </a:rPr>
              <a:t>理想与现实的矛盾</a:t>
            </a:r>
          </a:p>
        </p:txBody>
      </p:sp>
      <p:sp>
        <p:nvSpPr>
          <p:cNvPr id="101382" name="WordArt 6"/>
          <p:cNvSpPr>
            <a:spLocks noChangeArrowheads="1" noChangeShapeType="1" noTextEdit="1"/>
          </p:cNvSpPr>
          <p:nvPr/>
        </p:nvSpPr>
        <p:spPr bwMode="auto">
          <a:xfrm>
            <a:off x="684213" y="333375"/>
            <a:ext cx="2447925" cy="1439863"/>
          </a:xfrm>
          <a:prstGeom prst="rect">
            <a:avLst/>
          </a:prstGeom>
        </p:spPr>
        <p:txBody>
          <a:bodyPr wrap="none" fromWordArt="1">
            <a:prstTxWarp prst="textPlain">
              <a:avLst>
                <a:gd name="adj" fmla="val 50000"/>
              </a:avLst>
            </a:prstTxWarp>
          </a:bodyPr>
          <a:lstStyle/>
          <a:p>
            <a:pPr algn="ctr"/>
            <a:r>
              <a:rPr lang="zh-CN" altLang="en-US" sz="3600" b="1"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黑体"/>
                <a:ea typeface="黑体"/>
              </a:rPr>
              <a:t>文本探究</a:t>
            </a:r>
          </a:p>
        </p:txBody>
      </p:sp>
      <p:sp>
        <p:nvSpPr>
          <p:cNvPr id="101383" name="WordArt 7"/>
          <p:cNvSpPr>
            <a:spLocks noChangeArrowheads="1" noChangeShapeType="1" noTextEdit="1"/>
          </p:cNvSpPr>
          <p:nvPr/>
        </p:nvSpPr>
        <p:spPr bwMode="auto">
          <a:xfrm>
            <a:off x="1258888" y="2492375"/>
            <a:ext cx="935037" cy="792163"/>
          </a:xfrm>
          <a:prstGeom prst="rect">
            <a:avLst/>
          </a:prstGeom>
        </p:spPr>
        <p:txBody>
          <a:bodyPr wrap="none" fromWordArt="1">
            <a:prstTxWarp prst="textDoubleWave1">
              <a:avLst>
                <a:gd name="adj1" fmla="val 6500"/>
                <a:gd name="adj2" fmla="val 0"/>
              </a:avLst>
            </a:prstTxWarp>
          </a:bodyPr>
          <a:lstStyle/>
          <a:p>
            <a:pPr algn="ctr"/>
            <a:r>
              <a:rPr lang="zh-CN" altLang="en-US" sz="3600" b="1" kern="10" spc="-360">
                <a:ln w="12700">
                  <a:solidFill>
                    <a:srgbClr val="000099"/>
                  </a:solidFill>
                  <a:round/>
                  <a:headEnd/>
                  <a:tailEnd/>
                </a:ln>
                <a:solidFill>
                  <a:srgbClr val="33CCFF"/>
                </a:solidFill>
                <a:effectLst>
                  <a:outerShdw dist="125724" dir="18900000" algn="ctr" rotWithShape="0">
                    <a:srgbClr val="000099"/>
                  </a:outerShdw>
                </a:effectLst>
                <a:latin typeface="宋体"/>
                <a:ea typeface="宋体"/>
              </a:rPr>
              <a:t>悲</a:t>
            </a:r>
          </a:p>
        </p:txBody>
      </p:sp>
      <p:sp>
        <p:nvSpPr>
          <p:cNvPr id="101384" name="Text Box 8"/>
          <p:cNvSpPr txBox="1">
            <a:spLocks noChangeArrowheads="1"/>
          </p:cNvSpPr>
          <p:nvPr/>
        </p:nvSpPr>
        <p:spPr bwMode="auto">
          <a:xfrm>
            <a:off x="1042988" y="4508500"/>
            <a:ext cx="1304925" cy="762000"/>
          </a:xfrm>
          <a:prstGeom prst="rect">
            <a:avLst/>
          </a:prstGeom>
          <a:noFill/>
          <a:ln w="9525">
            <a:noFill/>
            <a:miter lim="800000"/>
            <a:headEnd/>
            <a:tailEnd/>
          </a:ln>
          <a:effectLst/>
        </p:spPr>
        <p:txBody>
          <a:bodyPr wrap="none">
            <a:spAutoFit/>
          </a:bodyPr>
          <a:lstStyle/>
          <a:p>
            <a:r>
              <a:rPr kumimoji="1" lang="zh-CN" altLang="en-US" sz="4400" b="1">
                <a:solidFill>
                  <a:srgbClr val="FF0000"/>
                </a:solidFill>
                <a:latin typeface="Times New Roman" pitchFamily="18" charset="0"/>
                <a:ea typeface="黑体" pitchFamily="49" charset="-122"/>
              </a:rPr>
              <a:t>对比</a:t>
            </a:r>
          </a:p>
        </p:txBody>
      </p:sp>
      <p:sp>
        <p:nvSpPr>
          <p:cNvPr id="101385" name="Text Box 9"/>
          <p:cNvSpPr txBox="1">
            <a:spLocks noChangeArrowheads="1"/>
          </p:cNvSpPr>
          <p:nvPr/>
        </p:nvSpPr>
        <p:spPr bwMode="auto">
          <a:xfrm>
            <a:off x="2627313" y="4149725"/>
            <a:ext cx="1612900" cy="519113"/>
          </a:xfrm>
          <a:prstGeom prst="rect">
            <a:avLst/>
          </a:prstGeom>
          <a:noFill/>
          <a:ln w="9525">
            <a:noFill/>
            <a:miter lim="800000"/>
            <a:headEnd/>
            <a:tailEnd/>
          </a:ln>
          <a:effectLst/>
        </p:spPr>
        <p:txBody>
          <a:bodyPr wrap="none">
            <a:spAutoFit/>
          </a:bodyPr>
          <a:lstStyle/>
          <a:p>
            <a:r>
              <a:rPr kumimoji="1" lang="zh-CN" altLang="en-US" sz="2800" b="1">
                <a:solidFill>
                  <a:srgbClr val="008000"/>
                </a:solidFill>
                <a:latin typeface="Times New Roman" pitchFamily="18" charset="0"/>
                <a:ea typeface="黑体" pitchFamily="49" charset="-122"/>
              </a:rPr>
              <a:t>英雄安在</a:t>
            </a:r>
          </a:p>
        </p:txBody>
      </p:sp>
      <p:sp>
        <p:nvSpPr>
          <p:cNvPr id="101386" name="Text Box 10"/>
          <p:cNvSpPr txBox="1">
            <a:spLocks noChangeArrowheads="1"/>
          </p:cNvSpPr>
          <p:nvPr/>
        </p:nvSpPr>
        <p:spPr bwMode="auto">
          <a:xfrm>
            <a:off x="4427538" y="4149725"/>
            <a:ext cx="1612900" cy="519113"/>
          </a:xfrm>
          <a:prstGeom prst="rect">
            <a:avLst/>
          </a:prstGeom>
          <a:noFill/>
          <a:ln w="9525">
            <a:noFill/>
            <a:miter lim="800000"/>
            <a:headEnd/>
            <a:tailEnd/>
          </a:ln>
          <a:effectLst/>
        </p:spPr>
        <p:txBody>
          <a:bodyPr wrap="none">
            <a:spAutoFit/>
          </a:bodyPr>
          <a:lstStyle/>
          <a:p>
            <a:r>
              <a:rPr kumimoji="1" lang="zh-CN" altLang="en-US" sz="2800" b="1">
                <a:solidFill>
                  <a:srgbClr val="008000"/>
                </a:solidFill>
                <a:latin typeface="Times New Roman" pitchFamily="18" charset="0"/>
                <a:ea typeface="黑体" pitchFamily="49" charset="-122"/>
              </a:rPr>
              <a:t>吾辈渔樵</a:t>
            </a:r>
          </a:p>
        </p:txBody>
      </p:sp>
      <p:sp>
        <p:nvSpPr>
          <p:cNvPr id="101387" name="Text Box 11"/>
          <p:cNvSpPr txBox="1">
            <a:spLocks noChangeArrowheads="1"/>
          </p:cNvSpPr>
          <p:nvPr/>
        </p:nvSpPr>
        <p:spPr bwMode="auto">
          <a:xfrm>
            <a:off x="6372225" y="4149725"/>
            <a:ext cx="1816100" cy="579438"/>
          </a:xfrm>
          <a:prstGeom prst="rect">
            <a:avLst/>
          </a:prstGeom>
          <a:solidFill>
            <a:srgbClr val="FFFF99"/>
          </a:solidFill>
          <a:ln w="9525">
            <a:noFill/>
            <a:miter lim="800000"/>
            <a:headEnd/>
            <a:tailEnd/>
          </a:ln>
          <a:effectLst/>
        </p:spPr>
        <p:txBody>
          <a:bodyPr wrap="none">
            <a:spAutoFit/>
          </a:bodyPr>
          <a:lstStyle/>
          <a:p>
            <a:r>
              <a:rPr kumimoji="1" lang="zh-CN" altLang="en-US" sz="3200" b="1">
                <a:latin typeface="Times New Roman" pitchFamily="18" charset="0"/>
                <a:ea typeface="黑体" pitchFamily="49" charset="-122"/>
              </a:rPr>
              <a:t>吊古伤今</a:t>
            </a:r>
          </a:p>
        </p:txBody>
      </p:sp>
      <p:sp>
        <p:nvSpPr>
          <p:cNvPr id="101388" name="Text Box 12"/>
          <p:cNvSpPr txBox="1">
            <a:spLocks noChangeArrowheads="1"/>
          </p:cNvSpPr>
          <p:nvPr/>
        </p:nvSpPr>
        <p:spPr bwMode="auto">
          <a:xfrm>
            <a:off x="2627313" y="4797425"/>
            <a:ext cx="1612900" cy="519113"/>
          </a:xfrm>
          <a:prstGeom prst="rect">
            <a:avLst/>
          </a:prstGeom>
          <a:noFill/>
          <a:ln w="9525">
            <a:noFill/>
            <a:miter lim="800000"/>
            <a:headEnd/>
            <a:tailEnd/>
          </a:ln>
          <a:effectLst/>
        </p:spPr>
        <p:txBody>
          <a:bodyPr wrap="none">
            <a:spAutoFit/>
          </a:bodyPr>
          <a:lstStyle/>
          <a:p>
            <a:r>
              <a:rPr kumimoji="1" lang="zh-CN" altLang="en-US" sz="2800" b="1">
                <a:solidFill>
                  <a:srgbClr val="008000"/>
                </a:solidFill>
                <a:latin typeface="Times New Roman" pitchFamily="18" charset="0"/>
                <a:ea typeface="黑体" pitchFamily="49" charset="-122"/>
              </a:rPr>
              <a:t>天地广阔</a:t>
            </a:r>
          </a:p>
        </p:txBody>
      </p:sp>
      <p:sp>
        <p:nvSpPr>
          <p:cNvPr id="101389" name="Text Box 13"/>
          <p:cNvSpPr txBox="1">
            <a:spLocks noChangeArrowheads="1"/>
          </p:cNvSpPr>
          <p:nvPr/>
        </p:nvSpPr>
        <p:spPr bwMode="auto">
          <a:xfrm>
            <a:off x="4427538" y="4797425"/>
            <a:ext cx="1612900" cy="519113"/>
          </a:xfrm>
          <a:prstGeom prst="rect">
            <a:avLst/>
          </a:prstGeom>
          <a:noFill/>
          <a:ln w="9525">
            <a:noFill/>
            <a:miter lim="800000"/>
            <a:headEnd/>
            <a:tailEnd/>
          </a:ln>
          <a:effectLst/>
        </p:spPr>
        <p:txBody>
          <a:bodyPr wrap="none">
            <a:spAutoFit/>
          </a:bodyPr>
          <a:lstStyle/>
          <a:p>
            <a:r>
              <a:rPr kumimoji="1" lang="zh-CN" altLang="en-US" sz="2800" b="1">
                <a:solidFill>
                  <a:srgbClr val="008000"/>
                </a:solidFill>
                <a:latin typeface="Times New Roman" pitchFamily="18" charset="0"/>
                <a:ea typeface="黑体" pitchFamily="49" charset="-122"/>
              </a:rPr>
              <a:t>自身渺小</a:t>
            </a:r>
          </a:p>
        </p:txBody>
      </p:sp>
      <p:sp>
        <p:nvSpPr>
          <p:cNvPr id="101390" name="Text Box 14"/>
          <p:cNvSpPr txBox="1">
            <a:spLocks noChangeArrowheads="1"/>
          </p:cNvSpPr>
          <p:nvPr/>
        </p:nvSpPr>
        <p:spPr bwMode="auto">
          <a:xfrm>
            <a:off x="2627313" y="5445125"/>
            <a:ext cx="1612900" cy="519113"/>
          </a:xfrm>
          <a:prstGeom prst="rect">
            <a:avLst/>
          </a:prstGeom>
          <a:noFill/>
          <a:ln w="9525">
            <a:noFill/>
            <a:miter lim="800000"/>
            <a:headEnd/>
            <a:tailEnd/>
          </a:ln>
          <a:effectLst/>
        </p:spPr>
        <p:txBody>
          <a:bodyPr wrap="none">
            <a:spAutoFit/>
          </a:bodyPr>
          <a:lstStyle/>
          <a:p>
            <a:r>
              <a:rPr kumimoji="1" lang="zh-CN" altLang="en-US" sz="2800" b="1">
                <a:solidFill>
                  <a:srgbClr val="008000"/>
                </a:solidFill>
                <a:latin typeface="Times New Roman" pitchFamily="18" charset="0"/>
                <a:ea typeface="黑体" pitchFamily="49" charset="-122"/>
              </a:rPr>
              <a:t>长江无穷</a:t>
            </a:r>
          </a:p>
        </p:txBody>
      </p:sp>
      <p:sp>
        <p:nvSpPr>
          <p:cNvPr id="101391" name="Text Box 15"/>
          <p:cNvSpPr txBox="1">
            <a:spLocks noChangeArrowheads="1"/>
          </p:cNvSpPr>
          <p:nvPr/>
        </p:nvSpPr>
        <p:spPr bwMode="auto">
          <a:xfrm>
            <a:off x="4427538" y="5445125"/>
            <a:ext cx="1612900" cy="519113"/>
          </a:xfrm>
          <a:prstGeom prst="rect">
            <a:avLst/>
          </a:prstGeom>
          <a:noFill/>
          <a:ln w="9525">
            <a:noFill/>
            <a:miter lim="800000"/>
            <a:headEnd/>
            <a:tailEnd/>
          </a:ln>
          <a:effectLst/>
        </p:spPr>
        <p:txBody>
          <a:bodyPr wrap="none">
            <a:spAutoFit/>
          </a:bodyPr>
          <a:lstStyle/>
          <a:p>
            <a:r>
              <a:rPr kumimoji="1" lang="zh-CN" altLang="en-US" sz="2800" b="1">
                <a:solidFill>
                  <a:srgbClr val="008000"/>
                </a:solidFill>
                <a:latin typeface="Times New Roman" pitchFamily="18" charset="0"/>
                <a:ea typeface="黑体" pitchFamily="49" charset="-122"/>
              </a:rPr>
              <a:t>人生短暂</a:t>
            </a:r>
          </a:p>
        </p:txBody>
      </p:sp>
      <p:sp>
        <p:nvSpPr>
          <p:cNvPr id="101392" name="Line 16"/>
          <p:cNvSpPr>
            <a:spLocks noChangeShapeType="1"/>
          </p:cNvSpPr>
          <p:nvPr/>
        </p:nvSpPr>
        <p:spPr bwMode="auto">
          <a:xfrm>
            <a:off x="2916238" y="2708275"/>
            <a:ext cx="3095625" cy="0"/>
          </a:xfrm>
          <a:prstGeom prst="line">
            <a:avLst/>
          </a:prstGeom>
          <a:noFill/>
          <a:ln w="25400">
            <a:solidFill>
              <a:srgbClr val="FF0000"/>
            </a:solidFill>
            <a:round/>
            <a:headEnd/>
            <a:tailEnd type="triangle" w="med" len="med"/>
          </a:ln>
          <a:effectLst/>
        </p:spPr>
        <p:txBody>
          <a:bodyPr/>
          <a:lstStyle/>
          <a:p>
            <a:endParaRPr lang="zh-CN" altLang="en-US"/>
          </a:p>
        </p:txBody>
      </p:sp>
      <p:pic>
        <p:nvPicPr>
          <p:cNvPr id="101393" name="Picture 17" descr="04"/>
          <p:cNvPicPr>
            <a:picLocks noChangeAspect="1" noChangeArrowheads="1" noCrop="1"/>
          </p:cNvPicPr>
          <p:nvPr/>
        </p:nvPicPr>
        <p:blipFill>
          <a:blip r:embed="rId2" cstate="print"/>
          <a:srcRect/>
          <a:stretch>
            <a:fillRect/>
          </a:stretch>
        </p:blipFill>
        <p:spPr bwMode="auto">
          <a:xfrm>
            <a:off x="7127875" y="5516563"/>
            <a:ext cx="2016125" cy="15351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1383"/>
                                        </p:tgtEl>
                                        <p:attrNameLst>
                                          <p:attrName>style.visibility</p:attrName>
                                        </p:attrNameLst>
                                      </p:cBhvr>
                                      <p:to>
                                        <p:strVal val="visible"/>
                                      </p:to>
                                    </p:set>
                                    <p:animEffect transition="in" filter="box(in)">
                                      <p:cBhvr>
                                        <p:cTn id="7" dur="500"/>
                                        <p:tgtEl>
                                          <p:spTgt spid="10138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1392"/>
                                        </p:tgtEl>
                                        <p:attrNameLst>
                                          <p:attrName>style.visibility</p:attrName>
                                        </p:attrNameLst>
                                      </p:cBhvr>
                                      <p:to>
                                        <p:strVal val="visible"/>
                                      </p:to>
                                    </p:set>
                                    <p:animEffect transition="in" filter="diamond(in)">
                                      <p:cBhvr>
                                        <p:cTn id="12" dur="2000"/>
                                        <p:tgtEl>
                                          <p:spTgt spid="10139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8445"/>
                                        </p:tgtEl>
                                        <p:attrNameLst>
                                          <p:attrName>style.visibility</p:attrName>
                                        </p:attrNameLst>
                                      </p:cBhvr>
                                      <p:to>
                                        <p:strVal val="visible"/>
                                      </p:to>
                                    </p:set>
                                    <p:animEffect transition="in" filter="dissolve">
                                      <p:cBhvr>
                                        <p:cTn id="22" dur="500"/>
                                        <p:tgtEl>
                                          <p:spTgt spid="1844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dissolve">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01384"/>
                                        </p:tgtEl>
                                        <p:attrNameLst>
                                          <p:attrName>style.visibility</p:attrName>
                                        </p:attrNameLst>
                                      </p:cBhvr>
                                      <p:to>
                                        <p:strVal val="visible"/>
                                      </p:to>
                                    </p:set>
                                    <p:animEffect transition="in" filter="box(in)">
                                      <p:cBhvr>
                                        <p:cTn id="32" dur="500"/>
                                        <p:tgtEl>
                                          <p:spTgt spid="101384"/>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01385"/>
                                        </p:tgtEl>
                                        <p:attrNameLst>
                                          <p:attrName>style.visibility</p:attrName>
                                        </p:attrNameLst>
                                      </p:cBhvr>
                                      <p:to>
                                        <p:strVal val="visible"/>
                                      </p:to>
                                    </p:set>
                                    <p:animEffect transition="in" filter="box(in)">
                                      <p:cBhvr>
                                        <p:cTn id="37" dur="500"/>
                                        <p:tgtEl>
                                          <p:spTgt spid="101385"/>
                                        </p:tgtEl>
                                      </p:cBhvr>
                                    </p:animEffect>
                                  </p:childTnLst>
                                </p:cTn>
                              </p:par>
                            </p:childTnLst>
                          </p:cTn>
                        </p:par>
                        <p:par>
                          <p:cTn id="38" fill="hold">
                            <p:stCondLst>
                              <p:cond delay="500"/>
                            </p:stCondLst>
                            <p:childTnLst>
                              <p:par>
                                <p:cTn id="39" presetID="8" presetClass="entr" presetSubtype="16" fill="hold" grpId="0" nodeType="afterEffect">
                                  <p:stCondLst>
                                    <p:cond delay="0"/>
                                  </p:stCondLst>
                                  <p:childTnLst>
                                    <p:set>
                                      <p:cBhvr>
                                        <p:cTn id="40" dur="1" fill="hold">
                                          <p:stCondLst>
                                            <p:cond delay="0"/>
                                          </p:stCondLst>
                                        </p:cTn>
                                        <p:tgtEl>
                                          <p:spTgt spid="101386"/>
                                        </p:tgtEl>
                                        <p:attrNameLst>
                                          <p:attrName>style.visibility</p:attrName>
                                        </p:attrNameLst>
                                      </p:cBhvr>
                                      <p:to>
                                        <p:strVal val="visible"/>
                                      </p:to>
                                    </p:set>
                                    <p:animEffect transition="in" filter="diamond(in)">
                                      <p:cBhvr>
                                        <p:cTn id="41" dur="2000"/>
                                        <p:tgtEl>
                                          <p:spTgt spid="101386"/>
                                        </p:tgtEl>
                                      </p:cBhvr>
                                    </p:animEffect>
                                  </p:childTnLst>
                                </p:cTn>
                              </p:par>
                            </p:childTnLst>
                          </p:cTn>
                        </p:par>
                        <p:par>
                          <p:cTn id="42" fill="hold">
                            <p:stCondLst>
                              <p:cond delay="2500"/>
                            </p:stCondLst>
                            <p:childTnLst>
                              <p:par>
                                <p:cTn id="43" presetID="8" presetClass="entr" presetSubtype="16" fill="hold" grpId="0" nodeType="afterEffect">
                                  <p:stCondLst>
                                    <p:cond delay="1000"/>
                                  </p:stCondLst>
                                  <p:childTnLst>
                                    <p:set>
                                      <p:cBhvr>
                                        <p:cTn id="44" dur="1" fill="hold">
                                          <p:stCondLst>
                                            <p:cond delay="0"/>
                                          </p:stCondLst>
                                        </p:cTn>
                                        <p:tgtEl>
                                          <p:spTgt spid="101388"/>
                                        </p:tgtEl>
                                        <p:attrNameLst>
                                          <p:attrName>style.visibility</p:attrName>
                                        </p:attrNameLst>
                                      </p:cBhvr>
                                      <p:to>
                                        <p:strVal val="visible"/>
                                      </p:to>
                                    </p:set>
                                    <p:animEffect transition="in" filter="diamond(in)">
                                      <p:cBhvr>
                                        <p:cTn id="45" dur="2000"/>
                                        <p:tgtEl>
                                          <p:spTgt spid="101388"/>
                                        </p:tgtEl>
                                      </p:cBhvr>
                                    </p:animEffect>
                                  </p:childTnLst>
                                </p:cTn>
                              </p:par>
                            </p:childTnLst>
                          </p:cTn>
                        </p:par>
                        <p:par>
                          <p:cTn id="46" fill="hold">
                            <p:stCondLst>
                              <p:cond delay="5500"/>
                            </p:stCondLst>
                            <p:childTnLst>
                              <p:par>
                                <p:cTn id="47" presetID="21" presetClass="entr" presetSubtype="4" fill="hold" grpId="0" nodeType="afterEffect">
                                  <p:stCondLst>
                                    <p:cond delay="0"/>
                                  </p:stCondLst>
                                  <p:childTnLst>
                                    <p:set>
                                      <p:cBhvr>
                                        <p:cTn id="48" dur="1" fill="hold">
                                          <p:stCondLst>
                                            <p:cond delay="0"/>
                                          </p:stCondLst>
                                        </p:cTn>
                                        <p:tgtEl>
                                          <p:spTgt spid="101389"/>
                                        </p:tgtEl>
                                        <p:attrNameLst>
                                          <p:attrName>style.visibility</p:attrName>
                                        </p:attrNameLst>
                                      </p:cBhvr>
                                      <p:to>
                                        <p:strVal val="visible"/>
                                      </p:to>
                                    </p:set>
                                    <p:animEffect transition="in" filter="wheel(4)">
                                      <p:cBhvr>
                                        <p:cTn id="49" dur="2000"/>
                                        <p:tgtEl>
                                          <p:spTgt spid="101389"/>
                                        </p:tgtEl>
                                      </p:cBhvr>
                                    </p:animEffect>
                                  </p:childTnLst>
                                </p:cTn>
                              </p:par>
                            </p:childTnLst>
                          </p:cTn>
                        </p:par>
                        <p:par>
                          <p:cTn id="50" fill="hold">
                            <p:stCondLst>
                              <p:cond delay="7500"/>
                            </p:stCondLst>
                            <p:childTnLst>
                              <p:par>
                                <p:cTn id="51" presetID="8" presetClass="entr" presetSubtype="16" fill="hold" grpId="0" nodeType="afterEffect">
                                  <p:stCondLst>
                                    <p:cond delay="1000"/>
                                  </p:stCondLst>
                                  <p:childTnLst>
                                    <p:set>
                                      <p:cBhvr>
                                        <p:cTn id="52" dur="1" fill="hold">
                                          <p:stCondLst>
                                            <p:cond delay="0"/>
                                          </p:stCondLst>
                                        </p:cTn>
                                        <p:tgtEl>
                                          <p:spTgt spid="101390"/>
                                        </p:tgtEl>
                                        <p:attrNameLst>
                                          <p:attrName>style.visibility</p:attrName>
                                        </p:attrNameLst>
                                      </p:cBhvr>
                                      <p:to>
                                        <p:strVal val="visible"/>
                                      </p:to>
                                    </p:set>
                                    <p:animEffect transition="in" filter="diamond(in)">
                                      <p:cBhvr>
                                        <p:cTn id="53" dur="2000"/>
                                        <p:tgtEl>
                                          <p:spTgt spid="101390"/>
                                        </p:tgtEl>
                                      </p:cBhvr>
                                    </p:animEffect>
                                  </p:childTnLst>
                                </p:cTn>
                              </p:par>
                            </p:childTnLst>
                          </p:cTn>
                        </p:par>
                        <p:par>
                          <p:cTn id="54" fill="hold">
                            <p:stCondLst>
                              <p:cond delay="10500"/>
                            </p:stCondLst>
                            <p:childTnLst>
                              <p:par>
                                <p:cTn id="55" presetID="8" presetClass="entr" presetSubtype="16" fill="hold" grpId="0" nodeType="afterEffect">
                                  <p:stCondLst>
                                    <p:cond delay="0"/>
                                  </p:stCondLst>
                                  <p:childTnLst>
                                    <p:set>
                                      <p:cBhvr>
                                        <p:cTn id="56" dur="1" fill="hold">
                                          <p:stCondLst>
                                            <p:cond delay="0"/>
                                          </p:stCondLst>
                                        </p:cTn>
                                        <p:tgtEl>
                                          <p:spTgt spid="101391"/>
                                        </p:tgtEl>
                                        <p:attrNameLst>
                                          <p:attrName>style.visibility</p:attrName>
                                        </p:attrNameLst>
                                      </p:cBhvr>
                                      <p:to>
                                        <p:strVal val="visible"/>
                                      </p:to>
                                    </p:set>
                                    <p:animEffect transition="in" filter="diamond(in)">
                                      <p:cBhvr>
                                        <p:cTn id="57" dur="2000"/>
                                        <p:tgtEl>
                                          <p:spTgt spid="101391"/>
                                        </p:tgtEl>
                                      </p:cBhvr>
                                    </p:animEffect>
                                  </p:childTnLst>
                                </p:cTn>
                              </p:par>
                            </p:childTnLst>
                          </p:cTn>
                        </p:par>
                      </p:childTnLst>
                    </p:cTn>
                  </p:par>
                  <p:par>
                    <p:cTn id="58" fill="hold">
                      <p:stCondLst>
                        <p:cond delay="indefinite"/>
                      </p:stCondLst>
                      <p:childTnLst>
                        <p:par>
                          <p:cTn id="59" fill="hold">
                            <p:stCondLst>
                              <p:cond delay="0"/>
                            </p:stCondLst>
                            <p:childTnLst>
                              <p:par>
                                <p:cTn id="60" presetID="8" presetClass="entr" presetSubtype="16" fill="hold" grpId="0" nodeType="clickEffect">
                                  <p:stCondLst>
                                    <p:cond delay="0"/>
                                  </p:stCondLst>
                                  <p:childTnLst>
                                    <p:set>
                                      <p:cBhvr>
                                        <p:cTn id="61" dur="1" fill="hold">
                                          <p:stCondLst>
                                            <p:cond delay="0"/>
                                          </p:stCondLst>
                                        </p:cTn>
                                        <p:tgtEl>
                                          <p:spTgt spid="101387"/>
                                        </p:tgtEl>
                                        <p:attrNameLst>
                                          <p:attrName>style.visibility</p:attrName>
                                        </p:attrNameLst>
                                      </p:cBhvr>
                                      <p:to>
                                        <p:strVal val="visible"/>
                                      </p:to>
                                    </p:set>
                                    <p:animEffect transition="in" filter="diamond(in)">
                                      <p:cBhvr>
                                        <p:cTn id="62" dur="2000"/>
                                        <p:tgtEl>
                                          <p:spTgt spid="101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5" grpId="0" autoUpdateAnimBg="0"/>
      <p:bldP spid="2" grpId="0" autoUpdateAnimBg="0"/>
      <p:bldP spid="3" grpId="0" autoUpdateAnimBg="0"/>
      <p:bldP spid="101383" grpId="0" animBg="1"/>
      <p:bldP spid="101384" grpId="0"/>
      <p:bldP spid="101385" grpId="0"/>
      <p:bldP spid="101386" grpId="0"/>
      <p:bldP spid="101387" grpId="0" animBg="1"/>
      <p:bldP spid="101388" grpId="0"/>
      <p:bldP spid="101389" grpId="0"/>
      <p:bldP spid="101390" grpId="0"/>
      <p:bldP spid="101391" grpId="0"/>
      <p:bldP spid="101392"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 name="Text Box 4"/>
          <p:cNvSpPr txBox="1">
            <a:spLocks noChangeArrowheads="1"/>
          </p:cNvSpPr>
          <p:nvPr/>
        </p:nvSpPr>
        <p:spPr bwMode="auto">
          <a:xfrm>
            <a:off x="500063" y="500063"/>
            <a:ext cx="8104187" cy="5016500"/>
          </a:xfrm>
          <a:prstGeom prst="rect">
            <a:avLst/>
          </a:prstGeom>
          <a:noFill/>
          <a:ln w="9525">
            <a:noFill/>
            <a:miter lim="800000"/>
            <a:headEnd/>
            <a:tailEnd/>
          </a:ln>
        </p:spPr>
        <p:txBody>
          <a:bodyPr>
            <a:spAutoFit/>
          </a:bodyPr>
          <a:lstStyle/>
          <a:p>
            <a:pPr>
              <a:spcBef>
                <a:spcPct val="50000"/>
              </a:spcBef>
            </a:pPr>
            <a:r>
              <a:rPr kumimoji="1" lang="zh-CN" altLang="en-US" sz="2400">
                <a:latin typeface="Times New Roman" pitchFamily="18" charset="0"/>
              </a:rPr>
              <a:t>          </a:t>
            </a:r>
            <a:r>
              <a:rPr kumimoji="1" lang="zh-CN" altLang="en-US" sz="4000" b="1">
                <a:solidFill>
                  <a:srgbClr val="000066"/>
                </a:solidFill>
                <a:latin typeface="Times New Roman" pitchFamily="18" charset="0"/>
                <a:ea typeface="楷体_GB2312" pitchFamily="49" charset="-122"/>
              </a:rPr>
              <a:t>第三段通过“客曰”，由眼前的“江水”“明月”想到曹操、周瑜两个英雄人物，是写景；再由他们的“而今安在哉”，揭示人生短促之“悲”，是议论；引出曹操、周瑜，更加见己身之渺小，自然生出“哀吾生之须臾，羡长江之无穷”的感慨，是抒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grpId="0" nodeType="clickEffect">
                                  <p:stCondLst>
                                    <p:cond delay="0"/>
                                  </p:stCondLst>
                                  <p:iterate type="lt">
                                    <p:tmPct val="100000"/>
                                  </p:iterate>
                                  <p:childTnLst>
                                    <p:set>
                                      <p:cBhvr>
                                        <p:cTn id="6" dur="1" fill="hold">
                                          <p:stCondLst>
                                            <p:cond delay="0"/>
                                          </p:stCondLst>
                                        </p:cTn>
                                        <p:tgtEl>
                                          <p:spTgt spid="112644"/>
                                        </p:tgtEl>
                                        <p:attrNameLst>
                                          <p:attrName>style.visibility</p:attrName>
                                        </p:attrNameLst>
                                      </p:cBhvr>
                                      <p:to>
                                        <p:strVal val="visible"/>
                                      </p:to>
                                    </p:set>
                                    <p:animEffect transition="in" filter="strips(upRight)">
                                      <p:cBhvr>
                                        <p:cTn id="7" dur="75"/>
                                        <p:tgtEl>
                                          <p:spTgt spid="1126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4" grpId="0"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ext Box 2"/>
          <p:cNvSpPr txBox="1">
            <a:spLocks noChangeArrowheads="1"/>
          </p:cNvSpPr>
          <p:nvPr/>
        </p:nvSpPr>
        <p:spPr bwMode="auto">
          <a:xfrm>
            <a:off x="252413" y="260350"/>
            <a:ext cx="8567737" cy="5354638"/>
          </a:xfrm>
          <a:prstGeom prst="rect">
            <a:avLst/>
          </a:prstGeom>
          <a:noFill/>
          <a:ln w="9525">
            <a:noFill/>
            <a:miter lim="800000"/>
            <a:headEnd/>
            <a:tailEnd/>
          </a:ln>
        </p:spPr>
        <p:txBody>
          <a:bodyPr>
            <a:spAutoFit/>
          </a:bodyPr>
          <a:lstStyle/>
          <a:p>
            <a:r>
              <a:rPr lang="zh-CN" altLang="en-US" sz="3600" b="1">
                <a:latin typeface="华文新魏" pitchFamily="2" charset="-122"/>
                <a:ea typeface="华文新魏" pitchFamily="2" charset="-122"/>
              </a:rPr>
              <a:t>（四）苏子曰：“客亦知夫水与月乎？逝者如</a:t>
            </a:r>
            <a:r>
              <a:rPr lang="zh-CN" altLang="en-US" sz="3600" b="1">
                <a:solidFill>
                  <a:srgbClr val="FF0000"/>
                </a:solidFill>
                <a:latin typeface="华文新魏" pitchFamily="2" charset="-122"/>
                <a:ea typeface="华文新魏" pitchFamily="2" charset="-122"/>
              </a:rPr>
              <a:t>斯</a:t>
            </a:r>
            <a:r>
              <a:rPr lang="zh-CN" altLang="en-US" sz="3600" b="1">
                <a:latin typeface="华文新魏" pitchFamily="2" charset="-122"/>
                <a:ea typeface="华文新魏" pitchFamily="2" charset="-122"/>
              </a:rPr>
              <a:t>，而未尝往也；盈虚者如</a:t>
            </a:r>
            <a:r>
              <a:rPr lang="zh-CN" altLang="en-US" sz="3600" b="1">
                <a:solidFill>
                  <a:srgbClr val="FF0000"/>
                </a:solidFill>
                <a:latin typeface="华文新魏" pitchFamily="2" charset="-122"/>
                <a:ea typeface="华文新魏" pitchFamily="2" charset="-122"/>
              </a:rPr>
              <a:t>彼</a:t>
            </a:r>
            <a:r>
              <a:rPr lang="zh-CN" altLang="en-US" sz="3600" b="1">
                <a:latin typeface="华文新魏" pitchFamily="2" charset="-122"/>
                <a:ea typeface="华文新魏" pitchFamily="2" charset="-122"/>
              </a:rPr>
              <a:t>，而</a:t>
            </a:r>
            <a:r>
              <a:rPr lang="zh-CN" altLang="en-US" sz="3600" b="1">
                <a:solidFill>
                  <a:srgbClr val="FF0000"/>
                </a:solidFill>
                <a:latin typeface="华文新魏" pitchFamily="2" charset="-122"/>
                <a:ea typeface="华文新魏" pitchFamily="2" charset="-122"/>
              </a:rPr>
              <a:t>卒</a:t>
            </a:r>
            <a:r>
              <a:rPr lang="zh-CN" altLang="en-US" sz="3600" b="1">
                <a:latin typeface="华文新魏" pitchFamily="2" charset="-122"/>
                <a:ea typeface="华文新魏" pitchFamily="2" charset="-122"/>
              </a:rPr>
              <a:t>莫消长也。</a:t>
            </a:r>
            <a:r>
              <a:rPr lang="zh-CN" altLang="en-US" sz="3600" b="1">
                <a:solidFill>
                  <a:srgbClr val="FF0000"/>
                </a:solidFill>
                <a:latin typeface="华文新魏" pitchFamily="2" charset="-122"/>
                <a:ea typeface="华文新魏" pitchFamily="2" charset="-122"/>
              </a:rPr>
              <a:t>盖</a:t>
            </a:r>
            <a:r>
              <a:rPr lang="zh-CN" altLang="en-US" sz="3600" b="1">
                <a:latin typeface="华文新魏" pitchFamily="2" charset="-122"/>
                <a:ea typeface="华文新魏" pitchFamily="2" charset="-122"/>
              </a:rPr>
              <a:t>将自其变者而观之，则天地</a:t>
            </a:r>
            <a:r>
              <a:rPr lang="zh-CN" altLang="en-US" sz="3600" b="1">
                <a:solidFill>
                  <a:srgbClr val="FF0000"/>
                </a:solidFill>
                <a:latin typeface="华文新魏" pitchFamily="2" charset="-122"/>
                <a:ea typeface="华文新魏" pitchFamily="2" charset="-122"/>
              </a:rPr>
              <a:t>曾</a:t>
            </a:r>
            <a:r>
              <a:rPr lang="zh-CN" altLang="en-US" sz="3600" b="1">
                <a:latin typeface="华文新魏" pitchFamily="2" charset="-122"/>
                <a:ea typeface="华文新魏" pitchFamily="2" charset="-122"/>
              </a:rPr>
              <a:t>不能以一瞬；</a:t>
            </a:r>
            <a:r>
              <a:rPr lang="zh-CN" altLang="en-US" sz="3600" b="1">
                <a:solidFill>
                  <a:srgbClr val="FF0000"/>
                </a:solidFill>
                <a:latin typeface="华文新魏" pitchFamily="2" charset="-122"/>
                <a:ea typeface="华文新魏" pitchFamily="2" charset="-122"/>
              </a:rPr>
              <a:t>自</a:t>
            </a:r>
            <a:r>
              <a:rPr lang="zh-CN" altLang="en-US" sz="3600" b="1">
                <a:latin typeface="华文新魏" pitchFamily="2" charset="-122"/>
                <a:ea typeface="华文新魏" pitchFamily="2" charset="-122"/>
              </a:rPr>
              <a:t>其不变者而观之，则物与我皆无尽也，而又何羡乎？</a:t>
            </a:r>
          </a:p>
          <a:p>
            <a:endParaRPr lang="zh-CN" altLang="en-US" b="1">
              <a:solidFill>
                <a:srgbClr val="FF0000"/>
              </a:solidFill>
              <a:latin typeface="华文新魏" pitchFamily="2" charset="-122"/>
              <a:ea typeface="华文新魏" pitchFamily="2" charset="-122"/>
            </a:endParaRPr>
          </a:p>
          <a:p>
            <a:r>
              <a:rPr lang="zh-CN" altLang="en-US" sz="2400" b="1">
                <a:solidFill>
                  <a:srgbClr val="FF0000"/>
                </a:solidFill>
                <a:latin typeface="华文新魏" pitchFamily="2" charset="-122"/>
                <a:ea typeface="华文新魏" pitchFamily="2" charset="-122"/>
              </a:rPr>
              <a:t>斯：</a:t>
            </a:r>
            <a:r>
              <a:rPr lang="zh-CN" altLang="en-US" sz="2400" b="1">
                <a:latin typeface="华文新魏" pitchFamily="2" charset="-122"/>
                <a:ea typeface="华文新魏" pitchFamily="2" charset="-122"/>
              </a:rPr>
              <a:t>这，指水</a:t>
            </a:r>
          </a:p>
          <a:p>
            <a:r>
              <a:rPr lang="zh-CN" altLang="en-US" sz="2400" b="1">
                <a:solidFill>
                  <a:srgbClr val="FF0000"/>
                </a:solidFill>
                <a:latin typeface="华文新魏" pitchFamily="2" charset="-122"/>
                <a:ea typeface="华文新魏" pitchFamily="2" charset="-122"/>
              </a:rPr>
              <a:t>彼：</a:t>
            </a:r>
            <a:r>
              <a:rPr lang="zh-CN" altLang="en-US" sz="2400" b="1">
                <a:latin typeface="华文新魏" pitchFamily="2" charset="-122"/>
                <a:ea typeface="华文新魏" pitchFamily="2" charset="-122"/>
              </a:rPr>
              <a:t>那，指月</a:t>
            </a:r>
          </a:p>
          <a:p>
            <a:r>
              <a:rPr lang="zh-CN" altLang="en-US" sz="2400" b="1">
                <a:solidFill>
                  <a:srgbClr val="FF0000"/>
                </a:solidFill>
                <a:latin typeface="华文新魏" pitchFamily="2" charset="-122"/>
                <a:ea typeface="华文新魏" pitchFamily="2" charset="-122"/>
              </a:rPr>
              <a:t>卒：</a:t>
            </a:r>
            <a:r>
              <a:rPr lang="zh-CN" altLang="en-US" sz="2400" b="1">
                <a:latin typeface="华文新魏" pitchFamily="2" charset="-122"/>
                <a:ea typeface="华文新魏" pitchFamily="2" charset="-122"/>
              </a:rPr>
              <a:t>最终</a:t>
            </a:r>
          </a:p>
          <a:p>
            <a:r>
              <a:rPr lang="zh-CN" altLang="en-US" sz="2400" b="1">
                <a:solidFill>
                  <a:srgbClr val="FF0000"/>
                </a:solidFill>
                <a:latin typeface="华文新魏" pitchFamily="2" charset="-122"/>
                <a:ea typeface="华文新魏" pitchFamily="2" charset="-122"/>
              </a:rPr>
              <a:t>盖：</a:t>
            </a:r>
            <a:r>
              <a:rPr lang="zh-CN" altLang="en-US" sz="2400" b="1">
                <a:latin typeface="华文新魏" pitchFamily="2" charset="-122"/>
                <a:ea typeface="华文新魏" pitchFamily="2" charset="-122"/>
              </a:rPr>
              <a:t>假若</a:t>
            </a:r>
          </a:p>
          <a:p>
            <a:r>
              <a:rPr lang="zh-CN" altLang="en-US" sz="2400" b="1">
                <a:solidFill>
                  <a:srgbClr val="FF0000"/>
                </a:solidFill>
                <a:latin typeface="华文新魏" pitchFamily="2" charset="-122"/>
                <a:ea typeface="华文新魏" pitchFamily="2" charset="-122"/>
              </a:rPr>
              <a:t>曾：</a:t>
            </a:r>
            <a:r>
              <a:rPr lang="zh-CN" altLang="en-US" sz="2400" b="1">
                <a:latin typeface="华文新魏" pitchFamily="2" charset="-122"/>
                <a:ea typeface="华文新魏" pitchFamily="2" charset="-122"/>
              </a:rPr>
              <a:t>表示强调，有“竟然”的意思</a:t>
            </a:r>
          </a:p>
          <a:p>
            <a:r>
              <a:rPr lang="zh-CN" altLang="en-US" sz="2400" b="1">
                <a:solidFill>
                  <a:srgbClr val="FF0000"/>
                </a:solidFill>
                <a:latin typeface="华文新魏" pitchFamily="2" charset="-122"/>
                <a:ea typeface="华文新魏" pitchFamily="2" charset="-122"/>
              </a:rPr>
              <a:t>自：</a:t>
            </a:r>
            <a:r>
              <a:rPr lang="zh-CN" altLang="en-US" sz="2400" b="1">
                <a:latin typeface="华文新魏" pitchFamily="2" charset="-122"/>
                <a:ea typeface="华文新魏" pitchFamily="2" charset="-122"/>
              </a:rPr>
              <a:t>如果</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6258">
                                            <p:txEl>
                                              <p:pRg st="2" end="2"/>
                                            </p:txEl>
                                          </p:spTgt>
                                        </p:tgtEl>
                                        <p:attrNameLst>
                                          <p:attrName>style.visibility</p:attrName>
                                        </p:attrNameLst>
                                      </p:cBhvr>
                                      <p:to>
                                        <p:strVal val="visible"/>
                                      </p:to>
                                    </p:set>
                                    <p:animEffect transition="in" filter="blinds(horizontal)">
                                      <p:cBhvr>
                                        <p:cTn id="7" dur="500"/>
                                        <p:tgtEl>
                                          <p:spTgt spid="96258">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96258">
                                            <p:txEl>
                                              <p:pRg st="3" end="3"/>
                                            </p:txEl>
                                          </p:spTgt>
                                        </p:tgtEl>
                                        <p:attrNameLst>
                                          <p:attrName>style.visibility</p:attrName>
                                        </p:attrNameLst>
                                      </p:cBhvr>
                                      <p:to>
                                        <p:strVal val="visible"/>
                                      </p:to>
                                    </p:set>
                                    <p:animEffect transition="in" filter="blinds(horizontal)">
                                      <p:cBhvr>
                                        <p:cTn id="10" dur="500"/>
                                        <p:tgtEl>
                                          <p:spTgt spid="96258">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96258">
                                            <p:txEl>
                                              <p:pRg st="4" end="4"/>
                                            </p:txEl>
                                          </p:spTgt>
                                        </p:tgtEl>
                                        <p:attrNameLst>
                                          <p:attrName>style.visibility</p:attrName>
                                        </p:attrNameLst>
                                      </p:cBhvr>
                                      <p:to>
                                        <p:strVal val="visible"/>
                                      </p:to>
                                    </p:set>
                                    <p:animEffect transition="in" filter="blinds(horizontal)">
                                      <p:cBhvr>
                                        <p:cTn id="13" dur="500"/>
                                        <p:tgtEl>
                                          <p:spTgt spid="96258">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96258">
                                            <p:txEl>
                                              <p:pRg st="5" end="5"/>
                                            </p:txEl>
                                          </p:spTgt>
                                        </p:tgtEl>
                                        <p:attrNameLst>
                                          <p:attrName>style.visibility</p:attrName>
                                        </p:attrNameLst>
                                      </p:cBhvr>
                                      <p:to>
                                        <p:strVal val="visible"/>
                                      </p:to>
                                    </p:set>
                                    <p:animEffect transition="in" filter="blinds(horizontal)">
                                      <p:cBhvr>
                                        <p:cTn id="18" dur="500"/>
                                        <p:tgtEl>
                                          <p:spTgt spid="96258">
                                            <p:txEl>
                                              <p:pRg st="5" end="5"/>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96258">
                                            <p:txEl>
                                              <p:pRg st="6" end="6"/>
                                            </p:txEl>
                                          </p:spTgt>
                                        </p:tgtEl>
                                        <p:attrNameLst>
                                          <p:attrName>style.visibility</p:attrName>
                                        </p:attrNameLst>
                                      </p:cBhvr>
                                      <p:to>
                                        <p:strVal val="visible"/>
                                      </p:to>
                                    </p:set>
                                    <p:animEffect transition="in" filter="blinds(horizontal)">
                                      <p:cBhvr>
                                        <p:cTn id="21" dur="500"/>
                                        <p:tgtEl>
                                          <p:spTgt spid="96258">
                                            <p:txEl>
                                              <p:pRg st="6" end="6"/>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96258">
                                            <p:txEl>
                                              <p:pRg st="7" end="7"/>
                                            </p:txEl>
                                          </p:spTgt>
                                        </p:tgtEl>
                                        <p:attrNameLst>
                                          <p:attrName>style.visibility</p:attrName>
                                        </p:attrNameLst>
                                      </p:cBhvr>
                                      <p:to>
                                        <p:strVal val="visible"/>
                                      </p:to>
                                    </p:set>
                                    <p:animEffect transition="in" filter="blinds(horizontal)">
                                      <p:cBhvr>
                                        <p:cTn id="24" dur="500"/>
                                        <p:tgtEl>
                                          <p:spTgt spid="9625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323850" y="333375"/>
            <a:ext cx="8426450" cy="4475163"/>
          </a:xfrm>
          <a:prstGeom prst="rect">
            <a:avLst/>
          </a:prstGeom>
          <a:noFill/>
          <a:ln w="9525">
            <a:noFill/>
            <a:miter lim="800000"/>
            <a:headEnd/>
            <a:tailEnd/>
          </a:ln>
        </p:spPr>
        <p:txBody>
          <a:bodyPr>
            <a:spAutoFit/>
          </a:bodyPr>
          <a:lstStyle/>
          <a:p>
            <a:r>
              <a:rPr lang="zh-CN" altLang="en-US" sz="3600" b="1">
                <a:latin typeface="华文新魏" pitchFamily="2" charset="-122"/>
                <a:ea typeface="华文新魏" pitchFamily="2" charset="-122"/>
              </a:rPr>
              <a:t>我说：“客人也知道那水和月亮吗？江水总是这样长流不息，可是它始终没有流尽；月亮总是那样的有圆有缺，可是他到底不会增减，要是从它变化的一面来看，那么天地间的万事万物竟连一眨眼的功夫都不可能保持不变；要是从它不变的一面来看，那么万物和人类都是不会消失的啊，你又何必羡慕长江的无穷无尽呢？</a:t>
            </a:r>
            <a:endParaRPr lang="zh-CN" altLang="en-US" sz="3600">
              <a:latin typeface="华文新魏" pitchFamily="2" charset="-122"/>
              <a:ea typeface="华文新魏" pitchFamily="2" charset="-122"/>
            </a:endParaRPr>
          </a:p>
        </p:txBody>
      </p:sp>
    </p:spTree>
  </p:cSld>
  <p:clrMapOvr>
    <a:masterClrMapping/>
  </p:clrMapOvr>
  <p:transition spd="med">
    <p:dissolv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ext Box 2"/>
          <p:cNvSpPr txBox="1">
            <a:spLocks noChangeArrowheads="1"/>
          </p:cNvSpPr>
          <p:nvPr/>
        </p:nvSpPr>
        <p:spPr bwMode="auto">
          <a:xfrm>
            <a:off x="252413" y="333375"/>
            <a:ext cx="8497887" cy="4664075"/>
          </a:xfrm>
          <a:prstGeom prst="rect">
            <a:avLst/>
          </a:prstGeom>
          <a:noFill/>
          <a:ln w="9525">
            <a:noFill/>
            <a:miter lim="800000"/>
            <a:headEnd/>
            <a:tailEnd/>
          </a:ln>
        </p:spPr>
        <p:txBody>
          <a:bodyPr>
            <a:spAutoFit/>
          </a:bodyPr>
          <a:lstStyle/>
          <a:p>
            <a:r>
              <a:rPr lang="zh-CN" altLang="en-US" sz="3600" b="1">
                <a:solidFill>
                  <a:srgbClr val="FF0000"/>
                </a:solidFill>
                <a:latin typeface="华文新魏" pitchFamily="2" charset="-122"/>
                <a:ea typeface="华文新魏" pitchFamily="2" charset="-122"/>
              </a:rPr>
              <a:t>且</a:t>
            </a:r>
            <a:r>
              <a:rPr lang="zh-CN" altLang="en-US" sz="3600" b="1">
                <a:latin typeface="华文新魏" pitchFamily="2" charset="-122"/>
                <a:ea typeface="华文新魏" pitchFamily="2" charset="-122"/>
              </a:rPr>
              <a:t>夫天地之间，物各有主，</a:t>
            </a:r>
            <a:r>
              <a:rPr lang="zh-CN" altLang="en-US" sz="3600" b="1">
                <a:solidFill>
                  <a:srgbClr val="FF0000"/>
                </a:solidFill>
                <a:latin typeface="华文新魏" pitchFamily="2" charset="-122"/>
                <a:ea typeface="华文新魏" pitchFamily="2" charset="-122"/>
              </a:rPr>
              <a:t>苟</a:t>
            </a:r>
            <a:r>
              <a:rPr lang="zh-CN" altLang="en-US" sz="3600" b="1">
                <a:latin typeface="华文新魏" pitchFamily="2" charset="-122"/>
                <a:ea typeface="华文新魏" pitchFamily="2" charset="-122"/>
              </a:rPr>
              <a:t>非吾之所有，虽一毫而莫取。惟江上之清风，与山间之明月，耳得之而为声，目遇之而成色；取之无禁，用之不竭。是</a:t>
            </a:r>
            <a:r>
              <a:rPr lang="zh-CN" altLang="en-US" sz="3600" b="1">
                <a:solidFill>
                  <a:srgbClr val="FF0000"/>
                </a:solidFill>
                <a:latin typeface="华文新魏" pitchFamily="2" charset="-122"/>
                <a:ea typeface="华文新魏" pitchFamily="2" charset="-122"/>
              </a:rPr>
              <a:t>造物者</a:t>
            </a:r>
            <a:r>
              <a:rPr lang="zh-CN" altLang="en-US" sz="3600" b="1">
                <a:latin typeface="华文新魏" pitchFamily="2" charset="-122"/>
                <a:ea typeface="华文新魏" pitchFamily="2" charset="-122"/>
              </a:rPr>
              <a:t>之</a:t>
            </a:r>
            <a:r>
              <a:rPr lang="zh-CN" altLang="en-US" sz="3600" b="1">
                <a:solidFill>
                  <a:srgbClr val="FF0000"/>
                </a:solidFill>
                <a:latin typeface="华文新魏" pitchFamily="2" charset="-122"/>
                <a:ea typeface="华文新魏" pitchFamily="2" charset="-122"/>
              </a:rPr>
              <a:t>无尽藏</a:t>
            </a:r>
            <a:r>
              <a:rPr lang="zh-CN" altLang="en-US" sz="3600" b="1">
                <a:latin typeface="华文新魏" pitchFamily="2" charset="-122"/>
                <a:ea typeface="华文新魏" pitchFamily="2" charset="-122"/>
              </a:rPr>
              <a:t>也，而吾与子之所共</a:t>
            </a:r>
            <a:r>
              <a:rPr lang="zh-CN" altLang="en-US" sz="3600" b="1">
                <a:solidFill>
                  <a:srgbClr val="FF0000"/>
                </a:solidFill>
                <a:latin typeface="华文新魏" pitchFamily="2" charset="-122"/>
                <a:ea typeface="华文新魏" pitchFamily="2" charset="-122"/>
              </a:rPr>
              <a:t>适</a:t>
            </a:r>
            <a:r>
              <a:rPr lang="zh-CN" altLang="en-US" sz="3600" b="1">
                <a:latin typeface="华文新魏" pitchFamily="2" charset="-122"/>
                <a:ea typeface="华文新魏" pitchFamily="2" charset="-122"/>
              </a:rPr>
              <a:t>。”</a:t>
            </a:r>
          </a:p>
          <a:p>
            <a:endParaRPr lang="zh-CN" altLang="en-US" sz="2400" b="1">
              <a:latin typeface="华文新魏" pitchFamily="2" charset="-122"/>
              <a:ea typeface="华文新魏" pitchFamily="2" charset="-122"/>
            </a:endParaRPr>
          </a:p>
          <a:p>
            <a:r>
              <a:rPr lang="zh-CN" altLang="en-US" sz="2400" b="1">
                <a:solidFill>
                  <a:srgbClr val="FF0000"/>
                </a:solidFill>
                <a:latin typeface="华文新魏" pitchFamily="2" charset="-122"/>
                <a:ea typeface="华文新魏" pitchFamily="2" charset="-122"/>
              </a:rPr>
              <a:t>且：</a:t>
            </a:r>
            <a:r>
              <a:rPr lang="zh-CN" altLang="en-US" sz="2400" b="1">
                <a:latin typeface="华文新魏" pitchFamily="2" charset="-122"/>
                <a:ea typeface="华文新魏" pitchFamily="2" charset="-122"/>
              </a:rPr>
              <a:t>况且</a:t>
            </a:r>
          </a:p>
          <a:p>
            <a:r>
              <a:rPr lang="zh-CN" altLang="en-US" sz="2400" b="1">
                <a:solidFill>
                  <a:srgbClr val="FF0000"/>
                </a:solidFill>
                <a:latin typeface="华文新魏" pitchFamily="2" charset="-122"/>
                <a:ea typeface="华文新魏" pitchFamily="2" charset="-122"/>
              </a:rPr>
              <a:t>苟：</a:t>
            </a:r>
            <a:r>
              <a:rPr lang="zh-CN" altLang="en-US" sz="2400" b="1">
                <a:latin typeface="华文新魏" pitchFamily="2" charset="-122"/>
                <a:ea typeface="华文新魏" pitchFamily="2" charset="-122"/>
              </a:rPr>
              <a:t>假若</a:t>
            </a:r>
          </a:p>
          <a:p>
            <a:r>
              <a:rPr lang="zh-CN" altLang="en-US" sz="2400" b="1">
                <a:solidFill>
                  <a:srgbClr val="FF0000"/>
                </a:solidFill>
                <a:latin typeface="华文新魏" pitchFamily="2" charset="-122"/>
                <a:ea typeface="华文新魏" pitchFamily="2" charset="-122"/>
              </a:rPr>
              <a:t>造物者：</a:t>
            </a:r>
            <a:r>
              <a:rPr lang="zh-CN" altLang="en-US" sz="2400" b="1">
                <a:latin typeface="华文新魏" pitchFamily="2" charset="-122"/>
                <a:ea typeface="华文新魏" pitchFamily="2" charset="-122"/>
              </a:rPr>
              <a:t>指天，指大自然</a:t>
            </a:r>
          </a:p>
          <a:p>
            <a:r>
              <a:rPr lang="zh-CN" altLang="en-US" sz="2400" b="1">
                <a:solidFill>
                  <a:srgbClr val="FF0000"/>
                </a:solidFill>
                <a:latin typeface="华文新魏" pitchFamily="2" charset="-122"/>
                <a:ea typeface="华文新魏" pitchFamily="2" charset="-122"/>
              </a:rPr>
              <a:t>无尽藏：</a:t>
            </a:r>
            <a:r>
              <a:rPr lang="zh-CN" altLang="en-US" sz="2400" b="1">
                <a:latin typeface="华文新魏" pitchFamily="2" charset="-122"/>
                <a:ea typeface="华文新魏" pitchFamily="2" charset="-122"/>
              </a:rPr>
              <a:t>佛家语，意谓无穷无尽的宝藏</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8306">
                                            <p:txEl>
                                              <p:pRg st="2" end="2"/>
                                            </p:txEl>
                                          </p:spTgt>
                                        </p:tgtEl>
                                        <p:attrNameLst>
                                          <p:attrName>style.visibility</p:attrName>
                                        </p:attrNameLst>
                                      </p:cBhvr>
                                      <p:to>
                                        <p:strVal val="visible"/>
                                      </p:to>
                                    </p:set>
                                    <p:animEffect transition="in" filter="blinds(horizontal)">
                                      <p:cBhvr>
                                        <p:cTn id="7" dur="500"/>
                                        <p:tgtEl>
                                          <p:spTgt spid="9830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8306">
                                            <p:txEl>
                                              <p:pRg st="3" end="3"/>
                                            </p:txEl>
                                          </p:spTgt>
                                        </p:tgtEl>
                                        <p:attrNameLst>
                                          <p:attrName>style.visibility</p:attrName>
                                        </p:attrNameLst>
                                      </p:cBhvr>
                                      <p:to>
                                        <p:strVal val="visible"/>
                                      </p:to>
                                    </p:set>
                                    <p:animEffect transition="in" filter="blinds(horizontal)">
                                      <p:cBhvr>
                                        <p:cTn id="12" dur="500"/>
                                        <p:tgtEl>
                                          <p:spTgt spid="9830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8306">
                                            <p:txEl>
                                              <p:pRg st="4" end="4"/>
                                            </p:txEl>
                                          </p:spTgt>
                                        </p:tgtEl>
                                        <p:attrNameLst>
                                          <p:attrName>style.visibility</p:attrName>
                                        </p:attrNameLst>
                                      </p:cBhvr>
                                      <p:to>
                                        <p:strVal val="visible"/>
                                      </p:to>
                                    </p:set>
                                    <p:animEffect transition="in" filter="blinds(horizontal)">
                                      <p:cBhvr>
                                        <p:cTn id="17" dur="500"/>
                                        <p:tgtEl>
                                          <p:spTgt spid="98306">
                                            <p:txEl>
                                              <p:pRg st="4" end="4"/>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98306">
                                            <p:txEl>
                                              <p:pRg st="5" end="5"/>
                                            </p:txEl>
                                          </p:spTgt>
                                        </p:tgtEl>
                                        <p:attrNameLst>
                                          <p:attrName>style.visibility</p:attrName>
                                        </p:attrNameLst>
                                      </p:cBhvr>
                                      <p:to>
                                        <p:strVal val="visible"/>
                                      </p:to>
                                    </p:set>
                                    <p:animEffect transition="in" filter="blinds(horizontal)">
                                      <p:cBhvr>
                                        <p:cTn id="20" dur="500"/>
                                        <p:tgtEl>
                                          <p:spTgt spid="9830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539750" y="1916113"/>
            <a:ext cx="6624638" cy="3937000"/>
          </a:xfrm>
          <a:prstGeom prst="rect">
            <a:avLst/>
          </a:prstGeom>
          <a:noFill/>
          <a:ln w="9525">
            <a:noFill/>
            <a:miter lim="800000"/>
            <a:headEnd/>
            <a:tailEnd/>
          </a:ln>
          <a:effectLst/>
        </p:spPr>
        <p:txBody>
          <a:bodyPr>
            <a:spAutoFit/>
          </a:bodyPr>
          <a:lstStyle/>
          <a:p>
            <a:pPr>
              <a:spcBef>
                <a:spcPct val="50000"/>
              </a:spcBef>
            </a:pPr>
            <a:r>
              <a:rPr lang="zh-CN" altLang="en-US" sz="3600" b="1">
                <a:solidFill>
                  <a:srgbClr val="FFCC00"/>
                </a:solidFill>
                <a:latin typeface="Times New Roman" pitchFamily="18" charset="0"/>
                <a:ea typeface="楷体_GB2312" pitchFamily="49" charset="-122"/>
              </a:rPr>
              <a:t>最浪漫的诗人</a:t>
            </a:r>
          </a:p>
          <a:p>
            <a:pPr>
              <a:spcBef>
                <a:spcPct val="50000"/>
              </a:spcBef>
            </a:pPr>
            <a:r>
              <a:rPr lang="zh-CN" altLang="en-US" sz="3600" b="1">
                <a:solidFill>
                  <a:srgbClr val="FFCC00"/>
                </a:solidFill>
                <a:latin typeface="Times New Roman" pitchFamily="18" charset="0"/>
                <a:ea typeface="楷体_GB2312" pitchFamily="49" charset="-122"/>
              </a:rPr>
              <a:t>　最豪放的词家</a:t>
            </a:r>
          </a:p>
          <a:p>
            <a:pPr>
              <a:spcBef>
                <a:spcPct val="50000"/>
              </a:spcBef>
            </a:pPr>
            <a:r>
              <a:rPr lang="zh-CN" altLang="en-US" sz="3600" b="1">
                <a:solidFill>
                  <a:srgbClr val="FFCC00"/>
                </a:solidFill>
                <a:latin typeface="Times New Roman" pitchFamily="18" charset="0"/>
                <a:ea typeface="楷体_GB2312" pitchFamily="49" charset="-122"/>
              </a:rPr>
              <a:t>　　最超脱的文人</a:t>
            </a:r>
          </a:p>
          <a:p>
            <a:pPr>
              <a:spcBef>
                <a:spcPct val="50000"/>
              </a:spcBef>
            </a:pPr>
            <a:r>
              <a:rPr lang="zh-CN" altLang="en-US" sz="3600" b="1">
                <a:solidFill>
                  <a:srgbClr val="FFCC00"/>
                </a:solidFill>
                <a:latin typeface="Times New Roman" pitchFamily="18" charset="0"/>
                <a:ea typeface="楷体_GB2312" pitchFamily="49" charset="-122"/>
              </a:rPr>
              <a:t>　　　最潇洒的过客</a:t>
            </a:r>
          </a:p>
          <a:p>
            <a:pPr>
              <a:spcBef>
                <a:spcPct val="50000"/>
              </a:spcBef>
            </a:pPr>
            <a:r>
              <a:rPr lang="zh-CN" altLang="en-US" sz="3600" b="1">
                <a:solidFill>
                  <a:srgbClr val="FFCC00"/>
                </a:solidFill>
                <a:latin typeface="Times New Roman" pitchFamily="18" charset="0"/>
                <a:ea typeface="楷体_GB2312" pitchFamily="49" charset="-122"/>
              </a:rPr>
              <a:t>　　　　最具人格魅力的大师</a:t>
            </a:r>
          </a:p>
        </p:txBody>
      </p:sp>
      <p:pic>
        <p:nvPicPr>
          <p:cNvPr id="19459" name="Picture 3" descr="国画二十三"/>
          <p:cNvPicPr>
            <a:picLocks noChangeAspect="1" noChangeArrowheads="1"/>
          </p:cNvPicPr>
          <p:nvPr/>
        </p:nvPicPr>
        <p:blipFill>
          <a:blip r:embed="rId2" cstate="print"/>
          <a:srcRect/>
          <a:stretch>
            <a:fillRect/>
          </a:stretch>
        </p:blipFill>
        <p:spPr bwMode="auto">
          <a:xfrm>
            <a:off x="4643438" y="476250"/>
            <a:ext cx="4183062" cy="254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2"/>
          <p:cNvSpPr txBox="1">
            <a:spLocks noChangeArrowheads="1"/>
          </p:cNvSpPr>
          <p:nvPr/>
        </p:nvSpPr>
        <p:spPr bwMode="auto">
          <a:xfrm>
            <a:off x="252413" y="333375"/>
            <a:ext cx="8640762" cy="4524375"/>
          </a:xfrm>
          <a:prstGeom prst="rect">
            <a:avLst/>
          </a:prstGeom>
          <a:noFill/>
          <a:ln w="9525">
            <a:noFill/>
            <a:miter lim="800000"/>
            <a:headEnd/>
            <a:tailEnd/>
          </a:ln>
        </p:spPr>
        <p:txBody>
          <a:bodyPr>
            <a:spAutoFit/>
          </a:bodyPr>
          <a:lstStyle/>
          <a:p>
            <a:r>
              <a:rPr lang="zh-CN" altLang="en-US" sz="3600" b="1">
                <a:latin typeface="华文新魏" pitchFamily="2" charset="-122"/>
                <a:ea typeface="华文新魏" pitchFamily="2" charset="-122"/>
              </a:rPr>
              <a:t>     况且天地之间，万物各有主，如果不是属于我所有的，即使一丝一毫也无法占有，只有那江上的清风和山间的明月，耳朵听到的便成了悦耳的声音，眼睛看到了便成了悦目的颜色，拿它无人禁止，享用它也用不完的。这就是大自然的无穷无尽的宝藏啊，这就是我和你可以共同享受的美景和快乐。”</a:t>
            </a:r>
          </a:p>
        </p:txBody>
      </p:sp>
    </p:spTree>
  </p:cSld>
  <p:clrMapOvr>
    <a:masterClrMapping/>
  </p:clrMapOvr>
  <p:transition spd="med">
    <p:dissolv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idx="4294967295"/>
          </p:nvPr>
        </p:nvSpPr>
        <p:spPr>
          <a:xfrm>
            <a:off x="0" y="142875"/>
            <a:ext cx="3857625" cy="6383338"/>
          </a:xfrm>
        </p:spPr>
        <p:txBody>
          <a:bodyPr/>
          <a:lstStyle/>
          <a:p>
            <a:pPr eaLnBrk="1" hangingPunct="1">
              <a:lnSpc>
                <a:spcPct val="90000"/>
              </a:lnSpc>
              <a:buFontTx/>
              <a:buNone/>
            </a:pPr>
            <a:r>
              <a:rPr lang="en-US" altLang="zh-CN" sz="2600" b="1" smtClean="0">
                <a:solidFill>
                  <a:srgbClr val="000099"/>
                </a:solidFill>
                <a:ea typeface="创艺简隶书"/>
                <a:cs typeface="创艺简隶书"/>
              </a:rPr>
              <a:t>       </a:t>
            </a:r>
            <a:r>
              <a:rPr lang="zh-CN" altLang="en-US" sz="2600" b="1" smtClean="0">
                <a:solidFill>
                  <a:srgbClr val="000099"/>
                </a:solidFill>
                <a:ea typeface="创艺简隶书"/>
                <a:cs typeface="创艺简隶书"/>
              </a:rPr>
              <a:t>（四）</a:t>
            </a:r>
            <a:r>
              <a:rPr lang="en-US" altLang="zh-CN" sz="2600" b="1" smtClean="0">
                <a:solidFill>
                  <a:srgbClr val="000099"/>
                </a:solidFill>
                <a:ea typeface="创艺简隶书"/>
                <a:cs typeface="创艺简隶书"/>
              </a:rPr>
              <a:t> </a:t>
            </a:r>
            <a:r>
              <a:rPr lang="zh-CN" altLang="en-US" sz="2600" b="1" smtClean="0">
                <a:solidFill>
                  <a:srgbClr val="CC3300"/>
                </a:solidFill>
                <a:latin typeface="楷体_GB2312" pitchFamily="49" charset="-122"/>
                <a:ea typeface="楷体_GB2312" pitchFamily="49" charset="-122"/>
              </a:rPr>
              <a:t>苏子曰：</a:t>
            </a:r>
            <a:r>
              <a:rPr lang="zh-CN" altLang="en-US" sz="2600" b="1" smtClean="0">
                <a:solidFill>
                  <a:srgbClr val="CC3300"/>
                </a:solidFill>
                <a:ea typeface="楷体_GB2312" pitchFamily="49" charset="-122"/>
              </a:rPr>
              <a:t>“</a:t>
            </a:r>
            <a:r>
              <a:rPr lang="zh-CN" altLang="en-US" sz="2600" b="1" smtClean="0">
                <a:solidFill>
                  <a:srgbClr val="CC3300"/>
                </a:solidFill>
                <a:latin typeface="楷体_GB2312" pitchFamily="49" charset="-122"/>
                <a:ea typeface="楷体_GB2312" pitchFamily="49" charset="-122"/>
              </a:rPr>
              <a:t>客亦知夫水与月乎？逝者如斯，而未尝往也；盈虚者如彼，而卒莫消长也。盖将自其变者而观之，则天地曾不能以一瞬；自其不变者而观之，则物与我皆无尽也，而又何羡乎？且夫天地之间，物各有主，苟非吾之所有，虽一毫而莫取，惟江上之情风，与山间之明月，耳得之而为声，目遇之而成色；取之无禁，用之不竭。是造物者之无尽藏也，而吾与子之所共适。</a:t>
            </a:r>
            <a:r>
              <a:rPr lang="zh-CN" altLang="en-US" sz="2600" b="1" smtClean="0">
                <a:solidFill>
                  <a:srgbClr val="CC3300"/>
                </a:solidFill>
                <a:ea typeface="楷体_GB2312" pitchFamily="49" charset="-122"/>
              </a:rPr>
              <a:t>”</a:t>
            </a:r>
            <a:r>
              <a:rPr lang="zh-CN" altLang="en-US" sz="2600" smtClean="0">
                <a:solidFill>
                  <a:srgbClr val="CC3300"/>
                </a:solidFill>
                <a:latin typeface="楷体_GB2312" pitchFamily="49" charset="-122"/>
                <a:ea typeface="楷体_GB2312" pitchFamily="49" charset="-122"/>
              </a:rPr>
              <a:t> </a:t>
            </a:r>
          </a:p>
        </p:txBody>
      </p:sp>
      <p:sp>
        <p:nvSpPr>
          <p:cNvPr id="12291" name="Rectangle 3"/>
          <p:cNvSpPr>
            <a:spLocks noChangeArrowheads="1"/>
          </p:cNvSpPr>
          <p:nvPr/>
        </p:nvSpPr>
        <p:spPr bwMode="auto">
          <a:xfrm>
            <a:off x="3851275" y="188913"/>
            <a:ext cx="5292725" cy="6524625"/>
          </a:xfrm>
          <a:prstGeom prst="rect">
            <a:avLst/>
          </a:prstGeom>
          <a:noFill/>
          <a:ln w="9525">
            <a:noFill/>
            <a:miter lim="800000"/>
            <a:headEnd/>
            <a:tailEnd/>
          </a:ln>
        </p:spPr>
        <p:txBody>
          <a:bodyPr/>
          <a:lstStyle/>
          <a:p>
            <a:pPr marL="342900" indent="-342900">
              <a:lnSpc>
                <a:spcPct val="95000"/>
              </a:lnSpc>
              <a:spcBef>
                <a:spcPct val="20000"/>
              </a:spcBef>
            </a:pPr>
            <a:r>
              <a:rPr lang="en-US" altLang="zh-CN" sz="2400" b="1">
                <a:solidFill>
                  <a:srgbClr val="660033"/>
                </a:solidFill>
                <a:latin typeface="幼圆" pitchFamily="49" charset="-122"/>
                <a:ea typeface="幼圆" pitchFamily="49" charset="-122"/>
              </a:rPr>
              <a:t>     </a:t>
            </a:r>
            <a:r>
              <a:rPr lang="zh-CN" altLang="en-US" sz="2400" b="1">
                <a:solidFill>
                  <a:schemeClr val="tx2"/>
                </a:solidFill>
                <a:latin typeface="楷体_GB2312" pitchFamily="49" charset="-122"/>
                <a:ea typeface="楷体_GB2312" pitchFamily="49" charset="-122"/>
              </a:rPr>
              <a:t>我对客人说：</a:t>
            </a:r>
            <a:r>
              <a:rPr lang="zh-CN" altLang="en-US" sz="2400" b="1">
                <a:solidFill>
                  <a:schemeClr val="tx2"/>
                </a:solidFill>
                <a:latin typeface="Calibri" pitchFamily="34" charset="0"/>
                <a:ea typeface="楷体_GB2312" pitchFamily="49" charset="-122"/>
              </a:rPr>
              <a:t>“</a:t>
            </a:r>
            <a:r>
              <a:rPr lang="zh-CN" altLang="en-US" sz="2400" b="1">
                <a:solidFill>
                  <a:schemeClr val="tx2"/>
                </a:solidFill>
                <a:latin typeface="楷体_GB2312" pitchFamily="49" charset="-122"/>
                <a:ea typeface="楷体_GB2312" pitchFamily="49" charset="-122"/>
              </a:rPr>
              <a:t>你也知道那水和月的道理吗？水象这样不断流去，但它实际上不曾流去；月亮时圆缺，但它终于没有消损和增长。原来，要是从那变化的方面去看它，那么天地间的万事万物，连一眨眼的时间都不曾保持过原状；从那不变的方面去看它，那么事物和我们本身都没有穷尽，我们又羡慕什么呢？再说那天地之间，万物各有主宰者，如果不是我应有的东西，虽说是一丝一毫也不拿取。只有江上的清风，与山间的明月，耳朵听它，听到的便是声音，眼睛看它，看到的便是色彩，得到它没有人禁止，享用它没有竭尽，这是大自然的无穷宝藏，是我和你可以共同享受的。</a:t>
            </a:r>
            <a:r>
              <a:rPr lang="zh-CN" altLang="en-US" sz="2400" b="1">
                <a:solidFill>
                  <a:schemeClr val="tx2"/>
                </a:solidFill>
                <a:latin typeface="Calibri" pitchFamily="34" charset="0"/>
                <a:ea typeface="楷体_GB2312" pitchFamily="49" charset="-122"/>
              </a:rPr>
              <a:t>”</a:t>
            </a:r>
            <a:r>
              <a:rPr lang="zh-CN" altLang="en-US" sz="3200" b="1">
                <a:solidFill>
                  <a:schemeClr val="tx2"/>
                </a:solidFill>
                <a:latin typeface="楷体_GB2312" pitchFamily="49" charset="-122"/>
                <a:ea typeface="楷体_GB2312" pitchFamily="49" charset="-122"/>
              </a:rPr>
              <a:t> </a:t>
            </a:r>
          </a:p>
        </p:txBody>
      </p:sp>
      <p:pic>
        <p:nvPicPr>
          <p:cNvPr id="58372" name="Picture 4" descr="74"/>
          <p:cNvPicPr>
            <a:picLocks noChangeAspect="1" noChangeArrowheads="1" noCrop="1"/>
          </p:cNvPicPr>
          <p:nvPr/>
        </p:nvPicPr>
        <p:blipFill>
          <a:blip r:embed="rId2" cstate="print"/>
          <a:srcRect/>
          <a:stretch>
            <a:fillRect/>
          </a:stretch>
        </p:blipFill>
        <p:spPr bwMode="auto">
          <a:xfrm>
            <a:off x="3851275" y="260350"/>
            <a:ext cx="360363" cy="64087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2291"/>
                                        </p:tgtEl>
                                        <p:attrNameLst>
                                          <p:attrName>style.visibility</p:attrName>
                                        </p:attrNameLst>
                                      </p:cBhvr>
                                      <p:to>
                                        <p:strVal val="visible"/>
                                      </p:to>
                                    </p:set>
                                    <p:anim calcmode="discrete" valueType="clr">
                                      <p:cBhvr override="childStyle">
                                        <p:cTn id="7" dur="80"/>
                                        <p:tgtEl>
                                          <p:spTgt spid="12291"/>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2291"/>
                                        </p:tgtEl>
                                        <p:attrNameLst>
                                          <p:attrName>fillcolor</p:attrName>
                                        </p:attrNameLst>
                                      </p:cBhvr>
                                      <p:tavLst>
                                        <p:tav tm="0">
                                          <p:val>
                                            <p:clrVal>
                                              <a:schemeClr val="accent2"/>
                                            </p:clrVal>
                                          </p:val>
                                        </p:tav>
                                        <p:tav tm="50000">
                                          <p:val>
                                            <p:clrVal>
                                              <a:schemeClr val="hlink"/>
                                            </p:clrVal>
                                          </p:val>
                                        </p:tav>
                                      </p:tavLst>
                                    </p:anim>
                                    <p:set>
                                      <p:cBhvr>
                                        <p:cTn id="9" dur="80"/>
                                        <p:tgtEl>
                                          <p:spTgt spid="1229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8" name="AutoShape 4"/>
          <p:cNvSpPr>
            <a:spLocks noChangeArrowheads="1"/>
          </p:cNvSpPr>
          <p:nvPr/>
        </p:nvSpPr>
        <p:spPr bwMode="auto">
          <a:xfrm>
            <a:off x="539750" y="188913"/>
            <a:ext cx="3097213" cy="1512887"/>
          </a:xfrm>
          <a:prstGeom prst="cloudCallout">
            <a:avLst>
              <a:gd name="adj1" fmla="val -36519"/>
              <a:gd name="adj2" fmla="val 41292"/>
            </a:avLst>
          </a:prstGeom>
          <a:solidFill>
            <a:srgbClr val="CC99FF"/>
          </a:solidFill>
          <a:ln w="9525">
            <a:solidFill>
              <a:schemeClr val="tx1"/>
            </a:solidFill>
            <a:round/>
            <a:headEnd/>
            <a:tailEnd/>
          </a:ln>
        </p:spPr>
        <p:txBody>
          <a:bodyPr/>
          <a:lstStyle/>
          <a:p>
            <a:r>
              <a:rPr lang="zh-CN" altLang="en-US" sz="4400" b="1">
                <a:ea typeface="楷体_GB2312" pitchFamily="49" charset="-122"/>
              </a:rPr>
              <a:t>第四段</a:t>
            </a:r>
          </a:p>
        </p:txBody>
      </p:sp>
      <p:sp>
        <p:nvSpPr>
          <p:cNvPr id="118789" name="AutoShape 5"/>
          <p:cNvSpPr>
            <a:spLocks noChangeArrowheads="1"/>
          </p:cNvSpPr>
          <p:nvPr/>
        </p:nvSpPr>
        <p:spPr bwMode="auto">
          <a:xfrm>
            <a:off x="323850" y="1916113"/>
            <a:ext cx="8640763" cy="1081087"/>
          </a:xfrm>
          <a:prstGeom prst="roundRect">
            <a:avLst>
              <a:gd name="adj" fmla="val 16667"/>
            </a:avLst>
          </a:prstGeom>
          <a:solidFill>
            <a:srgbClr val="CCFFCC"/>
          </a:solidFill>
          <a:ln w="9525">
            <a:solidFill>
              <a:schemeClr val="tx1"/>
            </a:solidFill>
            <a:round/>
            <a:headEnd/>
            <a:tailEnd/>
          </a:ln>
        </p:spPr>
        <p:txBody>
          <a:bodyPr wrap="none" anchor="ctr"/>
          <a:lstStyle/>
          <a:p>
            <a:r>
              <a:rPr lang="en-US" altLang="zh-CN" sz="3200" b="1">
                <a:latin typeface="楷体_GB2312" pitchFamily="49" charset="-122"/>
                <a:ea typeface="楷体_GB2312" pitchFamily="49" charset="-122"/>
              </a:rPr>
              <a:t>1.</a:t>
            </a:r>
            <a:r>
              <a:rPr lang="zh-CN" altLang="en-US" sz="3200" b="1">
                <a:latin typeface="楷体_GB2312" pitchFamily="49" charset="-122"/>
                <a:ea typeface="楷体_GB2312" pitchFamily="49" charset="-122"/>
              </a:rPr>
              <a:t>本段感情色彩如何？本段主要写什么内容？</a:t>
            </a:r>
          </a:p>
        </p:txBody>
      </p:sp>
      <p:sp>
        <p:nvSpPr>
          <p:cNvPr id="118790" name="Text Box 6"/>
          <p:cNvSpPr txBox="1">
            <a:spLocks noChangeArrowheads="1"/>
          </p:cNvSpPr>
          <p:nvPr/>
        </p:nvSpPr>
        <p:spPr bwMode="auto">
          <a:xfrm>
            <a:off x="539750" y="3284538"/>
            <a:ext cx="8156575" cy="1920875"/>
          </a:xfrm>
          <a:prstGeom prst="rect">
            <a:avLst/>
          </a:prstGeom>
          <a:noFill/>
          <a:ln w="9525">
            <a:noFill/>
            <a:miter lim="800000"/>
            <a:headEnd/>
            <a:tailEnd/>
          </a:ln>
        </p:spPr>
        <p:txBody>
          <a:bodyPr>
            <a:spAutoFit/>
          </a:bodyPr>
          <a:lstStyle/>
          <a:p>
            <a:r>
              <a:rPr lang="zh-CN" altLang="en-US" sz="4000" b="1">
                <a:solidFill>
                  <a:srgbClr val="990000"/>
                </a:solidFill>
                <a:ea typeface="楷体_GB2312" pitchFamily="49" charset="-122"/>
              </a:rPr>
              <a:t>    主要写苏子批评客的观点，阐发了自己的人生感悟。本段的感情变为喜悦。</a:t>
            </a:r>
            <a:r>
              <a:rPr lang="zh-CN" altLang="en-US" sz="40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18788"/>
                                        </p:tgtEl>
                                        <p:attrNameLst>
                                          <p:attrName>style.visibility</p:attrName>
                                        </p:attrNameLst>
                                      </p:cBhvr>
                                      <p:to>
                                        <p:strVal val="visible"/>
                                      </p:to>
                                    </p:set>
                                    <p:animEffect transition="in" filter="circle(in)">
                                      <p:cBhvr>
                                        <p:cTn id="7" dur="1000"/>
                                        <p:tgtEl>
                                          <p:spTgt spid="118788"/>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iterate type="lt">
                                    <p:tmPct val="10000"/>
                                  </p:iterate>
                                  <p:childTnLst>
                                    <p:set>
                                      <p:cBhvr>
                                        <p:cTn id="11" dur="1" fill="hold">
                                          <p:stCondLst>
                                            <p:cond delay="0"/>
                                          </p:stCondLst>
                                        </p:cTn>
                                        <p:tgtEl>
                                          <p:spTgt spid="118789"/>
                                        </p:tgtEl>
                                        <p:attrNameLst>
                                          <p:attrName>style.visibility</p:attrName>
                                        </p:attrNameLst>
                                      </p:cBhvr>
                                      <p:to>
                                        <p:strVal val="visible"/>
                                      </p:to>
                                    </p:set>
                                    <p:animEffect transition="in" filter="fade">
                                      <p:cBhvr>
                                        <p:cTn id="12" dur="500"/>
                                        <p:tgtEl>
                                          <p:spTgt spid="118789"/>
                                        </p:tgtEl>
                                      </p:cBhvr>
                                    </p:animEffect>
                                    <p:anim calcmode="lin" valueType="num">
                                      <p:cBhvr>
                                        <p:cTn id="13" dur="500" fill="hold"/>
                                        <p:tgtEl>
                                          <p:spTgt spid="118789"/>
                                        </p:tgtEl>
                                        <p:attrNameLst>
                                          <p:attrName>ppt_w</p:attrName>
                                        </p:attrNameLst>
                                      </p:cBhvr>
                                      <p:tavLst>
                                        <p:tav tm="0" fmla="#ppt_w*sin(2.5*pi*$)">
                                          <p:val>
                                            <p:fltVal val="0"/>
                                          </p:val>
                                        </p:tav>
                                        <p:tav tm="100000">
                                          <p:val>
                                            <p:fltVal val="1"/>
                                          </p:val>
                                        </p:tav>
                                      </p:tavLst>
                                    </p:anim>
                                    <p:anim calcmode="lin" valueType="num">
                                      <p:cBhvr>
                                        <p:cTn id="14" dur="500" fill="hold"/>
                                        <p:tgtEl>
                                          <p:spTgt spid="118789"/>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1" presetClass="entr" presetSubtype="0" fill="hold" grpId="0" nodeType="clickEffect">
                                  <p:stCondLst>
                                    <p:cond delay="0"/>
                                  </p:stCondLst>
                                  <p:iterate type="lt">
                                    <p:tmPct val="10000"/>
                                  </p:iterate>
                                  <p:childTnLst>
                                    <p:set>
                                      <p:cBhvr>
                                        <p:cTn id="18" dur="1" fill="hold">
                                          <p:stCondLst>
                                            <p:cond delay="0"/>
                                          </p:stCondLst>
                                        </p:cTn>
                                        <p:tgtEl>
                                          <p:spTgt spid="118790"/>
                                        </p:tgtEl>
                                        <p:attrNameLst>
                                          <p:attrName>style.visibility</p:attrName>
                                        </p:attrNameLst>
                                      </p:cBhvr>
                                      <p:to>
                                        <p:strVal val="visible"/>
                                      </p:to>
                                    </p:set>
                                    <p:anim calcmode="lin" valueType="num">
                                      <p:cBhvr>
                                        <p:cTn id="19" dur="500" fill="hold"/>
                                        <p:tgtEl>
                                          <p:spTgt spid="118790"/>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18790"/>
                                        </p:tgtEl>
                                        <p:attrNameLst>
                                          <p:attrName>ppt_y</p:attrName>
                                        </p:attrNameLst>
                                      </p:cBhvr>
                                      <p:tavLst>
                                        <p:tav tm="0">
                                          <p:val>
                                            <p:strVal val="#ppt_y"/>
                                          </p:val>
                                        </p:tav>
                                        <p:tav tm="100000">
                                          <p:val>
                                            <p:strVal val="#ppt_y"/>
                                          </p:val>
                                        </p:tav>
                                      </p:tavLst>
                                    </p:anim>
                                    <p:anim calcmode="lin" valueType="num">
                                      <p:cBhvr>
                                        <p:cTn id="21" dur="500" fill="hold"/>
                                        <p:tgtEl>
                                          <p:spTgt spid="118790"/>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18790"/>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187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8" grpId="0" animBg="1"/>
      <p:bldP spid="118789" grpId="0" animBg="1"/>
      <p:bldP spid="118790"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AutoShape 5"/>
          <p:cNvSpPr>
            <a:spLocks noChangeArrowheads="1"/>
          </p:cNvSpPr>
          <p:nvPr/>
        </p:nvSpPr>
        <p:spPr bwMode="auto">
          <a:xfrm>
            <a:off x="755650" y="404813"/>
            <a:ext cx="8066088" cy="1203325"/>
          </a:xfrm>
          <a:prstGeom prst="roundRect">
            <a:avLst>
              <a:gd name="adj" fmla="val 16667"/>
            </a:avLst>
          </a:prstGeom>
          <a:solidFill>
            <a:schemeClr val="accent1"/>
          </a:solidFill>
          <a:ln w="9525">
            <a:solidFill>
              <a:schemeClr val="hlink"/>
            </a:solidFill>
            <a:round/>
            <a:headEnd/>
            <a:tailEnd/>
          </a:ln>
        </p:spPr>
        <p:txBody>
          <a:bodyPr wrap="none" anchor="ctr"/>
          <a:lstStyle/>
          <a:p>
            <a:endParaRPr lang="zh-CN" altLang="en-US" sz="3200" b="1">
              <a:latin typeface="楷体_GB2312" pitchFamily="49" charset="-122"/>
              <a:ea typeface="楷体_GB2312" pitchFamily="49" charset="-122"/>
            </a:endParaRPr>
          </a:p>
        </p:txBody>
      </p:sp>
      <p:sp>
        <p:nvSpPr>
          <p:cNvPr id="119814" name="Text Box 6"/>
          <p:cNvSpPr txBox="1">
            <a:spLocks noChangeArrowheads="1"/>
          </p:cNvSpPr>
          <p:nvPr/>
        </p:nvSpPr>
        <p:spPr bwMode="auto">
          <a:xfrm>
            <a:off x="642938" y="500063"/>
            <a:ext cx="8135937" cy="1066800"/>
          </a:xfrm>
          <a:prstGeom prst="rect">
            <a:avLst/>
          </a:prstGeom>
          <a:solidFill>
            <a:schemeClr val="bg1"/>
          </a:solidFill>
          <a:ln w="9525">
            <a:solidFill>
              <a:schemeClr val="bg1"/>
            </a:solidFill>
            <a:miter lim="800000"/>
            <a:headEnd/>
            <a:tailEnd/>
          </a:ln>
        </p:spPr>
        <p:txBody>
          <a:bodyPr>
            <a:spAutoFit/>
          </a:bodyPr>
          <a:lstStyle/>
          <a:p>
            <a:r>
              <a:rPr lang="en-US" altLang="zh-CN" sz="3200" b="1">
                <a:latin typeface="楷体_GB2312" pitchFamily="49" charset="-122"/>
                <a:ea typeface="楷体_GB2312" pitchFamily="49" charset="-122"/>
              </a:rPr>
              <a:t>2.</a:t>
            </a:r>
            <a:r>
              <a:rPr lang="zh-CN" altLang="en-US" sz="3200" b="1">
                <a:latin typeface="楷体_GB2312" pitchFamily="49" charset="-122"/>
                <a:ea typeface="楷体_GB2312" pitchFamily="49" charset="-122"/>
              </a:rPr>
              <a:t>作者是怎样劝慰客人，使他从悲情中解脱出来？</a:t>
            </a:r>
          </a:p>
        </p:txBody>
      </p:sp>
      <p:sp>
        <p:nvSpPr>
          <p:cNvPr id="119815" name="Text Box 7"/>
          <p:cNvSpPr txBox="1">
            <a:spLocks noChangeArrowheads="1"/>
          </p:cNvSpPr>
          <p:nvPr/>
        </p:nvSpPr>
        <p:spPr bwMode="auto">
          <a:xfrm>
            <a:off x="755650" y="1844675"/>
            <a:ext cx="8085138" cy="1570038"/>
          </a:xfrm>
          <a:prstGeom prst="rect">
            <a:avLst/>
          </a:prstGeom>
          <a:noFill/>
          <a:ln w="9525">
            <a:noFill/>
            <a:miter lim="800000"/>
            <a:headEnd/>
            <a:tailEnd/>
          </a:ln>
        </p:spPr>
        <p:txBody>
          <a:bodyPr>
            <a:spAutoFit/>
          </a:bodyPr>
          <a:lstStyle/>
          <a:p>
            <a:r>
              <a:rPr lang="zh-CN" altLang="en-US" sz="3200" b="1">
                <a:solidFill>
                  <a:srgbClr val="FF0066"/>
                </a:solidFill>
                <a:latin typeface="楷体_GB2312" pitchFamily="49" charset="-122"/>
                <a:ea typeface="楷体_GB2312" pitchFamily="49" charset="-122"/>
              </a:rPr>
              <a:t>（</a:t>
            </a:r>
            <a:r>
              <a:rPr lang="en-US" altLang="zh-CN" sz="3200" b="1">
                <a:solidFill>
                  <a:srgbClr val="FF0066"/>
                </a:solidFill>
                <a:latin typeface="楷体_GB2312" pitchFamily="49" charset="-122"/>
                <a:ea typeface="楷体_GB2312" pitchFamily="49" charset="-122"/>
              </a:rPr>
              <a:t>1</a:t>
            </a:r>
            <a:r>
              <a:rPr lang="zh-CN" altLang="en-US" sz="3200" b="1">
                <a:solidFill>
                  <a:srgbClr val="FF0066"/>
                </a:solidFill>
                <a:latin typeface="楷体_GB2312" pitchFamily="49" charset="-122"/>
                <a:ea typeface="楷体_GB2312" pitchFamily="49" charset="-122"/>
              </a:rPr>
              <a:t>）从</a:t>
            </a:r>
            <a:r>
              <a:rPr lang="zh-CN" altLang="en-US" sz="3200" b="1">
                <a:solidFill>
                  <a:srgbClr val="FF0066"/>
                </a:solidFill>
                <a:ea typeface="楷体_GB2312" pitchFamily="49" charset="-122"/>
              </a:rPr>
              <a:t>“</a:t>
            </a:r>
            <a:r>
              <a:rPr lang="zh-CN" altLang="en-US" sz="3200" b="1">
                <a:solidFill>
                  <a:srgbClr val="FF0066"/>
                </a:solidFill>
                <a:latin typeface="楷体_GB2312" pitchFamily="49" charset="-122"/>
                <a:ea typeface="楷体_GB2312" pitchFamily="49" charset="-122"/>
              </a:rPr>
              <a:t>变</a:t>
            </a:r>
            <a:r>
              <a:rPr lang="zh-CN" altLang="en-US" sz="3200" b="1">
                <a:solidFill>
                  <a:srgbClr val="FF0066"/>
                </a:solidFill>
                <a:ea typeface="楷体_GB2312" pitchFamily="49" charset="-122"/>
              </a:rPr>
              <a:t>”</a:t>
            </a:r>
            <a:r>
              <a:rPr lang="zh-CN" altLang="en-US" sz="3200" b="1">
                <a:solidFill>
                  <a:srgbClr val="FF0066"/>
                </a:solidFill>
                <a:latin typeface="楷体_GB2312" pitchFamily="49" charset="-122"/>
                <a:ea typeface="楷体_GB2312" pitchFamily="49" charset="-122"/>
              </a:rPr>
              <a:t>与</a:t>
            </a:r>
            <a:r>
              <a:rPr lang="zh-CN" altLang="en-US" sz="3200" b="1">
                <a:solidFill>
                  <a:srgbClr val="FF0066"/>
                </a:solidFill>
                <a:ea typeface="楷体_GB2312" pitchFamily="49" charset="-122"/>
              </a:rPr>
              <a:t>“</a:t>
            </a:r>
            <a:r>
              <a:rPr lang="zh-CN" altLang="en-US" sz="3200" b="1">
                <a:solidFill>
                  <a:srgbClr val="FF0066"/>
                </a:solidFill>
                <a:latin typeface="楷体_GB2312" pitchFamily="49" charset="-122"/>
                <a:ea typeface="楷体_GB2312" pitchFamily="49" charset="-122"/>
              </a:rPr>
              <a:t>不变</a:t>
            </a:r>
            <a:r>
              <a:rPr lang="zh-CN" altLang="en-US" sz="3200" b="1">
                <a:solidFill>
                  <a:srgbClr val="FF0066"/>
                </a:solidFill>
                <a:ea typeface="楷体_GB2312" pitchFamily="49" charset="-122"/>
              </a:rPr>
              <a:t>”</a:t>
            </a:r>
            <a:r>
              <a:rPr lang="zh-CN" altLang="en-US" sz="3200" b="1">
                <a:solidFill>
                  <a:srgbClr val="FF0066"/>
                </a:solidFill>
                <a:latin typeface="楷体_GB2312" pitchFamily="49" charset="-122"/>
                <a:ea typeface="楷体_GB2312" pitchFamily="49" charset="-122"/>
              </a:rPr>
              <a:t>的角度，借水的流逝，月的盈虚，来说明人个体生老病死，总在变化，人类代代相承，有时永恒的。</a:t>
            </a:r>
          </a:p>
        </p:txBody>
      </p:sp>
      <p:sp>
        <p:nvSpPr>
          <p:cNvPr id="119816" name="Text Box 8"/>
          <p:cNvSpPr txBox="1">
            <a:spLocks noChangeArrowheads="1"/>
          </p:cNvSpPr>
          <p:nvPr/>
        </p:nvSpPr>
        <p:spPr bwMode="auto">
          <a:xfrm>
            <a:off x="755650" y="3500438"/>
            <a:ext cx="7869238" cy="1066800"/>
          </a:xfrm>
          <a:prstGeom prst="rect">
            <a:avLst/>
          </a:prstGeom>
          <a:noFill/>
          <a:ln w="9525">
            <a:noFill/>
            <a:miter lim="800000"/>
            <a:headEnd/>
            <a:tailEnd/>
          </a:ln>
        </p:spPr>
        <p:txBody>
          <a:bodyPr>
            <a:spAutoFit/>
          </a:bodyPr>
          <a:lstStyle/>
          <a:p>
            <a:r>
              <a:rPr lang="zh-CN" altLang="en-US" sz="3200" b="1">
                <a:solidFill>
                  <a:srgbClr val="990000"/>
                </a:solidFill>
                <a:latin typeface="楷体_GB2312" pitchFamily="49" charset="-122"/>
                <a:ea typeface="楷体_GB2312" pitchFamily="49" charset="-122"/>
              </a:rPr>
              <a:t>（</a:t>
            </a:r>
            <a:r>
              <a:rPr lang="en-US" altLang="zh-CN" sz="3200" b="1">
                <a:solidFill>
                  <a:srgbClr val="990000"/>
                </a:solidFill>
                <a:latin typeface="楷体_GB2312" pitchFamily="49" charset="-122"/>
                <a:ea typeface="楷体_GB2312" pitchFamily="49" charset="-122"/>
              </a:rPr>
              <a:t>2</a:t>
            </a:r>
            <a:r>
              <a:rPr lang="zh-CN" altLang="en-US" sz="3200" b="1">
                <a:solidFill>
                  <a:srgbClr val="990000"/>
                </a:solidFill>
                <a:latin typeface="楷体_GB2312" pitchFamily="49" charset="-122"/>
                <a:ea typeface="楷体_GB2312" pitchFamily="49" charset="-122"/>
              </a:rPr>
              <a:t>）物个有主，故人不能有非分之想，僭越之心。</a:t>
            </a:r>
          </a:p>
        </p:txBody>
      </p:sp>
      <p:sp>
        <p:nvSpPr>
          <p:cNvPr id="119817" name="Text Box 9"/>
          <p:cNvSpPr txBox="1">
            <a:spLocks noChangeArrowheads="1"/>
          </p:cNvSpPr>
          <p:nvPr/>
        </p:nvSpPr>
        <p:spPr bwMode="auto">
          <a:xfrm>
            <a:off x="755650" y="4652963"/>
            <a:ext cx="7724775" cy="1066800"/>
          </a:xfrm>
          <a:prstGeom prst="rect">
            <a:avLst/>
          </a:prstGeom>
          <a:noFill/>
          <a:ln w="9525">
            <a:noFill/>
            <a:miter lim="800000"/>
            <a:headEnd/>
            <a:tailEnd/>
          </a:ln>
        </p:spPr>
        <p:txBody>
          <a:bodyPr>
            <a:spAutoFit/>
          </a:bodyPr>
          <a:lstStyle/>
          <a:p>
            <a:r>
              <a:rPr lang="zh-CN" altLang="en-US" sz="3200" b="1">
                <a:solidFill>
                  <a:srgbClr val="660066"/>
                </a:solidFill>
                <a:latin typeface="楷体_GB2312" pitchFamily="49" charset="-122"/>
                <a:ea typeface="楷体_GB2312" pitchFamily="49" charset="-122"/>
              </a:rPr>
              <a:t>（</a:t>
            </a:r>
            <a:r>
              <a:rPr lang="en-US" altLang="zh-CN" sz="3200" b="1">
                <a:solidFill>
                  <a:srgbClr val="660066"/>
                </a:solidFill>
                <a:latin typeface="楷体_GB2312" pitchFamily="49" charset="-122"/>
                <a:ea typeface="楷体_GB2312" pitchFamily="49" charset="-122"/>
              </a:rPr>
              <a:t>3</a:t>
            </a:r>
            <a:r>
              <a:rPr lang="zh-CN" altLang="en-US" sz="3200" b="1">
                <a:solidFill>
                  <a:srgbClr val="660066"/>
                </a:solidFill>
                <a:latin typeface="楷体_GB2312" pitchFamily="49" charset="-122"/>
                <a:ea typeface="楷体_GB2312" pitchFamily="49" charset="-122"/>
              </a:rPr>
              <a:t>）大自然中拥有无尽宝藏，故吾与子共同享用这份天然的馈赠。</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119814"/>
                                        </p:tgtEl>
                                        <p:attrNameLst>
                                          <p:attrName>style.visibility</p:attrName>
                                        </p:attrNameLst>
                                      </p:cBhvr>
                                      <p:to>
                                        <p:strVal val="visible"/>
                                      </p:to>
                                    </p:set>
                                    <p:animEffect transition="in" filter="fade">
                                      <p:cBhvr>
                                        <p:cTn id="7" dur="500"/>
                                        <p:tgtEl>
                                          <p:spTgt spid="119814"/>
                                        </p:tgtEl>
                                      </p:cBhvr>
                                    </p:animEffect>
                                    <p:anim calcmode="lin" valueType="num">
                                      <p:cBhvr>
                                        <p:cTn id="8" dur="500" fill="hold"/>
                                        <p:tgtEl>
                                          <p:spTgt spid="119814"/>
                                        </p:tgtEl>
                                        <p:attrNameLst>
                                          <p:attrName>ppt_w</p:attrName>
                                        </p:attrNameLst>
                                      </p:cBhvr>
                                      <p:tavLst>
                                        <p:tav tm="0" fmla="#ppt_w*sin(2.5*pi*$)">
                                          <p:val>
                                            <p:fltVal val="0"/>
                                          </p:val>
                                        </p:tav>
                                        <p:tav tm="100000">
                                          <p:val>
                                            <p:fltVal val="1"/>
                                          </p:val>
                                        </p:tav>
                                      </p:tavLst>
                                    </p:anim>
                                    <p:anim calcmode="lin" valueType="num">
                                      <p:cBhvr>
                                        <p:cTn id="9" dur="500" fill="hold"/>
                                        <p:tgtEl>
                                          <p:spTgt spid="119814"/>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119815"/>
                                        </p:tgtEl>
                                        <p:attrNameLst>
                                          <p:attrName>style.visibility</p:attrName>
                                        </p:attrNameLst>
                                      </p:cBhvr>
                                      <p:to>
                                        <p:strVal val="visible"/>
                                      </p:to>
                                    </p:set>
                                    <p:anim calcmode="lin" valueType="num">
                                      <p:cBhvr>
                                        <p:cTn id="14" dur="500" fill="hold"/>
                                        <p:tgtEl>
                                          <p:spTgt spid="11981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19815"/>
                                        </p:tgtEl>
                                        <p:attrNameLst>
                                          <p:attrName>ppt_y</p:attrName>
                                        </p:attrNameLst>
                                      </p:cBhvr>
                                      <p:tavLst>
                                        <p:tav tm="0">
                                          <p:val>
                                            <p:strVal val="#ppt_y"/>
                                          </p:val>
                                        </p:tav>
                                        <p:tav tm="100000">
                                          <p:val>
                                            <p:strVal val="#ppt_y"/>
                                          </p:val>
                                        </p:tav>
                                      </p:tavLst>
                                    </p:anim>
                                    <p:anim calcmode="lin" valueType="num">
                                      <p:cBhvr>
                                        <p:cTn id="16" dur="500" fill="hold"/>
                                        <p:tgtEl>
                                          <p:spTgt spid="11981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1981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19815"/>
                                        </p:tgtEl>
                                      </p:cBhvr>
                                    </p:animEffect>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119816"/>
                                        </p:tgtEl>
                                        <p:attrNameLst>
                                          <p:attrName>style.visibility</p:attrName>
                                        </p:attrNameLst>
                                      </p:cBhvr>
                                      <p:to>
                                        <p:strVal val="visible"/>
                                      </p:to>
                                    </p:set>
                                    <p:anim calcmode="lin" valueType="num">
                                      <p:cBhvr>
                                        <p:cTn id="23" dur="500" fill="hold"/>
                                        <p:tgtEl>
                                          <p:spTgt spid="119816"/>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119816"/>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119816"/>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11981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119817"/>
                                        </p:tgtEl>
                                        <p:attrNameLst>
                                          <p:attrName>style.visibility</p:attrName>
                                        </p:attrNameLst>
                                      </p:cBhvr>
                                      <p:to>
                                        <p:strVal val="visible"/>
                                      </p:to>
                                    </p:set>
                                    <p:animEffect transition="in" filter="wipe(down)">
                                      <p:cBhvr>
                                        <p:cTn id="31" dur="580">
                                          <p:stCondLst>
                                            <p:cond delay="0"/>
                                          </p:stCondLst>
                                        </p:cTn>
                                        <p:tgtEl>
                                          <p:spTgt spid="119817"/>
                                        </p:tgtEl>
                                      </p:cBhvr>
                                    </p:animEffect>
                                    <p:anim calcmode="lin" valueType="num">
                                      <p:cBhvr>
                                        <p:cTn id="32" dur="1822" tmFilter="0,0; 0.14,0.36; 0.43,0.73; 0.71,0.91; 1.0,1.0">
                                          <p:stCondLst>
                                            <p:cond delay="0"/>
                                          </p:stCondLst>
                                        </p:cTn>
                                        <p:tgtEl>
                                          <p:spTgt spid="119817"/>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119817"/>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119817"/>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119817"/>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119817"/>
                                        </p:tgtEl>
                                        <p:attrNameLst>
                                          <p:attrName>ppt_y</p:attrName>
                                        </p:attrNameLst>
                                      </p:cBhvr>
                                      <p:tavLst>
                                        <p:tav tm="0" fmla="#ppt_y-sin(pi*$)/81">
                                          <p:val>
                                            <p:fltVal val="0"/>
                                          </p:val>
                                        </p:tav>
                                        <p:tav tm="100000">
                                          <p:val>
                                            <p:fltVal val="1"/>
                                          </p:val>
                                        </p:tav>
                                      </p:tavLst>
                                    </p:anim>
                                    <p:animScale>
                                      <p:cBhvr>
                                        <p:cTn id="37" dur="26">
                                          <p:stCondLst>
                                            <p:cond delay="650"/>
                                          </p:stCondLst>
                                        </p:cTn>
                                        <p:tgtEl>
                                          <p:spTgt spid="119817"/>
                                        </p:tgtEl>
                                      </p:cBhvr>
                                      <p:to x="100000" y="60000"/>
                                    </p:animScale>
                                    <p:animScale>
                                      <p:cBhvr>
                                        <p:cTn id="38" dur="166" decel="50000">
                                          <p:stCondLst>
                                            <p:cond delay="676"/>
                                          </p:stCondLst>
                                        </p:cTn>
                                        <p:tgtEl>
                                          <p:spTgt spid="119817"/>
                                        </p:tgtEl>
                                      </p:cBhvr>
                                      <p:to x="100000" y="100000"/>
                                    </p:animScale>
                                    <p:animScale>
                                      <p:cBhvr>
                                        <p:cTn id="39" dur="26">
                                          <p:stCondLst>
                                            <p:cond delay="1312"/>
                                          </p:stCondLst>
                                        </p:cTn>
                                        <p:tgtEl>
                                          <p:spTgt spid="119817"/>
                                        </p:tgtEl>
                                      </p:cBhvr>
                                      <p:to x="100000" y="80000"/>
                                    </p:animScale>
                                    <p:animScale>
                                      <p:cBhvr>
                                        <p:cTn id="40" dur="166" decel="50000">
                                          <p:stCondLst>
                                            <p:cond delay="1338"/>
                                          </p:stCondLst>
                                        </p:cTn>
                                        <p:tgtEl>
                                          <p:spTgt spid="119817"/>
                                        </p:tgtEl>
                                      </p:cBhvr>
                                      <p:to x="100000" y="100000"/>
                                    </p:animScale>
                                    <p:animScale>
                                      <p:cBhvr>
                                        <p:cTn id="41" dur="26">
                                          <p:stCondLst>
                                            <p:cond delay="1642"/>
                                          </p:stCondLst>
                                        </p:cTn>
                                        <p:tgtEl>
                                          <p:spTgt spid="119817"/>
                                        </p:tgtEl>
                                      </p:cBhvr>
                                      <p:to x="100000" y="90000"/>
                                    </p:animScale>
                                    <p:animScale>
                                      <p:cBhvr>
                                        <p:cTn id="42" dur="166" decel="50000">
                                          <p:stCondLst>
                                            <p:cond delay="1668"/>
                                          </p:stCondLst>
                                        </p:cTn>
                                        <p:tgtEl>
                                          <p:spTgt spid="119817"/>
                                        </p:tgtEl>
                                      </p:cBhvr>
                                      <p:to x="100000" y="100000"/>
                                    </p:animScale>
                                    <p:animScale>
                                      <p:cBhvr>
                                        <p:cTn id="43" dur="26">
                                          <p:stCondLst>
                                            <p:cond delay="1808"/>
                                          </p:stCondLst>
                                        </p:cTn>
                                        <p:tgtEl>
                                          <p:spTgt spid="119817"/>
                                        </p:tgtEl>
                                      </p:cBhvr>
                                      <p:to x="100000" y="95000"/>
                                    </p:animScale>
                                    <p:animScale>
                                      <p:cBhvr>
                                        <p:cTn id="44" dur="166" decel="50000">
                                          <p:stCondLst>
                                            <p:cond delay="1834"/>
                                          </p:stCondLst>
                                        </p:cTn>
                                        <p:tgtEl>
                                          <p:spTgt spid="11981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4" grpId="0" animBg="1"/>
      <p:bldP spid="119815" grpId="0"/>
      <p:bldP spid="119816" grpId="0"/>
      <p:bldP spid="119817"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7" name="Text Box 5"/>
          <p:cNvSpPr txBox="1">
            <a:spLocks noChangeArrowheads="1"/>
          </p:cNvSpPr>
          <p:nvPr/>
        </p:nvSpPr>
        <p:spPr bwMode="auto">
          <a:xfrm>
            <a:off x="900113" y="260350"/>
            <a:ext cx="7991475" cy="1189038"/>
          </a:xfrm>
          <a:prstGeom prst="rect">
            <a:avLst/>
          </a:prstGeom>
          <a:noFill/>
          <a:ln w="9525" algn="ctr">
            <a:noFill/>
            <a:miter lim="800000"/>
            <a:headEnd/>
            <a:tailEnd/>
          </a:ln>
        </p:spPr>
        <p:txBody>
          <a:bodyPr>
            <a:spAutoFit/>
          </a:bodyPr>
          <a:lstStyle/>
          <a:p>
            <a:pPr>
              <a:spcAft>
                <a:spcPct val="10000"/>
              </a:spcAft>
            </a:pPr>
            <a:r>
              <a:rPr lang="en-US" altLang="zh-CN" sz="4000" b="1">
                <a:latin typeface="楷体_GB2312" pitchFamily="49" charset="-122"/>
                <a:ea typeface="楷体_GB2312" pitchFamily="49" charset="-122"/>
              </a:rPr>
              <a:t>3.</a:t>
            </a:r>
            <a:r>
              <a:rPr lang="zh-CN" altLang="en-US" sz="4000" b="1">
                <a:latin typeface="楷体_GB2312" pitchFamily="49" charset="-122"/>
                <a:ea typeface="楷体_GB2312" pitchFamily="49" charset="-122"/>
              </a:rPr>
              <a:t>讨论</a:t>
            </a:r>
            <a:r>
              <a:rPr lang="zh-CN" altLang="en-US" sz="3200" b="1">
                <a:latin typeface="楷体_GB2312" pitchFamily="49" charset="-122"/>
                <a:ea typeface="楷体_GB2312" pitchFamily="49" charset="-122"/>
              </a:rPr>
              <a:t>：如何评价作者的观点？</a:t>
            </a:r>
            <a:br>
              <a:rPr lang="zh-CN" altLang="en-US" sz="3200" b="1">
                <a:latin typeface="楷体_GB2312" pitchFamily="49" charset="-122"/>
                <a:ea typeface="楷体_GB2312" pitchFamily="49" charset="-122"/>
              </a:rPr>
            </a:br>
            <a:r>
              <a:rPr lang="zh-CN" altLang="en-US" sz="3200" b="1">
                <a:latin typeface="楷体_GB2312" pitchFamily="49" charset="-122"/>
                <a:ea typeface="楷体_GB2312" pitchFamily="49" charset="-122"/>
              </a:rPr>
              <a:t>             谈谈对自己的启示。</a:t>
            </a:r>
          </a:p>
        </p:txBody>
      </p:sp>
      <p:sp>
        <p:nvSpPr>
          <p:cNvPr id="105479" name="Rectangle 7"/>
          <p:cNvSpPr>
            <a:spLocks noChangeArrowheads="1"/>
          </p:cNvSpPr>
          <p:nvPr/>
        </p:nvSpPr>
        <p:spPr bwMode="auto">
          <a:xfrm>
            <a:off x="395288" y="1571625"/>
            <a:ext cx="8280400" cy="5048250"/>
          </a:xfrm>
          <a:prstGeom prst="rect">
            <a:avLst/>
          </a:prstGeom>
          <a:noFill/>
          <a:ln w="9525">
            <a:noFill/>
            <a:miter lim="800000"/>
            <a:headEnd/>
            <a:tailEnd/>
          </a:ln>
        </p:spPr>
        <p:txBody>
          <a:bodyPr>
            <a:spAutoFit/>
          </a:bodyPr>
          <a:lstStyle/>
          <a:p>
            <a:r>
              <a:rPr lang="zh-CN" altLang="en-US" sz="2800" b="1">
                <a:solidFill>
                  <a:srgbClr val="000066"/>
                </a:solidFill>
              </a:rPr>
              <a:t>       </a:t>
            </a:r>
            <a:r>
              <a:rPr lang="zh-CN" altLang="en-US" sz="2800" b="1">
                <a:solidFill>
                  <a:srgbClr val="000066"/>
                </a:solidFill>
                <a:latin typeface="楷体_GB2312" pitchFamily="49" charset="-122"/>
                <a:ea typeface="楷体_GB2312" pitchFamily="49" charset="-122"/>
              </a:rPr>
              <a:t>他的人生态度是乐观的，作者表明的观点是希望一个人不要发无病之呻吟，不要去追求那种看似超脱尘世其实却并不现实的幻想世界；而适应现实，在目前这种宁静恬适的环境中不妨陶醉在大自然的怀抱中。但也有负面因素，主张随遇而安也可能导致斗志的消减。</a:t>
            </a:r>
          </a:p>
          <a:p>
            <a:r>
              <a:rPr lang="zh-CN" altLang="en-US" sz="2800" b="1">
                <a:solidFill>
                  <a:srgbClr val="000066"/>
                </a:solidFill>
                <a:latin typeface="楷体_GB2312" pitchFamily="49" charset="-122"/>
                <a:ea typeface="楷体_GB2312" pitchFamily="49" charset="-122"/>
              </a:rPr>
              <a:t>   但苏轼是在走出监狱到达流放地而几乎丧失自由的情况下说这番话的，反映了他的坦荡、旷达和强烈的生活信念，</a:t>
            </a:r>
            <a:r>
              <a:rPr lang="zh-CN" altLang="en-US" sz="2800" b="1">
                <a:solidFill>
                  <a:srgbClr val="FF0000"/>
                </a:solidFill>
                <a:latin typeface="楷体_GB2312" pitchFamily="49" charset="-122"/>
                <a:ea typeface="楷体_GB2312" pitchFamily="49" charset="-122"/>
              </a:rPr>
              <a:t>值得肯定的方面是主流。</a:t>
            </a:r>
          </a:p>
          <a:p>
            <a:endParaRPr lang="zh-CN" altLang="en-US" sz="2800" b="1">
              <a:solidFill>
                <a:srgbClr val="FF0000"/>
              </a:solidFill>
              <a:latin typeface="楷体_GB2312" pitchFamily="49" charset="-122"/>
              <a:ea typeface="楷体_GB2312" pitchFamily="49" charset="-122"/>
            </a:endParaRPr>
          </a:p>
          <a:p>
            <a:pPr>
              <a:spcBef>
                <a:spcPct val="50000"/>
              </a:spcBef>
            </a:pPr>
            <a:endParaRPr lang="zh-CN" altLang="en-US" sz="2800">
              <a:solidFill>
                <a:srgbClr val="FF0000"/>
              </a:solidFill>
              <a:latin typeface="楷体_GB2312" pitchFamily="49" charset="-122"/>
              <a:ea typeface="楷体_GB2312" pitchFamily="49" charset="-122"/>
            </a:endParaRP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05477"/>
                                        </p:tgtEl>
                                        <p:attrNameLst>
                                          <p:attrName>style.visibility</p:attrName>
                                        </p:attrNameLst>
                                      </p:cBhvr>
                                      <p:to>
                                        <p:strVal val="visible"/>
                                      </p:to>
                                    </p:set>
                                    <p:anim calcmode="lin" valueType="num">
                                      <p:cBhvr>
                                        <p:cTn id="7" dur="1000" fill="hold"/>
                                        <p:tgtEl>
                                          <p:spTgt spid="105477"/>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105477"/>
                                        </p:tgtEl>
                                        <p:attrNameLst>
                                          <p:attrName>ppt_y</p:attrName>
                                        </p:attrNameLst>
                                      </p:cBhvr>
                                      <p:tavLst>
                                        <p:tav tm="0">
                                          <p:val>
                                            <p:strVal val="#ppt_y"/>
                                          </p:val>
                                        </p:tav>
                                        <p:tav tm="100000">
                                          <p:val>
                                            <p:strVal val="#ppt_y"/>
                                          </p:val>
                                        </p:tav>
                                      </p:tavLst>
                                    </p:anim>
                                    <p:anim calcmode="lin" valueType="num">
                                      <p:cBhvr>
                                        <p:cTn id="9" dur="1000" fill="hold"/>
                                        <p:tgtEl>
                                          <p:spTgt spid="105477"/>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10547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105477"/>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grpId="0" nodeType="clickEffect">
                                  <p:stCondLst>
                                    <p:cond delay="0"/>
                                  </p:stCondLst>
                                  <p:childTnLst>
                                    <p:set>
                                      <p:cBhvr>
                                        <p:cTn id="15" dur="1" fill="hold">
                                          <p:stCondLst>
                                            <p:cond delay="0"/>
                                          </p:stCondLst>
                                        </p:cTn>
                                        <p:tgtEl>
                                          <p:spTgt spid="105479"/>
                                        </p:tgtEl>
                                        <p:attrNameLst>
                                          <p:attrName>style.visibility</p:attrName>
                                        </p:attrNameLst>
                                      </p:cBhvr>
                                      <p:to>
                                        <p:strVal val="visible"/>
                                      </p:to>
                                    </p:set>
                                    <p:animEffect transition="in" filter="strips(downLeft)">
                                      <p:cBhvr>
                                        <p:cTn id="16" dur="500"/>
                                        <p:tgtEl>
                                          <p:spTgt spid="1054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7" grpId="0"/>
      <p:bldP spid="105479"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250825" y="1916113"/>
            <a:ext cx="5699125" cy="2287587"/>
          </a:xfrm>
          <a:prstGeom prst="rect">
            <a:avLst/>
          </a:prstGeom>
          <a:noFill/>
          <a:ln w="9525">
            <a:noFill/>
            <a:miter lim="800000"/>
            <a:headEnd/>
            <a:tailEnd/>
          </a:ln>
        </p:spPr>
        <p:txBody>
          <a:bodyPr wrap="none">
            <a:spAutoFit/>
          </a:bodyPr>
          <a:lstStyle/>
          <a:p>
            <a:r>
              <a:rPr lang="zh-CN" altLang="en-US" sz="4800" b="1">
                <a:solidFill>
                  <a:srgbClr val="000066"/>
                </a:solidFill>
                <a:latin typeface="Times New Roman" pitchFamily="18" charset="0"/>
                <a:ea typeface="楷体_GB2312" pitchFamily="49" charset="-122"/>
              </a:rPr>
              <a:t>积极进取，直面人生</a:t>
            </a:r>
          </a:p>
          <a:p>
            <a:endParaRPr lang="zh-CN" altLang="en-US" sz="4800" b="1">
              <a:solidFill>
                <a:srgbClr val="000066"/>
              </a:solidFill>
              <a:latin typeface="Times New Roman" pitchFamily="18" charset="0"/>
              <a:ea typeface="楷体_GB2312" pitchFamily="49" charset="-122"/>
            </a:endParaRPr>
          </a:p>
          <a:p>
            <a:r>
              <a:rPr lang="zh-CN" altLang="en-US" sz="4800" b="1">
                <a:solidFill>
                  <a:srgbClr val="000066"/>
                </a:solidFill>
                <a:latin typeface="Times New Roman" pitchFamily="18" charset="0"/>
                <a:ea typeface="楷体_GB2312" pitchFamily="49" charset="-122"/>
              </a:rPr>
              <a:t>听任天命，随遇而安</a:t>
            </a:r>
          </a:p>
        </p:txBody>
      </p:sp>
      <p:sp>
        <p:nvSpPr>
          <p:cNvPr id="47107" name="AutoShape 3"/>
          <p:cNvSpPr>
            <a:spLocks/>
          </p:cNvSpPr>
          <p:nvPr/>
        </p:nvSpPr>
        <p:spPr bwMode="auto">
          <a:xfrm>
            <a:off x="6011863" y="2349500"/>
            <a:ext cx="533400" cy="1371600"/>
          </a:xfrm>
          <a:prstGeom prst="rightBrace">
            <a:avLst>
              <a:gd name="adj1" fmla="val 21429"/>
              <a:gd name="adj2" fmla="val 50000"/>
            </a:avLst>
          </a:prstGeom>
          <a:noFill/>
          <a:ln w="38100">
            <a:solidFill>
              <a:srgbClr val="000066"/>
            </a:solidFill>
            <a:round/>
            <a:headEnd/>
            <a:tailEnd/>
          </a:ln>
        </p:spPr>
        <p:txBody>
          <a:bodyPr wrap="none" anchor="ctr"/>
          <a:lstStyle/>
          <a:p>
            <a:endParaRPr lang="zh-CN" altLang="en-US"/>
          </a:p>
        </p:txBody>
      </p:sp>
      <p:sp>
        <p:nvSpPr>
          <p:cNvPr id="47108" name="Text Box 4"/>
          <p:cNvSpPr txBox="1">
            <a:spLocks noChangeArrowheads="1"/>
          </p:cNvSpPr>
          <p:nvPr/>
        </p:nvSpPr>
        <p:spPr bwMode="auto">
          <a:xfrm>
            <a:off x="6443663" y="620713"/>
            <a:ext cx="2197100" cy="5045075"/>
          </a:xfrm>
          <a:prstGeom prst="rect">
            <a:avLst/>
          </a:prstGeom>
          <a:noFill/>
          <a:ln w="9525">
            <a:noFill/>
            <a:miter lim="800000"/>
            <a:headEnd/>
            <a:tailEnd/>
          </a:ln>
        </p:spPr>
        <p:txBody>
          <a:bodyPr vert="eaVert" wrap="none">
            <a:spAutoFit/>
          </a:bodyPr>
          <a:lstStyle/>
          <a:p>
            <a:r>
              <a:rPr lang="zh-CN" altLang="en-US" sz="6600" b="1">
                <a:solidFill>
                  <a:srgbClr val="FF0000"/>
                </a:solidFill>
                <a:latin typeface="Times New Roman" pitchFamily="18" charset="0"/>
                <a:ea typeface="楷体_GB2312" pitchFamily="49" charset="-122"/>
              </a:rPr>
              <a:t>穷则独善其身</a:t>
            </a:r>
          </a:p>
          <a:p>
            <a:r>
              <a:rPr lang="zh-CN" altLang="en-US" sz="6600" b="1">
                <a:solidFill>
                  <a:srgbClr val="FF0000"/>
                </a:solidFill>
                <a:latin typeface="Times New Roman" pitchFamily="18" charset="0"/>
                <a:ea typeface="楷体_GB2312" pitchFamily="49" charset="-122"/>
              </a:rPr>
              <a:t>达则兼济天下</a:t>
            </a:r>
          </a:p>
        </p:txBody>
      </p:sp>
      <p:sp>
        <p:nvSpPr>
          <p:cNvPr id="62469" name="WordArt 5"/>
          <p:cNvSpPr>
            <a:spLocks noChangeArrowheads="1" noChangeShapeType="1"/>
          </p:cNvSpPr>
          <p:nvPr/>
        </p:nvSpPr>
        <p:spPr bwMode="auto">
          <a:xfrm>
            <a:off x="107950" y="188913"/>
            <a:ext cx="2951163" cy="1368425"/>
          </a:xfrm>
          <a:prstGeom prst="rect">
            <a:avLst/>
          </a:prstGeom>
        </p:spPr>
        <p:txBody>
          <a:bodyPr wrap="none" fromWordArt="1">
            <a:prstTxWarp prst="textCurveUp">
              <a:avLst>
                <a:gd name="adj" fmla="val 40356"/>
              </a:avLst>
            </a:prstTxWarp>
          </a:bodyPr>
          <a:lstStyle/>
          <a:p>
            <a:r>
              <a:rPr lang="zh-CN" altLang="en-US" sz="6600" b="1" kern="10">
                <a:ln w="12700">
                  <a:solidFill>
                    <a:srgbClr val="FF6600"/>
                  </a:solidFill>
                  <a:round/>
                  <a:headEnd/>
                  <a:tailEnd/>
                </a:ln>
                <a:solidFill>
                  <a:srgbClr val="FF6600"/>
                </a:solidFill>
                <a:effectLst>
                  <a:outerShdw dist="45791" dir="2021404" algn="ctr" rotWithShape="0">
                    <a:srgbClr val="808080">
                      <a:alpha val="78998"/>
                    </a:srgbClr>
                  </a:outerShdw>
                </a:effectLst>
                <a:latin typeface="宋体"/>
                <a:ea typeface="宋体"/>
              </a:rPr>
              <a:t>启示：</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Effect transition="in" filter="dissolve">
                                      <p:cBhvr>
                                        <p:cTn id="7" dur="500"/>
                                        <p:tgtEl>
                                          <p:spTgt spid="4710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7107"/>
                                        </p:tgtEl>
                                        <p:attrNameLst>
                                          <p:attrName>style.visibility</p:attrName>
                                        </p:attrNameLst>
                                      </p:cBhvr>
                                      <p:to>
                                        <p:strVal val="visible"/>
                                      </p:to>
                                    </p:set>
                                    <p:animEffect transition="in" filter="dissolve">
                                      <p:cBhvr>
                                        <p:cTn id="12" dur="500"/>
                                        <p:tgtEl>
                                          <p:spTgt spid="47107"/>
                                        </p:tgtEl>
                                      </p:cBhvr>
                                    </p:animEffect>
                                  </p:childTnLst>
                                </p:cTn>
                              </p:par>
                            </p:childTnLst>
                          </p:cTn>
                        </p:par>
                        <p:par>
                          <p:cTn id="13" fill="hold">
                            <p:stCondLst>
                              <p:cond delay="500"/>
                            </p:stCondLst>
                            <p:childTnLst>
                              <p:par>
                                <p:cTn id="14" presetID="2" presetClass="entr" presetSubtype="2" fill="hold" grpId="0" nodeType="afterEffect">
                                  <p:stCondLst>
                                    <p:cond delay="0"/>
                                  </p:stCondLst>
                                  <p:childTnLst>
                                    <p:set>
                                      <p:cBhvr>
                                        <p:cTn id="15" dur="1" fill="hold">
                                          <p:stCondLst>
                                            <p:cond delay="0"/>
                                          </p:stCondLst>
                                        </p:cTn>
                                        <p:tgtEl>
                                          <p:spTgt spid="47108"/>
                                        </p:tgtEl>
                                        <p:attrNameLst>
                                          <p:attrName>style.visibility</p:attrName>
                                        </p:attrNameLst>
                                      </p:cBhvr>
                                      <p:to>
                                        <p:strVal val="visible"/>
                                      </p:to>
                                    </p:set>
                                    <p:anim calcmode="lin" valueType="num">
                                      <p:cBhvr additive="base">
                                        <p:cTn id="16" dur="500" fill="hold"/>
                                        <p:tgtEl>
                                          <p:spTgt spid="47108"/>
                                        </p:tgtEl>
                                        <p:attrNameLst>
                                          <p:attrName>ppt_x</p:attrName>
                                        </p:attrNameLst>
                                      </p:cBhvr>
                                      <p:tavLst>
                                        <p:tav tm="0">
                                          <p:val>
                                            <p:strVal val="1+#ppt_w/2"/>
                                          </p:val>
                                        </p:tav>
                                        <p:tav tm="100000">
                                          <p:val>
                                            <p:strVal val="#ppt_x"/>
                                          </p:val>
                                        </p:tav>
                                      </p:tavLst>
                                    </p:anim>
                                    <p:anim calcmode="lin" valueType="num">
                                      <p:cBhvr additive="base">
                                        <p:cTn id="17" dur="500" fill="hold"/>
                                        <p:tgtEl>
                                          <p:spTgt spid="4710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autoUpdateAnimBg="0"/>
      <p:bldP spid="47107" grpId="0" animBg="1"/>
      <p:bldP spid="47108" grpId="0" autoUpdateAnimBg="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图片 2" descr="a"/>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3731" name="文本框 3"/>
          <p:cNvSpPr txBox="1">
            <a:spLocks noChangeArrowheads="1"/>
          </p:cNvSpPr>
          <p:nvPr/>
        </p:nvSpPr>
        <p:spPr bwMode="auto">
          <a:xfrm>
            <a:off x="2916238" y="765175"/>
            <a:ext cx="6553200" cy="1098550"/>
          </a:xfrm>
          <a:prstGeom prst="rect">
            <a:avLst/>
          </a:prstGeom>
          <a:noFill/>
          <a:ln w="9525">
            <a:noFill/>
            <a:miter lim="800000"/>
            <a:headEnd/>
            <a:tailEnd/>
          </a:ln>
          <a:effectLst/>
        </p:spPr>
        <p:txBody>
          <a:bodyPr>
            <a:spAutoFit/>
          </a:bodyPr>
          <a:lstStyle/>
          <a:p>
            <a:r>
              <a:rPr kumimoji="1" lang="zh-CN" altLang="en-US" sz="6600">
                <a:solidFill>
                  <a:srgbClr val="FFFF00"/>
                </a:solidFill>
                <a:latin typeface="Times New Roman" pitchFamily="18" charset="0"/>
                <a:ea typeface="华文行楷" pitchFamily="2" charset="-122"/>
              </a:rPr>
              <a:t>面对逆境的态度</a:t>
            </a:r>
          </a:p>
        </p:txBody>
      </p:sp>
      <p:sp>
        <p:nvSpPr>
          <p:cNvPr id="73732" name="矩形 4"/>
          <p:cNvSpPr>
            <a:spLocks noChangeArrowheads="1"/>
          </p:cNvSpPr>
          <p:nvPr/>
        </p:nvSpPr>
        <p:spPr bwMode="auto">
          <a:xfrm>
            <a:off x="0" y="2420938"/>
            <a:ext cx="5435600" cy="3937000"/>
          </a:xfrm>
          <a:prstGeom prst="rect">
            <a:avLst/>
          </a:prstGeom>
          <a:noFill/>
          <a:ln w="9525">
            <a:noFill/>
            <a:miter lim="800000"/>
            <a:headEnd/>
            <a:tailEnd/>
          </a:ln>
          <a:effectLst/>
        </p:spPr>
        <p:txBody>
          <a:bodyPr anchor="ctr">
            <a:spAutoFit/>
          </a:bodyPr>
          <a:lstStyle/>
          <a:p>
            <a:r>
              <a:rPr lang="zh-CN" altLang="en-US" sz="3600" b="1">
                <a:solidFill>
                  <a:srgbClr val="FFFF00"/>
                </a:solidFill>
              </a:rPr>
              <a:t>儒家固穷的坚毅精神</a:t>
            </a:r>
          </a:p>
          <a:p>
            <a:endParaRPr lang="zh-CN" altLang="en-US" sz="3600" b="1">
              <a:solidFill>
                <a:srgbClr val="FFFF00"/>
              </a:solidFill>
            </a:endParaRPr>
          </a:p>
          <a:p>
            <a:r>
              <a:rPr lang="zh-CN" altLang="en-US" sz="3600" b="1">
                <a:solidFill>
                  <a:srgbClr val="FFFF00"/>
                </a:solidFill>
              </a:rPr>
              <a:t>老庄轻视有限时空和物质环境的超越态度</a:t>
            </a:r>
          </a:p>
          <a:p>
            <a:endParaRPr lang="zh-CN" altLang="en-US" sz="3600" b="1">
              <a:solidFill>
                <a:srgbClr val="FFFF00"/>
              </a:solidFill>
            </a:endParaRPr>
          </a:p>
          <a:p>
            <a:r>
              <a:rPr lang="zh-CN" altLang="en-US" sz="3600" b="1">
                <a:solidFill>
                  <a:srgbClr val="FFFF00"/>
                </a:solidFill>
              </a:rPr>
              <a:t>禅宗以平常心对待一切变故的观念</a:t>
            </a:r>
          </a:p>
        </p:txBody>
      </p:sp>
      <p:sp>
        <p:nvSpPr>
          <p:cNvPr id="73733" name="自选图形 5"/>
          <p:cNvSpPr>
            <a:spLocks/>
          </p:cNvSpPr>
          <p:nvPr/>
        </p:nvSpPr>
        <p:spPr bwMode="auto">
          <a:xfrm>
            <a:off x="5364163" y="2636838"/>
            <a:ext cx="144462" cy="3455987"/>
          </a:xfrm>
          <a:prstGeom prst="leftBrace">
            <a:avLst>
              <a:gd name="adj1" fmla="val 199360"/>
              <a:gd name="adj2" fmla="val 50000"/>
            </a:avLst>
          </a:prstGeom>
          <a:noFill/>
          <a:ln w="19050">
            <a:solidFill>
              <a:srgbClr val="FFFF00"/>
            </a:solidFill>
            <a:round/>
            <a:headEnd/>
            <a:tailEnd/>
          </a:ln>
          <a:effectLst/>
        </p:spPr>
        <p:txBody>
          <a:bodyPr wrap="none" anchor="ctr"/>
          <a:lstStyle/>
          <a:p>
            <a:pPr algn="ctr"/>
            <a:endParaRPr lang="zh-CN" altLang="zh-CN">
              <a:solidFill>
                <a:srgbClr val="FFFF00"/>
              </a:solidFill>
            </a:endParaRPr>
          </a:p>
        </p:txBody>
      </p:sp>
      <p:sp>
        <p:nvSpPr>
          <p:cNvPr id="73734" name="矩形 6"/>
          <p:cNvSpPr>
            <a:spLocks noChangeArrowheads="1"/>
          </p:cNvSpPr>
          <p:nvPr/>
        </p:nvSpPr>
        <p:spPr bwMode="auto">
          <a:xfrm>
            <a:off x="5580063" y="2492375"/>
            <a:ext cx="3563937" cy="3749675"/>
          </a:xfrm>
          <a:prstGeom prst="rect">
            <a:avLst/>
          </a:prstGeom>
          <a:noFill/>
          <a:ln w="9525">
            <a:noFill/>
            <a:miter lim="800000"/>
            <a:headEnd/>
            <a:tailEnd/>
          </a:ln>
          <a:effectLst/>
        </p:spPr>
        <p:txBody>
          <a:bodyPr>
            <a:spAutoFit/>
          </a:bodyPr>
          <a:lstStyle/>
          <a:p>
            <a:r>
              <a:rPr lang="zh-CN" altLang="en-US" sz="4000" b="1">
                <a:solidFill>
                  <a:schemeClr val="bg1"/>
                </a:solidFill>
                <a:ea typeface="黑体" pitchFamily="49" charset="-122"/>
              </a:rPr>
              <a:t>执着于人生而又超然物外的生命范式蕴含着坚定、沉着、乐观、旷达的精神</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3731"/>
                                        </p:tgtEl>
                                        <p:attrNameLst>
                                          <p:attrName>style.visibility</p:attrName>
                                        </p:attrNameLst>
                                      </p:cBhvr>
                                      <p:to>
                                        <p:strVal val="visible"/>
                                      </p:to>
                                    </p:set>
                                    <p:anim calcmode="lin" valueType="num">
                                      <p:cBhvr additive="base">
                                        <p:cTn id="7" dur="500" fill="hold"/>
                                        <p:tgtEl>
                                          <p:spTgt spid="73731"/>
                                        </p:tgtEl>
                                        <p:attrNameLst>
                                          <p:attrName>ppt_x</p:attrName>
                                        </p:attrNameLst>
                                      </p:cBhvr>
                                      <p:tavLst>
                                        <p:tav tm="0">
                                          <p:val>
                                            <p:strVal val="#ppt_x"/>
                                          </p:val>
                                        </p:tav>
                                        <p:tav tm="100000">
                                          <p:val>
                                            <p:strVal val="#ppt_x"/>
                                          </p:val>
                                        </p:tav>
                                      </p:tavLst>
                                    </p:anim>
                                    <p:anim calcmode="lin" valueType="num">
                                      <p:cBhvr additive="base">
                                        <p:cTn id="8" dur="500" fill="hold"/>
                                        <p:tgtEl>
                                          <p:spTgt spid="7373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3732"/>
                                        </p:tgtEl>
                                        <p:attrNameLst>
                                          <p:attrName>style.visibility</p:attrName>
                                        </p:attrNameLst>
                                      </p:cBhvr>
                                      <p:to>
                                        <p:strVal val="visible"/>
                                      </p:to>
                                    </p:set>
                                    <p:anim calcmode="lin" valueType="num">
                                      <p:cBhvr additive="base">
                                        <p:cTn id="13" dur="500" fill="hold"/>
                                        <p:tgtEl>
                                          <p:spTgt spid="73732"/>
                                        </p:tgtEl>
                                        <p:attrNameLst>
                                          <p:attrName>ppt_x</p:attrName>
                                        </p:attrNameLst>
                                      </p:cBhvr>
                                      <p:tavLst>
                                        <p:tav tm="0">
                                          <p:val>
                                            <p:strVal val="#ppt_x"/>
                                          </p:val>
                                        </p:tav>
                                        <p:tav tm="100000">
                                          <p:val>
                                            <p:strVal val="#ppt_x"/>
                                          </p:val>
                                        </p:tav>
                                      </p:tavLst>
                                    </p:anim>
                                    <p:anim calcmode="lin" valueType="num">
                                      <p:cBhvr additive="base">
                                        <p:cTn id="14" dur="500" fill="hold"/>
                                        <p:tgtEl>
                                          <p:spTgt spid="73732"/>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3733"/>
                                        </p:tgtEl>
                                        <p:attrNameLst>
                                          <p:attrName>style.visibility</p:attrName>
                                        </p:attrNameLst>
                                      </p:cBhvr>
                                      <p:to>
                                        <p:strVal val="visible"/>
                                      </p:to>
                                    </p:set>
                                    <p:anim calcmode="lin" valueType="num">
                                      <p:cBhvr additive="base">
                                        <p:cTn id="19" dur="500" fill="hold"/>
                                        <p:tgtEl>
                                          <p:spTgt spid="73733"/>
                                        </p:tgtEl>
                                        <p:attrNameLst>
                                          <p:attrName>ppt_x</p:attrName>
                                        </p:attrNameLst>
                                      </p:cBhvr>
                                      <p:tavLst>
                                        <p:tav tm="0">
                                          <p:val>
                                            <p:strVal val="#ppt_x"/>
                                          </p:val>
                                        </p:tav>
                                        <p:tav tm="100000">
                                          <p:val>
                                            <p:strVal val="#ppt_x"/>
                                          </p:val>
                                        </p:tav>
                                      </p:tavLst>
                                    </p:anim>
                                    <p:anim calcmode="lin" valueType="num">
                                      <p:cBhvr additive="base">
                                        <p:cTn id="20" dur="500" fill="hold"/>
                                        <p:tgtEl>
                                          <p:spTgt spid="73733"/>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3734"/>
                                        </p:tgtEl>
                                        <p:attrNameLst>
                                          <p:attrName>style.visibility</p:attrName>
                                        </p:attrNameLst>
                                      </p:cBhvr>
                                      <p:to>
                                        <p:strVal val="visible"/>
                                      </p:to>
                                    </p:set>
                                    <p:anim calcmode="lin" valueType="num">
                                      <p:cBhvr additive="base">
                                        <p:cTn id="25" dur="500" fill="hold"/>
                                        <p:tgtEl>
                                          <p:spTgt spid="73734"/>
                                        </p:tgtEl>
                                        <p:attrNameLst>
                                          <p:attrName>ppt_x</p:attrName>
                                        </p:attrNameLst>
                                      </p:cBhvr>
                                      <p:tavLst>
                                        <p:tav tm="0">
                                          <p:val>
                                            <p:strVal val="#ppt_x"/>
                                          </p:val>
                                        </p:tav>
                                        <p:tav tm="100000">
                                          <p:val>
                                            <p:strVal val="#ppt_x"/>
                                          </p:val>
                                        </p:tav>
                                      </p:tavLst>
                                    </p:anim>
                                    <p:anim calcmode="lin" valueType="num">
                                      <p:cBhvr additive="base">
                                        <p:cTn id="26" dur="500" fill="hold"/>
                                        <p:tgtEl>
                                          <p:spTgt spid="737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p:bldP spid="73732" grpId="0"/>
      <p:bldP spid="73733" grpId="0" animBg="1"/>
      <p:bldP spid="73734"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2002121316303161386"/>
          <p:cNvPicPr>
            <a:picLocks noChangeAspect="1" noChangeArrowheads="1"/>
          </p:cNvPicPr>
          <p:nvPr/>
        </p:nvPicPr>
        <p:blipFill>
          <a:blip r:embed="rId2" cstate="print"/>
          <a:srcRect/>
          <a:stretch>
            <a:fillRect/>
          </a:stretch>
        </p:blipFill>
        <p:spPr bwMode="auto">
          <a:xfrm>
            <a:off x="0" y="620713"/>
            <a:ext cx="9144000" cy="5589587"/>
          </a:xfrm>
          <a:prstGeom prst="rect">
            <a:avLst/>
          </a:prstGeom>
          <a:noFill/>
          <a:ln w="9525">
            <a:noFill/>
            <a:miter lim="800000"/>
            <a:headEnd/>
            <a:tailEnd/>
          </a:ln>
        </p:spPr>
      </p:pic>
      <p:sp>
        <p:nvSpPr>
          <p:cNvPr id="51203" name="Rectangle 3"/>
          <p:cNvSpPr>
            <a:spLocks noChangeArrowheads="1"/>
          </p:cNvSpPr>
          <p:nvPr/>
        </p:nvSpPr>
        <p:spPr bwMode="auto">
          <a:xfrm>
            <a:off x="0" y="836613"/>
            <a:ext cx="9144000" cy="3240087"/>
          </a:xfrm>
          <a:prstGeom prst="rect">
            <a:avLst/>
          </a:prstGeom>
          <a:solidFill>
            <a:srgbClr val="FFFFFF">
              <a:alpha val="46999"/>
            </a:srgbClr>
          </a:solidFill>
          <a:ln w="9525">
            <a:noFill/>
            <a:miter lim="800000"/>
            <a:headEnd/>
            <a:tailEnd/>
          </a:ln>
          <a:effectLst/>
        </p:spPr>
        <p:txBody>
          <a:bodyPr wrap="none" anchor="ctr"/>
          <a:lstStyle/>
          <a:p>
            <a:endParaRPr lang="zh-CN" altLang="en-US"/>
          </a:p>
        </p:txBody>
      </p:sp>
      <p:sp>
        <p:nvSpPr>
          <p:cNvPr id="51204" name="Text Box 4"/>
          <p:cNvSpPr txBox="1">
            <a:spLocks noChangeArrowheads="1"/>
          </p:cNvSpPr>
          <p:nvPr/>
        </p:nvSpPr>
        <p:spPr bwMode="auto">
          <a:xfrm>
            <a:off x="1115616" y="692696"/>
            <a:ext cx="7127875" cy="3286477"/>
          </a:xfrm>
          <a:prstGeom prst="rect">
            <a:avLst/>
          </a:prstGeom>
          <a:noFill/>
          <a:ln w="9525">
            <a:noFill/>
            <a:miter lim="800000"/>
            <a:headEnd/>
            <a:tailEnd/>
          </a:ln>
          <a:effectLst/>
        </p:spPr>
        <p:txBody>
          <a:bodyPr>
            <a:spAutoFit/>
          </a:bodyPr>
          <a:lstStyle/>
          <a:p>
            <a:pPr>
              <a:lnSpc>
                <a:spcPct val="150000"/>
              </a:lnSpc>
            </a:pPr>
            <a:r>
              <a:rPr lang="zh-CN" altLang="en-US" sz="3600" b="1" i="1" dirty="0">
                <a:solidFill>
                  <a:schemeClr val="tx1"/>
                </a:solidFill>
                <a:latin typeface="楷体_GB2312" pitchFamily="49" charset="-122"/>
                <a:ea typeface="楷体_GB2312" pitchFamily="49" charset="-122"/>
              </a:rPr>
              <a:t>寂寞让苏轼如此美丽，</a:t>
            </a:r>
          </a:p>
          <a:p>
            <a:pPr>
              <a:lnSpc>
                <a:spcPct val="150000"/>
              </a:lnSpc>
            </a:pPr>
            <a:r>
              <a:rPr lang="zh-CN" altLang="en-US" sz="3600" b="1" i="1" dirty="0">
                <a:solidFill>
                  <a:schemeClr val="tx1"/>
                </a:solidFill>
                <a:latin typeface="楷体_GB2312" pitchFamily="49" charset="-122"/>
                <a:ea typeface="楷体_GB2312" pitchFamily="49" charset="-122"/>
              </a:rPr>
              <a:t>寂寞让苏轼如此成熟。</a:t>
            </a:r>
          </a:p>
          <a:p>
            <a:pPr>
              <a:lnSpc>
                <a:spcPct val="150000"/>
              </a:lnSpc>
            </a:pPr>
            <a:r>
              <a:rPr lang="zh-CN" altLang="en-US" sz="3600" b="1" i="1" dirty="0">
                <a:solidFill>
                  <a:schemeClr val="tx1"/>
                </a:solidFill>
                <a:latin typeface="楷体_GB2312" pitchFamily="49" charset="-122"/>
                <a:ea typeface="楷体_GB2312" pitchFamily="49" charset="-122"/>
              </a:rPr>
              <a:t>与其说是苏轼成全了赤壁，</a:t>
            </a:r>
          </a:p>
          <a:p>
            <a:pPr>
              <a:lnSpc>
                <a:spcPct val="150000"/>
              </a:lnSpc>
            </a:pPr>
            <a:r>
              <a:rPr lang="zh-CN" altLang="en-US" sz="3600" b="1" i="1" dirty="0">
                <a:solidFill>
                  <a:schemeClr val="tx1"/>
                </a:solidFill>
                <a:latin typeface="楷体_GB2312" pitchFamily="49" charset="-122"/>
                <a:ea typeface="楷体_GB2312" pitchFamily="49" charset="-122"/>
              </a:rPr>
              <a:t>不如说是赤壁成全了苏轼。</a:t>
            </a:r>
            <a:endParaRPr lang="zh-CN" altLang="en-US" sz="3600" dirty="0">
              <a:latin typeface="楷体_GB2312" pitchFamily="49" charset="-122"/>
              <a:ea typeface="楷体_GB2312" pitchFamily="49" charset="-122"/>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58"/>
          <p:cNvPicPr>
            <a:picLocks noChangeAspect="1" noChangeArrowheads="1"/>
          </p:cNvPicPr>
          <p:nvPr/>
        </p:nvPicPr>
        <p:blipFill>
          <a:blip r:embed="rId2" cstate="print"/>
          <a:srcRect/>
          <a:stretch>
            <a:fillRect/>
          </a:stretch>
        </p:blipFill>
        <p:spPr bwMode="auto">
          <a:xfrm>
            <a:off x="0" y="-1588"/>
            <a:ext cx="9144000" cy="6859588"/>
          </a:xfrm>
          <a:prstGeom prst="rect">
            <a:avLst/>
          </a:prstGeom>
          <a:noFill/>
          <a:ln w="9525">
            <a:noFill/>
            <a:miter lim="800000"/>
            <a:headEnd/>
            <a:tailEnd/>
          </a:ln>
        </p:spPr>
      </p:pic>
      <p:sp>
        <p:nvSpPr>
          <p:cNvPr id="63491" name="Text Box 3"/>
          <p:cNvSpPr txBox="1">
            <a:spLocks noChangeArrowheads="1"/>
          </p:cNvSpPr>
          <p:nvPr/>
        </p:nvSpPr>
        <p:spPr bwMode="auto">
          <a:xfrm>
            <a:off x="0" y="1260475"/>
            <a:ext cx="8286750" cy="638175"/>
          </a:xfrm>
          <a:prstGeom prst="rect">
            <a:avLst/>
          </a:prstGeom>
          <a:noFill/>
          <a:ln w="9525">
            <a:noFill/>
            <a:miter lim="800000"/>
            <a:headEnd/>
            <a:tailEnd/>
          </a:ln>
        </p:spPr>
        <p:txBody>
          <a:bodyPr lIns="91436" tIns="45717" rIns="91436" bIns="45717">
            <a:spAutoFit/>
          </a:bodyPr>
          <a:lstStyle/>
          <a:p>
            <a:r>
              <a:rPr kumimoji="1" lang="zh-CN" altLang="en-US" sz="3600" b="1">
                <a:latin typeface="Times New Roman" pitchFamily="18" charset="0"/>
                <a:ea typeface="楷体_GB2312" pitchFamily="49" charset="-122"/>
              </a:rPr>
              <a:t>   </a:t>
            </a:r>
            <a:endParaRPr kumimoji="1" lang="zh-CN" altLang="en-US" sz="2400">
              <a:latin typeface="Times New Roman" pitchFamily="18" charset="0"/>
              <a:ea typeface="方正舒体" pitchFamily="2" charset="-122"/>
            </a:endParaRPr>
          </a:p>
        </p:txBody>
      </p:sp>
      <p:sp>
        <p:nvSpPr>
          <p:cNvPr id="63492" name="Text Box 4"/>
          <p:cNvSpPr txBox="1">
            <a:spLocks noChangeArrowheads="1"/>
          </p:cNvSpPr>
          <p:nvPr/>
        </p:nvSpPr>
        <p:spPr bwMode="auto">
          <a:xfrm>
            <a:off x="1905000" y="2438400"/>
            <a:ext cx="6477000" cy="457200"/>
          </a:xfrm>
          <a:prstGeom prst="rect">
            <a:avLst/>
          </a:prstGeom>
          <a:noFill/>
          <a:ln w="9525">
            <a:noFill/>
            <a:miter lim="800000"/>
            <a:headEnd/>
            <a:tailEnd/>
          </a:ln>
        </p:spPr>
        <p:txBody>
          <a:bodyPr lIns="91436" tIns="45717" rIns="91436" bIns="45717">
            <a:spAutoFit/>
          </a:bodyPr>
          <a:lstStyle/>
          <a:p>
            <a:r>
              <a:rPr kumimoji="1" lang="zh-CN" altLang="en-US" sz="2400">
                <a:latin typeface="Times New Roman" pitchFamily="18" charset="0"/>
              </a:rPr>
              <a:t>    </a:t>
            </a:r>
          </a:p>
        </p:txBody>
      </p:sp>
      <p:sp>
        <p:nvSpPr>
          <p:cNvPr id="63493" name="Text Box 5"/>
          <p:cNvSpPr txBox="1">
            <a:spLocks noChangeArrowheads="1"/>
          </p:cNvSpPr>
          <p:nvPr/>
        </p:nvSpPr>
        <p:spPr bwMode="auto">
          <a:xfrm>
            <a:off x="749300" y="3929063"/>
            <a:ext cx="6326188" cy="579437"/>
          </a:xfrm>
          <a:prstGeom prst="rect">
            <a:avLst/>
          </a:prstGeom>
          <a:noFill/>
          <a:ln w="9525">
            <a:noFill/>
            <a:miter lim="800000"/>
            <a:headEnd/>
            <a:tailEnd/>
          </a:ln>
        </p:spPr>
        <p:txBody>
          <a:bodyPr lIns="91436" tIns="45717" rIns="91436" bIns="45717">
            <a:spAutoFit/>
          </a:bodyPr>
          <a:lstStyle/>
          <a:p>
            <a:r>
              <a:rPr kumimoji="1" lang="zh-CN" altLang="en-US" sz="3200">
                <a:latin typeface="Times New Roman" pitchFamily="18" charset="0"/>
              </a:rPr>
              <a:t>     </a:t>
            </a:r>
            <a:endParaRPr kumimoji="1" lang="zh-CN" altLang="en-US" sz="2400">
              <a:latin typeface="Times New Roman" pitchFamily="18" charset="0"/>
            </a:endParaRPr>
          </a:p>
        </p:txBody>
      </p:sp>
      <p:sp>
        <p:nvSpPr>
          <p:cNvPr id="63494" name="Text Box 6"/>
          <p:cNvSpPr txBox="1">
            <a:spLocks noChangeArrowheads="1"/>
          </p:cNvSpPr>
          <p:nvPr/>
        </p:nvSpPr>
        <p:spPr bwMode="auto">
          <a:xfrm>
            <a:off x="2133600" y="3124200"/>
            <a:ext cx="6416675" cy="457200"/>
          </a:xfrm>
          <a:prstGeom prst="rect">
            <a:avLst/>
          </a:prstGeom>
          <a:noFill/>
          <a:ln w="9525">
            <a:noFill/>
            <a:miter lim="800000"/>
            <a:headEnd/>
            <a:tailEnd/>
          </a:ln>
        </p:spPr>
        <p:txBody>
          <a:bodyPr lIns="91436" tIns="45717" rIns="91436" bIns="45717">
            <a:spAutoFit/>
          </a:bodyPr>
          <a:lstStyle/>
          <a:p>
            <a:r>
              <a:rPr kumimoji="1" lang="zh-CN" altLang="en-US" sz="2400">
                <a:latin typeface="Times New Roman" pitchFamily="18" charset="0"/>
              </a:rPr>
              <a:t>     </a:t>
            </a:r>
            <a:endParaRPr kumimoji="1" lang="zh-CN" altLang="en-US" sz="2400">
              <a:latin typeface="Times New Roman" pitchFamily="18" charset="0"/>
              <a:ea typeface="方正舒体" pitchFamily="2" charset="-122"/>
            </a:endParaRPr>
          </a:p>
        </p:txBody>
      </p:sp>
      <p:sp>
        <p:nvSpPr>
          <p:cNvPr id="63495" name="Text Box 7"/>
          <p:cNvSpPr txBox="1">
            <a:spLocks noChangeArrowheads="1"/>
          </p:cNvSpPr>
          <p:nvPr/>
        </p:nvSpPr>
        <p:spPr bwMode="auto">
          <a:xfrm>
            <a:off x="1349375" y="2890838"/>
            <a:ext cx="7391400" cy="1120775"/>
          </a:xfrm>
          <a:prstGeom prst="rect">
            <a:avLst/>
          </a:prstGeom>
          <a:noFill/>
          <a:ln w="9525">
            <a:noFill/>
            <a:miter lim="800000"/>
            <a:headEnd/>
            <a:tailEnd/>
          </a:ln>
        </p:spPr>
        <p:txBody>
          <a:bodyPr lIns="91436" tIns="45717" rIns="91436" bIns="45717">
            <a:spAutoFit/>
          </a:bodyPr>
          <a:lstStyle/>
          <a:p>
            <a:pPr>
              <a:spcBef>
                <a:spcPct val="50000"/>
              </a:spcBef>
            </a:pPr>
            <a:endParaRPr kumimoji="1" lang="zh-CN" altLang="en-US" sz="3100">
              <a:latin typeface="Times New Roman" pitchFamily="18" charset="0"/>
            </a:endParaRPr>
          </a:p>
          <a:p>
            <a:pPr>
              <a:spcBef>
                <a:spcPct val="50000"/>
              </a:spcBef>
            </a:pPr>
            <a:endParaRPr kumimoji="1" lang="zh-CN" altLang="en-US" sz="2400">
              <a:solidFill>
                <a:srgbClr val="FF0000"/>
              </a:solidFill>
              <a:latin typeface="Times New Roman" pitchFamily="18" charset="0"/>
              <a:ea typeface="方正舒体" pitchFamily="2" charset="-122"/>
            </a:endParaRPr>
          </a:p>
        </p:txBody>
      </p:sp>
      <p:sp>
        <p:nvSpPr>
          <p:cNvPr id="102408" name="Text Box 8"/>
          <p:cNvSpPr txBox="1">
            <a:spLocks noChangeArrowheads="1"/>
          </p:cNvSpPr>
          <p:nvPr/>
        </p:nvSpPr>
        <p:spPr bwMode="auto">
          <a:xfrm>
            <a:off x="539750" y="1112838"/>
            <a:ext cx="8353425" cy="3441700"/>
          </a:xfrm>
          <a:prstGeom prst="rect">
            <a:avLst/>
          </a:prstGeom>
          <a:noFill/>
          <a:ln w="9525">
            <a:noFill/>
            <a:miter lim="800000"/>
            <a:headEnd/>
            <a:tailEnd/>
          </a:ln>
          <a:effectLst/>
        </p:spPr>
        <p:txBody>
          <a:bodyPr lIns="89520" tIns="44760" rIns="89520" bIns="44760">
            <a:spAutoFit/>
          </a:bodyPr>
          <a:lstStyle/>
          <a:p>
            <a:pPr defTabSz="895350">
              <a:spcBef>
                <a:spcPct val="50000"/>
              </a:spcBef>
              <a:defRPr/>
            </a:pPr>
            <a:r>
              <a:rPr kumimoji="1" lang="zh-CN" altLang="en-US" sz="4000" b="1">
                <a:solidFill>
                  <a:srgbClr val="A50021"/>
                </a:solidFill>
                <a:effectLst>
                  <a:outerShdw blurRad="38100" dist="38100" dir="2700000" algn="tl">
                    <a:srgbClr val="C0C0C0"/>
                  </a:outerShdw>
                </a:effectLst>
                <a:latin typeface="楷体_GB2312" pitchFamily="49" charset="-122"/>
                <a:ea typeface="楷体_GB2312" pitchFamily="49" charset="-122"/>
              </a:rPr>
              <a:t>没有经过战斗的舍弃是虚伪的，</a:t>
            </a:r>
          </a:p>
          <a:p>
            <a:pPr defTabSz="895350">
              <a:spcBef>
                <a:spcPct val="50000"/>
              </a:spcBef>
              <a:defRPr/>
            </a:pPr>
            <a:r>
              <a:rPr kumimoji="1" lang="zh-CN" altLang="en-US" sz="4000" b="1">
                <a:solidFill>
                  <a:srgbClr val="A50021"/>
                </a:solidFill>
                <a:effectLst>
                  <a:outerShdw blurRad="38100" dist="38100" dir="2700000" algn="tl">
                    <a:srgbClr val="C0C0C0"/>
                  </a:outerShdw>
                </a:effectLst>
                <a:latin typeface="楷体_GB2312" pitchFamily="49" charset="-122"/>
                <a:ea typeface="楷体_GB2312" pitchFamily="49" charset="-122"/>
              </a:rPr>
              <a:t>没有经过苦难的超脱是轻佻的。</a:t>
            </a:r>
          </a:p>
          <a:p>
            <a:pPr defTabSz="895350">
              <a:spcBef>
                <a:spcPct val="50000"/>
              </a:spcBef>
              <a:defRPr/>
            </a:pPr>
            <a:r>
              <a:rPr kumimoji="1" lang="zh-CN" altLang="en-US" sz="4000" b="1">
                <a:solidFill>
                  <a:srgbClr val="A50021"/>
                </a:solidFill>
                <a:effectLst>
                  <a:outerShdw blurRad="38100" dist="38100" dir="2700000" algn="tl">
                    <a:srgbClr val="C0C0C0"/>
                  </a:outerShdw>
                </a:effectLst>
                <a:latin typeface="楷体_GB2312" pitchFamily="49" charset="-122"/>
                <a:ea typeface="楷体_GB2312" pitchFamily="49" charset="-122"/>
              </a:rPr>
              <a:t>                     </a:t>
            </a:r>
            <a:r>
              <a:rPr kumimoji="1" lang="en-US" altLang="zh-CN" sz="4000" b="1">
                <a:solidFill>
                  <a:srgbClr val="A50021"/>
                </a:solidFill>
                <a:effectLst>
                  <a:outerShdw blurRad="38100" dist="38100" dir="2700000" algn="tl">
                    <a:srgbClr val="C0C0C0"/>
                  </a:outerShdw>
                </a:effectLst>
                <a:latin typeface="Times New Roman"/>
                <a:ea typeface="楷体_GB2312" pitchFamily="49" charset="-122"/>
              </a:rPr>
              <a:t>——</a:t>
            </a:r>
            <a:r>
              <a:rPr kumimoji="1" lang="zh-CN" altLang="en-US" sz="4000" b="1">
                <a:solidFill>
                  <a:srgbClr val="A50021"/>
                </a:solidFill>
                <a:effectLst>
                  <a:outerShdw blurRad="38100" dist="38100" dir="2700000" algn="tl">
                    <a:srgbClr val="C0C0C0"/>
                  </a:outerShdw>
                </a:effectLst>
                <a:latin typeface="楷体_GB2312" pitchFamily="49" charset="-122"/>
                <a:ea typeface="楷体_GB2312" pitchFamily="49" charset="-122"/>
              </a:rPr>
              <a:t>傅  雷</a:t>
            </a:r>
          </a:p>
          <a:p>
            <a:pPr defTabSz="895350">
              <a:spcBef>
                <a:spcPct val="50000"/>
              </a:spcBef>
              <a:defRPr/>
            </a:pPr>
            <a:r>
              <a:rPr kumimoji="1" lang="zh-CN" altLang="en-US" sz="4000">
                <a:latin typeface="楷体_GB2312" pitchFamily="49" charset="-122"/>
                <a:ea typeface="楷体_GB2312" pitchFamily="49" charset="-122"/>
              </a:rPr>
              <a:t>                           </a:t>
            </a:r>
          </a:p>
        </p:txBody>
      </p:sp>
      <p:sp>
        <p:nvSpPr>
          <p:cNvPr id="102410" name="Text Box 10"/>
          <p:cNvSpPr txBox="1">
            <a:spLocks noChangeArrowheads="1"/>
          </p:cNvSpPr>
          <p:nvPr/>
        </p:nvSpPr>
        <p:spPr bwMode="auto">
          <a:xfrm>
            <a:off x="0" y="4365625"/>
            <a:ext cx="8937625" cy="1814513"/>
          </a:xfrm>
          <a:prstGeom prst="rect">
            <a:avLst/>
          </a:prstGeom>
          <a:noFill/>
          <a:ln w="9525">
            <a:noFill/>
            <a:miter lim="800000"/>
            <a:headEnd/>
            <a:tailEnd/>
          </a:ln>
          <a:effectLst/>
        </p:spPr>
        <p:txBody>
          <a:bodyPr wrap="none" lIns="89520" tIns="44760" rIns="89520" bIns="44760">
            <a:spAutoFit/>
          </a:bodyPr>
          <a:lstStyle/>
          <a:p>
            <a:pPr defTabSz="895350">
              <a:defRPr/>
            </a:pPr>
            <a:r>
              <a:rPr kumimoji="1" lang="zh-CN" altLang="en-US" sz="4000" b="1" dirty="0">
                <a:solidFill>
                  <a:srgbClr val="9900FF"/>
                </a:solidFill>
                <a:effectLst>
                  <a:outerShdw blurRad="38100" dist="38100" dir="2700000" algn="tl">
                    <a:srgbClr val="C0C0C0"/>
                  </a:outerShdw>
                </a:effectLst>
                <a:latin typeface="楷体_GB2312" pitchFamily="49" charset="-122"/>
                <a:ea typeface="楷体_GB2312" pitchFamily="49" charset="-122"/>
              </a:rPr>
              <a:t> 启示：面对逆境，要把眼光放长远</a:t>
            </a:r>
          </a:p>
          <a:p>
            <a:pPr defTabSz="895350">
              <a:defRPr/>
            </a:pPr>
            <a:r>
              <a:rPr kumimoji="1" lang="zh-CN" altLang="en-US" sz="4000" b="1" dirty="0">
                <a:solidFill>
                  <a:srgbClr val="9900FF"/>
                </a:solidFill>
                <a:effectLst>
                  <a:outerShdw blurRad="38100" dist="38100" dir="2700000" algn="tl">
                    <a:srgbClr val="C0C0C0"/>
                  </a:outerShdw>
                </a:effectLst>
                <a:latin typeface="楷体_GB2312" pitchFamily="49" charset="-122"/>
                <a:ea typeface="楷体_GB2312" pitchFamily="49" charset="-122"/>
              </a:rPr>
              <a:t>            一些，胸怀放宽广一些。</a:t>
            </a:r>
            <a:endParaRPr kumimoji="1" lang="zh-CN" altLang="en-US" sz="4000" b="1" dirty="0">
              <a:solidFill>
                <a:srgbClr val="808000"/>
              </a:solidFill>
              <a:effectLst>
                <a:outerShdw blurRad="38100" dist="38100" dir="2700000" algn="tl">
                  <a:srgbClr val="C0C0C0"/>
                </a:outerShdw>
              </a:effectLst>
              <a:latin typeface="楷体_GB2312" pitchFamily="49" charset="-122"/>
              <a:ea typeface="楷体_GB2312" pitchFamily="49" charset="-122"/>
            </a:endParaRPr>
          </a:p>
          <a:p>
            <a:pPr defTabSz="895350">
              <a:lnSpc>
                <a:spcPct val="80000"/>
              </a:lnSpc>
              <a:defRPr/>
            </a:pPr>
            <a:endParaRPr kumimoji="1" lang="zh-CN" altLang="en-US" sz="4000" b="1" dirty="0">
              <a:solidFill>
                <a:srgbClr val="990099"/>
              </a:solidFill>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02410"/>
                                        </p:tgtEl>
                                        <p:attrNameLst>
                                          <p:attrName>style.visibility</p:attrName>
                                        </p:attrNameLst>
                                      </p:cBhvr>
                                      <p:to>
                                        <p:strVal val="visible"/>
                                      </p:to>
                                    </p:set>
                                    <p:anim calcmode="lin" valueType="num">
                                      <p:cBhvr additive="base">
                                        <p:cTn id="7" dur="500" fill="hold"/>
                                        <p:tgtEl>
                                          <p:spTgt spid="102410"/>
                                        </p:tgtEl>
                                        <p:attrNameLst>
                                          <p:attrName>ppt_x</p:attrName>
                                        </p:attrNameLst>
                                      </p:cBhvr>
                                      <p:tavLst>
                                        <p:tav tm="0">
                                          <p:val>
                                            <p:strVal val="1+#ppt_w/2"/>
                                          </p:val>
                                        </p:tav>
                                        <p:tav tm="100000">
                                          <p:val>
                                            <p:strVal val="#ppt_x"/>
                                          </p:val>
                                        </p:tav>
                                      </p:tavLst>
                                    </p:anim>
                                    <p:anim calcmode="lin" valueType="num">
                                      <p:cBhvr additive="base">
                                        <p:cTn id="8" dur="500" fill="hold"/>
                                        <p:tgtEl>
                                          <p:spTgt spid="1024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10" grpId="0" autoUpdateAnimBg="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图片 2" descr="200212131630316138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06499" name="文本框 3"/>
          <p:cNvSpPr txBox="1">
            <a:spLocks noChangeArrowheads="1"/>
          </p:cNvSpPr>
          <p:nvPr/>
        </p:nvSpPr>
        <p:spPr bwMode="auto">
          <a:xfrm>
            <a:off x="1752600" y="685800"/>
            <a:ext cx="6781800" cy="2101850"/>
          </a:xfrm>
          <a:prstGeom prst="rect">
            <a:avLst/>
          </a:prstGeom>
          <a:noFill/>
          <a:ln w="9525">
            <a:noFill/>
            <a:miter lim="800000"/>
            <a:headEnd/>
            <a:tailEnd/>
          </a:ln>
          <a:effectLst/>
        </p:spPr>
        <p:txBody>
          <a:bodyPr>
            <a:spAutoFit/>
          </a:bodyPr>
          <a:lstStyle/>
          <a:p>
            <a:r>
              <a:rPr kumimoji="1" lang="zh-CN" altLang="en-US" sz="4400" b="1">
                <a:solidFill>
                  <a:schemeClr val="tx2"/>
                </a:solidFill>
                <a:latin typeface="Times New Roman" pitchFamily="18" charset="0"/>
                <a:ea typeface="华文新魏" pitchFamily="2" charset="-122"/>
              </a:rPr>
              <a:t>以坦然的心境欣赏“江上之清风，山间之明月”</a:t>
            </a:r>
          </a:p>
          <a:p>
            <a:r>
              <a:rPr kumimoji="1" lang="zh-CN" altLang="en-US" sz="4400" b="1">
                <a:solidFill>
                  <a:schemeClr val="tx2"/>
                </a:solidFill>
                <a:latin typeface="Times New Roman" pitchFamily="18" charset="0"/>
                <a:ea typeface="华文新魏" pitchFamily="2" charset="-122"/>
              </a:rPr>
              <a:t>到大自然中寻求精神寄托</a:t>
            </a:r>
            <a:r>
              <a:rPr kumimoji="1" lang="zh-CN" altLang="en-US" sz="3200" b="1">
                <a:solidFill>
                  <a:schemeClr val="tx2"/>
                </a:solidFill>
                <a:latin typeface="Times New Roman" pitchFamily="18" charset="0"/>
              </a:rPr>
              <a:t>。</a:t>
            </a:r>
          </a:p>
        </p:txBody>
      </p:sp>
      <p:sp>
        <p:nvSpPr>
          <p:cNvPr id="48132" name="矩形 4"/>
          <p:cNvSpPr>
            <a:spLocks noChangeArrowheads="1"/>
          </p:cNvSpPr>
          <p:nvPr/>
        </p:nvSpPr>
        <p:spPr bwMode="auto">
          <a:xfrm>
            <a:off x="3851275" y="3429000"/>
            <a:ext cx="4102100"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kumimoji="1" lang="en-US" altLang="zh-CN" sz="4400" b="1">
                <a:solidFill>
                  <a:schemeClr val="tx2"/>
                </a:solidFill>
                <a:latin typeface="Arial" charset="0"/>
              </a:rPr>
              <a:t>———</a:t>
            </a:r>
            <a:r>
              <a:rPr lang="zh-CN" altLang="en-US" sz="4400" b="1">
                <a:solidFill>
                  <a:srgbClr val="3366FF"/>
                </a:solidFill>
                <a:effectLst>
                  <a:outerShdw blurRad="38100" dist="38100" dir="2700000" algn="tl">
                    <a:srgbClr val="C0C0C0"/>
                  </a:outerShdw>
                </a:effectLst>
                <a:latin typeface="Arial" charset="0"/>
              </a:rPr>
              <a:t>旷达乐观</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图片 4" descr="sushi"/>
          <p:cNvPicPr>
            <a:picLocks noGrp="1" noChangeAspect="1" noChangeArrowheads="1"/>
          </p:cNvPicPr>
          <p:nvPr>
            <p:ph sz="half" idx="4294967295"/>
          </p:nvPr>
        </p:nvPicPr>
        <p:blipFill>
          <a:blip r:embed="rId2" cstate="print"/>
          <a:srcRect/>
          <a:stretch>
            <a:fillRect/>
          </a:stretch>
        </p:blipFill>
        <p:spPr>
          <a:xfrm>
            <a:off x="5508625" y="260350"/>
            <a:ext cx="3232150" cy="6121400"/>
          </a:xfrm>
        </p:spPr>
      </p:pic>
      <p:sp>
        <p:nvSpPr>
          <p:cNvPr id="18437" name="艺术字 5"/>
          <p:cNvSpPr>
            <a:spLocks noChangeArrowheads="1" noChangeShapeType="1" noTextEdit="1"/>
          </p:cNvSpPr>
          <p:nvPr/>
        </p:nvSpPr>
        <p:spPr bwMode="auto">
          <a:xfrm>
            <a:off x="611188" y="1484313"/>
            <a:ext cx="5040312" cy="2089150"/>
          </a:xfrm>
          <a:prstGeom prst="rect">
            <a:avLst/>
          </a:prstGeom>
        </p:spPr>
        <p:txBody>
          <a:bodyPr wrap="none" fromWordArt="1">
            <a:prstTxWarp prst="textWave1">
              <a:avLst>
                <a:gd name="adj1" fmla="val 13005"/>
                <a:gd name="adj2" fmla="val 0"/>
              </a:avLst>
            </a:prstTxWarp>
          </a:bodyPr>
          <a:lstStyle/>
          <a:p>
            <a:pPr algn="ctr"/>
            <a:r>
              <a:rPr lang="zh-CN" altLang="en-US" sz="3600" b="1" kern="10">
                <a:ln w="9525">
                  <a:solidFill>
                    <a:srgbClr val="FFFF00"/>
                  </a:solidFill>
                  <a:miter lim="800000"/>
                  <a:headEnd/>
                  <a:tailEnd/>
                </a:ln>
                <a:solidFill>
                  <a:srgbClr val="0000FF"/>
                </a:solidFill>
                <a:effectLst>
                  <a:outerShdw dist="53882" dir="2700000" algn="ctr" rotWithShape="0">
                    <a:srgbClr val="C0C0C0"/>
                  </a:outerShdw>
                </a:effectLst>
                <a:latin typeface="宋体"/>
                <a:ea typeface="宋体"/>
              </a:rPr>
              <a:t>多才多艺的苏东坡</a:t>
            </a:r>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ext Box 2"/>
          <p:cNvSpPr txBox="1">
            <a:spLocks noChangeArrowheads="1"/>
          </p:cNvSpPr>
          <p:nvPr/>
        </p:nvSpPr>
        <p:spPr bwMode="auto">
          <a:xfrm>
            <a:off x="323850" y="188913"/>
            <a:ext cx="8424863" cy="5878512"/>
          </a:xfrm>
          <a:prstGeom prst="rect">
            <a:avLst/>
          </a:prstGeom>
          <a:noFill/>
          <a:ln w="9525">
            <a:noFill/>
            <a:miter lim="800000"/>
            <a:headEnd/>
            <a:tailEnd/>
          </a:ln>
        </p:spPr>
        <p:txBody>
          <a:bodyPr>
            <a:spAutoFit/>
          </a:bodyPr>
          <a:lstStyle/>
          <a:p>
            <a:r>
              <a:rPr lang="zh-CN" altLang="en-US" sz="3600" b="1">
                <a:latin typeface="华文新魏" pitchFamily="2" charset="-122"/>
                <a:ea typeface="华文新魏" pitchFamily="2" charset="-122"/>
              </a:rPr>
              <a:t>（五）客喜而笑，</a:t>
            </a:r>
            <a:r>
              <a:rPr lang="zh-CN" altLang="en-US" sz="3600" b="1">
                <a:solidFill>
                  <a:srgbClr val="FF0000"/>
                </a:solidFill>
                <a:latin typeface="华文新魏" pitchFamily="2" charset="-122"/>
                <a:ea typeface="华文新魏" pitchFamily="2" charset="-122"/>
              </a:rPr>
              <a:t>洗盏更酌</a:t>
            </a:r>
            <a:r>
              <a:rPr lang="zh-CN" altLang="en-US" sz="3600" b="1">
                <a:latin typeface="华文新魏" pitchFamily="2" charset="-122"/>
                <a:ea typeface="华文新魏" pitchFamily="2" charset="-122"/>
              </a:rPr>
              <a:t>。肴</a:t>
            </a:r>
            <a:r>
              <a:rPr lang="zh-CN" altLang="en-US" sz="3600" b="1">
                <a:solidFill>
                  <a:srgbClr val="FF0000"/>
                </a:solidFill>
                <a:latin typeface="华文新魏" pitchFamily="2" charset="-122"/>
                <a:ea typeface="华文新魏" pitchFamily="2" charset="-122"/>
              </a:rPr>
              <a:t>核既</a:t>
            </a:r>
            <a:r>
              <a:rPr lang="zh-CN" altLang="en-US" sz="3600" b="1">
                <a:latin typeface="华文新魏" pitchFamily="2" charset="-122"/>
                <a:ea typeface="华文新魏" pitchFamily="2" charset="-122"/>
              </a:rPr>
              <a:t>尽，杯盘狼藉。</a:t>
            </a:r>
            <a:r>
              <a:rPr lang="zh-CN" altLang="en-US" sz="3600" b="1">
                <a:solidFill>
                  <a:srgbClr val="FF0000"/>
                </a:solidFill>
                <a:latin typeface="华文新魏" pitchFamily="2" charset="-122"/>
                <a:ea typeface="华文新魏" pitchFamily="2" charset="-122"/>
              </a:rPr>
              <a:t>相与枕藉</a:t>
            </a:r>
            <a:r>
              <a:rPr lang="zh-CN" altLang="en-US" sz="3600" b="1">
                <a:latin typeface="华文新魏" pitchFamily="2" charset="-122"/>
                <a:ea typeface="华文新魏" pitchFamily="2" charset="-122"/>
              </a:rPr>
              <a:t>乎舟中，不知东方之</a:t>
            </a:r>
            <a:r>
              <a:rPr lang="zh-CN" altLang="en-US" sz="3600" b="1">
                <a:solidFill>
                  <a:srgbClr val="FF0000"/>
                </a:solidFill>
                <a:latin typeface="华文新魏" pitchFamily="2" charset="-122"/>
                <a:ea typeface="华文新魏" pitchFamily="2" charset="-122"/>
              </a:rPr>
              <a:t>既</a:t>
            </a:r>
            <a:r>
              <a:rPr lang="zh-CN" altLang="en-US" sz="3600" b="1">
                <a:latin typeface="华文新魏" pitchFamily="2" charset="-122"/>
                <a:ea typeface="华文新魏" pitchFamily="2" charset="-122"/>
              </a:rPr>
              <a:t>白。</a:t>
            </a:r>
          </a:p>
          <a:p>
            <a:r>
              <a:rPr lang="zh-CN" altLang="en-US" sz="2800" b="1">
                <a:solidFill>
                  <a:srgbClr val="FF0000"/>
                </a:solidFill>
                <a:latin typeface="华文新魏" pitchFamily="2" charset="-122"/>
                <a:ea typeface="华文新魏" pitchFamily="2" charset="-122"/>
              </a:rPr>
              <a:t>洗盏更酌：</a:t>
            </a:r>
            <a:r>
              <a:rPr lang="zh-CN" altLang="en-US" sz="2800" b="1">
                <a:latin typeface="华文新魏" pitchFamily="2" charset="-122"/>
                <a:ea typeface="华文新魏" pitchFamily="2" charset="-122"/>
              </a:rPr>
              <a:t>洗净酒杯，重新饮酒</a:t>
            </a:r>
          </a:p>
          <a:p>
            <a:r>
              <a:rPr lang="zh-CN" altLang="en-US" sz="2800" b="1">
                <a:solidFill>
                  <a:srgbClr val="FF0000"/>
                </a:solidFill>
                <a:latin typeface="华文新魏" pitchFamily="2" charset="-122"/>
                <a:ea typeface="华文新魏" pitchFamily="2" charset="-122"/>
              </a:rPr>
              <a:t>核：</a:t>
            </a:r>
            <a:r>
              <a:rPr lang="zh-CN" altLang="en-US" sz="2800" b="1">
                <a:latin typeface="华文新魏" pitchFamily="2" charset="-122"/>
                <a:ea typeface="华文新魏" pitchFamily="2" charset="-122"/>
              </a:rPr>
              <a:t>果品</a:t>
            </a:r>
          </a:p>
          <a:p>
            <a:r>
              <a:rPr lang="zh-CN" altLang="en-US" sz="2800" b="1">
                <a:solidFill>
                  <a:srgbClr val="FF0000"/>
                </a:solidFill>
                <a:latin typeface="华文新魏" pitchFamily="2" charset="-122"/>
                <a:ea typeface="华文新魏" pitchFamily="2" charset="-122"/>
              </a:rPr>
              <a:t>相与：</a:t>
            </a:r>
            <a:r>
              <a:rPr lang="zh-CN" altLang="en-US" sz="2800" b="1">
                <a:latin typeface="华文新魏" pitchFamily="2" charset="-122"/>
                <a:ea typeface="华文新魏" pitchFamily="2" charset="-122"/>
              </a:rPr>
              <a:t>相互</a:t>
            </a:r>
          </a:p>
          <a:p>
            <a:r>
              <a:rPr lang="zh-CN" altLang="en-US" sz="2800" b="1">
                <a:solidFill>
                  <a:srgbClr val="FF0000"/>
                </a:solidFill>
                <a:latin typeface="华文新魏" pitchFamily="2" charset="-122"/>
                <a:ea typeface="华文新魏" pitchFamily="2" charset="-122"/>
              </a:rPr>
              <a:t>枕藉：</a:t>
            </a:r>
            <a:r>
              <a:rPr lang="zh-CN" altLang="en-US" sz="2800" b="1">
                <a:latin typeface="华文新魏" pitchFamily="2" charset="-122"/>
                <a:ea typeface="华文新魏" pitchFamily="2" charset="-122"/>
              </a:rPr>
              <a:t>交错地枕靠着躺在一起</a:t>
            </a:r>
          </a:p>
          <a:p>
            <a:r>
              <a:rPr lang="zh-CN" altLang="en-US" sz="2800" b="1">
                <a:solidFill>
                  <a:srgbClr val="FF0000"/>
                </a:solidFill>
                <a:latin typeface="华文新魏" pitchFamily="2" charset="-122"/>
                <a:ea typeface="华文新魏" pitchFamily="2" charset="-122"/>
              </a:rPr>
              <a:t>既：</a:t>
            </a:r>
            <a:r>
              <a:rPr lang="zh-CN" altLang="en-US" sz="2800" b="1">
                <a:latin typeface="华文新魏" pitchFamily="2" charset="-122"/>
                <a:ea typeface="华文新魏" pitchFamily="2" charset="-122"/>
              </a:rPr>
              <a:t>已经</a:t>
            </a:r>
          </a:p>
          <a:p>
            <a:r>
              <a:rPr lang="zh-CN" altLang="en-US" sz="2400" b="1">
                <a:latin typeface="华文新魏" pitchFamily="2" charset="-122"/>
                <a:ea typeface="华文新魏" pitchFamily="2" charset="-122"/>
              </a:rPr>
              <a:t>   </a:t>
            </a:r>
            <a:r>
              <a:rPr lang="en-US" altLang="zh-CN" sz="2400" b="1">
                <a:latin typeface="华文新魏" pitchFamily="2" charset="-122"/>
                <a:ea typeface="华文新魏" pitchFamily="2" charset="-122"/>
              </a:rPr>
              <a:t> </a:t>
            </a:r>
            <a:r>
              <a:rPr lang="zh-CN" altLang="en-US" sz="3200" b="1">
                <a:latin typeface="华文新魏" pitchFamily="2" charset="-122"/>
                <a:ea typeface="华文新魏" pitchFamily="2" charset="-122"/>
              </a:rPr>
              <a:t>客人听后高兴的笑了起来，于是洗过酒杯，重新饮酒。直到菜肴果品统统吃光了，杯盘也杂乱的放着。大家你靠着我，我挨着你睡在船上，不知不觉东方的天色已经发白了。</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0354">
                                            <p:txEl>
                                              <p:pRg st="1" end="1"/>
                                            </p:txEl>
                                          </p:spTgt>
                                        </p:tgtEl>
                                        <p:attrNameLst>
                                          <p:attrName>style.visibility</p:attrName>
                                        </p:attrNameLst>
                                      </p:cBhvr>
                                      <p:to>
                                        <p:strVal val="visible"/>
                                      </p:to>
                                    </p:set>
                                    <p:animEffect transition="in" filter="blinds(horizontal)">
                                      <p:cBhvr>
                                        <p:cTn id="7" dur="500"/>
                                        <p:tgtEl>
                                          <p:spTgt spid="10035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0354">
                                            <p:txEl>
                                              <p:pRg st="2" end="2"/>
                                            </p:txEl>
                                          </p:spTgt>
                                        </p:tgtEl>
                                        <p:attrNameLst>
                                          <p:attrName>style.visibility</p:attrName>
                                        </p:attrNameLst>
                                      </p:cBhvr>
                                      <p:to>
                                        <p:strVal val="visible"/>
                                      </p:to>
                                    </p:set>
                                    <p:animEffect transition="in" filter="blinds(horizontal)">
                                      <p:cBhvr>
                                        <p:cTn id="12" dur="500"/>
                                        <p:tgtEl>
                                          <p:spTgt spid="10035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0354">
                                            <p:txEl>
                                              <p:pRg st="3" end="3"/>
                                            </p:txEl>
                                          </p:spTgt>
                                        </p:tgtEl>
                                        <p:attrNameLst>
                                          <p:attrName>style.visibility</p:attrName>
                                        </p:attrNameLst>
                                      </p:cBhvr>
                                      <p:to>
                                        <p:strVal val="visible"/>
                                      </p:to>
                                    </p:set>
                                    <p:animEffect transition="in" filter="blinds(horizontal)">
                                      <p:cBhvr>
                                        <p:cTn id="17" dur="500"/>
                                        <p:tgtEl>
                                          <p:spTgt spid="100354">
                                            <p:txEl>
                                              <p:pRg st="3" end="3"/>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100354">
                                            <p:txEl>
                                              <p:pRg st="4" end="4"/>
                                            </p:txEl>
                                          </p:spTgt>
                                        </p:tgtEl>
                                        <p:attrNameLst>
                                          <p:attrName>style.visibility</p:attrName>
                                        </p:attrNameLst>
                                      </p:cBhvr>
                                      <p:to>
                                        <p:strVal val="visible"/>
                                      </p:to>
                                    </p:set>
                                    <p:animEffect transition="in" filter="blinds(horizontal)">
                                      <p:cBhvr>
                                        <p:cTn id="20" dur="500"/>
                                        <p:tgtEl>
                                          <p:spTgt spid="100354">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100354">
                                            <p:txEl>
                                              <p:pRg st="5" end="5"/>
                                            </p:txEl>
                                          </p:spTgt>
                                        </p:tgtEl>
                                        <p:attrNameLst>
                                          <p:attrName>style.visibility</p:attrName>
                                        </p:attrNameLst>
                                      </p:cBhvr>
                                      <p:to>
                                        <p:strVal val="visible"/>
                                      </p:to>
                                    </p:set>
                                    <p:animEffect transition="in" filter="blinds(horizontal)">
                                      <p:cBhvr>
                                        <p:cTn id="25" dur="500"/>
                                        <p:tgtEl>
                                          <p:spTgt spid="100354">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100354">
                                            <p:txEl>
                                              <p:pRg st="6" end="6"/>
                                            </p:txEl>
                                          </p:spTgt>
                                        </p:tgtEl>
                                        <p:attrNameLst>
                                          <p:attrName>style.visibility</p:attrName>
                                        </p:attrNameLst>
                                      </p:cBhvr>
                                      <p:to>
                                        <p:strVal val="visible"/>
                                      </p:to>
                                    </p:set>
                                    <p:animEffect transition="in" filter="blinds(horizontal)">
                                      <p:cBhvr>
                                        <p:cTn id="30" dur="500"/>
                                        <p:tgtEl>
                                          <p:spTgt spid="10035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60" name="AutoShape 4"/>
          <p:cNvSpPr>
            <a:spLocks noChangeArrowheads="1"/>
          </p:cNvSpPr>
          <p:nvPr/>
        </p:nvSpPr>
        <p:spPr bwMode="auto">
          <a:xfrm>
            <a:off x="539750" y="260350"/>
            <a:ext cx="2305050" cy="898525"/>
          </a:xfrm>
          <a:prstGeom prst="cloudCallout">
            <a:avLst>
              <a:gd name="adj1" fmla="val -42356"/>
              <a:gd name="adj2" fmla="val 88162"/>
            </a:avLst>
          </a:prstGeom>
          <a:solidFill>
            <a:schemeClr val="accent1"/>
          </a:solidFill>
          <a:ln w="9525">
            <a:solidFill>
              <a:schemeClr val="tx1"/>
            </a:solidFill>
            <a:round/>
            <a:headEnd/>
            <a:tailEnd/>
          </a:ln>
        </p:spPr>
        <p:txBody>
          <a:bodyPr/>
          <a:lstStyle/>
          <a:p>
            <a:r>
              <a:rPr lang="zh-CN" altLang="en-US" sz="3200" b="1">
                <a:ea typeface="楷体_GB2312" pitchFamily="49" charset="-122"/>
              </a:rPr>
              <a:t>第五段</a:t>
            </a:r>
          </a:p>
        </p:txBody>
      </p:sp>
      <p:sp>
        <p:nvSpPr>
          <p:cNvPr id="121861" name="AutoShape 5"/>
          <p:cNvSpPr>
            <a:spLocks noChangeArrowheads="1"/>
          </p:cNvSpPr>
          <p:nvPr/>
        </p:nvSpPr>
        <p:spPr bwMode="auto">
          <a:xfrm>
            <a:off x="142875" y="1428750"/>
            <a:ext cx="8858250" cy="1185863"/>
          </a:xfrm>
          <a:prstGeom prst="roundRect">
            <a:avLst>
              <a:gd name="adj" fmla="val 16667"/>
            </a:avLst>
          </a:prstGeom>
          <a:solidFill>
            <a:srgbClr val="FFCC99"/>
          </a:solidFill>
          <a:ln w="9525">
            <a:solidFill>
              <a:srgbClr val="FF99CC"/>
            </a:solidFill>
            <a:round/>
            <a:headEnd/>
            <a:tailEnd/>
          </a:ln>
        </p:spPr>
        <p:txBody>
          <a:bodyPr wrap="none" anchor="ctr"/>
          <a:lstStyle/>
          <a:p>
            <a:r>
              <a:rPr lang="en-US" altLang="zh-CN" sz="3600" b="1">
                <a:latin typeface="楷体_GB2312" pitchFamily="49" charset="-122"/>
                <a:ea typeface="楷体_GB2312" pitchFamily="49" charset="-122"/>
              </a:rPr>
              <a:t>1.</a:t>
            </a:r>
            <a:r>
              <a:rPr lang="zh-CN" altLang="en-US" sz="3600" b="1">
                <a:latin typeface="楷体_GB2312" pitchFamily="49" charset="-122"/>
                <a:ea typeface="楷体_GB2312" pitchFamily="49" charset="-122"/>
              </a:rPr>
              <a:t>本段感情色彩如何？主要写了哪些内容？</a:t>
            </a:r>
            <a:r>
              <a:rPr lang="zh-CN" altLang="en-US" sz="3600"/>
              <a:t> </a:t>
            </a:r>
          </a:p>
        </p:txBody>
      </p:sp>
      <p:sp>
        <p:nvSpPr>
          <p:cNvPr id="121862" name="Text Box 6"/>
          <p:cNvSpPr txBox="1">
            <a:spLocks noChangeArrowheads="1"/>
          </p:cNvSpPr>
          <p:nvPr/>
        </p:nvSpPr>
        <p:spPr bwMode="auto">
          <a:xfrm>
            <a:off x="214313" y="2714625"/>
            <a:ext cx="8643937" cy="2554288"/>
          </a:xfrm>
          <a:prstGeom prst="rect">
            <a:avLst/>
          </a:prstGeom>
          <a:noFill/>
          <a:ln w="9525">
            <a:noFill/>
            <a:miter lim="800000"/>
            <a:headEnd/>
            <a:tailEnd/>
          </a:ln>
        </p:spPr>
        <p:txBody>
          <a:bodyPr>
            <a:spAutoFit/>
          </a:bodyPr>
          <a:lstStyle/>
          <a:p>
            <a:r>
              <a:rPr lang="zh-CN" altLang="en-US" sz="4000" b="1">
                <a:solidFill>
                  <a:schemeClr val="accent2"/>
                </a:solidFill>
                <a:ea typeface="楷体_GB2312" pitchFamily="49" charset="-122"/>
              </a:rPr>
              <a:t>  </a:t>
            </a:r>
            <a:r>
              <a:rPr lang="zh-CN" altLang="en-US" sz="4000" b="1">
                <a:solidFill>
                  <a:srgbClr val="C00000"/>
                </a:solidFill>
                <a:ea typeface="楷体_GB2312" pitchFamily="49" charset="-122"/>
              </a:rPr>
              <a:t>本段感情色彩为“喜”，照应了开头超然欲仙的快乐。主要写客人听了苏子的话，身心释然，主客开怀畅饮，兴尽酣睡。</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21860"/>
                                        </p:tgtEl>
                                        <p:attrNameLst>
                                          <p:attrName>style.visibility</p:attrName>
                                        </p:attrNameLst>
                                      </p:cBhvr>
                                      <p:to>
                                        <p:strVal val="visible"/>
                                      </p:to>
                                    </p:set>
                                    <p:animEffect transition="in" filter="circle(in)">
                                      <p:cBhvr>
                                        <p:cTn id="7" dur="1000"/>
                                        <p:tgtEl>
                                          <p:spTgt spid="121860"/>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iterate type="lt">
                                    <p:tmPct val="10000"/>
                                  </p:iterate>
                                  <p:childTnLst>
                                    <p:set>
                                      <p:cBhvr>
                                        <p:cTn id="11" dur="1" fill="hold">
                                          <p:stCondLst>
                                            <p:cond delay="0"/>
                                          </p:stCondLst>
                                        </p:cTn>
                                        <p:tgtEl>
                                          <p:spTgt spid="121861"/>
                                        </p:tgtEl>
                                        <p:attrNameLst>
                                          <p:attrName>style.visibility</p:attrName>
                                        </p:attrNameLst>
                                      </p:cBhvr>
                                      <p:to>
                                        <p:strVal val="visible"/>
                                      </p:to>
                                    </p:set>
                                    <p:animEffect transition="in" filter="fade">
                                      <p:cBhvr>
                                        <p:cTn id="12" dur="500"/>
                                        <p:tgtEl>
                                          <p:spTgt spid="121861"/>
                                        </p:tgtEl>
                                      </p:cBhvr>
                                    </p:animEffect>
                                    <p:anim calcmode="lin" valueType="num">
                                      <p:cBhvr>
                                        <p:cTn id="13" dur="500" fill="hold"/>
                                        <p:tgtEl>
                                          <p:spTgt spid="121861"/>
                                        </p:tgtEl>
                                        <p:attrNameLst>
                                          <p:attrName>ppt_w</p:attrName>
                                        </p:attrNameLst>
                                      </p:cBhvr>
                                      <p:tavLst>
                                        <p:tav tm="0" fmla="#ppt_w*sin(2.5*pi*$)">
                                          <p:val>
                                            <p:fltVal val="0"/>
                                          </p:val>
                                        </p:tav>
                                        <p:tav tm="100000">
                                          <p:val>
                                            <p:fltVal val="1"/>
                                          </p:val>
                                        </p:tav>
                                      </p:tavLst>
                                    </p:anim>
                                    <p:anim calcmode="lin" valueType="num">
                                      <p:cBhvr>
                                        <p:cTn id="14" dur="500" fill="hold"/>
                                        <p:tgtEl>
                                          <p:spTgt spid="121861"/>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1" presetClass="entr" presetSubtype="0" fill="hold" grpId="0" nodeType="clickEffect">
                                  <p:stCondLst>
                                    <p:cond delay="0"/>
                                  </p:stCondLst>
                                  <p:iterate type="lt">
                                    <p:tmPct val="10000"/>
                                  </p:iterate>
                                  <p:childTnLst>
                                    <p:set>
                                      <p:cBhvr>
                                        <p:cTn id="18" dur="1" fill="hold">
                                          <p:stCondLst>
                                            <p:cond delay="0"/>
                                          </p:stCondLst>
                                        </p:cTn>
                                        <p:tgtEl>
                                          <p:spTgt spid="121862"/>
                                        </p:tgtEl>
                                        <p:attrNameLst>
                                          <p:attrName>style.visibility</p:attrName>
                                        </p:attrNameLst>
                                      </p:cBhvr>
                                      <p:to>
                                        <p:strVal val="visible"/>
                                      </p:to>
                                    </p:set>
                                    <p:anim calcmode="lin" valueType="num">
                                      <p:cBhvr>
                                        <p:cTn id="19" dur="500" fill="hold"/>
                                        <p:tgtEl>
                                          <p:spTgt spid="121862"/>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21862"/>
                                        </p:tgtEl>
                                        <p:attrNameLst>
                                          <p:attrName>ppt_y</p:attrName>
                                        </p:attrNameLst>
                                      </p:cBhvr>
                                      <p:tavLst>
                                        <p:tav tm="0">
                                          <p:val>
                                            <p:strVal val="#ppt_y"/>
                                          </p:val>
                                        </p:tav>
                                        <p:tav tm="100000">
                                          <p:val>
                                            <p:strVal val="#ppt_y"/>
                                          </p:val>
                                        </p:tav>
                                      </p:tavLst>
                                    </p:anim>
                                    <p:anim calcmode="lin" valueType="num">
                                      <p:cBhvr>
                                        <p:cTn id="21" dur="500" fill="hold"/>
                                        <p:tgtEl>
                                          <p:spTgt spid="121862"/>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21862"/>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218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60" grpId="0" animBg="1"/>
      <p:bldP spid="121861" grpId="0" animBg="1"/>
      <p:bldP spid="121862"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467544" y="548680"/>
            <a:ext cx="8353425" cy="1754320"/>
          </a:xfrm>
          <a:prstGeom prst="rect">
            <a:avLst/>
          </a:prstGeom>
          <a:noFill/>
          <a:ln w="9525">
            <a:noFill/>
            <a:miter lim="800000"/>
            <a:headEnd/>
            <a:tailEnd/>
          </a:ln>
          <a:effectLst/>
        </p:spPr>
        <p:txBody>
          <a:bodyPr lIns="91436" tIns="45717" rIns="91436" bIns="45717">
            <a:spAutoFit/>
          </a:bodyPr>
          <a:lstStyle/>
          <a:p>
            <a:pPr eaLnBrk="0" hangingPunct="0">
              <a:spcBef>
                <a:spcPct val="50000"/>
              </a:spcBef>
            </a:pPr>
            <a:r>
              <a:rPr lang="zh-CN" altLang="en-US" sz="3600" b="1" dirty="0"/>
              <a:t>    最后一段为什么以酒后一片狼藉，</a:t>
            </a:r>
            <a:r>
              <a:rPr lang="zh-CN" altLang="en-US" sz="3600" b="1" dirty="0">
                <a:latin typeface="宋体"/>
              </a:rPr>
              <a:t>“</a:t>
            </a:r>
            <a:r>
              <a:rPr lang="zh-CN" altLang="en-US" sz="3600" b="1" dirty="0"/>
              <a:t>相与枕藉乎舟中</a:t>
            </a:r>
            <a:r>
              <a:rPr lang="zh-CN" altLang="en-US" sz="3600" b="1" dirty="0">
                <a:latin typeface="宋体"/>
              </a:rPr>
              <a:t>”</a:t>
            </a:r>
            <a:r>
              <a:rPr lang="zh-CN" altLang="en-US" sz="3600" b="1" dirty="0"/>
              <a:t>的景象作结？表达了作者怎样的情怀和人生态度？</a:t>
            </a:r>
            <a:r>
              <a:rPr lang="zh-CN" altLang="en-US" sz="3600" dirty="0"/>
              <a:t> </a:t>
            </a:r>
          </a:p>
        </p:txBody>
      </p:sp>
      <p:sp>
        <p:nvSpPr>
          <p:cNvPr id="3" name="Text Box 4"/>
          <p:cNvSpPr txBox="1">
            <a:spLocks noChangeArrowheads="1"/>
          </p:cNvSpPr>
          <p:nvPr/>
        </p:nvSpPr>
        <p:spPr bwMode="auto">
          <a:xfrm>
            <a:off x="107950" y="2996952"/>
            <a:ext cx="9036050" cy="1200329"/>
          </a:xfrm>
          <a:prstGeom prst="rect">
            <a:avLst/>
          </a:prstGeom>
          <a:solidFill>
            <a:srgbClr val="993300"/>
          </a:solidFill>
          <a:ln w="57150" cmpd="thickThin">
            <a:solidFill>
              <a:srgbClr val="FFCC00"/>
            </a:solidFill>
            <a:miter lim="800000"/>
            <a:headEnd/>
            <a:tailEnd/>
          </a:ln>
          <a:effectLst/>
        </p:spPr>
        <p:txBody>
          <a:bodyPr>
            <a:spAutoFit/>
          </a:bodyPr>
          <a:lstStyle/>
          <a:p>
            <a:r>
              <a:rPr lang="zh-CN" altLang="en-US" sz="3600" b="1" dirty="0">
                <a:solidFill>
                  <a:srgbClr val="FFFF66"/>
                </a:solidFill>
                <a:latin typeface="Times New Roman" pitchFamily="18" charset="0"/>
                <a:ea typeface="楷体_GB2312" pitchFamily="49" charset="-122"/>
              </a:rPr>
              <a:t>照应开头，极写游赏之乐，而至于忘怀得失、</a:t>
            </a:r>
            <a:br>
              <a:rPr lang="zh-CN" altLang="en-US" sz="3600" b="1" dirty="0">
                <a:solidFill>
                  <a:srgbClr val="FFFF66"/>
                </a:solidFill>
                <a:latin typeface="Times New Roman" pitchFamily="18" charset="0"/>
                <a:ea typeface="楷体_GB2312" pitchFamily="49" charset="-122"/>
              </a:rPr>
            </a:br>
            <a:r>
              <a:rPr lang="zh-CN" altLang="en-US" sz="3600" b="1" dirty="0">
                <a:solidFill>
                  <a:srgbClr val="FFFF66"/>
                </a:solidFill>
                <a:latin typeface="Times New Roman" pitchFamily="18" charset="0"/>
                <a:ea typeface="楷体_GB2312" pitchFamily="49" charset="-122"/>
              </a:rPr>
              <a:t>超然物外的境界。表现自己坦荡的胸襟。</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4" name="AutoShape 4"/>
          <p:cNvSpPr>
            <a:spLocks noChangeArrowheads="1"/>
          </p:cNvSpPr>
          <p:nvPr/>
        </p:nvSpPr>
        <p:spPr bwMode="auto">
          <a:xfrm>
            <a:off x="714375" y="571500"/>
            <a:ext cx="7559675" cy="914400"/>
          </a:xfrm>
          <a:prstGeom prst="roundRect">
            <a:avLst>
              <a:gd name="adj" fmla="val 16667"/>
            </a:avLst>
          </a:prstGeom>
          <a:solidFill>
            <a:srgbClr val="CCCCFF"/>
          </a:solidFill>
          <a:ln w="9525">
            <a:solidFill>
              <a:schemeClr val="tx1"/>
            </a:solidFill>
            <a:round/>
            <a:headEnd/>
            <a:tailEnd/>
          </a:ln>
        </p:spPr>
        <p:txBody>
          <a:bodyPr wrap="none" anchor="ctr"/>
          <a:lstStyle/>
          <a:p>
            <a:r>
              <a:rPr lang="en-US" altLang="zh-CN" sz="4400" b="1">
                <a:latin typeface="楷体_GB2312" pitchFamily="49" charset="-122"/>
                <a:ea typeface="楷体_GB2312" pitchFamily="49" charset="-122"/>
              </a:rPr>
              <a:t>2.</a:t>
            </a:r>
            <a:r>
              <a:rPr lang="zh-CN" altLang="en-US" sz="4400" b="1">
                <a:latin typeface="楷体_GB2312" pitchFamily="49" charset="-122"/>
                <a:ea typeface="楷体_GB2312" pitchFamily="49" charset="-122"/>
              </a:rPr>
              <a:t>这样结尾有什么深刻含义？ </a:t>
            </a:r>
          </a:p>
        </p:txBody>
      </p:sp>
      <p:sp>
        <p:nvSpPr>
          <p:cNvPr id="122885" name="Text Box 5"/>
          <p:cNvSpPr txBox="1">
            <a:spLocks noChangeArrowheads="1"/>
          </p:cNvSpPr>
          <p:nvPr/>
        </p:nvSpPr>
        <p:spPr bwMode="auto">
          <a:xfrm>
            <a:off x="500063" y="2071688"/>
            <a:ext cx="8286750" cy="2800350"/>
          </a:xfrm>
          <a:prstGeom prst="rect">
            <a:avLst/>
          </a:prstGeom>
          <a:noFill/>
          <a:ln w="9525">
            <a:noFill/>
            <a:miter lim="800000"/>
            <a:headEnd/>
            <a:tailEnd/>
          </a:ln>
        </p:spPr>
        <p:txBody>
          <a:bodyPr>
            <a:spAutoFit/>
          </a:bodyPr>
          <a:lstStyle/>
          <a:p>
            <a:r>
              <a:rPr lang="zh-CN" altLang="en-US" sz="4400" b="1" dirty="0">
                <a:solidFill>
                  <a:srgbClr val="FF3300"/>
                </a:solidFill>
                <a:ea typeface="楷体_GB2312" pitchFamily="49" charset="-122"/>
              </a:rPr>
              <a:t>   这样结尾是向政敌的一种暗示：我虽然遭受迫害，贬滴黄州，但我的日子过得并不错，既不寂寞也不苦恼。这实际上是一种抗议。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2884"/>
                                        </p:tgtEl>
                                        <p:attrNameLst>
                                          <p:attrName>style.visibility</p:attrName>
                                        </p:attrNameLst>
                                      </p:cBhvr>
                                      <p:to>
                                        <p:strVal val="visible"/>
                                      </p:to>
                                    </p:set>
                                    <p:anim calcmode="lin" valueType="num">
                                      <p:cBhvr additive="base">
                                        <p:cTn id="7" dur="500" fill="hold"/>
                                        <p:tgtEl>
                                          <p:spTgt spid="122884"/>
                                        </p:tgtEl>
                                        <p:attrNameLst>
                                          <p:attrName>ppt_x</p:attrName>
                                        </p:attrNameLst>
                                      </p:cBhvr>
                                      <p:tavLst>
                                        <p:tav tm="0">
                                          <p:val>
                                            <p:strVal val="#ppt_x"/>
                                          </p:val>
                                        </p:tav>
                                        <p:tav tm="100000">
                                          <p:val>
                                            <p:strVal val="#ppt_x"/>
                                          </p:val>
                                        </p:tav>
                                      </p:tavLst>
                                    </p:anim>
                                    <p:anim calcmode="lin" valueType="num">
                                      <p:cBhvr additive="base">
                                        <p:cTn id="8" dur="500" fill="hold"/>
                                        <p:tgtEl>
                                          <p:spTgt spid="12288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4" fill="hold" grpId="0" nodeType="clickEffect">
                                  <p:stCondLst>
                                    <p:cond delay="0"/>
                                  </p:stCondLst>
                                  <p:childTnLst>
                                    <p:set>
                                      <p:cBhvr>
                                        <p:cTn id="12" dur="1" fill="hold">
                                          <p:stCondLst>
                                            <p:cond delay="0"/>
                                          </p:stCondLst>
                                        </p:cTn>
                                        <p:tgtEl>
                                          <p:spTgt spid="122885"/>
                                        </p:tgtEl>
                                        <p:attrNameLst>
                                          <p:attrName>style.visibility</p:attrName>
                                        </p:attrNameLst>
                                      </p:cBhvr>
                                      <p:to>
                                        <p:strVal val="visible"/>
                                      </p:to>
                                    </p:set>
                                    <p:animEffect transition="in" filter="wheel(4)">
                                      <p:cBhvr>
                                        <p:cTn id="13" dur="1000"/>
                                        <p:tgtEl>
                                          <p:spTgt spid="1228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4" grpId="0" animBg="1"/>
      <p:bldP spid="122885"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ext Box 4"/>
          <p:cNvSpPr txBox="1">
            <a:spLocks noChangeArrowheads="1"/>
          </p:cNvSpPr>
          <p:nvPr/>
        </p:nvSpPr>
        <p:spPr bwMode="auto">
          <a:xfrm>
            <a:off x="1042988" y="620713"/>
            <a:ext cx="6769100" cy="579437"/>
          </a:xfrm>
          <a:prstGeom prst="rect">
            <a:avLst/>
          </a:prstGeom>
          <a:noFill/>
          <a:ln w="9525">
            <a:noFill/>
            <a:miter lim="800000"/>
            <a:headEnd/>
            <a:tailEnd/>
          </a:ln>
        </p:spPr>
        <p:txBody>
          <a:bodyPr>
            <a:spAutoFit/>
          </a:bodyPr>
          <a:lstStyle/>
          <a:p>
            <a:r>
              <a:rPr lang="zh-CN" altLang="en-US" sz="3200" b="1">
                <a:solidFill>
                  <a:srgbClr val="FF0000"/>
                </a:solidFill>
              </a:rPr>
              <a:t>问题：</a:t>
            </a:r>
            <a:r>
              <a:rPr lang="zh-CN" altLang="en-US" sz="3200" b="1">
                <a:solidFill>
                  <a:srgbClr val="0000CC"/>
                </a:solidFill>
              </a:rPr>
              <a:t>这种写法有没有特别之处？</a:t>
            </a:r>
          </a:p>
        </p:txBody>
      </p:sp>
      <p:sp>
        <p:nvSpPr>
          <p:cNvPr id="96259" name="Text Box 5"/>
          <p:cNvSpPr txBox="1">
            <a:spLocks noChangeArrowheads="1"/>
          </p:cNvSpPr>
          <p:nvPr/>
        </p:nvSpPr>
        <p:spPr bwMode="auto">
          <a:xfrm>
            <a:off x="539750" y="1557338"/>
            <a:ext cx="8362950" cy="946150"/>
          </a:xfrm>
          <a:prstGeom prst="rect">
            <a:avLst/>
          </a:prstGeom>
          <a:noFill/>
          <a:ln w="9525">
            <a:noFill/>
            <a:miter lim="800000"/>
            <a:headEnd/>
            <a:tailEnd/>
          </a:ln>
        </p:spPr>
        <p:txBody>
          <a:bodyPr wrap="none">
            <a:spAutoFit/>
          </a:bodyPr>
          <a:lstStyle/>
          <a:p>
            <a:r>
              <a:rPr lang="zh-CN" altLang="en-US" sz="2800" b="1"/>
              <a:t>巧妙地运用互补结构，采用主客问答的形式，而主客</a:t>
            </a:r>
          </a:p>
          <a:p>
            <a:r>
              <a:rPr lang="zh-CN" altLang="en-US" sz="2800" b="1"/>
              <a:t>实际上是苏轼人生的两个层面：</a:t>
            </a:r>
          </a:p>
        </p:txBody>
      </p:sp>
      <p:sp>
        <p:nvSpPr>
          <p:cNvPr id="96260" name="Rectangle 6"/>
          <p:cNvSpPr>
            <a:spLocks noChangeArrowheads="1"/>
          </p:cNvSpPr>
          <p:nvPr/>
        </p:nvSpPr>
        <p:spPr bwMode="auto">
          <a:xfrm>
            <a:off x="539750" y="2711450"/>
            <a:ext cx="8388350" cy="2716213"/>
          </a:xfrm>
          <a:prstGeom prst="rect">
            <a:avLst/>
          </a:prstGeom>
          <a:noFill/>
          <a:ln w="9525">
            <a:noFill/>
            <a:miter lim="800000"/>
            <a:headEnd/>
            <a:tailEnd/>
          </a:ln>
        </p:spPr>
        <p:txBody>
          <a:bodyPr anchor="ctr">
            <a:spAutoFit/>
          </a:bodyPr>
          <a:lstStyle/>
          <a:p>
            <a:r>
              <a:rPr lang="zh-CN" altLang="en-US" sz="3600" b="1">
                <a:solidFill>
                  <a:srgbClr val="0000CC"/>
                </a:solidFill>
                <a:latin typeface="Times New Roman" pitchFamily="18" charset="0"/>
                <a:ea typeface="华文新魏" pitchFamily="2" charset="-122"/>
              </a:rPr>
              <a:t>主人</a:t>
            </a:r>
            <a:r>
              <a:rPr lang="en-US" altLang="zh-CN" sz="3600" b="1">
                <a:solidFill>
                  <a:srgbClr val="0000CC"/>
                </a:solidFill>
                <a:latin typeface="Times New Roman" pitchFamily="18" charset="0"/>
                <a:ea typeface="华文新魏" pitchFamily="2" charset="-122"/>
              </a:rPr>
              <a:t>———</a:t>
            </a:r>
          </a:p>
          <a:p>
            <a:r>
              <a:rPr lang="en-US" altLang="zh-CN" sz="3600" b="1">
                <a:solidFill>
                  <a:srgbClr val="0000CC"/>
                </a:solidFill>
                <a:latin typeface="Times New Roman" pitchFamily="18" charset="0"/>
                <a:ea typeface="华文新魏" pitchFamily="2" charset="-122"/>
              </a:rPr>
              <a:t>        </a:t>
            </a:r>
            <a:r>
              <a:rPr lang="zh-CN" altLang="en-US" sz="2800" b="1">
                <a:solidFill>
                  <a:srgbClr val="FF0000"/>
                </a:solidFill>
                <a:latin typeface="Times New Roman" pitchFamily="18" charset="0"/>
                <a:ea typeface="华文新魏" pitchFamily="2" charset="-122"/>
              </a:rPr>
              <a:t>道者的苏轼：</a:t>
            </a:r>
            <a:r>
              <a:rPr lang="en-US" sz="2800" b="1">
                <a:solidFill>
                  <a:srgbClr val="FF0000"/>
                </a:solidFill>
                <a:latin typeface="Times New Roman" pitchFamily="18" charset="0"/>
                <a:ea typeface="华文新魏" pitchFamily="2" charset="-122"/>
              </a:rPr>
              <a:t>达观</a:t>
            </a:r>
            <a:r>
              <a:rPr lang="zh-CN" altLang="en-US" sz="2800" b="1">
                <a:solidFill>
                  <a:srgbClr val="FF0000"/>
                </a:solidFill>
                <a:latin typeface="Times New Roman" pitchFamily="18" charset="0"/>
                <a:ea typeface="华文新魏" pitchFamily="2" charset="-122"/>
              </a:rPr>
              <a:t>,因缘自适,随遇而安</a:t>
            </a:r>
          </a:p>
          <a:p>
            <a:r>
              <a:rPr lang="zh-CN" altLang="en-US" sz="3600" b="1">
                <a:solidFill>
                  <a:srgbClr val="0000CC"/>
                </a:solidFill>
                <a:latin typeface="Times New Roman" pitchFamily="18" charset="0"/>
                <a:ea typeface="华文新魏" pitchFamily="2" charset="-122"/>
              </a:rPr>
              <a:t>客人</a:t>
            </a:r>
            <a:r>
              <a:rPr lang="en-US" altLang="zh-CN" sz="3600" b="1">
                <a:solidFill>
                  <a:srgbClr val="0000CC"/>
                </a:solidFill>
                <a:latin typeface="Times New Roman" pitchFamily="18" charset="0"/>
                <a:ea typeface="华文新魏" pitchFamily="2" charset="-122"/>
              </a:rPr>
              <a:t>——</a:t>
            </a:r>
          </a:p>
          <a:p>
            <a:r>
              <a:rPr lang="en-US" altLang="zh-CN" sz="3600" b="1">
                <a:solidFill>
                  <a:srgbClr val="0000CC"/>
                </a:solidFill>
                <a:latin typeface="Times New Roman" pitchFamily="18" charset="0"/>
                <a:ea typeface="华文新魏" pitchFamily="2" charset="-122"/>
              </a:rPr>
              <a:t>        </a:t>
            </a:r>
            <a:r>
              <a:rPr lang="zh-CN" altLang="en-US" sz="2800" b="1">
                <a:solidFill>
                  <a:srgbClr val="FF0000"/>
                </a:solidFill>
                <a:latin typeface="Times New Roman" pitchFamily="18" charset="0"/>
                <a:ea typeface="华文新魏" pitchFamily="2" charset="-122"/>
              </a:rPr>
              <a:t>儒者的苏轼：</a:t>
            </a:r>
            <a:r>
              <a:rPr lang="en-US" sz="2800" b="1">
                <a:solidFill>
                  <a:srgbClr val="FF0000"/>
                </a:solidFill>
                <a:latin typeface="Times New Roman" pitchFamily="18" charset="0"/>
                <a:ea typeface="华文新魏" pitchFamily="2" charset="-122"/>
              </a:rPr>
              <a:t>悲观</a:t>
            </a:r>
            <a:r>
              <a:rPr lang="zh-CN" altLang="en-US" sz="2800" b="1">
                <a:solidFill>
                  <a:srgbClr val="FF0000"/>
                </a:solidFill>
                <a:latin typeface="Times New Roman" pitchFamily="18" charset="0"/>
                <a:ea typeface="华文新魏" pitchFamily="2" charset="-122"/>
              </a:rPr>
              <a:t>,人生短暂,生命渺小，事业无成，理想破灭</a:t>
            </a:r>
            <a:endParaRPr lang="en-US" sz="2800" b="1">
              <a:solidFill>
                <a:srgbClr val="FF0000"/>
              </a:solidFill>
              <a:latin typeface="Times New Roman" pitchFamily="18" charset="0"/>
              <a:ea typeface="华文新魏" pitchFamily="2" charset="-122"/>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Text Box 2"/>
          <p:cNvSpPr txBox="1">
            <a:spLocks noChangeArrowheads="1"/>
          </p:cNvSpPr>
          <p:nvPr/>
        </p:nvSpPr>
        <p:spPr bwMode="auto">
          <a:xfrm>
            <a:off x="6443663" y="1196975"/>
            <a:ext cx="1828800" cy="92075"/>
          </a:xfrm>
          <a:prstGeom prst="rect">
            <a:avLst/>
          </a:prstGeom>
          <a:noFill/>
          <a:ln w="9525">
            <a:noFill/>
            <a:miter lim="800000"/>
            <a:headEnd/>
            <a:tailEnd/>
          </a:ln>
          <a:effectLst/>
        </p:spPr>
        <p:txBody>
          <a:bodyPr vert="eaVert" wrap="none">
            <a:spAutoFit/>
          </a:bodyPr>
          <a:lstStyle/>
          <a:p>
            <a:endParaRPr kumimoji="1" lang="zh-CN" altLang="en-US" sz="5400" b="1">
              <a:solidFill>
                <a:schemeClr val="accent2"/>
              </a:solidFill>
              <a:latin typeface="Times New Roman" pitchFamily="18" charset="0"/>
              <a:ea typeface="华文行楷" pitchFamily="2" charset="-122"/>
            </a:endParaRPr>
          </a:p>
          <a:p>
            <a:endParaRPr kumimoji="1" lang="zh-CN" altLang="en-US" sz="5400" b="1">
              <a:solidFill>
                <a:schemeClr val="accent2"/>
              </a:solidFill>
              <a:latin typeface="Times New Roman" pitchFamily="18" charset="0"/>
              <a:ea typeface="华文行楷" pitchFamily="2" charset="-122"/>
            </a:endParaRPr>
          </a:p>
        </p:txBody>
      </p:sp>
      <p:sp>
        <p:nvSpPr>
          <p:cNvPr id="166915" name="Rectangle 3"/>
          <p:cNvSpPr>
            <a:spLocks noChangeArrowheads="1"/>
          </p:cNvSpPr>
          <p:nvPr/>
        </p:nvSpPr>
        <p:spPr bwMode="auto">
          <a:xfrm>
            <a:off x="947738" y="2951163"/>
            <a:ext cx="5557837" cy="2730500"/>
          </a:xfrm>
          <a:prstGeom prst="rect">
            <a:avLst/>
          </a:prstGeom>
          <a:noFill/>
          <a:ln w="9525">
            <a:noFill/>
            <a:miter lim="800000"/>
            <a:headEnd/>
            <a:tailEnd/>
          </a:ln>
          <a:effectLst/>
        </p:spPr>
        <p:txBody>
          <a:bodyPr>
            <a:spAutoFit/>
          </a:bodyPr>
          <a:lstStyle/>
          <a:p>
            <a:pPr>
              <a:lnSpc>
                <a:spcPct val="160000"/>
              </a:lnSpc>
            </a:pPr>
            <a:r>
              <a:rPr kumimoji="1" lang="zh-CN" altLang="en-US" sz="3600" b="1">
                <a:solidFill>
                  <a:schemeClr val="tx1"/>
                </a:solidFill>
                <a:latin typeface="Times New Roman" pitchFamily="18" charset="0"/>
              </a:rPr>
              <a:t>积极进取，直面人生</a:t>
            </a:r>
          </a:p>
          <a:p>
            <a:pPr>
              <a:lnSpc>
                <a:spcPct val="160000"/>
              </a:lnSpc>
            </a:pPr>
            <a:endParaRPr kumimoji="1" lang="zh-CN" altLang="en-US" sz="3600" b="1">
              <a:solidFill>
                <a:schemeClr val="tx1"/>
              </a:solidFill>
              <a:latin typeface="Times New Roman" pitchFamily="18" charset="0"/>
            </a:endParaRPr>
          </a:p>
          <a:p>
            <a:pPr>
              <a:lnSpc>
                <a:spcPct val="160000"/>
              </a:lnSpc>
            </a:pPr>
            <a:r>
              <a:rPr kumimoji="1" lang="zh-CN" altLang="en-US" sz="3600" b="1">
                <a:solidFill>
                  <a:schemeClr val="tx1"/>
                </a:solidFill>
                <a:latin typeface="Times New Roman" pitchFamily="18" charset="0"/>
              </a:rPr>
              <a:t>听任天命，随遇而安</a:t>
            </a:r>
          </a:p>
        </p:txBody>
      </p:sp>
      <p:sp>
        <p:nvSpPr>
          <p:cNvPr id="166916" name="Oval 4"/>
          <p:cNvSpPr>
            <a:spLocks noChangeArrowheads="1"/>
          </p:cNvSpPr>
          <p:nvPr/>
        </p:nvSpPr>
        <p:spPr bwMode="auto">
          <a:xfrm>
            <a:off x="588963" y="896938"/>
            <a:ext cx="2390775" cy="1017587"/>
          </a:xfrm>
          <a:prstGeom prst="ellipse">
            <a:avLst/>
          </a:prstGeom>
          <a:solidFill>
            <a:srgbClr val="660066"/>
          </a:solidFill>
          <a:ln w="28575" algn="ctr">
            <a:solidFill>
              <a:srgbClr val="E0BAF8"/>
            </a:solidFill>
            <a:round/>
            <a:headEnd/>
            <a:tailEnd/>
          </a:ln>
          <a:effectLst/>
        </p:spPr>
        <p:txBody>
          <a:bodyPr>
            <a:spAutoFit/>
          </a:bodyPr>
          <a:lstStyle/>
          <a:p>
            <a:endParaRPr lang="zh-CN" altLang="en-US"/>
          </a:p>
        </p:txBody>
      </p:sp>
      <p:sp>
        <p:nvSpPr>
          <p:cNvPr id="166917" name="Rectangle 5"/>
          <p:cNvSpPr>
            <a:spLocks noChangeArrowheads="1"/>
          </p:cNvSpPr>
          <p:nvPr/>
        </p:nvSpPr>
        <p:spPr bwMode="auto">
          <a:xfrm>
            <a:off x="1114425" y="998538"/>
            <a:ext cx="2008188" cy="762000"/>
          </a:xfrm>
          <a:prstGeom prst="rect">
            <a:avLst/>
          </a:prstGeom>
          <a:noFill/>
          <a:ln w="25400">
            <a:noFill/>
            <a:miter lim="800000"/>
            <a:headEnd/>
            <a:tailEnd/>
          </a:ln>
          <a:effectLst/>
        </p:spPr>
        <p:txBody>
          <a:bodyPr>
            <a:spAutoFit/>
          </a:bodyPr>
          <a:lstStyle/>
          <a:p>
            <a:r>
              <a:rPr lang="zh-CN" altLang="en-US" sz="4400" b="1">
                <a:latin typeface="Arial" pitchFamily="34" charset="0"/>
                <a:ea typeface="华文新魏" pitchFamily="2" charset="-122"/>
              </a:rPr>
              <a:t>小结</a:t>
            </a:r>
          </a:p>
        </p:txBody>
      </p:sp>
      <p:pic>
        <p:nvPicPr>
          <p:cNvPr id="166918" name="Picture 6" descr="国画二十三"/>
          <p:cNvPicPr>
            <a:picLocks noChangeAspect="1" noChangeArrowheads="1"/>
          </p:cNvPicPr>
          <p:nvPr/>
        </p:nvPicPr>
        <p:blipFill>
          <a:blip r:embed="rId2" cstate="print"/>
          <a:srcRect/>
          <a:stretch>
            <a:fillRect/>
          </a:stretch>
        </p:blipFill>
        <p:spPr bwMode="auto">
          <a:xfrm>
            <a:off x="4611688" y="173038"/>
            <a:ext cx="3654425" cy="2220912"/>
          </a:xfrm>
          <a:prstGeom prst="rect">
            <a:avLst/>
          </a:prstGeom>
          <a:noFill/>
          <a:ln w="28575">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AutoShape 2"/>
          <p:cNvSpPr>
            <a:spLocks/>
          </p:cNvSpPr>
          <p:nvPr/>
        </p:nvSpPr>
        <p:spPr bwMode="auto">
          <a:xfrm>
            <a:off x="5483225" y="3238500"/>
            <a:ext cx="215900" cy="2447925"/>
          </a:xfrm>
          <a:prstGeom prst="rightBrace">
            <a:avLst>
              <a:gd name="adj1" fmla="val 94485"/>
              <a:gd name="adj2" fmla="val 50000"/>
            </a:avLst>
          </a:prstGeom>
          <a:noFill/>
          <a:ln w="38100">
            <a:solidFill>
              <a:schemeClr val="accent2"/>
            </a:solidFill>
            <a:round/>
            <a:headEnd/>
            <a:tailEnd/>
          </a:ln>
          <a:effectLst/>
        </p:spPr>
        <p:txBody>
          <a:bodyPr wrap="none" anchor="ctr"/>
          <a:lstStyle/>
          <a:p>
            <a:endParaRPr lang="zh-CN" altLang="en-US"/>
          </a:p>
        </p:txBody>
      </p:sp>
      <p:sp>
        <p:nvSpPr>
          <p:cNvPr id="167939" name="Text Box 3"/>
          <p:cNvSpPr txBox="1">
            <a:spLocks noChangeArrowheads="1"/>
          </p:cNvSpPr>
          <p:nvPr/>
        </p:nvSpPr>
        <p:spPr bwMode="auto">
          <a:xfrm>
            <a:off x="6443663" y="1196975"/>
            <a:ext cx="1828800" cy="92075"/>
          </a:xfrm>
          <a:prstGeom prst="rect">
            <a:avLst/>
          </a:prstGeom>
          <a:noFill/>
          <a:ln w="9525">
            <a:noFill/>
            <a:miter lim="800000"/>
            <a:headEnd/>
            <a:tailEnd/>
          </a:ln>
          <a:effectLst/>
        </p:spPr>
        <p:txBody>
          <a:bodyPr vert="eaVert" wrap="none">
            <a:spAutoFit/>
          </a:bodyPr>
          <a:lstStyle/>
          <a:p>
            <a:endParaRPr kumimoji="1" lang="zh-CN" altLang="en-US" sz="5400" b="1">
              <a:solidFill>
                <a:schemeClr val="accent2"/>
              </a:solidFill>
              <a:latin typeface="Times New Roman" pitchFamily="18" charset="0"/>
              <a:ea typeface="华文行楷" pitchFamily="2" charset="-122"/>
            </a:endParaRPr>
          </a:p>
          <a:p>
            <a:endParaRPr kumimoji="1" lang="zh-CN" altLang="en-US" sz="5400" b="1">
              <a:solidFill>
                <a:schemeClr val="accent2"/>
              </a:solidFill>
              <a:latin typeface="Times New Roman" pitchFamily="18" charset="0"/>
              <a:ea typeface="华文行楷" pitchFamily="2" charset="-122"/>
            </a:endParaRPr>
          </a:p>
        </p:txBody>
      </p:sp>
      <p:sp>
        <p:nvSpPr>
          <p:cNvPr id="167940" name="Rectangle 4"/>
          <p:cNvSpPr>
            <a:spLocks noChangeArrowheads="1"/>
          </p:cNvSpPr>
          <p:nvPr/>
        </p:nvSpPr>
        <p:spPr bwMode="auto">
          <a:xfrm>
            <a:off x="947738" y="2951163"/>
            <a:ext cx="5557837" cy="2730500"/>
          </a:xfrm>
          <a:prstGeom prst="rect">
            <a:avLst/>
          </a:prstGeom>
          <a:noFill/>
          <a:ln w="9525">
            <a:noFill/>
            <a:miter lim="800000"/>
            <a:headEnd/>
            <a:tailEnd/>
          </a:ln>
          <a:effectLst/>
        </p:spPr>
        <p:txBody>
          <a:bodyPr>
            <a:spAutoFit/>
          </a:bodyPr>
          <a:lstStyle/>
          <a:p>
            <a:pPr>
              <a:lnSpc>
                <a:spcPct val="160000"/>
              </a:lnSpc>
            </a:pPr>
            <a:r>
              <a:rPr kumimoji="1" lang="zh-CN" altLang="en-US" sz="3600" b="1">
                <a:solidFill>
                  <a:schemeClr val="tx1"/>
                </a:solidFill>
                <a:latin typeface="Times New Roman" pitchFamily="18" charset="0"/>
              </a:rPr>
              <a:t>积极进取，直面人生</a:t>
            </a:r>
          </a:p>
          <a:p>
            <a:pPr>
              <a:lnSpc>
                <a:spcPct val="160000"/>
              </a:lnSpc>
            </a:pPr>
            <a:endParaRPr kumimoji="1" lang="zh-CN" altLang="en-US" sz="3600" b="1">
              <a:solidFill>
                <a:schemeClr val="tx1"/>
              </a:solidFill>
              <a:latin typeface="Times New Roman" pitchFamily="18" charset="0"/>
            </a:endParaRPr>
          </a:p>
          <a:p>
            <a:pPr>
              <a:lnSpc>
                <a:spcPct val="160000"/>
              </a:lnSpc>
            </a:pPr>
            <a:r>
              <a:rPr kumimoji="1" lang="zh-CN" altLang="en-US" sz="3600" b="1">
                <a:solidFill>
                  <a:schemeClr val="tx1"/>
                </a:solidFill>
                <a:latin typeface="Times New Roman" pitchFamily="18" charset="0"/>
              </a:rPr>
              <a:t>听任天命，随遇而安</a:t>
            </a:r>
          </a:p>
        </p:txBody>
      </p:sp>
      <p:sp>
        <p:nvSpPr>
          <p:cNvPr id="167941" name="Rectangle 5"/>
          <p:cNvSpPr>
            <a:spLocks noChangeArrowheads="1"/>
          </p:cNvSpPr>
          <p:nvPr/>
        </p:nvSpPr>
        <p:spPr bwMode="auto">
          <a:xfrm>
            <a:off x="6275388" y="2590800"/>
            <a:ext cx="942975" cy="3387725"/>
          </a:xfrm>
          <a:prstGeom prst="rect">
            <a:avLst/>
          </a:prstGeom>
          <a:noFill/>
          <a:ln w="9525">
            <a:noFill/>
            <a:miter lim="800000"/>
            <a:headEnd/>
            <a:tailEnd/>
          </a:ln>
          <a:effectLst/>
        </p:spPr>
        <p:txBody>
          <a:bodyPr>
            <a:spAutoFit/>
          </a:bodyPr>
          <a:lstStyle/>
          <a:p>
            <a:r>
              <a:rPr kumimoji="1" lang="zh-CN" altLang="en-US" sz="3600" b="1">
                <a:solidFill>
                  <a:schemeClr val="accent2"/>
                </a:solidFill>
                <a:latin typeface="Times New Roman" pitchFamily="18" charset="0"/>
              </a:rPr>
              <a:t>达</a:t>
            </a:r>
            <a:r>
              <a:rPr kumimoji="1" lang="zh-CN" altLang="ja-JP" sz="3600" b="1">
                <a:solidFill>
                  <a:schemeClr val="accent2"/>
                </a:solidFill>
                <a:latin typeface="Times New Roman" pitchFamily="18" charset="0"/>
              </a:rPr>
              <a:t/>
            </a:r>
            <a:br>
              <a:rPr kumimoji="1" lang="zh-CN" altLang="ja-JP" sz="3600" b="1">
                <a:solidFill>
                  <a:schemeClr val="accent2"/>
                </a:solidFill>
                <a:latin typeface="Times New Roman" pitchFamily="18" charset="0"/>
              </a:rPr>
            </a:br>
            <a:r>
              <a:rPr kumimoji="1" lang="zh-CN" altLang="en-US" sz="3600" b="1">
                <a:solidFill>
                  <a:schemeClr val="accent2"/>
                </a:solidFill>
                <a:latin typeface="Times New Roman" pitchFamily="18" charset="0"/>
              </a:rPr>
              <a:t>则</a:t>
            </a:r>
            <a:r>
              <a:rPr kumimoji="1" lang="zh-CN" altLang="ja-JP" sz="3600" b="1">
                <a:solidFill>
                  <a:schemeClr val="accent2"/>
                </a:solidFill>
                <a:latin typeface="Times New Roman" pitchFamily="18" charset="0"/>
              </a:rPr>
              <a:t/>
            </a:r>
            <a:br>
              <a:rPr kumimoji="1" lang="zh-CN" altLang="ja-JP" sz="3600" b="1">
                <a:solidFill>
                  <a:schemeClr val="accent2"/>
                </a:solidFill>
                <a:latin typeface="Times New Roman" pitchFamily="18" charset="0"/>
              </a:rPr>
            </a:br>
            <a:r>
              <a:rPr kumimoji="1" lang="zh-CN" altLang="en-US" sz="3600" b="1">
                <a:solidFill>
                  <a:schemeClr val="accent2"/>
                </a:solidFill>
                <a:latin typeface="Times New Roman" pitchFamily="18" charset="0"/>
              </a:rPr>
              <a:t>兼</a:t>
            </a:r>
            <a:r>
              <a:rPr kumimoji="1" lang="zh-CN" altLang="ja-JP" sz="3600" b="1">
                <a:solidFill>
                  <a:schemeClr val="accent2"/>
                </a:solidFill>
                <a:latin typeface="Times New Roman" pitchFamily="18" charset="0"/>
              </a:rPr>
              <a:t/>
            </a:r>
            <a:br>
              <a:rPr kumimoji="1" lang="zh-CN" altLang="ja-JP" sz="3600" b="1">
                <a:solidFill>
                  <a:schemeClr val="accent2"/>
                </a:solidFill>
                <a:latin typeface="Times New Roman" pitchFamily="18" charset="0"/>
              </a:rPr>
            </a:br>
            <a:r>
              <a:rPr kumimoji="1" lang="zh-CN" altLang="en-US" sz="3600" b="1">
                <a:solidFill>
                  <a:schemeClr val="accent2"/>
                </a:solidFill>
                <a:latin typeface="Times New Roman" pitchFamily="18" charset="0"/>
              </a:rPr>
              <a:t>济</a:t>
            </a:r>
            <a:r>
              <a:rPr kumimoji="1" lang="zh-CN" altLang="ja-JP" sz="3600" b="1">
                <a:solidFill>
                  <a:schemeClr val="accent2"/>
                </a:solidFill>
                <a:latin typeface="Times New Roman" pitchFamily="18" charset="0"/>
              </a:rPr>
              <a:t/>
            </a:r>
            <a:br>
              <a:rPr kumimoji="1" lang="zh-CN" altLang="ja-JP" sz="3600" b="1">
                <a:solidFill>
                  <a:schemeClr val="accent2"/>
                </a:solidFill>
                <a:latin typeface="Times New Roman" pitchFamily="18" charset="0"/>
              </a:rPr>
            </a:br>
            <a:r>
              <a:rPr kumimoji="1" lang="zh-CN" altLang="en-US" sz="3600" b="1">
                <a:solidFill>
                  <a:schemeClr val="accent2"/>
                </a:solidFill>
                <a:latin typeface="Times New Roman" pitchFamily="18" charset="0"/>
              </a:rPr>
              <a:t>天</a:t>
            </a:r>
            <a:r>
              <a:rPr kumimoji="1" lang="zh-CN" altLang="ja-JP" sz="3600" b="1">
                <a:solidFill>
                  <a:schemeClr val="accent2"/>
                </a:solidFill>
                <a:latin typeface="Times New Roman" pitchFamily="18" charset="0"/>
              </a:rPr>
              <a:t/>
            </a:r>
            <a:br>
              <a:rPr kumimoji="1" lang="zh-CN" altLang="ja-JP" sz="3600" b="1">
                <a:solidFill>
                  <a:schemeClr val="accent2"/>
                </a:solidFill>
                <a:latin typeface="Times New Roman" pitchFamily="18" charset="0"/>
              </a:rPr>
            </a:br>
            <a:r>
              <a:rPr kumimoji="1" lang="zh-CN" altLang="en-US" sz="3600" b="1">
                <a:solidFill>
                  <a:schemeClr val="accent2"/>
                </a:solidFill>
                <a:latin typeface="Times New Roman" pitchFamily="18" charset="0"/>
              </a:rPr>
              <a:t>下</a:t>
            </a:r>
          </a:p>
        </p:txBody>
      </p:sp>
      <p:sp>
        <p:nvSpPr>
          <p:cNvPr id="167942" name="Rectangle 6"/>
          <p:cNvSpPr>
            <a:spLocks noChangeArrowheads="1"/>
          </p:cNvSpPr>
          <p:nvPr/>
        </p:nvSpPr>
        <p:spPr bwMode="auto">
          <a:xfrm>
            <a:off x="6956425" y="2582863"/>
            <a:ext cx="928688" cy="3387725"/>
          </a:xfrm>
          <a:prstGeom prst="rect">
            <a:avLst/>
          </a:prstGeom>
          <a:noFill/>
          <a:ln w="9525">
            <a:noFill/>
            <a:miter lim="800000"/>
            <a:headEnd/>
            <a:tailEnd/>
          </a:ln>
          <a:effectLst/>
        </p:spPr>
        <p:txBody>
          <a:bodyPr>
            <a:spAutoFit/>
          </a:bodyPr>
          <a:lstStyle/>
          <a:p>
            <a:r>
              <a:rPr kumimoji="1" lang="zh-CN" altLang="en-US" sz="3600" b="1">
                <a:solidFill>
                  <a:schemeClr val="accent2"/>
                </a:solidFill>
                <a:latin typeface="Times New Roman" pitchFamily="18" charset="0"/>
              </a:rPr>
              <a:t>穷</a:t>
            </a:r>
            <a:r>
              <a:rPr kumimoji="1" lang="zh-CN" altLang="ja-JP" sz="3600" b="1">
                <a:solidFill>
                  <a:schemeClr val="accent2"/>
                </a:solidFill>
                <a:latin typeface="Times New Roman" pitchFamily="18" charset="0"/>
              </a:rPr>
              <a:t/>
            </a:r>
            <a:br>
              <a:rPr kumimoji="1" lang="zh-CN" altLang="ja-JP" sz="3600" b="1">
                <a:solidFill>
                  <a:schemeClr val="accent2"/>
                </a:solidFill>
                <a:latin typeface="Times New Roman" pitchFamily="18" charset="0"/>
              </a:rPr>
            </a:br>
            <a:r>
              <a:rPr kumimoji="1" lang="zh-CN" altLang="en-US" sz="3600" b="1">
                <a:solidFill>
                  <a:schemeClr val="accent2"/>
                </a:solidFill>
                <a:latin typeface="Times New Roman" pitchFamily="18" charset="0"/>
              </a:rPr>
              <a:t>则</a:t>
            </a:r>
            <a:r>
              <a:rPr kumimoji="1" lang="zh-CN" altLang="ja-JP" sz="3600" b="1">
                <a:solidFill>
                  <a:schemeClr val="accent2"/>
                </a:solidFill>
                <a:latin typeface="Times New Roman" pitchFamily="18" charset="0"/>
              </a:rPr>
              <a:t/>
            </a:r>
            <a:br>
              <a:rPr kumimoji="1" lang="zh-CN" altLang="ja-JP" sz="3600" b="1">
                <a:solidFill>
                  <a:schemeClr val="accent2"/>
                </a:solidFill>
                <a:latin typeface="Times New Roman" pitchFamily="18" charset="0"/>
              </a:rPr>
            </a:br>
            <a:r>
              <a:rPr kumimoji="1" lang="zh-CN" altLang="en-US" sz="3600" b="1">
                <a:solidFill>
                  <a:schemeClr val="accent2"/>
                </a:solidFill>
                <a:latin typeface="Times New Roman" pitchFamily="18" charset="0"/>
              </a:rPr>
              <a:t>独</a:t>
            </a:r>
            <a:r>
              <a:rPr kumimoji="1" lang="zh-CN" altLang="ja-JP" sz="3600" b="1">
                <a:solidFill>
                  <a:schemeClr val="accent2"/>
                </a:solidFill>
                <a:latin typeface="Times New Roman" pitchFamily="18" charset="0"/>
              </a:rPr>
              <a:t/>
            </a:r>
            <a:br>
              <a:rPr kumimoji="1" lang="zh-CN" altLang="ja-JP" sz="3600" b="1">
                <a:solidFill>
                  <a:schemeClr val="accent2"/>
                </a:solidFill>
                <a:latin typeface="Times New Roman" pitchFamily="18" charset="0"/>
              </a:rPr>
            </a:br>
            <a:r>
              <a:rPr kumimoji="1" lang="zh-CN" altLang="en-US" sz="3600" b="1">
                <a:solidFill>
                  <a:schemeClr val="accent2"/>
                </a:solidFill>
                <a:latin typeface="Times New Roman" pitchFamily="18" charset="0"/>
              </a:rPr>
              <a:t>善</a:t>
            </a:r>
            <a:r>
              <a:rPr kumimoji="1" lang="zh-CN" altLang="ja-JP" sz="3600" b="1">
                <a:solidFill>
                  <a:schemeClr val="accent2"/>
                </a:solidFill>
                <a:latin typeface="Times New Roman" pitchFamily="18" charset="0"/>
              </a:rPr>
              <a:t/>
            </a:r>
            <a:br>
              <a:rPr kumimoji="1" lang="zh-CN" altLang="ja-JP" sz="3600" b="1">
                <a:solidFill>
                  <a:schemeClr val="accent2"/>
                </a:solidFill>
                <a:latin typeface="Times New Roman" pitchFamily="18" charset="0"/>
              </a:rPr>
            </a:br>
            <a:r>
              <a:rPr kumimoji="1" lang="zh-CN" altLang="en-US" sz="3600" b="1">
                <a:solidFill>
                  <a:schemeClr val="accent2"/>
                </a:solidFill>
                <a:latin typeface="Times New Roman" pitchFamily="18" charset="0"/>
              </a:rPr>
              <a:t>其</a:t>
            </a:r>
            <a:r>
              <a:rPr kumimoji="1" lang="zh-CN" altLang="ja-JP" sz="3600" b="1">
                <a:solidFill>
                  <a:schemeClr val="accent2"/>
                </a:solidFill>
                <a:latin typeface="Times New Roman" pitchFamily="18" charset="0"/>
              </a:rPr>
              <a:t/>
            </a:r>
            <a:br>
              <a:rPr kumimoji="1" lang="zh-CN" altLang="ja-JP" sz="3600" b="1">
                <a:solidFill>
                  <a:schemeClr val="accent2"/>
                </a:solidFill>
                <a:latin typeface="Times New Roman" pitchFamily="18" charset="0"/>
              </a:rPr>
            </a:br>
            <a:r>
              <a:rPr kumimoji="1" lang="zh-CN" altLang="en-US" sz="3600" b="1">
                <a:solidFill>
                  <a:schemeClr val="accent2"/>
                </a:solidFill>
                <a:latin typeface="Times New Roman" pitchFamily="18" charset="0"/>
              </a:rPr>
              <a:t>身</a:t>
            </a:r>
          </a:p>
        </p:txBody>
      </p:sp>
      <p:sp>
        <p:nvSpPr>
          <p:cNvPr id="167943" name="Oval 7"/>
          <p:cNvSpPr>
            <a:spLocks noChangeArrowheads="1"/>
          </p:cNvSpPr>
          <p:nvPr/>
        </p:nvSpPr>
        <p:spPr bwMode="auto">
          <a:xfrm>
            <a:off x="588963" y="896938"/>
            <a:ext cx="2390775" cy="1017587"/>
          </a:xfrm>
          <a:prstGeom prst="ellipse">
            <a:avLst/>
          </a:prstGeom>
          <a:solidFill>
            <a:srgbClr val="660066"/>
          </a:solidFill>
          <a:ln w="28575" algn="ctr">
            <a:solidFill>
              <a:srgbClr val="E0BAF8"/>
            </a:solidFill>
            <a:round/>
            <a:headEnd/>
            <a:tailEnd/>
          </a:ln>
          <a:effectLst/>
        </p:spPr>
        <p:txBody>
          <a:bodyPr>
            <a:spAutoFit/>
          </a:bodyPr>
          <a:lstStyle/>
          <a:p>
            <a:endParaRPr lang="zh-CN" altLang="en-US"/>
          </a:p>
        </p:txBody>
      </p:sp>
      <p:sp>
        <p:nvSpPr>
          <p:cNvPr id="167944" name="Rectangle 8"/>
          <p:cNvSpPr>
            <a:spLocks noChangeArrowheads="1"/>
          </p:cNvSpPr>
          <p:nvPr/>
        </p:nvSpPr>
        <p:spPr bwMode="auto">
          <a:xfrm>
            <a:off x="1114425" y="998538"/>
            <a:ext cx="2008188" cy="762000"/>
          </a:xfrm>
          <a:prstGeom prst="rect">
            <a:avLst/>
          </a:prstGeom>
          <a:noFill/>
          <a:ln w="25400">
            <a:noFill/>
            <a:miter lim="800000"/>
            <a:headEnd/>
            <a:tailEnd/>
          </a:ln>
          <a:effectLst/>
        </p:spPr>
        <p:txBody>
          <a:bodyPr>
            <a:spAutoFit/>
          </a:bodyPr>
          <a:lstStyle/>
          <a:p>
            <a:r>
              <a:rPr lang="zh-CN" altLang="en-US" sz="4400" b="1">
                <a:latin typeface="Arial" pitchFamily="34" charset="0"/>
                <a:ea typeface="华文新魏" pitchFamily="2" charset="-122"/>
              </a:rPr>
              <a:t>小结</a:t>
            </a:r>
          </a:p>
        </p:txBody>
      </p:sp>
      <p:pic>
        <p:nvPicPr>
          <p:cNvPr id="167945" name="Picture 9" descr="国画二十三"/>
          <p:cNvPicPr>
            <a:picLocks noChangeAspect="1" noChangeArrowheads="1"/>
          </p:cNvPicPr>
          <p:nvPr/>
        </p:nvPicPr>
        <p:blipFill>
          <a:blip r:embed="rId2" cstate="print"/>
          <a:srcRect/>
          <a:stretch>
            <a:fillRect/>
          </a:stretch>
        </p:blipFill>
        <p:spPr bwMode="auto">
          <a:xfrm>
            <a:off x="4611688" y="173038"/>
            <a:ext cx="3654425" cy="2220912"/>
          </a:xfrm>
          <a:prstGeom prst="rect">
            <a:avLst/>
          </a:prstGeom>
          <a:noFill/>
          <a:ln w="28575">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250825" y="188913"/>
            <a:ext cx="8497888" cy="3257550"/>
          </a:xfrm>
          <a:prstGeom prst="rect">
            <a:avLst/>
          </a:prstGeom>
          <a:noFill/>
          <a:ln w="9525">
            <a:noFill/>
            <a:miter lim="800000"/>
            <a:headEnd/>
            <a:tailEnd/>
          </a:ln>
          <a:effectLst/>
        </p:spPr>
        <p:txBody>
          <a:bodyPr lIns="91436" tIns="45717" rIns="91436" bIns="45717">
            <a:spAutoFit/>
          </a:bodyPr>
          <a:lstStyle/>
          <a:p>
            <a:pPr marL="2243138" indent="-2243138" eaLnBrk="0" hangingPunct="0">
              <a:lnSpc>
                <a:spcPct val="120000"/>
              </a:lnSpc>
              <a:spcBef>
                <a:spcPct val="50000"/>
              </a:spcBef>
            </a:pPr>
            <a:r>
              <a:rPr lang="zh-CN" altLang="en-US" b="1">
                <a:solidFill>
                  <a:srgbClr val="FFCC00"/>
                </a:solidFill>
              </a:rPr>
              <a:t>拓展讨论</a:t>
            </a:r>
            <a:r>
              <a:rPr lang="en-US" b="1">
                <a:solidFill>
                  <a:srgbClr val="FFCC00"/>
                </a:solidFill>
              </a:rPr>
              <a:t>1</a:t>
            </a:r>
            <a:r>
              <a:rPr lang="zh-CN" altLang="en-US" b="1">
                <a:solidFill>
                  <a:srgbClr val="FFCC00"/>
                </a:solidFill>
              </a:rPr>
              <a:t>：</a:t>
            </a:r>
            <a:r>
              <a:rPr lang="zh-CN" altLang="en-US" b="1"/>
              <a:t>作者的</a:t>
            </a:r>
            <a:r>
              <a:rPr lang="zh-CN" altLang="en-US" b="1">
                <a:latin typeface="宋体"/>
              </a:rPr>
              <a:t>“</a:t>
            </a:r>
            <a:r>
              <a:rPr lang="zh-CN" altLang="en-US" b="1"/>
              <a:t>苟非吾之所有，虽一毫而莫取 </a:t>
            </a:r>
            <a:r>
              <a:rPr lang="zh-CN" altLang="en-US" b="1">
                <a:latin typeface="宋体"/>
              </a:rPr>
              <a:t>”</a:t>
            </a:r>
            <a:r>
              <a:rPr lang="zh-CN" altLang="en-US" b="1"/>
              <a:t>这种观点在今天是否</a:t>
            </a:r>
            <a:br>
              <a:rPr lang="zh-CN" altLang="en-US" b="1"/>
            </a:br>
            <a:r>
              <a:rPr lang="zh-CN" altLang="en-US" b="1"/>
              <a:t>还适用？</a:t>
            </a:r>
          </a:p>
          <a:p>
            <a:pPr marL="2243138" indent="-2243138" eaLnBrk="0" hangingPunct="0">
              <a:lnSpc>
                <a:spcPct val="120000"/>
              </a:lnSpc>
              <a:spcBef>
                <a:spcPct val="50000"/>
              </a:spcBef>
            </a:pPr>
            <a:r>
              <a:rPr lang="zh-CN" altLang="en-US" b="1">
                <a:solidFill>
                  <a:srgbClr val="FFCC00"/>
                </a:solidFill>
              </a:rPr>
              <a:t>拓展讨论</a:t>
            </a:r>
            <a:r>
              <a:rPr lang="en-US" b="1">
                <a:solidFill>
                  <a:srgbClr val="FFCC00"/>
                </a:solidFill>
              </a:rPr>
              <a:t>2</a:t>
            </a:r>
            <a:r>
              <a:rPr lang="zh-CN" altLang="en-US" b="1">
                <a:solidFill>
                  <a:srgbClr val="FFCC00"/>
                </a:solidFill>
              </a:rPr>
              <a:t>：</a:t>
            </a:r>
            <a:r>
              <a:rPr lang="zh-CN" altLang="en-US" b="1"/>
              <a:t>苏子听任自然的观点，在现代竞争激烈的社会是否可取？</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ext Box 2"/>
          <p:cNvSpPr txBox="1">
            <a:spLocks noChangeArrowheads="1"/>
          </p:cNvSpPr>
          <p:nvPr/>
        </p:nvSpPr>
        <p:spPr bwMode="auto">
          <a:xfrm>
            <a:off x="250825" y="188913"/>
            <a:ext cx="8497888" cy="3257550"/>
          </a:xfrm>
          <a:prstGeom prst="rect">
            <a:avLst/>
          </a:prstGeom>
          <a:noFill/>
          <a:ln w="9525">
            <a:noFill/>
            <a:miter lim="800000"/>
            <a:headEnd/>
            <a:tailEnd/>
          </a:ln>
          <a:effectLst/>
        </p:spPr>
        <p:txBody>
          <a:bodyPr lIns="91436" tIns="45717" rIns="91436" bIns="45717">
            <a:spAutoFit/>
          </a:bodyPr>
          <a:lstStyle/>
          <a:p>
            <a:pPr marL="2243138" indent="-2243138" eaLnBrk="0" hangingPunct="0">
              <a:lnSpc>
                <a:spcPct val="120000"/>
              </a:lnSpc>
              <a:spcBef>
                <a:spcPct val="50000"/>
              </a:spcBef>
            </a:pPr>
            <a:r>
              <a:rPr lang="zh-CN" altLang="en-US" b="1">
                <a:solidFill>
                  <a:srgbClr val="FFCC00"/>
                </a:solidFill>
              </a:rPr>
              <a:t>拓展讨论</a:t>
            </a:r>
            <a:r>
              <a:rPr lang="en-US" b="1">
                <a:solidFill>
                  <a:srgbClr val="FFCC00"/>
                </a:solidFill>
              </a:rPr>
              <a:t>1</a:t>
            </a:r>
            <a:r>
              <a:rPr lang="zh-CN" altLang="en-US" b="1">
                <a:solidFill>
                  <a:srgbClr val="FFCC00"/>
                </a:solidFill>
              </a:rPr>
              <a:t>：</a:t>
            </a:r>
            <a:r>
              <a:rPr lang="zh-CN" altLang="en-US" b="1"/>
              <a:t>作者的</a:t>
            </a:r>
            <a:r>
              <a:rPr lang="zh-CN" altLang="en-US" b="1">
                <a:latin typeface="宋体"/>
              </a:rPr>
              <a:t>“</a:t>
            </a:r>
            <a:r>
              <a:rPr lang="zh-CN" altLang="en-US" b="1"/>
              <a:t>苟非吾之所有，虽一毫而莫取 </a:t>
            </a:r>
            <a:r>
              <a:rPr lang="zh-CN" altLang="en-US" b="1">
                <a:latin typeface="宋体"/>
              </a:rPr>
              <a:t>”</a:t>
            </a:r>
            <a:r>
              <a:rPr lang="zh-CN" altLang="en-US" b="1"/>
              <a:t>这种观点在今天是否</a:t>
            </a:r>
            <a:br>
              <a:rPr lang="zh-CN" altLang="en-US" b="1"/>
            </a:br>
            <a:r>
              <a:rPr lang="zh-CN" altLang="en-US" b="1"/>
              <a:t>还适用？</a:t>
            </a:r>
          </a:p>
          <a:p>
            <a:pPr marL="2243138" indent="-2243138" eaLnBrk="0" hangingPunct="0">
              <a:lnSpc>
                <a:spcPct val="120000"/>
              </a:lnSpc>
              <a:spcBef>
                <a:spcPct val="50000"/>
              </a:spcBef>
            </a:pPr>
            <a:r>
              <a:rPr lang="zh-CN" altLang="en-US" b="1">
                <a:solidFill>
                  <a:srgbClr val="FFCC00"/>
                </a:solidFill>
              </a:rPr>
              <a:t>拓展讨论</a:t>
            </a:r>
            <a:r>
              <a:rPr lang="en-US" b="1">
                <a:solidFill>
                  <a:srgbClr val="FFCC00"/>
                </a:solidFill>
              </a:rPr>
              <a:t>2</a:t>
            </a:r>
            <a:r>
              <a:rPr lang="zh-CN" altLang="en-US" b="1">
                <a:solidFill>
                  <a:srgbClr val="FFCC00"/>
                </a:solidFill>
              </a:rPr>
              <a:t>：</a:t>
            </a:r>
            <a:r>
              <a:rPr lang="zh-CN" altLang="en-US" b="1"/>
              <a:t>苏子听任自然的观点，在现代竞争激烈的社会是否可取？</a:t>
            </a:r>
          </a:p>
        </p:txBody>
      </p:sp>
      <p:sp>
        <p:nvSpPr>
          <p:cNvPr id="101379" name="Text Box 3"/>
          <p:cNvSpPr txBox="1">
            <a:spLocks noChangeArrowheads="1"/>
          </p:cNvSpPr>
          <p:nvPr/>
        </p:nvSpPr>
        <p:spPr bwMode="auto">
          <a:xfrm>
            <a:off x="250825" y="3644900"/>
            <a:ext cx="8353425" cy="1554163"/>
          </a:xfrm>
          <a:prstGeom prst="rect">
            <a:avLst/>
          </a:prstGeom>
          <a:noFill/>
          <a:ln w="9525">
            <a:noFill/>
            <a:miter lim="800000"/>
            <a:headEnd/>
            <a:tailEnd/>
          </a:ln>
          <a:effectLst/>
        </p:spPr>
        <p:txBody>
          <a:bodyPr lIns="91436" tIns="45717" rIns="91436" bIns="45717">
            <a:spAutoFit/>
          </a:bodyPr>
          <a:lstStyle/>
          <a:p>
            <a:pPr eaLnBrk="0" hangingPunct="0">
              <a:spcBef>
                <a:spcPct val="50000"/>
              </a:spcBef>
            </a:pPr>
            <a:r>
              <a:rPr lang="zh-CN" altLang="en-US" b="1" dirty="0"/>
              <a:t>    最后一段为什么以酒后一片狼藉，</a:t>
            </a:r>
            <a:r>
              <a:rPr lang="zh-CN" altLang="en-US" b="1" dirty="0">
                <a:latin typeface="宋体"/>
              </a:rPr>
              <a:t>“</a:t>
            </a:r>
            <a:r>
              <a:rPr lang="zh-CN" altLang="en-US" b="1" dirty="0"/>
              <a:t>相与枕藉乎舟中</a:t>
            </a:r>
            <a:r>
              <a:rPr lang="zh-CN" altLang="en-US" b="1" dirty="0">
                <a:latin typeface="宋体"/>
              </a:rPr>
              <a:t>”</a:t>
            </a:r>
            <a:r>
              <a:rPr lang="zh-CN" altLang="en-US" b="1" dirty="0"/>
              <a:t>的景象作结？表达了作者怎样的情怀和人生态度？</a:t>
            </a:r>
            <a:r>
              <a:rPr lang="zh-CN" altLang="en-US" dirty="0"/>
              <a:t> </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ext Box 2"/>
          <p:cNvSpPr txBox="1">
            <a:spLocks noChangeArrowheads="1"/>
          </p:cNvSpPr>
          <p:nvPr/>
        </p:nvSpPr>
        <p:spPr bwMode="auto">
          <a:xfrm>
            <a:off x="250825" y="188913"/>
            <a:ext cx="8497888" cy="3257550"/>
          </a:xfrm>
          <a:prstGeom prst="rect">
            <a:avLst/>
          </a:prstGeom>
          <a:noFill/>
          <a:ln w="9525">
            <a:noFill/>
            <a:miter lim="800000"/>
            <a:headEnd/>
            <a:tailEnd/>
          </a:ln>
          <a:effectLst/>
        </p:spPr>
        <p:txBody>
          <a:bodyPr lIns="91436" tIns="45717" rIns="91436" bIns="45717">
            <a:spAutoFit/>
          </a:bodyPr>
          <a:lstStyle/>
          <a:p>
            <a:pPr marL="2243138" indent="-2243138" eaLnBrk="0" hangingPunct="0">
              <a:lnSpc>
                <a:spcPct val="120000"/>
              </a:lnSpc>
              <a:spcBef>
                <a:spcPct val="50000"/>
              </a:spcBef>
            </a:pPr>
            <a:r>
              <a:rPr lang="zh-CN" altLang="en-US" b="1">
                <a:solidFill>
                  <a:srgbClr val="FFCC00"/>
                </a:solidFill>
              </a:rPr>
              <a:t>拓展讨论</a:t>
            </a:r>
            <a:r>
              <a:rPr lang="en-US" b="1">
                <a:solidFill>
                  <a:srgbClr val="FFCC00"/>
                </a:solidFill>
              </a:rPr>
              <a:t>1</a:t>
            </a:r>
            <a:r>
              <a:rPr lang="zh-CN" altLang="en-US" b="1">
                <a:solidFill>
                  <a:srgbClr val="FFCC00"/>
                </a:solidFill>
              </a:rPr>
              <a:t>：</a:t>
            </a:r>
            <a:r>
              <a:rPr lang="zh-CN" altLang="en-US" b="1"/>
              <a:t>作者的</a:t>
            </a:r>
            <a:r>
              <a:rPr lang="zh-CN" altLang="en-US" b="1">
                <a:latin typeface="宋体"/>
              </a:rPr>
              <a:t>“</a:t>
            </a:r>
            <a:r>
              <a:rPr lang="zh-CN" altLang="en-US" b="1"/>
              <a:t>苟非吾之所有，虽一毫而莫取 </a:t>
            </a:r>
            <a:r>
              <a:rPr lang="zh-CN" altLang="en-US" b="1">
                <a:latin typeface="宋体"/>
              </a:rPr>
              <a:t>”</a:t>
            </a:r>
            <a:r>
              <a:rPr lang="zh-CN" altLang="en-US" b="1"/>
              <a:t>这种观点在今天是否</a:t>
            </a:r>
            <a:br>
              <a:rPr lang="zh-CN" altLang="en-US" b="1"/>
            </a:br>
            <a:r>
              <a:rPr lang="zh-CN" altLang="en-US" b="1"/>
              <a:t>还适用？</a:t>
            </a:r>
          </a:p>
          <a:p>
            <a:pPr marL="2243138" indent="-2243138" eaLnBrk="0" hangingPunct="0">
              <a:lnSpc>
                <a:spcPct val="120000"/>
              </a:lnSpc>
              <a:spcBef>
                <a:spcPct val="50000"/>
              </a:spcBef>
            </a:pPr>
            <a:r>
              <a:rPr lang="zh-CN" altLang="en-US" b="1">
                <a:solidFill>
                  <a:srgbClr val="FFCC00"/>
                </a:solidFill>
              </a:rPr>
              <a:t>拓展讨论</a:t>
            </a:r>
            <a:r>
              <a:rPr lang="en-US" b="1">
                <a:solidFill>
                  <a:srgbClr val="FFCC00"/>
                </a:solidFill>
              </a:rPr>
              <a:t>2</a:t>
            </a:r>
            <a:r>
              <a:rPr lang="zh-CN" altLang="en-US" b="1">
                <a:solidFill>
                  <a:srgbClr val="FFCC00"/>
                </a:solidFill>
              </a:rPr>
              <a:t>：</a:t>
            </a:r>
            <a:r>
              <a:rPr lang="zh-CN" altLang="en-US" b="1"/>
              <a:t>苏子听任自然的观点，在现代竞争激烈的社会是否可取？</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2" descr="gqlx01"/>
          <p:cNvPicPr>
            <a:picLocks noChangeAspect="1" noChangeArrowheads="1"/>
          </p:cNvPicPr>
          <p:nvPr/>
        </p:nvPicPr>
        <p:blipFill>
          <a:blip r:embed="rId2" cstate="print"/>
          <a:srcRect/>
          <a:stretch>
            <a:fillRect/>
          </a:stretch>
        </p:blipFill>
        <p:spPr bwMode="auto">
          <a:xfrm>
            <a:off x="5148263" y="476250"/>
            <a:ext cx="3384550" cy="5759450"/>
          </a:xfrm>
          <a:prstGeom prst="rect">
            <a:avLst/>
          </a:prstGeom>
          <a:noFill/>
          <a:ln w="9525">
            <a:noFill/>
            <a:miter lim="800000"/>
            <a:headEnd/>
            <a:tailEnd/>
          </a:ln>
        </p:spPr>
      </p:pic>
      <p:pic>
        <p:nvPicPr>
          <p:cNvPr id="19459" name="图片 3" descr="gqlx02"/>
          <p:cNvPicPr>
            <a:picLocks noChangeAspect="1" noChangeArrowheads="1"/>
          </p:cNvPicPr>
          <p:nvPr/>
        </p:nvPicPr>
        <p:blipFill>
          <a:blip r:embed="rId3" cstate="print"/>
          <a:srcRect/>
          <a:stretch>
            <a:fillRect/>
          </a:stretch>
        </p:blipFill>
        <p:spPr bwMode="auto">
          <a:xfrm>
            <a:off x="1619250" y="620713"/>
            <a:ext cx="3168650" cy="5545137"/>
          </a:xfrm>
          <a:prstGeom prst="rect">
            <a:avLst/>
          </a:prstGeom>
          <a:noFill/>
          <a:ln w="9525">
            <a:noFill/>
            <a:miter lim="800000"/>
            <a:headEnd/>
            <a:tailEnd/>
          </a:ln>
        </p:spPr>
      </p:pic>
      <p:sp>
        <p:nvSpPr>
          <p:cNvPr id="19461" name="艺术字 6" descr="纸袋"/>
          <p:cNvSpPr>
            <a:spLocks noChangeArrowheads="1" noChangeShapeType="1" noTextEdit="1"/>
          </p:cNvSpPr>
          <p:nvPr/>
        </p:nvSpPr>
        <p:spPr bwMode="auto">
          <a:xfrm>
            <a:off x="395288" y="908050"/>
            <a:ext cx="792162" cy="3382963"/>
          </a:xfrm>
          <a:prstGeom prst="rect">
            <a:avLst/>
          </a:prstGeom>
        </p:spPr>
        <p:txBody>
          <a:bodyPr wrap="none" fromWordArt="1">
            <a:prstTxWarp prst="textPlain">
              <a:avLst>
                <a:gd name="adj" fmla="val 50000"/>
              </a:avLst>
            </a:prstTxWarp>
          </a:bodyPr>
          <a:lstStyle/>
          <a:p>
            <a:pPr algn="ctr"/>
            <a:r>
              <a:rPr lang="zh-CN" altLang="en-US" sz="3600" kern="10">
                <a:ln w="6350">
                  <a:solidFill>
                    <a:srgbClr val="FF6600"/>
                  </a:solidFill>
                  <a:round/>
                  <a:headEnd/>
                  <a:tailEnd/>
                </a:ln>
                <a:solidFill>
                  <a:srgbClr val="800080"/>
                </a:solidFill>
                <a:effectLst>
                  <a:outerShdw dist="563972" dir="14049741" sx="125000" sy="125000" algn="tl" rotWithShape="0">
                    <a:srgbClr val="C7DFD3">
                      <a:alpha val="79999"/>
                    </a:srgbClr>
                  </a:outerShdw>
                </a:effectLst>
                <a:latin typeface="宋体"/>
                <a:ea typeface="宋体"/>
              </a:rPr>
              <a:t>苏</a:t>
            </a:r>
          </a:p>
          <a:p>
            <a:pPr algn="ctr"/>
            <a:r>
              <a:rPr lang="zh-CN" altLang="en-US" sz="3600" kern="10">
                <a:ln w="6350">
                  <a:solidFill>
                    <a:srgbClr val="FF6600"/>
                  </a:solidFill>
                  <a:round/>
                  <a:headEnd/>
                  <a:tailEnd/>
                </a:ln>
                <a:solidFill>
                  <a:srgbClr val="800080"/>
                </a:solidFill>
                <a:effectLst>
                  <a:outerShdw dist="563972" dir="14049741" sx="125000" sy="125000" algn="tl" rotWithShape="0">
                    <a:srgbClr val="C7DFD3">
                      <a:alpha val="79999"/>
                    </a:srgbClr>
                  </a:outerShdw>
                </a:effectLst>
                <a:latin typeface="宋体"/>
                <a:ea typeface="宋体"/>
              </a:rPr>
              <a:t>轼</a:t>
            </a:r>
          </a:p>
          <a:p>
            <a:pPr algn="ctr"/>
            <a:r>
              <a:rPr lang="zh-CN" altLang="en-US" sz="3600" kern="10">
                <a:ln w="6350">
                  <a:solidFill>
                    <a:srgbClr val="FF6600"/>
                  </a:solidFill>
                  <a:round/>
                  <a:headEnd/>
                  <a:tailEnd/>
                </a:ln>
                <a:solidFill>
                  <a:srgbClr val="800080"/>
                </a:solidFill>
                <a:effectLst>
                  <a:outerShdw dist="563972" dir="14049741" sx="125000" sy="125000" algn="tl" rotWithShape="0">
                    <a:srgbClr val="C7DFD3">
                      <a:alpha val="79999"/>
                    </a:srgbClr>
                  </a:outerShdw>
                </a:effectLst>
                <a:latin typeface="宋体"/>
                <a:ea typeface="宋体"/>
              </a:rPr>
              <a:t>书</a:t>
            </a:r>
          </a:p>
          <a:p>
            <a:pPr algn="ctr"/>
            <a:r>
              <a:rPr lang="zh-CN" altLang="en-US" sz="3600" kern="10">
                <a:ln w="6350">
                  <a:solidFill>
                    <a:srgbClr val="FF6600"/>
                  </a:solidFill>
                  <a:round/>
                  <a:headEnd/>
                  <a:tailEnd/>
                </a:ln>
                <a:solidFill>
                  <a:srgbClr val="800080"/>
                </a:solidFill>
                <a:effectLst>
                  <a:outerShdw dist="563972" dir="14049741" sx="125000" sy="125000" algn="tl" rotWithShape="0">
                    <a:srgbClr val="C7DFD3">
                      <a:alpha val="79999"/>
                    </a:srgbClr>
                  </a:outerShdw>
                </a:effectLst>
                <a:latin typeface="宋体"/>
                <a:ea typeface="宋体"/>
              </a:rPr>
              <a:t>法</a:t>
            </a:r>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文本框 2"/>
          <p:cNvSpPr txBox="1">
            <a:spLocks noChangeArrowheads="1"/>
          </p:cNvSpPr>
          <p:nvPr/>
        </p:nvSpPr>
        <p:spPr bwMode="auto">
          <a:xfrm>
            <a:off x="974725" y="147638"/>
            <a:ext cx="781050" cy="800100"/>
          </a:xfrm>
          <a:prstGeom prst="rect">
            <a:avLst/>
          </a:prstGeom>
          <a:noFill/>
          <a:ln w="9525">
            <a:noFill/>
            <a:miter lim="800000"/>
            <a:headEnd/>
            <a:tailEnd/>
          </a:ln>
          <a:effectLst/>
        </p:spPr>
        <p:txBody>
          <a:bodyPr wrap="none" lIns="89520" tIns="44760" rIns="89520" bIns="44760">
            <a:spAutoFit/>
          </a:bodyPr>
          <a:lstStyle/>
          <a:p>
            <a:pPr defTabSz="895350"/>
            <a:endParaRPr kumimoji="1" lang="en-US" altLang="zh-CN" sz="2300">
              <a:latin typeface="Times New Roman" pitchFamily="18" charset="0"/>
            </a:endParaRPr>
          </a:p>
          <a:p>
            <a:pPr defTabSz="895350"/>
            <a:r>
              <a:rPr kumimoji="1" lang="en-US" altLang="zh-CN" sz="2300">
                <a:latin typeface="Times New Roman" pitchFamily="18" charset="0"/>
              </a:rPr>
              <a:t>        </a:t>
            </a:r>
          </a:p>
        </p:txBody>
      </p:sp>
      <p:sp>
        <p:nvSpPr>
          <p:cNvPr id="70659" name="文本框 3"/>
          <p:cNvSpPr txBox="1">
            <a:spLocks noChangeArrowheads="1"/>
          </p:cNvSpPr>
          <p:nvPr/>
        </p:nvSpPr>
        <p:spPr bwMode="auto">
          <a:xfrm>
            <a:off x="-88900" y="0"/>
            <a:ext cx="9267825" cy="5192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89520" tIns="44760" rIns="89520" bIns="44760">
            <a:spAutoFit/>
          </a:bodyPr>
          <a:lstStyle>
            <a:lvl1pPr defTabSz="895350">
              <a:defRPr>
                <a:solidFill>
                  <a:schemeClr val="tx1"/>
                </a:solidFill>
                <a:latin typeface="Arial" charset="0"/>
                <a:ea typeface="宋体" pitchFamily="2" charset="-122"/>
              </a:defRPr>
            </a:lvl1pPr>
            <a:lvl2pPr marL="447675" defTabSz="895350">
              <a:defRPr>
                <a:solidFill>
                  <a:schemeClr val="tx1"/>
                </a:solidFill>
                <a:latin typeface="Arial" charset="0"/>
                <a:ea typeface="宋体" pitchFamily="2" charset="-122"/>
              </a:defRPr>
            </a:lvl2pPr>
            <a:lvl3pPr marL="895350" defTabSz="895350">
              <a:defRPr>
                <a:solidFill>
                  <a:schemeClr val="tx1"/>
                </a:solidFill>
                <a:latin typeface="Arial" charset="0"/>
                <a:ea typeface="宋体" pitchFamily="2" charset="-122"/>
              </a:defRPr>
            </a:lvl3pPr>
            <a:lvl4pPr marL="1343025" defTabSz="895350">
              <a:defRPr>
                <a:solidFill>
                  <a:schemeClr val="tx1"/>
                </a:solidFill>
                <a:latin typeface="Arial" charset="0"/>
                <a:ea typeface="宋体" pitchFamily="2" charset="-122"/>
              </a:defRPr>
            </a:lvl4pPr>
            <a:lvl5pPr marL="1790700" defTabSz="895350">
              <a:defRPr>
                <a:solidFill>
                  <a:schemeClr val="tx1"/>
                </a:solidFill>
                <a:latin typeface="Arial" charset="0"/>
                <a:ea typeface="宋体" pitchFamily="2" charset="-122"/>
              </a:defRPr>
            </a:lvl5pPr>
            <a:lvl6pPr marL="2247900" defTabSz="895350" fontAlgn="base">
              <a:spcBef>
                <a:spcPct val="0"/>
              </a:spcBef>
              <a:spcAft>
                <a:spcPct val="0"/>
              </a:spcAft>
              <a:defRPr>
                <a:solidFill>
                  <a:schemeClr val="tx1"/>
                </a:solidFill>
                <a:latin typeface="Arial" charset="0"/>
                <a:ea typeface="宋体" pitchFamily="2" charset="-122"/>
              </a:defRPr>
            </a:lvl6pPr>
            <a:lvl7pPr marL="2705100" defTabSz="895350" fontAlgn="base">
              <a:spcBef>
                <a:spcPct val="0"/>
              </a:spcBef>
              <a:spcAft>
                <a:spcPct val="0"/>
              </a:spcAft>
              <a:defRPr>
                <a:solidFill>
                  <a:schemeClr val="tx1"/>
                </a:solidFill>
                <a:latin typeface="Arial" charset="0"/>
                <a:ea typeface="宋体" pitchFamily="2" charset="-122"/>
              </a:defRPr>
            </a:lvl7pPr>
            <a:lvl8pPr marL="3162300" defTabSz="895350" fontAlgn="base">
              <a:spcBef>
                <a:spcPct val="0"/>
              </a:spcBef>
              <a:spcAft>
                <a:spcPct val="0"/>
              </a:spcAft>
              <a:defRPr>
                <a:solidFill>
                  <a:schemeClr val="tx1"/>
                </a:solidFill>
                <a:latin typeface="Arial" charset="0"/>
                <a:ea typeface="宋体" pitchFamily="2" charset="-122"/>
              </a:defRPr>
            </a:lvl8pPr>
            <a:lvl9pPr marL="3619500" defTabSz="895350" fontAlgn="base">
              <a:spcBef>
                <a:spcPct val="0"/>
              </a:spcBef>
              <a:spcAft>
                <a:spcPct val="0"/>
              </a:spcAft>
              <a:defRPr>
                <a:solidFill>
                  <a:schemeClr val="tx1"/>
                </a:solidFill>
                <a:latin typeface="Arial" charset="0"/>
                <a:ea typeface="宋体" pitchFamily="2" charset="-122"/>
              </a:defRPr>
            </a:lvl9pPr>
          </a:lstStyle>
          <a:p>
            <a:pPr>
              <a:defRPr/>
            </a:pPr>
            <a:r>
              <a:rPr kumimoji="1" lang="en-US" altLang="zh-CN" sz="3500" smtClean="0">
                <a:latin typeface="Times New Roman" pitchFamily="18" charset="0"/>
              </a:rPr>
              <a:t>    </a:t>
            </a:r>
            <a:r>
              <a:rPr kumimoji="1" lang="zh-CN" altLang="en-US" sz="4800" b="1" i="1" smtClean="0">
                <a:solidFill>
                  <a:srgbClr val="990033"/>
                </a:solidFill>
                <a:effectLst>
                  <a:outerShdw blurRad="38100" dist="38100" dir="2700000" algn="tl">
                    <a:srgbClr val="C0C0C0"/>
                  </a:outerShdw>
                </a:effectLst>
                <a:latin typeface="Times New Roman" pitchFamily="18" charset="0"/>
                <a:ea typeface="华文新魏" pitchFamily="2" charset="-122"/>
              </a:rPr>
              <a:t>整体感知</a:t>
            </a:r>
          </a:p>
          <a:p>
            <a:pPr>
              <a:defRPr/>
            </a:pPr>
            <a:endParaRPr kumimoji="1" lang="zh-CN" altLang="en-US" sz="4800" b="1" i="1" smtClean="0">
              <a:solidFill>
                <a:srgbClr val="990033"/>
              </a:solidFill>
              <a:effectLst>
                <a:outerShdw blurRad="38100" dist="38100" dir="2700000" algn="tl">
                  <a:srgbClr val="C0C0C0"/>
                </a:outerShdw>
              </a:effectLst>
              <a:latin typeface="Times New Roman" pitchFamily="18" charset="0"/>
              <a:ea typeface="华文新魏" pitchFamily="2" charset="-122"/>
            </a:endParaRPr>
          </a:p>
          <a:p>
            <a:pPr>
              <a:defRPr/>
            </a:pPr>
            <a:r>
              <a:rPr kumimoji="1" lang="en-US" altLang="zh-CN" sz="3100" b="1" smtClean="0">
                <a:latin typeface="Times New Roman" pitchFamily="18" charset="0"/>
              </a:rPr>
              <a:t>1. </a:t>
            </a:r>
            <a:r>
              <a:rPr kumimoji="1" lang="zh-CN" altLang="en-US" sz="3100" b="1" smtClean="0">
                <a:latin typeface="Times New Roman" pitchFamily="18" charset="0"/>
              </a:rPr>
              <a:t>文章大致写了什么内容？</a:t>
            </a:r>
          </a:p>
          <a:p>
            <a:pPr>
              <a:defRPr/>
            </a:pPr>
            <a:endParaRPr kumimoji="1" lang="zh-CN" altLang="en-US" sz="3100" b="1" smtClean="0">
              <a:latin typeface="Times New Roman" pitchFamily="18" charset="0"/>
            </a:endParaRPr>
          </a:p>
          <a:p>
            <a:pPr>
              <a:defRPr/>
            </a:pPr>
            <a:endParaRPr kumimoji="1" lang="zh-CN" altLang="en-US" sz="3100" b="1" smtClean="0">
              <a:latin typeface="Times New Roman" pitchFamily="18" charset="0"/>
            </a:endParaRPr>
          </a:p>
          <a:p>
            <a:pPr>
              <a:defRPr/>
            </a:pPr>
            <a:r>
              <a:rPr kumimoji="1" lang="en-US" altLang="zh-CN" sz="3100" b="1" smtClean="0">
                <a:latin typeface="Times New Roman" pitchFamily="18" charset="0"/>
              </a:rPr>
              <a:t>2. </a:t>
            </a:r>
            <a:r>
              <a:rPr kumimoji="1" lang="zh-CN" altLang="en-US" sz="3100" b="1" smtClean="0">
                <a:latin typeface="Times New Roman" pitchFamily="18" charset="0"/>
              </a:rPr>
              <a:t>客与苏子的人生看法有什么不同？</a:t>
            </a:r>
          </a:p>
          <a:p>
            <a:pPr>
              <a:defRPr/>
            </a:pPr>
            <a:endParaRPr kumimoji="1" lang="zh-CN" altLang="en-US" sz="3100" b="1" smtClean="0">
              <a:latin typeface="Times New Roman" pitchFamily="18" charset="0"/>
            </a:endParaRPr>
          </a:p>
          <a:p>
            <a:pPr>
              <a:defRPr/>
            </a:pPr>
            <a:endParaRPr kumimoji="1" lang="zh-CN" altLang="en-US" sz="3100" b="1" smtClean="0">
              <a:latin typeface="Times New Roman" pitchFamily="18" charset="0"/>
            </a:endParaRPr>
          </a:p>
          <a:p>
            <a:pPr>
              <a:defRPr/>
            </a:pPr>
            <a:r>
              <a:rPr kumimoji="1" lang="en-US" altLang="zh-CN" sz="3100" b="1" smtClean="0">
                <a:latin typeface="Times New Roman" pitchFamily="18" charset="0"/>
              </a:rPr>
              <a:t>3. </a:t>
            </a:r>
            <a:r>
              <a:rPr kumimoji="1" lang="zh-CN" altLang="en-US" sz="3100" b="1" smtClean="0">
                <a:latin typeface="Times New Roman" pitchFamily="18" charset="0"/>
              </a:rPr>
              <a:t>全文的感情是如何变化的？文章可以分为几部分？</a:t>
            </a:r>
          </a:p>
          <a:p>
            <a:pPr>
              <a:lnSpc>
                <a:spcPct val="80000"/>
              </a:lnSpc>
              <a:defRPr/>
            </a:pPr>
            <a:endParaRPr kumimoji="1" lang="en-US" altLang="zh-CN" sz="2700" b="1" smtClean="0">
              <a:solidFill>
                <a:srgbClr val="990099"/>
              </a:solidFill>
              <a:latin typeface="Times New Roman" pitchFamily="18" charset="0"/>
            </a:endParaRPr>
          </a:p>
        </p:txBody>
      </p:sp>
      <p:sp>
        <p:nvSpPr>
          <p:cNvPr id="70660" name="文本框 4"/>
          <p:cNvSpPr txBox="1">
            <a:spLocks noChangeArrowheads="1"/>
          </p:cNvSpPr>
          <p:nvPr/>
        </p:nvSpPr>
        <p:spPr bwMode="auto">
          <a:xfrm>
            <a:off x="539750" y="2060575"/>
            <a:ext cx="5711825" cy="466725"/>
          </a:xfrm>
          <a:prstGeom prst="rect">
            <a:avLst/>
          </a:prstGeom>
          <a:noFill/>
          <a:ln w="9525">
            <a:noFill/>
            <a:miter lim="800000"/>
            <a:headEnd/>
            <a:tailEnd/>
          </a:ln>
          <a:effectLst/>
        </p:spPr>
        <p:txBody>
          <a:bodyPr wrap="none" lIns="89520" tIns="44760" rIns="89520" bIns="44760">
            <a:spAutoFit/>
          </a:bodyPr>
          <a:lstStyle/>
          <a:p>
            <a:pPr defTabSz="895350">
              <a:lnSpc>
                <a:spcPct val="80000"/>
              </a:lnSpc>
            </a:pPr>
            <a:r>
              <a:rPr kumimoji="1" lang="zh-CN" altLang="en-US" sz="3100" b="1">
                <a:solidFill>
                  <a:srgbClr val="CC0000"/>
                </a:solidFill>
                <a:latin typeface="Times New Roman" pitchFamily="18" charset="0"/>
              </a:rPr>
              <a:t>夜游赤壁，抒发对人生的感慨。</a:t>
            </a:r>
            <a:endParaRPr kumimoji="1" lang="zh-CN" altLang="en-US" sz="3100" b="1">
              <a:latin typeface="Times New Roman" pitchFamily="18" charset="0"/>
            </a:endParaRPr>
          </a:p>
        </p:txBody>
      </p:sp>
      <p:sp>
        <p:nvSpPr>
          <p:cNvPr id="70661" name="文本框 5"/>
          <p:cNvSpPr txBox="1">
            <a:spLocks noChangeArrowheads="1"/>
          </p:cNvSpPr>
          <p:nvPr/>
        </p:nvSpPr>
        <p:spPr bwMode="auto">
          <a:xfrm>
            <a:off x="684213" y="3500438"/>
            <a:ext cx="4830762" cy="563562"/>
          </a:xfrm>
          <a:prstGeom prst="rect">
            <a:avLst/>
          </a:prstGeom>
          <a:noFill/>
          <a:ln w="9525">
            <a:noFill/>
            <a:miter lim="800000"/>
            <a:headEnd/>
            <a:tailEnd/>
          </a:ln>
          <a:effectLst/>
        </p:spPr>
        <p:txBody>
          <a:bodyPr lIns="89520" tIns="44760" rIns="89520" bIns="44760">
            <a:spAutoFit/>
          </a:bodyPr>
          <a:lstStyle/>
          <a:p>
            <a:pPr defTabSz="895350"/>
            <a:r>
              <a:rPr kumimoji="1" lang="zh-CN" altLang="en-US" sz="3100" b="1">
                <a:solidFill>
                  <a:srgbClr val="CC0000"/>
                </a:solidFill>
                <a:latin typeface="Times New Roman" pitchFamily="18" charset="0"/>
              </a:rPr>
              <a:t>客－悲观        苏子－乐观</a:t>
            </a:r>
            <a:endParaRPr kumimoji="1" lang="zh-CN" altLang="en-US" sz="2700">
              <a:solidFill>
                <a:srgbClr val="CC0000"/>
              </a:solidFill>
              <a:latin typeface="Times New Roman" pitchFamily="18" charset="0"/>
            </a:endParaRPr>
          </a:p>
        </p:txBody>
      </p:sp>
      <p:sp>
        <p:nvSpPr>
          <p:cNvPr id="70662" name="文本框 6"/>
          <p:cNvSpPr txBox="1">
            <a:spLocks noChangeArrowheads="1"/>
          </p:cNvSpPr>
          <p:nvPr/>
        </p:nvSpPr>
        <p:spPr bwMode="auto">
          <a:xfrm>
            <a:off x="684213" y="5021263"/>
            <a:ext cx="4881562" cy="1836737"/>
          </a:xfrm>
          <a:prstGeom prst="rect">
            <a:avLst/>
          </a:prstGeom>
          <a:noFill/>
          <a:ln w="9525">
            <a:noFill/>
            <a:miter lim="800000"/>
            <a:headEnd/>
            <a:tailEnd/>
          </a:ln>
          <a:effectLst/>
        </p:spPr>
        <p:txBody>
          <a:bodyPr wrap="none" lIns="89520" tIns="44760" rIns="89520" bIns="44760">
            <a:spAutoFit/>
          </a:bodyPr>
          <a:lstStyle/>
          <a:p>
            <a:pPr defTabSz="895350"/>
            <a:r>
              <a:rPr kumimoji="1" lang="zh-CN" altLang="en-US" sz="3100" b="1">
                <a:solidFill>
                  <a:srgbClr val="CC0000"/>
                </a:solidFill>
                <a:latin typeface="Times New Roman" pitchFamily="18" charset="0"/>
              </a:rPr>
              <a:t>一 </a:t>
            </a:r>
            <a:r>
              <a:rPr kumimoji="1" lang="en-US" altLang="zh-CN" sz="3100" b="1">
                <a:solidFill>
                  <a:srgbClr val="CC0000"/>
                </a:solidFill>
                <a:latin typeface="Times New Roman" pitchFamily="18" charset="0"/>
              </a:rPr>
              <a:t>(1)          </a:t>
            </a:r>
            <a:r>
              <a:rPr kumimoji="1" lang="zh-CN" altLang="en-US" sz="3100" b="1">
                <a:solidFill>
                  <a:srgbClr val="CC0000"/>
                </a:solidFill>
                <a:latin typeface="Times New Roman" pitchFamily="18" charset="0"/>
              </a:rPr>
              <a:t>月下泛舟        乐</a:t>
            </a:r>
          </a:p>
          <a:p>
            <a:pPr defTabSz="895350"/>
            <a:r>
              <a:rPr kumimoji="1" lang="zh-CN" altLang="en-US" sz="3100" b="1">
                <a:solidFill>
                  <a:srgbClr val="CC0000"/>
                </a:solidFill>
                <a:latin typeface="Times New Roman" pitchFamily="18" charset="0"/>
              </a:rPr>
              <a:t>二 </a:t>
            </a:r>
            <a:r>
              <a:rPr kumimoji="1" lang="en-US" altLang="zh-CN" sz="3100" b="1">
                <a:solidFill>
                  <a:srgbClr val="CC0000"/>
                </a:solidFill>
                <a:latin typeface="Times New Roman" pitchFamily="18" charset="0"/>
              </a:rPr>
              <a:t>(2</a:t>
            </a:r>
            <a:r>
              <a:rPr kumimoji="1" lang="zh-CN" altLang="en-US" sz="3100" b="1">
                <a:solidFill>
                  <a:srgbClr val="CC0000"/>
                </a:solidFill>
                <a:latin typeface="Times New Roman" pitchFamily="18" charset="0"/>
              </a:rPr>
              <a:t>～</a:t>
            </a:r>
            <a:r>
              <a:rPr kumimoji="1" lang="en-US" altLang="zh-CN" sz="3100" b="1">
                <a:solidFill>
                  <a:srgbClr val="CC0000"/>
                </a:solidFill>
                <a:latin typeface="Times New Roman" pitchFamily="18" charset="0"/>
              </a:rPr>
              <a:t>3)    </a:t>
            </a:r>
            <a:r>
              <a:rPr kumimoji="1" lang="zh-CN" altLang="en-US" sz="3100" b="1">
                <a:solidFill>
                  <a:srgbClr val="CC0000"/>
                </a:solidFill>
                <a:latin typeface="Times New Roman" pitchFamily="18" charset="0"/>
              </a:rPr>
              <a:t>吊古伤今        悲</a:t>
            </a:r>
            <a:endParaRPr kumimoji="1" lang="zh-CN" altLang="en-US" sz="3100">
              <a:solidFill>
                <a:srgbClr val="CC0000"/>
              </a:solidFill>
              <a:latin typeface="Times New Roman" pitchFamily="18" charset="0"/>
            </a:endParaRPr>
          </a:p>
          <a:p>
            <a:pPr defTabSz="895350"/>
            <a:r>
              <a:rPr kumimoji="1" lang="zh-CN" altLang="en-US" sz="3100" b="1">
                <a:solidFill>
                  <a:srgbClr val="CC0000"/>
                </a:solidFill>
                <a:latin typeface="Times New Roman" pitchFamily="18" charset="0"/>
              </a:rPr>
              <a:t>三 </a:t>
            </a:r>
            <a:r>
              <a:rPr kumimoji="1" lang="en-US" altLang="zh-CN" sz="3100" b="1">
                <a:solidFill>
                  <a:srgbClr val="CC0000"/>
                </a:solidFill>
                <a:latin typeface="Times New Roman" pitchFamily="18" charset="0"/>
              </a:rPr>
              <a:t>(4</a:t>
            </a:r>
            <a:r>
              <a:rPr kumimoji="1" lang="zh-CN" altLang="en-US" sz="3100" b="1">
                <a:solidFill>
                  <a:srgbClr val="CC0000"/>
                </a:solidFill>
                <a:latin typeface="Times New Roman" pitchFamily="18" charset="0"/>
              </a:rPr>
              <a:t>～</a:t>
            </a:r>
            <a:r>
              <a:rPr kumimoji="1" lang="en-US" altLang="zh-CN" sz="3100" b="1">
                <a:solidFill>
                  <a:srgbClr val="CC0000"/>
                </a:solidFill>
                <a:latin typeface="Times New Roman" pitchFamily="18" charset="0"/>
              </a:rPr>
              <a:t>5)    </a:t>
            </a:r>
            <a:r>
              <a:rPr kumimoji="1" lang="zh-CN" altLang="en-US" sz="3100" b="1">
                <a:solidFill>
                  <a:srgbClr val="CC0000"/>
                </a:solidFill>
                <a:latin typeface="Times New Roman" pitchFamily="18" charset="0"/>
              </a:rPr>
              <a:t>阐述哲理        乐</a:t>
            </a:r>
            <a:endParaRPr kumimoji="1" lang="zh-CN" altLang="en-US" sz="3100">
              <a:latin typeface="Times New Roman" pitchFamily="18" charset="0"/>
            </a:endParaRPr>
          </a:p>
          <a:p>
            <a:pPr defTabSz="895350">
              <a:lnSpc>
                <a:spcPct val="80000"/>
              </a:lnSpc>
            </a:pPr>
            <a:endParaRPr kumimoji="1" lang="en-US" altLang="zh-CN" sz="2700">
              <a:solidFill>
                <a:srgbClr val="990099"/>
              </a:solidFill>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0660"/>
                                        </p:tgtEl>
                                        <p:attrNameLst>
                                          <p:attrName>style.visibility</p:attrName>
                                        </p:attrNameLst>
                                      </p:cBhvr>
                                      <p:to>
                                        <p:strVal val="visible"/>
                                      </p:to>
                                    </p:set>
                                    <p:anim calcmode="lin" valueType="num">
                                      <p:cBhvr additive="base">
                                        <p:cTn id="7" dur="500" fill="hold"/>
                                        <p:tgtEl>
                                          <p:spTgt spid="70660"/>
                                        </p:tgtEl>
                                        <p:attrNameLst>
                                          <p:attrName>ppt_x</p:attrName>
                                        </p:attrNameLst>
                                      </p:cBhvr>
                                      <p:tavLst>
                                        <p:tav tm="0">
                                          <p:val>
                                            <p:strVal val="0-#ppt_w/2"/>
                                          </p:val>
                                        </p:tav>
                                        <p:tav tm="100000">
                                          <p:val>
                                            <p:strVal val="#ppt_x"/>
                                          </p:val>
                                        </p:tav>
                                      </p:tavLst>
                                    </p:anim>
                                    <p:anim calcmode="lin" valueType="num">
                                      <p:cBhvr additive="base">
                                        <p:cTn id="8" dur="500" fill="hold"/>
                                        <p:tgtEl>
                                          <p:spTgt spid="7066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0661"/>
                                        </p:tgtEl>
                                        <p:attrNameLst>
                                          <p:attrName>style.visibility</p:attrName>
                                        </p:attrNameLst>
                                      </p:cBhvr>
                                      <p:to>
                                        <p:strVal val="visible"/>
                                      </p:to>
                                    </p:set>
                                    <p:anim calcmode="lin" valueType="num">
                                      <p:cBhvr additive="base">
                                        <p:cTn id="13" dur="500" fill="hold"/>
                                        <p:tgtEl>
                                          <p:spTgt spid="70661"/>
                                        </p:tgtEl>
                                        <p:attrNameLst>
                                          <p:attrName>ppt_x</p:attrName>
                                        </p:attrNameLst>
                                      </p:cBhvr>
                                      <p:tavLst>
                                        <p:tav tm="0">
                                          <p:val>
                                            <p:strVal val="0-#ppt_w/2"/>
                                          </p:val>
                                        </p:tav>
                                        <p:tav tm="100000">
                                          <p:val>
                                            <p:strVal val="#ppt_x"/>
                                          </p:val>
                                        </p:tav>
                                      </p:tavLst>
                                    </p:anim>
                                    <p:anim calcmode="lin" valueType="num">
                                      <p:cBhvr additive="base">
                                        <p:cTn id="14" dur="500" fill="hold"/>
                                        <p:tgtEl>
                                          <p:spTgt spid="7066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8" presetClass="entr" presetSubtype="3" fill="hold" grpId="0" nodeType="clickEffect">
                                  <p:stCondLst>
                                    <p:cond delay="0"/>
                                  </p:stCondLst>
                                  <p:childTnLst>
                                    <p:set>
                                      <p:cBhvr>
                                        <p:cTn id="18" dur="1" fill="hold">
                                          <p:stCondLst>
                                            <p:cond delay="0"/>
                                          </p:stCondLst>
                                        </p:cTn>
                                        <p:tgtEl>
                                          <p:spTgt spid="70662"/>
                                        </p:tgtEl>
                                        <p:attrNameLst>
                                          <p:attrName>style.visibility</p:attrName>
                                        </p:attrNameLst>
                                      </p:cBhvr>
                                      <p:to>
                                        <p:strVal val="visible"/>
                                      </p:to>
                                    </p:set>
                                    <p:animEffect transition="in" filter="strips(upRight)">
                                      <p:cBhvr>
                                        <p:cTn id="19" dur="500"/>
                                        <p:tgtEl>
                                          <p:spTgt spid="706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0" grpId="0" autoUpdateAnimBg="0"/>
      <p:bldP spid="70661" grpId="0" autoUpdateAnimBg="0"/>
      <p:bldP spid="70662" grpId="0" autoUpdateAnimBg="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AutoShape 2"/>
          <p:cNvSpPr>
            <a:spLocks noChangeArrowheads="1"/>
          </p:cNvSpPr>
          <p:nvPr/>
        </p:nvSpPr>
        <p:spPr bwMode="auto">
          <a:xfrm>
            <a:off x="2714625" y="403225"/>
            <a:ext cx="3671888" cy="1081088"/>
          </a:xfrm>
          <a:prstGeom prst="roundRect">
            <a:avLst>
              <a:gd name="adj" fmla="val 50000"/>
            </a:avLst>
          </a:prstGeom>
          <a:solidFill>
            <a:srgbClr val="993300"/>
          </a:solidFill>
          <a:ln w="9525">
            <a:solidFill>
              <a:schemeClr val="bg1"/>
            </a:solidFill>
            <a:round/>
            <a:headEnd/>
            <a:tailEnd/>
          </a:ln>
          <a:effectLst/>
        </p:spPr>
        <p:txBody>
          <a:bodyPr wrap="none" anchor="ctr"/>
          <a:lstStyle/>
          <a:p>
            <a:endParaRPr lang="zh-CN" altLang="en-US"/>
          </a:p>
        </p:txBody>
      </p:sp>
      <p:sp>
        <p:nvSpPr>
          <p:cNvPr id="110595" name="Rectangle 3"/>
          <p:cNvSpPr>
            <a:spLocks noChangeArrowheads="1"/>
          </p:cNvSpPr>
          <p:nvPr/>
        </p:nvSpPr>
        <p:spPr bwMode="auto">
          <a:xfrm>
            <a:off x="3433763" y="569913"/>
            <a:ext cx="3802062" cy="914400"/>
          </a:xfrm>
          <a:prstGeom prst="rect">
            <a:avLst/>
          </a:prstGeom>
          <a:noFill/>
          <a:ln w="9525">
            <a:noFill/>
            <a:miter lim="800000"/>
            <a:headEnd/>
            <a:tailEnd/>
          </a:ln>
          <a:effectLst/>
        </p:spPr>
        <p:txBody>
          <a:bodyPr>
            <a:spAutoFit/>
          </a:bodyPr>
          <a:lstStyle/>
          <a:p>
            <a:r>
              <a:rPr lang="zh-CN" altLang="en-US" sz="5400">
                <a:latin typeface="华文行楷" pitchFamily="2" charset="-122"/>
                <a:ea typeface="华文行楷" pitchFamily="2" charset="-122"/>
              </a:rPr>
              <a:t>总    结</a:t>
            </a:r>
          </a:p>
        </p:txBody>
      </p:sp>
      <p:sp>
        <p:nvSpPr>
          <p:cNvPr id="110596" name="Text Box 4"/>
          <p:cNvSpPr txBox="1">
            <a:spLocks noChangeArrowheads="1"/>
          </p:cNvSpPr>
          <p:nvPr/>
        </p:nvSpPr>
        <p:spPr bwMode="auto">
          <a:xfrm>
            <a:off x="5364163" y="2024063"/>
            <a:ext cx="3744912" cy="701675"/>
          </a:xfrm>
          <a:prstGeom prst="rect">
            <a:avLst/>
          </a:prstGeom>
          <a:noFill/>
          <a:ln w="9525">
            <a:noFill/>
            <a:miter lim="800000"/>
            <a:headEnd/>
            <a:tailEnd/>
          </a:ln>
          <a:effectLst/>
        </p:spPr>
        <p:txBody>
          <a:bodyPr>
            <a:spAutoFit/>
          </a:bodyPr>
          <a:lstStyle/>
          <a:p>
            <a:r>
              <a:rPr lang="zh-CN" altLang="en-US" sz="4000" b="1">
                <a:solidFill>
                  <a:srgbClr val="FFCC00"/>
                </a:solidFill>
                <a:latin typeface="楷体_GB2312" pitchFamily="49" charset="-122"/>
                <a:ea typeface="楷体_GB2312" pitchFamily="49" charset="-122"/>
              </a:rPr>
              <a:t>写景  </a:t>
            </a:r>
            <a:r>
              <a:rPr lang="zh-CN" altLang="en-US" sz="4000" b="1">
                <a:solidFill>
                  <a:srgbClr val="FFCC00"/>
                </a:solidFill>
                <a:latin typeface="宋体"/>
                <a:ea typeface="楷体_GB2312" pitchFamily="49" charset="-122"/>
              </a:rPr>
              <a:t>“</a:t>
            </a:r>
            <a:r>
              <a:rPr lang="zh-CN" altLang="en-US" sz="4000" b="1">
                <a:solidFill>
                  <a:srgbClr val="FFCC00"/>
                </a:solidFill>
                <a:latin typeface="楷体_GB2312" pitchFamily="49" charset="-122"/>
                <a:ea typeface="楷体_GB2312" pitchFamily="49" charset="-122"/>
              </a:rPr>
              <a:t>乐</a:t>
            </a:r>
            <a:r>
              <a:rPr lang="zh-CN" altLang="en-US" sz="4000" b="1">
                <a:solidFill>
                  <a:srgbClr val="FFCC00"/>
                </a:solidFill>
                <a:latin typeface="宋体"/>
                <a:ea typeface="楷体_GB2312" pitchFamily="49" charset="-122"/>
              </a:rPr>
              <a:t>”</a:t>
            </a:r>
            <a:endParaRPr lang="zh-CN" altLang="en-US" sz="4000" b="1">
              <a:solidFill>
                <a:srgbClr val="FFCC00"/>
              </a:solidFill>
              <a:latin typeface="楷体_GB2312" pitchFamily="49" charset="-122"/>
              <a:ea typeface="楷体_GB2312" pitchFamily="49" charset="-122"/>
            </a:endParaRPr>
          </a:p>
        </p:txBody>
      </p:sp>
      <p:sp>
        <p:nvSpPr>
          <p:cNvPr id="110597" name="Text Box 5"/>
          <p:cNvSpPr txBox="1">
            <a:spLocks noChangeArrowheads="1"/>
          </p:cNvSpPr>
          <p:nvPr/>
        </p:nvSpPr>
        <p:spPr bwMode="auto">
          <a:xfrm>
            <a:off x="468313" y="2057400"/>
            <a:ext cx="3095625" cy="701675"/>
          </a:xfrm>
          <a:prstGeom prst="rect">
            <a:avLst/>
          </a:prstGeom>
          <a:noFill/>
          <a:ln w="9525">
            <a:noFill/>
            <a:miter lim="800000"/>
            <a:headEnd/>
            <a:tailEnd/>
          </a:ln>
          <a:effectLst/>
        </p:spPr>
        <p:txBody>
          <a:bodyPr>
            <a:spAutoFit/>
          </a:bodyPr>
          <a:lstStyle/>
          <a:p>
            <a:r>
              <a:rPr lang="en-US" sz="4000" b="1">
                <a:latin typeface="Times New Roman" pitchFamily="18" charset="0"/>
                <a:ea typeface="隶书" pitchFamily="49" charset="-122"/>
              </a:rPr>
              <a:t>1. </a:t>
            </a:r>
            <a:r>
              <a:rPr lang="zh-CN" altLang="en-US" sz="4000" b="1">
                <a:latin typeface="Times New Roman" pitchFamily="18" charset="0"/>
                <a:ea typeface="隶书" pitchFamily="49" charset="-122"/>
              </a:rPr>
              <a:t>夜游之乐</a:t>
            </a:r>
          </a:p>
        </p:txBody>
      </p:sp>
      <p:sp>
        <p:nvSpPr>
          <p:cNvPr id="110598" name="Line 6"/>
          <p:cNvSpPr>
            <a:spLocks noChangeShapeType="1"/>
          </p:cNvSpPr>
          <p:nvPr/>
        </p:nvSpPr>
        <p:spPr bwMode="auto">
          <a:xfrm>
            <a:off x="3563938" y="2420938"/>
            <a:ext cx="1512887" cy="0"/>
          </a:xfrm>
          <a:prstGeom prst="line">
            <a:avLst/>
          </a:prstGeom>
          <a:noFill/>
          <a:ln w="76200">
            <a:solidFill>
              <a:srgbClr val="FFCC00"/>
            </a:solidFill>
            <a:round/>
            <a:headEnd/>
            <a:tailEnd type="triangle" w="med" len="med"/>
          </a:ln>
          <a:effectLst/>
        </p:spPr>
        <p:txBody>
          <a:bodyPr/>
          <a:lstStyle/>
          <a:p>
            <a:endParaRPr lang="zh-CN" altLang="en-US"/>
          </a:p>
        </p:txBody>
      </p:sp>
      <p:sp>
        <p:nvSpPr>
          <p:cNvPr id="110599" name="Text Box 7"/>
          <p:cNvSpPr txBox="1">
            <a:spLocks noChangeArrowheads="1"/>
          </p:cNvSpPr>
          <p:nvPr/>
        </p:nvSpPr>
        <p:spPr bwMode="auto">
          <a:xfrm>
            <a:off x="468313" y="3713163"/>
            <a:ext cx="3240087" cy="701675"/>
          </a:xfrm>
          <a:prstGeom prst="rect">
            <a:avLst/>
          </a:prstGeom>
          <a:noFill/>
          <a:ln w="9525">
            <a:noFill/>
            <a:miter lim="800000"/>
            <a:headEnd/>
            <a:tailEnd/>
          </a:ln>
          <a:effectLst/>
        </p:spPr>
        <p:txBody>
          <a:bodyPr>
            <a:spAutoFit/>
          </a:bodyPr>
          <a:lstStyle/>
          <a:p>
            <a:r>
              <a:rPr lang="en-US" sz="4000" b="1">
                <a:latin typeface="Times New Roman" pitchFamily="18" charset="0"/>
                <a:ea typeface="隶书" pitchFamily="49" charset="-122"/>
              </a:rPr>
              <a:t>2. </a:t>
            </a:r>
            <a:r>
              <a:rPr lang="zh-CN" altLang="en-US" sz="4000" b="1">
                <a:latin typeface="Times New Roman" pitchFamily="18" charset="0"/>
                <a:ea typeface="隶书" pitchFamily="49" charset="-122"/>
              </a:rPr>
              <a:t>吊古伤今 </a:t>
            </a:r>
          </a:p>
        </p:txBody>
      </p:sp>
      <p:sp>
        <p:nvSpPr>
          <p:cNvPr id="110600" name="Line 8"/>
          <p:cNvSpPr>
            <a:spLocks noChangeShapeType="1"/>
          </p:cNvSpPr>
          <p:nvPr/>
        </p:nvSpPr>
        <p:spPr bwMode="auto">
          <a:xfrm>
            <a:off x="3563938" y="4086225"/>
            <a:ext cx="1512887" cy="0"/>
          </a:xfrm>
          <a:prstGeom prst="line">
            <a:avLst/>
          </a:prstGeom>
          <a:noFill/>
          <a:ln w="76200">
            <a:solidFill>
              <a:srgbClr val="FFCC00"/>
            </a:solidFill>
            <a:round/>
            <a:headEnd/>
            <a:tailEnd type="triangle" w="med" len="med"/>
          </a:ln>
          <a:effectLst/>
        </p:spPr>
        <p:txBody>
          <a:bodyPr/>
          <a:lstStyle/>
          <a:p>
            <a:endParaRPr lang="zh-CN" altLang="en-US"/>
          </a:p>
        </p:txBody>
      </p:sp>
      <p:sp>
        <p:nvSpPr>
          <p:cNvPr id="110601" name="Text Box 9"/>
          <p:cNvSpPr txBox="1">
            <a:spLocks noChangeArrowheads="1"/>
          </p:cNvSpPr>
          <p:nvPr/>
        </p:nvSpPr>
        <p:spPr bwMode="auto">
          <a:xfrm>
            <a:off x="5364163" y="3706813"/>
            <a:ext cx="3744912" cy="701675"/>
          </a:xfrm>
          <a:prstGeom prst="rect">
            <a:avLst/>
          </a:prstGeom>
          <a:noFill/>
          <a:ln w="9525">
            <a:noFill/>
            <a:miter lim="800000"/>
            <a:headEnd/>
            <a:tailEnd/>
          </a:ln>
          <a:effectLst/>
        </p:spPr>
        <p:txBody>
          <a:bodyPr>
            <a:spAutoFit/>
          </a:bodyPr>
          <a:lstStyle/>
          <a:p>
            <a:r>
              <a:rPr lang="zh-CN" altLang="en-US" sz="4000" b="1">
                <a:solidFill>
                  <a:srgbClr val="FFCC00"/>
                </a:solidFill>
                <a:latin typeface="楷体_GB2312" pitchFamily="49" charset="-122"/>
                <a:ea typeface="楷体_GB2312" pitchFamily="49" charset="-122"/>
              </a:rPr>
              <a:t>抒情  </a:t>
            </a:r>
            <a:r>
              <a:rPr lang="zh-CN" altLang="en-US" sz="4000" b="1">
                <a:solidFill>
                  <a:srgbClr val="FFCC00"/>
                </a:solidFill>
                <a:latin typeface="宋体"/>
                <a:ea typeface="楷体_GB2312" pitchFamily="49" charset="-122"/>
              </a:rPr>
              <a:t>“</a:t>
            </a:r>
            <a:r>
              <a:rPr lang="zh-CN" altLang="en-US" sz="4000" b="1">
                <a:solidFill>
                  <a:srgbClr val="FFCC00"/>
                </a:solidFill>
                <a:latin typeface="楷体_GB2312" pitchFamily="49" charset="-122"/>
                <a:ea typeface="楷体_GB2312" pitchFamily="49" charset="-122"/>
              </a:rPr>
              <a:t>悲</a:t>
            </a:r>
            <a:r>
              <a:rPr lang="zh-CN" altLang="en-US" sz="4000" b="1">
                <a:solidFill>
                  <a:srgbClr val="FFCC00"/>
                </a:solidFill>
                <a:latin typeface="宋体"/>
                <a:ea typeface="楷体_GB2312" pitchFamily="49" charset="-122"/>
              </a:rPr>
              <a:t>”</a:t>
            </a:r>
            <a:endParaRPr lang="zh-CN" altLang="en-US" sz="4000" b="1">
              <a:solidFill>
                <a:srgbClr val="FFCC00"/>
              </a:solidFill>
              <a:latin typeface="楷体_GB2312" pitchFamily="49" charset="-122"/>
              <a:ea typeface="楷体_GB2312" pitchFamily="49" charset="-122"/>
            </a:endParaRPr>
          </a:p>
        </p:txBody>
      </p:sp>
      <p:sp>
        <p:nvSpPr>
          <p:cNvPr id="110602" name="Text Box 10"/>
          <p:cNvSpPr txBox="1">
            <a:spLocks noChangeArrowheads="1"/>
          </p:cNvSpPr>
          <p:nvPr/>
        </p:nvSpPr>
        <p:spPr bwMode="auto">
          <a:xfrm>
            <a:off x="468313" y="5441950"/>
            <a:ext cx="3240087" cy="701675"/>
          </a:xfrm>
          <a:prstGeom prst="rect">
            <a:avLst/>
          </a:prstGeom>
          <a:noFill/>
          <a:ln w="9525">
            <a:noFill/>
            <a:miter lim="800000"/>
            <a:headEnd/>
            <a:tailEnd/>
          </a:ln>
          <a:effectLst/>
        </p:spPr>
        <p:txBody>
          <a:bodyPr>
            <a:spAutoFit/>
          </a:bodyPr>
          <a:lstStyle/>
          <a:p>
            <a:r>
              <a:rPr lang="en-US" sz="4000" b="1">
                <a:latin typeface="Times New Roman" pitchFamily="18" charset="0"/>
                <a:ea typeface="隶书" pitchFamily="49" charset="-122"/>
              </a:rPr>
              <a:t>3. </a:t>
            </a:r>
            <a:r>
              <a:rPr lang="zh-CN" altLang="en-US" sz="4000" b="1">
                <a:latin typeface="Times New Roman" pitchFamily="18" charset="0"/>
                <a:ea typeface="隶书" pitchFamily="49" charset="-122"/>
              </a:rPr>
              <a:t>阐述哲理 </a:t>
            </a:r>
          </a:p>
        </p:txBody>
      </p:sp>
      <p:sp>
        <p:nvSpPr>
          <p:cNvPr id="110603" name="Text Box 11"/>
          <p:cNvSpPr txBox="1">
            <a:spLocks noChangeArrowheads="1"/>
          </p:cNvSpPr>
          <p:nvPr/>
        </p:nvSpPr>
        <p:spPr bwMode="auto">
          <a:xfrm>
            <a:off x="5364163" y="5434013"/>
            <a:ext cx="3744912" cy="701675"/>
          </a:xfrm>
          <a:prstGeom prst="rect">
            <a:avLst/>
          </a:prstGeom>
          <a:noFill/>
          <a:ln w="9525">
            <a:noFill/>
            <a:miter lim="800000"/>
            <a:headEnd/>
            <a:tailEnd/>
          </a:ln>
          <a:effectLst/>
        </p:spPr>
        <p:txBody>
          <a:bodyPr>
            <a:spAutoFit/>
          </a:bodyPr>
          <a:lstStyle/>
          <a:p>
            <a:r>
              <a:rPr lang="zh-CN" altLang="en-US" sz="4000" b="1">
                <a:solidFill>
                  <a:srgbClr val="FFCC00"/>
                </a:solidFill>
                <a:latin typeface="楷体_GB2312" pitchFamily="49" charset="-122"/>
                <a:ea typeface="楷体_GB2312" pitchFamily="49" charset="-122"/>
              </a:rPr>
              <a:t>议论  </a:t>
            </a:r>
            <a:r>
              <a:rPr lang="zh-CN" altLang="en-US" sz="4000" b="1">
                <a:solidFill>
                  <a:srgbClr val="FFCC00"/>
                </a:solidFill>
                <a:latin typeface="宋体"/>
                <a:ea typeface="楷体_GB2312" pitchFamily="49" charset="-122"/>
              </a:rPr>
              <a:t>“</a:t>
            </a:r>
            <a:r>
              <a:rPr lang="zh-CN" altLang="en-US" sz="4000" b="1">
                <a:solidFill>
                  <a:srgbClr val="FFCC00"/>
                </a:solidFill>
                <a:latin typeface="楷体_GB2312" pitchFamily="49" charset="-122"/>
                <a:ea typeface="楷体_GB2312" pitchFamily="49" charset="-122"/>
              </a:rPr>
              <a:t>乐</a:t>
            </a:r>
            <a:r>
              <a:rPr lang="zh-CN" altLang="en-US" sz="4000" b="1">
                <a:solidFill>
                  <a:srgbClr val="FFCC00"/>
                </a:solidFill>
                <a:latin typeface="宋体"/>
                <a:ea typeface="楷体_GB2312" pitchFamily="49" charset="-122"/>
              </a:rPr>
              <a:t>”</a:t>
            </a:r>
            <a:endParaRPr lang="zh-CN" altLang="en-US" sz="4000" b="1">
              <a:solidFill>
                <a:srgbClr val="FFCC00"/>
              </a:solidFill>
              <a:latin typeface="楷体_GB2312" pitchFamily="49" charset="-122"/>
              <a:ea typeface="楷体_GB2312" pitchFamily="49" charset="-122"/>
            </a:endParaRPr>
          </a:p>
        </p:txBody>
      </p:sp>
      <p:sp>
        <p:nvSpPr>
          <p:cNvPr id="110604" name="Line 12"/>
          <p:cNvSpPr>
            <a:spLocks noChangeShapeType="1"/>
          </p:cNvSpPr>
          <p:nvPr/>
        </p:nvSpPr>
        <p:spPr bwMode="auto">
          <a:xfrm>
            <a:off x="3563938" y="5753100"/>
            <a:ext cx="1512887" cy="0"/>
          </a:xfrm>
          <a:prstGeom prst="line">
            <a:avLst/>
          </a:prstGeom>
          <a:noFill/>
          <a:ln w="76200">
            <a:solidFill>
              <a:srgbClr val="FFCC00"/>
            </a:solidFill>
            <a:round/>
            <a:headEnd/>
            <a:tailEnd type="triangle" w="med" len="med"/>
          </a:ln>
          <a:effectLst/>
        </p:spPr>
        <p:txBody>
          <a:bodyPr/>
          <a:lstStyle/>
          <a:p>
            <a:endParaRPr lang="zh-CN" altLang="en-US"/>
          </a:p>
        </p:txBody>
      </p:sp>
      <p:sp>
        <p:nvSpPr>
          <p:cNvPr id="110605" name="Line 13"/>
          <p:cNvSpPr>
            <a:spLocks noChangeShapeType="1"/>
          </p:cNvSpPr>
          <p:nvPr/>
        </p:nvSpPr>
        <p:spPr bwMode="auto">
          <a:xfrm>
            <a:off x="7812088" y="2708275"/>
            <a:ext cx="1587" cy="1008063"/>
          </a:xfrm>
          <a:prstGeom prst="line">
            <a:avLst/>
          </a:prstGeom>
          <a:noFill/>
          <a:ln w="76200">
            <a:solidFill>
              <a:srgbClr val="FFCC00"/>
            </a:solidFill>
            <a:round/>
            <a:headEnd/>
            <a:tailEnd type="triangle" w="med" len="med"/>
          </a:ln>
          <a:effectLst/>
        </p:spPr>
        <p:txBody>
          <a:bodyPr/>
          <a:lstStyle/>
          <a:p>
            <a:endParaRPr lang="zh-CN" altLang="en-US"/>
          </a:p>
        </p:txBody>
      </p:sp>
      <p:sp>
        <p:nvSpPr>
          <p:cNvPr id="110606" name="Line 14"/>
          <p:cNvSpPr>
            <a:spLocks noChangeShapeType="1"/>
          </p:cNvSpPr>
          <p:nvPr/>
        </p:nvSpPr>
        <p:spPr bwMode="auto">
          <a:xfrm>
            <a:off x="7812088" y="4456113"/>
            <a:ext cx="1587" cy="1008062"/>
          </a:xfrm>
          <a:prstGeom prst="line">
            <a:avLst/>
          </a:prstGeom>
          <a:noFill/>
          <a:ln w="76200">
            <a:solidFill>
              <a:srgbClr val="FFCC00"/>
            </a:solidFill>
            <a:round/>
            <a:headEnd/>
            <a:tailEnd type="triangle" w="med" len="med"/>
          </a:ln>
          <a:effectLst/>
        </p:spPr>
        <p:txBody>
          <a:bodyPr/>
          <a:lstStyle/>
          <a:p>
            <a:endParaRPr lang="zh-CN" altLang="en-US"/>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Oval 2"/>
          <p:cNvSpPr>
            <a:spLocks noChangeArrowheads="1"/>
          </p:cNvSpPr>
          <p:nvPr/>
        </p:nvSpPr>
        <p:spPr bwMode="auto">
          <a:xfrm>
            <a:off x="174625" y="1062038"/>
            <a:ext cx="887413" cy="725487"/>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31747" name="Oval 3"/>
          <p:cNvSpPr>
            <a:spLocks noChangeArrowheads="1"/>
          </p:cNvSpPr>
          <p:nvPr/>
        </p:nvSpPr>
        <p:spPr bwMode="auto">
          <a:xfrm>
            <a:off x="174625" y="2614613"/>
            <a:ext cx="887413" cy="725487"/>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31748" name="Text Box 4"/>
          <p:cNvSpPr txBox="1">
            <a:spLocks noChangeArrowheads="1"/>
          </p:cNvSpPr>
          <p:nvPr/>
        </p:nvSpPr>
        <p:spPr bwMode="auto">
          <a:xfrm>
            <a:off x="1017588" y="1108075"/>
            <a:ext cx="3294062" cy="579438"/>
          </a:xfrm>
          <a:prstGeom prst="rect">
            <a:avLst/>
          </a:prstGeom>
          <a:noFill/>
          <a:ln w="9525">
            <a:noFill/>
            <a:miter lim="800000"/>
            <a:headEnd/>
            <a:tailEnd/>
          </a:ln>
          <a:effectLst/>
        </p:spPr>
        <p:txBody>
          <a:bodyPr>
            <a:spAutoFit/>
          </a:bodyPr>
          <a:lstStyle/>
          <a:p>
            <a:r>
              <a:rPr lang="zh-CN" altLang="en-US" b="1">
                <a:solidFill>
                  <a:schemeClr val="tx1"/>
                </a:solidFill>
              </a:rPr>
              <a:t>月夜泛舟的舒畅</a:t>
            </a:r>
          </a:p>
        </p:txBody>
      </p:sp>
      <p:sp>
        <p:nvSpPr>
          <p:cNvPr id="31749" name="Rectangle 5"/>
          <p:cNvSpPr>
            <a:spLocks noChangeArrowheads="1"/>
          </p:cNvSpPr>
          <p:nvPr/>
        </p:nvSpPr>
        <p:spPr bwMode="auto">
          <a:xfrm>
            <a:off x="1073150" y="1917700"/>
            <a:ext cx="2927350" cy="641350"/>
          </a:xfrm>
          <a:prstGeom prst="rect">
            <a:avLst/>
          </a:prstGeom>
          <a:noFill/>
          <a:ln w="9525">
            <a:noFill/>
            <a:miter lim="800000"/>
            <a:headEnd/>
            <a:tailEnd/>
          </a:ln>
          <a:effectLst/>
        </p:spPr>
        <p:txBody>
          <a:bodyPr wrap="none">
            <a:spAutoFit/>
          </a:bodyPr>
          <a:lstStyle/>
          <a:p>
            <a:r>
              <a:rPr lang="zh-CN" altLang="en-US" sz="3600" b="1">
                <a:solidFill>
                  <a:schemeClr val="tx1"/>
                </a:solidFill>
                <a:latin typeface="Arial" pitchFamily="34" charset="0"/>
                <a:ea typeface="华文新魏" pitchFamily="2" charset="-122"/>
              </a:rPr>
              <a:t>（客之箫声）</a:t>
            </a:r>
          </a:p>
        </p:txBody>
      </p:sp>
      <p:sp>
        <p:nvSpPr>
          <p:cNvPr id="31750" name="Text Box 6"/>
          <p:cNvSpPr txBox="1">
            <a:spLocks noChangeArrowheads="1"/>
          </p:cNvSpPr>
          <p:nvPr/>
        </p:nvSpPr>
        <p:spPr bwMode="auto">
          <a:xfrm>
            <a:off x="276225" y="2614613"/>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悲</a:t>
            </a:r>
          </a:p>
        </p:txBody>
      </p:sp>
      <p:sp>
        <p:nvSpPr>
          <p:cNvPr id="31751" name="Text Box 7"/>
          <p:cNvSpPr txBox="1">
            <a:spLocks noChangeArrowheads="1"/>
          </p:cNvSpPr>
          <p:nvPr/>
        </p:nvSpPr>
        <p:spPr bwMode="auto">
          <a:xfrm>
            <a:off x="1017588" y="2730500"/>
            <a:ext cx="3324225" cy="579438"/>
          </a:xfrm>
          <a:prstGeom prst="rect">
            <a:avLst/>
          </a:prstGeom>
          <a:noFill/>
          <a:ln w="9525">
            <a:noFill/>
            <a:miter lim="800000"/>
            <a:headEnd/>
            <a:tailEnd/>
          </a:ln>
          <a:effectLst/>
        </p:spPr>
        <p:txBody>
          <a:bodyPr>
            <a:spAutoFit/>
          </a:bodyPr>
          <a:lstStyle/>
          <a:p>
            <a:r>
              <a:rPr lang="zh-CN" altLang="en-US" b="1">
                <a:solidFill>
                  <a:schemeClr val="tx1"/>
                </a:solidFill>
              </a:rPr>
              <a:t>怀古伤今的悲咽</a:t>
            </a:r>
            <a:endParaRPr lang="zh-CN" altLang="en-US" sz="3600" b="1">
              <a:solidFill>
                <a:schemeClr val="tx1"/>
              </a:solidFill>
              <a:latin typeface="Arial" pitchFamily="34" charset="0"/>
              <a:ea typeface="华文新魏" pitchFamily="2" charset="-122"/>
            </a:endParaRPr>
          </a:p>
        </p:txBody>
      </p:sp>
      <p:sp>
        <p:nvSpPr>
          <p:cNvPr id="31752" name="Rectangle 8"/>
          <p:cNvSpPr>
            <a:spLocks noChangeArrowheads="1"/>
          </p:cNvSpPr>
          <p:nvPr/>
        </p:nvSpPr>
        <p:spPr bwMode="auto">
          <a:xfrm>
            <a:off x="276225" y="1047750"/>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乐</a:t>
            </a:r>
          </a:p>
        </p:txBody>
      </p:sp>
      <p:sp>
        <p:nvSpPr>
          <p:cNvPr id="31753" name="Text Box 9"/>
          <p:cNvSpPr txBox="1">
            <a:spLocks noChangeArrowheads="1"/>
          </p:cNvSpPr>
          <p:nvPr/>
        </p:nvSpPr>
        <p:spPr bwMode="auto">
          <a:xfrm>
            <a:off x="4221163" y="1108075"/>
            <a:ext cx="3990975" cy="579438"/>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良辰美景赏心乐事</a:t>
            </a:r>
          </a:p>
        </p:txBody>
      </p:sp>
      <p:sp>
        <p:nvSpPr>
          <p:cNvPr id="31754" name="AutoShape 10"/>
          <p:cNvSpPr>
            <a:spLocks noChangeArrowheads="1"/>
          </p:cNvSpPr>
          <p:nvPr/>
        </p:nvSpPr>
        <p:spPr bwMode="auto">
          <a:xfrm>
            <a:off x="509588" y="1838325"/>
            <a:ext cx="203200" cy="719138"/>
          </a:xfrm>
          <a:prstGeom prst="downArrow">
            <a:avLst>
              <a:gd name="adj1" fmla="val 50000"/>
              <a:gd name="adj2" fmla="val 88477"/>
            </a:avLst>
          </a:prstGeom>
          <a:solidFill>
            <a:srgbClr val="CC99FF"/>
          </a:solidFill>
          <a:ln w="25400">
            <a:solidFill>
              <a:srgbClr val="73516A"/>
            </a:solidFill>
            <a:miter lim="800000"/>
            <a:headEnd/>
            <a:tailEnd/>
          </a:ln>
          <a:effectLst/>
        </p:spPr>
        <p:txBody>
          <a:bodyPr vert="eaVert" wrap="none" anchor="ctr"/>
          <a:lstStyle/>
          <a:p>
            <a:endParaRPr lang="zh-CN" altLang="en-US"/>
          </a:p>
        </p:txBody>
      </p:sp>
      <p:sp>
        <p:nvSpPr>
          <p:cNvPr id="31755" name="AutoShape 11"/>
          <p:cNvSpPr>
            <a:spLocks/>
          </p:cNvSpPr>
          <p:nvPr/>
        </p:nvSpPr>
        <p:spPr bwMode="auto">
          <a:xfrm>
            <a:off x="4005263" y="3165475"/>
            <a:ext cx="247650" cy="1524000"/>
          </a:xfrm>
          <a:prstGeom prst="leftBrace">
            <a:avLst>
              <a:gd name="adj1" fmla="val 51282"/>
              <a:gd name="adj2" fmla="val 50000"/>
            </a:avLst>
          </a:prstGeom>
          <a:noFill/>
          <a:ln w="38100">
            <a:solidFill>
              <a:srgbClr val="73516A"/>
            </a:solidFill>
            <a:round/>
            <a:headEnd/>
            <a:tailEnd/>
          </a:ln>
          <a:effectLst/>
        </p:spPr>
        <p:txBody>
          <a:bodyPr wrap="none" anchor="ctr"/>
          <a:lstStyle/>
          <a:p>
            <a:endParaRPr lang="zh-CN" altLang="en-US"/>
          </a:p>
        </p:txBody>
      </p:sp>
      <p:pic>
        <p:nvPicPr>
          <p:cNvPr id="31756" name="Picture 12" descr="20061210204359358"/>
          <p:cNvPicPr>
            <a:picLocks noChangeAspect="1" noChangeArrowheads="1"/>
          </p:cNvPicPr>
          <p:nvPr/>
        </p:nvPicPr>
        <p:blipFill>
          <a:blip r:embed="rId2" cstate="print">
            <a:lum bright="12000"/>
          </a:blip>
          <a:srcRect b="11"/>
          <a:stretch>
            <a:fillRect/>
          </a:stretch>
        </p:blipFill>
        <p:spPr bwMode="auto">
          <a:xfrm>
            <a:off x="436563" y="3544888"/>
            <a:ext cx="2646362" cy="2713037"/>
          </a:xfrm>
          <a:prstGeom prst="rect">
            <a:avLst/>
          </a:prstGeom>
          <a:noFill/>
          <a:ln w="28575">
            <a:solidFill>
              <a:srgbClr val="73516A"/>
            </a:solidFill>
            <a:miter lim="800000"/>
            <a:headEnd/>
            <a:tailEnd/>
          </a:ln>
        </p:spPr>
      </p:pic>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Oval 2"/>
          <p:cNvSpPr>
            <a:spLocks noChangeArrowheads="1"/>
          </p:cNvSpPr>
          <p:nvPr/>
        </p:nvSpPr>
        <p:spPr bwMode="auto">
          <a:xfrm>
            <a:off x="174625" y="1062038"/>
            <a:ext cx="887413" cy="725487"/>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33795" name="Oval 3"/>
          <p:cNvSpPr>
            <a:spLocks noChangeArrowheads="1"/>
          </p:cNvSpPr>
          <p:nvPr/>
        </p:nvSpPr>
        <p:spPr bwMode="auto">
          <a:xfrm>
            <a:off x="174625" y="2614613"/>
            <a:ext cx="887413" cy="725487"/>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33796" name="Text Box 4"/>
          <p:cNvSpPr txBox="1">
            <a:spLocks noChangeArrowheads="1"/>
          </p:cNvSpPr>
          <p:nvPr/>
        </p:nvSpPr>
        <p:spPr bwMode="auto">
          <a:xfrm>
            <a:off x="1017588" y="1108075"/>
            <a:ext cx="3294062" cy="579438"/>
          </a:xfrm>
          <a:prstGeom prst="rect">
            <a:avLst/>
          </a:prstGeom>
          <a:noFill/>
          <a:ln w="9525">
            <a:noFill/>
            <a:miter lim="800000"/>
            <a:headEnd/>
            <a:tailEnd/>
          </a:ln>
          <a:effectLst/>
        </p:spPr>
        <p:txBody>
          <a:bodyPr>
            <a:spAutoFit/>
          </a:bodyPr>
          <a:lstStyle/>
          <a:p>
            <a:r>
              <a:rPr lang="zh-CN" altLang="en-US" b="1">
                <a:solidFill>
                  <a:schemeClr val="tx1"/>
                </a:solidFill>
              </a:rPr>
              <a:t>月夜泛舟的舒畅</a:t>
            </a:r>
          </a:p>
        </p:txBody>
      </p:sp>
      <p:sp>
        <p:nvSpPr>
          <p:cNvPr id="33797" name="Rectangle 5"/>
          <p:cNvSpPr>
            <a:spLocks noChangeArrowheads="1"/>
          </p:cNvSpPr>
          <p:nvPr/>
        </p:nvSpPr>
        <p:spPr bwMode="auto">
          <a:xfrm>
            <a:off x="1073150" y="1917700"/>
            <a:ext cx="2927350" cy="641350"/>
          </a:xfrm>
          <a:prstGeom prst="rect">
            <a:avLst/>
          </a:prstGeom>
          <a:noFill/>
          <a:ln w="9525">
            <a:noFill/>
            <a:miter lim="800000"/>
            <a:headEnd/>
            <a:tailEnd/>
          </a:ln>
          <a:effectLst/>
        </p:spPr>
        <p:txBody>
          <a:bodyPr wrap="none">
            <a:spAutoFit/>
          </a:bodyPr>
          <a:lstStyle/>
          <a:p>
            <a:r>
              <a:rPr lang="zh-CN" altLang="en-US" sz="3600" b="1">
                <a:solidFill>
                  <a:schemeClr val="tx1"/>
                </a:solidFill>
                <a:latin typeface="Arial" pitchFamily="34" charset="0"/>
                <a:ea typeface="华文新魏" pitchFamily="2" charset="-122"/>
              </a:rPr>
              <a:t>（客之箫声）</a:t>
            </a:r>
          </a:p>
        </p:txBody>
      </p:sp>
      <p:sp>
        <p:nvSpPr>
          <p:cNvPr id="33798" name="Text Box 6"/>
          <p:cNvSpPr txBox="1">
            <a:spLocks noChangeArrowheads="1"/>
          </p:cNvSpPr>
          <p:nvPr/>
        </p:nvSpPr>
        <p:spPr bwMode="auto">
          <a:xfrm>
            <a:off x="276225" y="2614613"/>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悲</a:t>
            </a:r>
          </a:p>
        </p:txBody>
      </p:sp>
      <p:sp>
        <p:nvSpPr>
          <p:cNvPr id="33799" name="Text Box 7"/>
          <p:cNvSpPr txBox="1">
            <a:spLocks noChangeArrowheads="1"/>
          </p:cNvSpPr>
          <p:nvPr/>
        </p:nvSpPr>
        <p:spPr bwMode="auto">
          <a:xfrm>
            <a:off x="1017588" y="2730500"/>
            <a:ext cx="3324225" cy="579438"/>
          </a:xfrm>
          <a:prstGeom prst="rect">
            <a:avLst/>
          </a:prstGeom>
          <a:noFill/>
          <a:ln w="9525">
            <a:noFill/>
            <a:miter lim="800000"/>
            <a:headEnd/>
            <a:tailEnd/>
          </a:ln>
          <a:effectLst/>
        </p:spPr>
        <p:txBody>
          <a:bodyPr>
            <a:spAutoFit/>
          </a:bodyPr>
          <a:lstStyle/>
          <a:p>
            <a:r>
              <a:rPr lang="zh-CN" altLang="en-US" b="1">
                <a:solidFill>
                  <a:schemeClr val="tx1"/>
                </a:solidFill>
              </a:rPr>
              <a:t>怀古伤今的悲咽</a:t>
            </a:r>
            <a:endParaRPr lang="zh-CN" altLang="en-US" sz="3600" b="1">
              <a:solidFill>
                <a:schemeClr val="tx1"/>
              </a:solidFill>
              <a:latin typeface="Arial" pitchFamily="34" charset="0"/>
              <a:ea typeface="华文新魏" pitchFamily="2" charset="-122"/>
            </a:endParaRPr>
          </a:p>
        </p:txBody>
      </p:sp>
      <p:sp>
        <p:nvSpPr>
          <p:cNvPr id="33800" name="Text Box 8"/>
          <p:cNvSpPr txBox="1">
            <a:spLocks noChangeArrowheads="1"/>
          </p:cNvSpPr>
          <p:nvPr/>
        </p:nvSpPr>
        <p:spPr bwMode="auto">
          <a:xfrm>
            <a:off x="4221163" y="2701925"/>
            <a:ext cx="5037137" cy="579438"/>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古今对比之悲：英雄无觅</a:t>
            </a:r>
          </a:p>
        </p:txBody>
      </p:sp>
      <p:sp>
        <p:nvSpPr>
          <p:cNvPr id="33801" name="Rectangle 9"/>
          <p:cNvSpPr>
            <a:spLocks noChangeArrowheads="1"/>
          </p:cNvSpPr>
          <p:nvPr/>
        </p:nvSpPr>
        <p:spPr bwMode="auto">
          <a:xfrm>
            <a:off x="276225" y="1047750"/>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乐</a:t>
            </a:r>
          </a:p>
        </p:txBody>
      </p:sp>
      <p:sp>
        <p:nvSpPr>
          <p:cNvPr id="33802" name="Text Box 10"/>
          <p:cNvSpPr txBox="1">
            <a:spLocks noChangeArrowheads="1"/>
          </p:cNvSpPr>
          <p:nvPr/>
        </p:nvSpPr>
        <p:spPr bwMode="auto">
          <a:xfrm>
            <a:off x="4221163" y="1108075"/>
            <a:ext cx="3990975" cy="579438"/>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良辰美景赏心乐事</a:t>
            </a:r>
          </a:p>
        </p:txBody>
      </p:sp>
      <p:sp>
        <p:nvSpPr>
          <p:cNvPr id="33803" name="AutoShape 11"/>
          <p:cNvSpPr>
            <a:spLocks noChangeArrowheads="1"/>
          </p:cNvSpPr>
          <p:nvPr/>
        </p:nvSpPr>
        <p:spPr bwMode="auto">
          <a:xfrm>
            <a:off x="509588" y="1838325"/>
            <a:ext cx="203200" cy="719138"/>
          </a:xfrm>
          <a:prstGeom prst="downArrow">
            <a:avLst>
              <a:gd name="adj1" fmla="val 50000"/>
              <a:gd name="adj2" fmla="val 88477"/>
            </a:avLst>
          </a:prstGeom>
          <a:solidFill>
            <a:srgbClr val="CC99FF"/>
          </a:solidFill>
          <a:ln w="25400">
            <a:solidFill>
              <a:srgbClr val="73516A"/>
            </a:solidFill>
            <a:miter lim="800000"/>
            <a:headEnd/>
            <a:tailEnd/>
          </a:ln>
          <a:effectLst/>
        </p:spPr>
        <p:txBody>
          <a:bodyPr vert="eaVert" wrap="none" anchor="ctr"/>
          <a:lstStyle/>
          <a:p>
            <a:endParaRPr lang="zh-CN" altLang="en-US"/>
          </a:p>
        </p:txBody>
      </p:sp>
      <p:pic>
        <p:nvPicPr>
          <p:cNvPr id="33804" name="Picture 12" descr="20061210204359358"/>
          <p:cNvPicPr>
            <a:picLocks noChangeAspect="1" noChangeArrowheads="1"/>
          </p:cNvPicPr>
          <p:nvPr/>
        </p:nvPicPr>
        <p:blipFill>
          <a:blip r:embed="rId2" cstate="print">
            <a:lum bright="12000"/>
          </a:blip>
          <a:srcRect b="11"/>
          <a:stretch>
            <a:fillRect/>
          </a:stretch>
        </p:blipFill>
        <p:spPr bwMode="auto">
          <a:xfrm>
            <a:off x="436563" y="3544888"/>
            <a:ext cx="2646362" cy="2713037"/>
          </a:xfrm>
          <a:prstGeom prst="rect">
            <a:avLst/>
          </a:prstGeom>
          <a:noFill/>
          <a:ln w="28575">
            <a:solidFill>
              <a:srgbClr val="73516A"/>
            </a:solidFill>
            <a:miter lim="800000"/>
            <a:headEnd/>
            <a:tailEnd/>
          </a:ln>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5" name="Oval 3"/>
          <p:cNvSpPr>
            <a:spLocks noChangeArrowheads="1"/>
          </p:cNvSpPr>
          <p:nvPr/>
        </p:nvSpPr>
        <p:spPr bwMode="auto">
          <a:xfrm>
            <a:off x="174625" y="1062038"/>
            <a:ext cx="887413" cy="725487"/>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151559" name="Rectangle 7"/>
          <p:cNvSpPr>
            <a:spLocks noChangeArrowheads="1"/>
          </p:cNvSpPr>
          <p:nvPr/>
        </p:nvSpPr>
        <p:spPr bwMode="auto">
          <a:xfrm>
            <a:off x="276225" y="1047750"/>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乐</a:t>
            </a:r>
          </a:p>
        </p:txBody>
      </p:sp>
      <p:sp>
        <p:nvSpPr>
          <p:cNvPr id="151560" name="Text Box 8"/>
          <p:cNvSpPr txBox="1">
            <a:spLocks noChangeArrowheads="1"/>
          </p:cNvSpPr>
          <p:nvPr/>
        </p:nvSpPr>
        <p:spPr bwMode="auto">
          <a:xfrm>
            <a:off x="4221163" y="1108075"/>
            <a:ext cx="3990975" cy="579438"/>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良辰美景赏心乐事</a:t>
            </a:r>
          </a:p>
        </p:txBody>
      </p:sp>
      <p:pic>
        <p:nvPicPr>
          <p:cNvPr id="151562" name="Picture 10" descr="20061210204359358"/>
          <p:cNvPicPr>
            <a:picLocks noChangeAspect="1" noChangeArrowheads="1"/>
          </p:cNvPicPr>
          <p:nvPr/>
        </p:nvPicPr>
        <p:blipFill>
          <a:blip r:embed="rId2" cstate="print">
            <a:lum bright="12000"/>
          </a:blip>
          <a:srcRect b="11"/>
          <a:stretch>
            <a:fillRect/>
          </a:stretch>
        </p:blipFill>
        <p:spPr bwMode="auto">
          <a:xfrm>
            <a:off x="436563" y="3544888"/>
            <a:ext cx="2646362" cy="2713037"/>
          </a:xfrm>
          <a:prstGeom prst="rect">
            <a:avLst/>
          </a:prstGeom>
          <a:noFill/>
          <a:ln w="28575">
            <a:solidFill>
              <a:srgbClr val="73516A"/>
            </a:solidFill>
            <a:miter lim="800000"/>
            <a:headEnd/>
            <a:tailEnd/>
          </a:ln>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Oval 3"/>
          <p:cNvSpPr>
            <a:spLocks noChangeArrowheads="1"/>
          </p:cNvSpPr>
          <p:nvPr/>
        </p:nvSpPr>
        <p:spPr bwMode="auto">
          <a:xfrm>
            <a:off x="174625" y="1062038"/>
            <a:ext cx="887413" cy="725487"/>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148485" name="Text Box 5"/>
          <p:cNvSpPr txBox="1">
            <a:spLocks noChangeArrowheads="1"/>
          </p:cNvSpPr>
          <p:nvPr/>
        </p:nvSpPr>
        <p:spPr bwMode="auto">
          <a:xfrm>
            <a:off x="1017588" y="1108075"/>
            <a:ext cx="3294062" cy="579438"/>
          </a:xfrm>
          <a:prstGeom prst="rect">
            <a:avLst/>
          </a:prstGeom>
          <a:noFill/>
          <a:ln w="9525">
            <a:noFill/>
            <a:miter lim="800000"/>
            <a:headEnd/>
            <a:tailEnd/>
          </a:ln>
          <a:effectLst/>
        </p:spPr>
        <p:txBody>
          <a:bodyPr>
            <a:spAutoFit/>
          </a:bodyPr>
          <a:lstStyle/>
          <a:p>
            <a:r>
              <a:rPr lang="zh-CN" altLang="en-US" b="1">
                <a:solidFill>
                  <a:schemeClr val="tx1"/>
                </a:solidFill>
              </a:rPr>
              <a:t>月夜泛舟的舒畅</a:t>
            </a:r>
          </a:p>
        </p:txBody>
      </p:sp>
      <p:sp>
        <p:nvSpPr>
          <p:cNvPr id="148490" name="Rectangle 10"/>
          <p:cNvSpPr>
            <a:spLocks noChangeArrowheads="1"/>
          </p:cNvSpPr>
          <p:nvPr/>
        </p:nvSpPr>
        <p:spPr bwMode="auto">
          <a:xfrm>
            <a:off x="276225" y="1047750"/>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乐</a:t>
            </a:r>
          </a:p>
        </p:txBody>
      </p:sp>
      <p:sp>
        <p:nvSpPr>
          <p:cNvPr id="148491" name="Text Box 11"/>
          <p:cNvSpPr txBox="1">
            <a:spLocks noChangeArrowheads="1"/>
          </p:cNvSpPr>
          <p:nvPr/>
        </p:nvSpPr>
        <p:spPr bwMode="auto">
          <a:xfrm>
            <a:off x="4221163" y="1108075"/>
            <a:ext cx="3990975" cy="579438"/>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良辰美景赏心乐事</a:t>
            </a:r>
          </a:p>
        </p:txBody>
      </p:sp>
      <p:pic>
        <p:nvPicPr>
          <p:cNvPr id="148494" name="Picture 14" descr="20061210204359358"/>
          <p:cNvPicPr>
            <a:picLocks noChangeAspect="1" noChangeArrowheads="1"/>
          </p:cNvPicPr>
          <p:nvPr/>
        </p:nvPicPr>
        <p:blipFill>
          <a:blip r:embed="rId2" cstate="print">
            <a:lum bright="12000"/>
          </a:blip>
          <a:srcRect b="11"/>
          <a:stretch>
            <a:fillRect/>
          </a:stretch>
        </p:blipFill>
        <p:spPr bwMode="auto">
          <a:xfrm>
            <a:off x="436563" y="3544888"/>
            <a:ext cx="2646362" cy="2713037"/>
          </a:xfrm>
          <a:prstGeom prst="rect">
            <a:avLst/>
          </a:prstGeom>
          <a:noFill/>
          <a:ln w="28575">
            <a:solidFill>
              <a:srgbClr val="73516A"/>
            </a:solidFill>
            <a:miter lim="800000"/>
            <a:headEnd/>
            <a:tailEnd/>
          </a:ln>
        </p:spPr>
      </p:pic>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9" name="Oval 3"/>
          <p:cNvSpPr>
            <a:spLocks noChangeArrowheads="1"/>
          </p:cNvSpPr>
          <p:nvPr/>
        </p:nvSpPr>
        <p:spPr bwMode="auto">
          <a:xfrm>
            <a:off x="174625" y="1062038"/>
            <a:ext cx="887413" cy="725487"/>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152581" name="Text Box 5"/>
          <p:cNvSpPr txBox="1">
            <a:spLocks noChangeArrowheads="1"/>
          </p:cNvSpPr>
          <p:nvPr/>
        </p:nvSpPr>
        <p:spPr bwMode="auto">
          <a:xfrm>
            <a:off x="1017588" y="1108075"/>
            <a:ext cx="3294062" cy="579438"/>
          </a:xfrm>
          <a:prstGeom prst="rect">
            <a:avLst/>
          </a:prstGeom>
          <a:noFill/>
          <a:ln w="9525">
            <a:noFill/>
            <a:miter lim="800000"/>
            <a:headEnd/>
            <a:tailEnd/>
          </a:ln>
          <a:effectLst/>
        </p:spPr>
        <p:txBody>
          <a:bodyPr>
            <a:spAutoFit/>
          </a:bodyPr>
          <a:lstStyle/>
          <a:p>
            <a:r>
              <a:rPr lang="zh-CN" altLang="en-US" b="1">
                <a:solidFill>
                  <a:schemeClr val="tx1"/>
                </a:solidFill>
              </a:rPr>
              <a:t>月夜泛舟的舒畅</a:t>
            </a:r>
          </a:p>
        </p:txBody>
      </p:sp>
      <p:sp>
        <p:nvSpPr>
          <p:cNvPr id="152582" name="Rectangle 6"/>
          <p:cNvSpPr>
            <a:spLocks noChangeArrowheads="1"/>
          </p:cNvSpPr>
          <p:nvPr/>
        </p:nvSpPr>
        <p:spPr bwMode="auto">
          <a:xfrm>
            <a:off x="1073150" y="1917700"/>
            <a:ext cx="2927350" cy="641350"/>
          </a:xfrm>
          <a:prstGeom prst="rect">
            <a:avLst/>
          </a:prstGeom>
          <a:noFill/>
          <a:ln w="9525">
            <a:noFill/>
            <a:miter lim="800000"/>
            <a:headEnd/>
            <a:tailEnd/>
          </a:ln>
          <a:effectLst/>
        </p:spPr>
        <p:txBody>
          <a:bodyPr wrap="none">
            <a:spAutoFit/>
          </a:bodyPr>
          <a:lstStyle/>
          <a:p>
            <a:r>
              <a:rPr lang="zh-CN" altLang="en-US" sz="3600" b="1">
                <a:solidFill>
                  <a:schemeClr val="tx1"/>
                </a:solidFill>
                <a:latin typeface="Arial" pitchFamily="34" charset="0"/>
                <a:ea typeface="华文新魏" pitchFamily="2" charset="-122"/>
              </a:rPr>
              <a:t>（客之箫声）</a:t>
            </a:r>
          </a:p>
        </p:txBody>
      </p:sp>
      <p:sp>
        <p:nvSpPr>
          <p:cNvPr id="152584" name="Rectangle 8"/>
          <p:cNvSpPr>
            <a:spLocks noChangeArrowheads="1"/>
          </p:cNvSpPr>
          <p:nvPr/>
        </p:nvSpPr>
        <p:spPr bwMode="auto">
          <a:xfrm>
            <a:off x="276225" y="1047750"/>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乐</a:t>
            </a:r>
          </a:p>
        </p:txBody>
      </p:sp>
      <p:sp>
        <p:nvSpPr>
          <p:cNvPr id="152585" name="Text Box 9"/>
          <p:cNvSpPr txBox="1">
            <a:spLocks noChangeArrowheads="1"/>
          </p:cNvSpPr>
          <p:nvPr/>
        </p:nvSpPr>
        <p:spPr bwMode="auto">
          <a:xfrm>
            <a:off x="4221163" y="1108075"/>
            <a:ext cx="3990975" cy="579438"/>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良辰美景赏心乐事</a:t>
            </a:r>
          </a:p>
        </p:txBody>
      </p:sp>
      <p:sp>
        <p:nvSpPr>
          <p:cNvPr id="152586" name="AutoShape 10"/>
          <p:cNvSpPr>
            <a:spLocks noChangeArrowheads="1"/>
          </p:cNvSpPr>
          <p:nvPr/>
        </p:nvSpPr>
        <p:spPr bwMode="auto">
          <a:xfrm>
            <a:off x="509588" y="1838325"/>
            <a:ext cx="203200" cy="719138"/>
          </a:xfrm>
          <a:prstGeom prst="downArrow">
            <a:avLst>
              <a:gd name="adj1" fmla="val 50000"/>
              <a:gd name="adj2" fmla="val 88477"/>
            </a:avLst>
          </a:prstGeom>
          <a:solidFill>
            <a:srgbClr val="CC99FF"/>
          </a:solidFill>
          <a:ln w="25400">
            <a:solidFill>
              <a:srgbClr val="73516A"/>
            </a:solidFill>
            <a:miter lim="800000"/>
            <a:headEnd/>
            <a:tailEnd/>
          </a:ln>
          <a:effectLst/>
        </p:spPr>
        <p:txBody>
          <a:bodyPr vert="eaVert" wrap="none" anchor="ctr"/>
          <a:lstStyle/>
          <a:p>
            <a:endParaRPr lang="zh-CN" altLang="en-US"/>
          </a:p>
        </p:txBody>
      </p:sp>
      <p:pic>
        <p:nvPicPr>
          <p:cNvPr id="152587" name="Picture 11" descr="20061210204359358"/>
          <p:cNvPicPr>
            <a:picLocks noChangeAspect="1" noChangeArrowheads="1"/>
          </p:cNvPicPr>
          <p:nvPr/>
        </p:nvPicPr>
        <p:blipFill>
          <a:blip r:embed="rId2" cstate="print">
            <a:lum bright="12000"/>
          </a:blip>
          <a:srcRect b="11"/>
          <a:stretch>
            <a:fillRect/>
          </a:stretch>
        </p:blipFill>
        <p:spPr bwMode="auto">
          <a:xfrm>
            <a:off x="436563" y="3544888"/>
            <a:ext cx="2646362" cy="2713037"/>
          </a:xfrm>
          <a:prstGeom prst="rect">
            <a:avLst/>
          </a:prstGeom>
          <a:noFill/>
          <a:ln w="28575">
            <a:solidFill>
              <a:srgbClr val="73516A"/>
            </a:solidFill>
            <a:miter lim="800000"/>
            <a:headEnd/>
            <a:tailEnd/>
          </a:ln>
        </p:spPr>
      </p:pic>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ChangeArrowheads="1"/>
          </p:cNvSpPr>
          <p:nvPr/>
        </p:nvSpPr>
        <p:spPr bwMode="auto">
          <a:xfrm>
            <a:off x="0" y="465138"/>
            <a:ext cx="9144000" cy="5946775"/>
          </a:xfrm>
          <a:prstGeom prst="rect">
            <a:avLst/>
          </a:prstGeom>
          <a:solidFill>
            <a:schemeClr val="bg1"/>
          </a:solidFill>
          <a:ln w="38100">
            <a:solidFill>
              <a:srgbClr val="73516A"/>
            </a:solidFill>
            <a:miter lim="800000"/>
            <a:headEnd/>
            <a:tailEnd/>
          </a:ln>
          <a:effectLst/>
        </p:spPr>
        <p:txBody>
          <a:bodyPr wrap="none" anchor="ctr"/>
          <a:lstStyle/>
          <a:p>
            <a:endParaRPr lang="zh-CN" altLang="en-US"/>
          </a:p>
        </p:txBody>
      </p:sp>
      <p:sp>
        <p:nvSpPr>
          <p:cNvPr id="149507" name="Oval 3"/>
          <p:cNvSpPr>
            <a:spLocks noChangeArrowheads="1"/>
          </p:cNvSpPr>
          <p:nvPr/>
        </p:nvSpPr>
        <p:spPr bwMode="auto">
          <a:xfrm>
            <a:off x="174625" y="1062038"/>
            <a:ext cx="887413" cy="725487"/>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149508" name="Oval 4"/>
          <p:cNvSpPr>
            <a:spLocks noChangeArrowheads="1"/>
          </p:cNvSpPr>
          <p:nvPr/>
        </p:nvSpPr>
        <p:spPr bwMode="auto">
          <a:xfrm>
            <a:off x="174625" y="2614613"/>
            <a:ext cx="887413" cy="725487"/>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149509" name="Text Box 5"/>
          <p:cNvSpPr txBox="1">
            <a:spLocks noChangeArrowheads="1"/>
          </p:cNvSpPr>
          <p:nvPr/>
        </p:nvSpPr>
        <p:spPr bwMode="auto">
          <a:xfrm>
            <a:off x="1017588" y="1108075"/>
            <a:ext cx="3294062" cy="579438"/>
          </a:xfrm>
          <a:prstGeom prst="rect">
            <a:avLst/>
          </a:prstGeom>
          <a:noFill/>
          <a:ln w="9525">
            <a:noFill/>
            <a:miter lim="800000"/>
            <a:headEnd/>
            <a:tailEnd/>
          </a:ln>
          <a:effectLst/>
        </p:spPr>
        <p:txBody>
          <a:bodyPr>
            <a:spAutoFit/>
          </a:bodyPr>
          <a:lstStyle/>
          <a:p>
            <a:r>
              <a:rPr lang="zh-CN" altLang="en-US" b="1">
                <a:solidFill>
                  <a:schemeClr val="tx1"/>
                </a:solidFill>
              </a:rPr>
              <a:t>月夜泛舟的舒畅</a:t>
            </a:r>
          </a:p>
        </p:txBody>
      </p:sp>
      <p:sp>
        <p:nvSpPr>
          <p:cNvPr id="149510" name="Rectangle 6"/>
          <p:cNvSpPr>
            <a:spLocks noChangeArrowheads="1"/>
          </p:cNvSpPr>
          <p:nvPr/>
        </p:nvSpPr>
        <p:spPr bwMode="auto">
          <a:xfrm>
            <a:off x="1073150" y="1917700"/>
            <a:ext cx="2927350" cy="641350"/>
          </a:xfrm>
          <a:prstGeom prst="rect">
            <a:avLst/>
          </a:prstGeom>
          <a:noFill/>
          <a:ln w="9525">
            <a:noFill/>
            <a:miter lim="800000"/>
            <a:headEnd/>
            <a:tailEnd/>
          </a:ln>
          <a:effectLst/>
        </p:spPr>
        <p:txBody>
          <a:bodyPr wrap="none">
            <a:spAutoFit/>
          </a:bodyPr>
          <a:lstStyle/>
          <a:p>
            <a:r>
              <a:rPr lang="zh-CN" altLang="en-US" sz="3600" b="1">
                <a:solidFill>
                  <a:schemeClr val="tx1"/>
                </a:solidFill>
                <a:latin typeface="Arial" pitchFamily="34" charset="0"/>
                <a:ea typeface="华文新魏" pitchFamily="2" charset="-122"/>
              </a:rPr>
              <a:t>（客之箫声）</a:t>
            </a:r>
          </a:p>
        </p:txBody>
      </p:sp>
      <p:sp>
        <p:nvSpPr>
          <p:cNvPr id="149511" name="Text Box 7"/>
          <p:cNvSpPr txBox="1">
            <a:spLocks noChangeArrowheads="1"/>
          </p:cNvSpPr>
          <p:nvPr/>
        </p:nvSpPr>
        <p:spPr bwMode="auto">
          <a:xfrm>
            <a:off x="276225" y="2614613"/>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悲</a:t>
            </a:r>
          </a:p>
        </p:txBody>
      </p:sp>
      <p:sp>
        <p:nvSpPr>
          <p:cNvPr id="149514" name="Rectangle 10"/>
          <p:cNvSpPr>
            <a:spLocks noChangeArrowheads="1"/>
          </p:cNvSpPr>
          <p:nvPr/>
        </p:nvSpPr>
        <p:spPr bwMode="auto">
          <a:xfrm>
            <a:off x="276225" y="1047750"/>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乐</a:t>
            </a:r>
          </a:p>
        </p:txBody>
      </p:sp>
      <p:sp>
        <p:nvSpPr>
          <p:cNvPr id="149515" name="Text Box 11"/>
          <p:cNvSpPr txBox="1">
            <a:spLocks noChangeArrowheads="1"/>
          </p:cNvSpPr>
          <p:nvPr/>
        </p:nvSpPr>
        <p:spPr bwMode="auto">
          <a:xfrm>
            <a:off x="4221163" y="1108075"/>
            <a:ext cx="3990975" cy="579438"/>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良辰美景赏心乐事</a:t>
            </a:r>
          </a:p>
        </p:txBody>
      </p:sp>
      <p:sp>
        <p:nvSpPr>
          <p:cNvPr id="149517" name="AutoShape 13"/>
          <p:cNvSpPr>
            <a:spLocks noChangeArrowheads="1"/>
          </p:cNvSpPr>
          <p:nvPr/>
        </p:nvSpPr>
        <p:spPr bwMode="auto">
          <a:xfrm>
            <a:off x="509588" y="1838325"/>
            <a:ext cx="203200" cy="719138"/>
          </a:xfrm>
          <a:prstGeom prst="downArrow">
            <a:avLst>
              <a:gd name="adj1" fmla="val 50000"/>
              <a:gd name="adj2" fmla="val 88477"/>
            </a:avLst>
          </a:prstGeom>
          <a:solidFill>
            <a:srgbClr val="CC99FF"/>
          </a:solidFill>
          <a:ln w="25400">
            <a:solidFill>
              <a:srgbClr val="73516A"/>
            </a:solidFill>
            <a:miter lim="800000"/>
            <a:headEnd/>
            <a:tailEnd/>
          </a:ln>
          <a:effectLst/>
        </p:spPr>
        <p:txBody>
          <a:bodyPr vert="eaVert" wrap="none" anchor="ctr"/>
          <a:lstStyle/>
          <a:p>
            <a:endParaRPr lang="zh-CN" altLang="en-US"/>
          </a:p>
        </p:txBody>
      </p:sp>
      <p:pic>
        <p:nvPicPr>
          <p:cNvPr id="149518" name="Picture 14" descr="20061210204359358"/>
          <p:cNvPicPr>
            <a:picLocks noChangeAspect="1" noChangeArrowheads="1"/>
          </p:cNvPicPr>
          <p:nvPr/>
        </p:nvPicPr>
        <p:blipFill>
          <a:blip r:embed="rId2" cstate="print">
            <a:lum bright="12000"/>
          </a:blip>
          <a:srcRect b="11"/>
          <a:stretch>
            <a:fillRect/>
          </a:stretch>
        </p:blipFill>
        <p:spPr bwMode="auto">
          <a:xfrm>
            <a:off x="436563" y="3544888"/>
            <a:ext cx="2646362" cy="2713037"/>
          </a:xfrm>
          <a:prstGeom prst="rect">
            <a:avLst/>
          </a:prstGeom>
          <a:noFill/>
          <a:ln w="28575">
            <a:solidFill>
              <a:srgbClr val="73516A"/>
            </a:solidFill>
            <a:miter lim="800000"/>
            <a:headEnd/>
            <a:tailEnd/>
          </a:ln>
        </p:spPr>
      </p:pic>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ChangeArrowheads="1"/>
          </p:cNvSpPr>
          <p:nvPr/>
        </p:nvSpPr>
        <p:spPr bwMode="auto">
          <a:xfrm>
            <a:off x="0" y="465138"/>
            <a:ext cx="9144000" cy="5946775"/>
          </a:xfrm>
          <a:prstGeom prst="rect">
            <a:avLst/>
          </a:prstGeom>
          <a:solidFill>
            <a:schemeClr val="bg1"/>
          </a:solidFill>
          <a:ln w="38100">
            <a:solidFill>
              <a:srgbClr val="73516A"/>
            </a:solidFill>
            <a:miter lim="800000"/>
            <a:headEnd/>
            <a:tailEnd/>
          </a:ln>
          <a:effectLst/>
        </p:spPr>
        <p:txBody>
          <a:bodyPr wrap="none" anchor="ctr"/>
          <a:lstStyle/>
          <a:p>
            <a:endParaRPr lang="zh-CN" altLang="en-US"/>
          </a:p>
        </p:txBody>
      </p:sp>
      <p:sp>
        <p:nvSpPr>
          <p:cNvPr id="153603" name="Oval 3"/>
          <p:cNvSpPr>
            <a:spLocks noChangeArrowheads="1"/>
          </p:cNvSpPr>
          <p:nvPr/>
        </p:nvSpPr>
        <p:spPr bwMode="auto">
          <a:xfrm>
            <a:off x="174625" y="1062038"/>
            <a:ext cx="887413" cy="725487"/>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153604" name="Oval 4"/>
          <p:cNvSpPr>
            <a:spLocks noChangeArrowheads="1"/>
          </p:cNvSpPr>
          <p:nvPr/>
        </p:nvSpPr>
        <p:spPr bwMode="auto">
          <a:xfrm>
            <a:off x="174625" y="2614613"/>
            <a:ext cx="887413" cy="725487"/>
          </a:xfrm>
          <a:prstGeom prst="ellipse">
            <a:avLst/>
          </a:prstGeom>
          <a:solidFill>
            <a:srgbClr val="CC99FF"/>
          </a:solidFill>
          <a:ln w="25400">
            <a:solidFill>
              <a:srgbClr val="73516A"/>
            </a:solidFill>
            <a:round/>
            <a:headEnd/>
            <a:tailEnd/>
          </a:ln>
          <a:effectLst/>
        </p:spPr>
        <p:txBody>
          <a:bodyPr wrap="none" anchor="ctr"/>
          <a:lstStyle/>
          <a:p>
            <a:endParaRPr lang="zh-CN" altLang="en-US"/>
          </a:p>
        </p:txBody>
      </p:sp>
      <p:sp>
        <p:nvSpPr>
          <p:cNvPr id="153605" name="Text Box 5"/>
          <p:cNvSpPr txBox="1">
            <a:spLocks noChangeArrowheads="1"/>
          </p:cNvSpPr>
          <p:nvPr/>
        </p:nvSpPr>
        <p:spPr bwMode="auto">
          <a:xfrm>
            <a:off x="1017588" y="1108075"/>
            <a:ext cx="3294062" cy="579438"/>
          </a:xfrm>
          <a:prstGeom prst="rect">
            <a:avLst/>
          </a:prstGeom>
          <a:noFill/>
          <a:ln w="9525">
            <a:noFill/>
            <a:miter lim="800000"/>
            <a:headEnd/>
            <a:tailEnd/>
          </a:ln>
          <a:effectLst/>
        </p:spPr>
        <p:txBody>
          <a:bodyPr>
            <a:spAutoFit/>
          </a:bodyPr>
          <a:lstStyle/>
          <a:p>
            <a:r>
              <a:rPr lang="zh-CN" altLang="en-US" b="1">
                <a:solidFill>
                  <a:schemeClr val="tx1"/>
                </a:solidFill>
              </a:rPr>
              <a:t>月夜泛舟的舒畅</a:t>
            </a:r>
          </a:p>
        </p:txBody>
      </p:sp>
      <p:sp>
        <p:nvSpPr>
          <p:cNvPr id="153606" name="Rectangle 6"/>
          <p:cNvSpPr>
            <a:spLocks noChangeArrowheads="1"/>
          </p:cNvSpPr>
          <p:nvPr/>
        </p:nvSpPr>
        <p:spPr bwMode="auto">
          <a:xfrm>
            <a:off x="1073150" y="1917700"/>
            <a:ext cx="2927350" cy="641350"/>
          </a:xfrm>
          <a:prstGeom prst="rect">
            <a:avLst/>
          </a:prstGeom>
          <a:noFill/>
          <a:ln w="9525">
            <a:noFill/>
            <a:miter lim="800000"/>
            <a:headEnd/>
            <a:tailEnd/>
          </a:ln>
          <a:effectLst/>
        </p:spPr>
        <p:txBody>
          <a:bodyPr wrap="none">
            <a:spAutoFit/>
          </a:bodyPr>
          <a:lstStyle/>
          <a:p>
            <a:r>
              <a:rPr lang="zh-CN" altLang="en-US" sz="3600" b="1">
                <a:solidFill>
                  <a:schemeClr val="tx1"/>
                </a:solidFill>
                <a:latin typeface="Arial" pitchFamily="34" charset="0"/>
                <a:ea typeface="华文新魏" pitchFamily="2" charset="-122"/>
              </a:rPr>
              <a:t>（客之箫声）</a:t>
            </a:r>
          </a:p>
        </p:txBody>
      </p:sp>
      <p:sp>
        <p:nvSpPr>
          <p:cNvPr id="153607" name="Text Box 7"/>
          <p:cNvSpPr txBox="1">
            <a:spLocks noChangeArrowheads="1"/>
          </p:cNvSpPr>
          <p:nvPr/>
        </p:nvSpPr>
        <p:spPr bwMode="auto">
          <a:xfrm>
            <a:off x="276225" y="2614613"/>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悲</a:t>
            </a:r>
          </a:p>
        </p:txBody>
      </p:sp>
      <p:sp>
        <p:nvSpPr>
          <p:cNvPr id="153608" name="Text Box 8"/>
          <p:cNvSpPr txBox="1">
            <a:spLocks noChangeArrowheads="1"/>
          </p:cNvSpPr>
          <p:nvPr/>
        </p:nvSpPr>
        <p:spPr bwMode="auto">
          <a:xfrm>
            <a:off x="1017588" y="2730500"/>
            <a:ext cx="3324225" cy="579438"/>
          </a:xfrm>
          <a:prstGeom prst="rect">
            <a:avLst/>
          </a:prstGeom>
          <a:noFill/>
          <a:ln w="9525">
            <a:noFill/>
            <a:miter lim="800000"/>
            <a:headEnd/>
            <a:tailEnd/>
          </a:ln>
          <a:effectLst/>
        </p:spPr>
        <p:txBody>
          <a:bodyPr>
            <a:spAutoFit/>
          </a:bodyPr>
          <a:lstStyle/>
          <a:p>
            <a:r>
              <a:rPr lang="zh-CN" altLang="en-US" b="1">
                <a:solidFill>
                  <a:schemeClr val="tx1"/>
                </a:solidFill>
              </a:rPr>
              <a:t>怀古伤今的悲咽</a:t>
            </a:r>
            <a:endParaRPr lang="zh-CN" altLang="en-US" sz="3600" b="1">
              <a:solidFill>
                <a:schemeClr val="tx1"/>
              </a:solidFill>
              <a:latin typeface="Arial" pitchFamily="34" charset="0"/>
              <a:ea typeface="华文新魏" pitchFamily="2" charset="-122"/>
            </a:endParaRPr>
          </a:p>
        </p:txBody>
      </p:sp>
      <p:sp>
        <p:nvSpPr>
          <p:cNvPr id="153610" name="Rectangle 10"/>
          <p:cNvSpPr>
            <a:spLocks noChangeArrowheads="1"/>
          </p:cNvSpPr>
          <p:nvPr/>
        </p:nvSpPr>
        <p:spPr bwMode="auto">
          <a:xfrm>
            <a:off x="276225" y="1047750"/>
            <a:ext cx="787400" cy="701675"/>
          </a:xfrm>
          <a:prstGeom prst="rect">
            <a:avLst/>
          </a:prstGeom>
          <a:noFill/>
          <a:ln w="9525">
            <a:noFill/>
            <a:miter lim="800000"/>
            <a:headEnd/>
            <a:tailEnd/>
          </a:ln>
          <a:effectLst/>
        </p:spPr>
        <p:txBody>
          <a:bodyPr>
            <a:spAutoFit/>
          </a:bodyPr>
          <a:lstStyle/>
          <a:p>
            <a:r>
              <a:rPr lang="zh-CN" altLang="en-US" sz="4000" b="1">
                <a:solidFill>
                  <a:schemeClr val="tx1"/>
                </a:solidFill>
                <a:latin typeface="Arial" pitchFamily="34" charset="0"/>
                <a:ea typeface="华文新魏" pitchFamily="2" charset="-122"/>
              </a:rPr>
              <a:t>乐</a:t>
            </a:r>
          </a:p>
        </p:txBody>
      </p:sp>
      <p:sp>
        <p:nvSpPr>
          <p:cNvPr id="153611" name="Text Box 11"/>
          <p:cNvSpPr txBox="1">
            <a:spLocks noChangeArrowheads="1"/>
          </p:cNvSpPr>
          <p:nvPr/>
        </p:nvSpPr>
        <p:spPr bwMode="auto">
          <a:xfrm>
            <a:off x="4221163" y="1108075"/>
            <a:ext cx="3990975" cy="579438"/>
          </a:xfrm>
          <a:prstGeom prst="rect">
            <a:avLst/>
          </a:prstGeom>
          <a:noFill/>
          <a:ln w="9525">
            <a:noFill/>
            <a:miter lim="800000"/>
            <a:headEnd/>
            <a:tailEnd/>
          </a:ln>
          <a:effectLst/>
        </p:spPr>
        <p:txBody>
          <a:bodyPr>
            <a:spAutoFit/>
          </a:bodyPr>
          <a:lstStyle/>
          <a:p>
            <a:pPr>
              <a:spcBef>
                <a:spcPct val="50000"/>
              </a:spcBef>
            </a:pPr>
            <a:r>
              <a:rPr lang="zh-CN" altLang="en-US" b="1">
                <a:solidFill>
                  <a:schemeClr val="tx1"/>
                </a:solidFill>
              </a:rPr>
              <a:t>良辰美景赏心乐事</a:t>
            </a:r>
          </a:p>
        </p:txBody>
      </p:sp>
      <p:sp>
        <p:nvSpPr>
          <p:cNvPr id="153613" name="AutoShape 13"/>
          <p:cNvSpPr>
            <a:spLocks noChangeArrowheads="1"/>
          </p:cNvSpPr>
          <p:nvPr/>
        </p:nvSpPr>
        <p:spPr bwMode="auto">
          <a:xfrm>
            <a:off x="509588" y="1838325"/>
            <a:ext cx="203200" cy="719138"/>
          </a:xfrm>
          <a:prstGeom prst="downArrow">
            <a:avLst>
              <a:gd name="adj1" fmla="val 50000"/>
              <a:gd name="adj2" fmla="val 88477"/>
            </a:avLst>
          </a:prstGeom>
          <a:solidFill>
            <a:srgbClr val="CC99FF"/>
          </a:solidFill>
          <a:ln w="25400">
            <a:solidFill>
              <a:srgbClr val="73516A"/>
            </a:solidFill>
            <a:miter lim="800000"/>
            <a:headEnd/>
            <a:tailEnd/>
          </a:ln>
          <a:effectLst/>
        </p:spPr>
        <p:txBody>
          <a:bodyPr vert="eaVert" wrap="none" anchor="ctr"/>
          <a:lstStyle/>
          <a:p>
            <a:endParaRPr lang="zh-CN" altLang="en-US"/>
          </a:p>
        </p:txBody>
      </p:sp>
      <p:pic>
        <p:nvPicPr>
          <p:cNvPr id="153614" name="Picture 14" descr="20061210204359358"/>
          <p:cNvPicPr>
            <a:picLocks noChangeAspect="1" noChangeArrowheads="1"/>
          </p:cNvPicPr>
          <p:nvPr/>
        </p:nvPicPr>
        <p:blipFill>
          <a:blip r:embed="rId2" cstate="print">
            <a:lum bright="12000"/>
          </a:blip>
          <a:srcRect b="11"/>
          <a:stretch>
            <a:fillRect/>
          </a:stretch>
        </p:blipFill>
        <p:spPr bwMode="auto">
          <a:xfrm>
            <a:off x="436563" y="3544888"/>
            <a:ext cx="2646362" cy="2713037"/>
          </a:xfrm>
          <a:prstGeom prst="rect">
            <a:avLst/>
          </a:prstGeom>
          <a:noFill/>
          <a:ln w="28575">
            <a:solidFill>
              <a:srgbClr val="73516A"/>
            </a:solidFill>
            <a:miter lim="800000"/>
            <a:headEnd/>
            <a:tailEnd/>
          </a:ln>
        </p:spPr>
      </p:pic>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74" name="Picture 2" descr="y"/>
          <p:cNvPicPr>
            <a:picLocks noChangeAspect="1" noChangeArrowheads="1"/>
          </p:cNvPicPr>
          <p:nvPr/>
        </p:nvPicPr>
        <p:blipFill>
          <a:blip r:embed="rId2" cstate="print"/>
          <a:srcRect/>
          <a:stretch>
            <a:fillRect/>
          </a:stretch>
        </p:blipFill>
        <p:spPr bwMode="auto">
          <a:xfrm>
            <a:off x="0" y="476250"/>
            <a:ext cx="9144000" cy="5661025"/>
          </a:xfrm>
          <a:prstGeom prst="rect">
            <a:avLst/>
          </a:prstGeom>
          <a:noFill/>
          <a:ln w="9525">
            <a:noFill/>
            <a:miter lim="800000"/>
            <a:headEnd/>
            <a:tailEnd/>
          </a:ln>
        </p:spPr>
      </p:pic>
      <p:sp>
        <p:nvSpPr>
          <p:cNvPr id="156675" name="Rectangle 3"/>
          <p:cNvSpPr>
            <a:spLocks noChangeArrowheads="1"/>
          </p:cNvSpPr>
          <p:nvPr/>
        </p:nvSpPr>
        <p:spPr bwMode="auto">
          <a:xfrm>
            <a:off x="0" y="3644900"/>
            <a:ext cx="9144000" cy="1871663"/>
          </a:xfrm>
          <a:prstGeom prst="rect">
            <a:avLst/>
          </a:prstGeom>
          <a:solidFill>
            <a:schemeClr val="bg1">
              <a:alpha val="54999"/>
            </a:schemeClr>
          </a:solidFill>
          <a:ln w="9525">
            <a:noFill/>
            <a:miter lim="800000"/>
            <a:headEnd/>
            <a:tailEnd/>
          </a:ln>
          <a:effectLst/>
        </p:spPr>
        <p:txBody>
          <a:bodyPr wrap="none" anchor="ctr"/>
          <a:lstStyle/>
          <a:p>
            <a:endParaRPr lang="zh-CN" altLang="en-US"/>
          </a:p>
        </p:txBody>
      </p:sp>
      <p:sp>
        <p:nvSpPr>
          <p:cNvPr id="156676" name="Text Box 4"/>
          <p:cNvSpPr txBox="1">
            <a:spLocks noChangeArrowheads="1"/>
          </p:cNvSpPr>
          <p:nvPr/>
        </p:nvSpPr>
        <p:spPr bwMode="auto">
          <a:xfrm>
            <a:off x="468313" y="3789363"/>
            <a:ext cx="8424862" cy="1920875"/>
          </a:xfrm>
          <a:prstGeom prst="rect">
            <a:avLst/>
          </a:prstGeom>
          <a:noFill/>
          <a:ln w="9525">
            <a:noFill/>
            <a:miter lim="800000"/>
            <a:headEnd/>
            <a:tailEnd/>
          </a:ln>
          <a:effectLst/>
        </p:spPr>
        <p:txBody>
          <a:bodyPr>
            <a:spAutoFit/>
          </a:bodyPr>
          <a:lstStyle/>
          <a:p>
            <a:pPr algn="ctr"/>
            <a:r>
              <a:rPr lang="zh-CN" altLang="en-US" sz="6000">
                <a:solidFill>
                  <a:schemeClr val="tx1"/>
                </a:solidFill>
                <a:latin typeface="华文行楷" pitchFamily="2" charset="-122"/>
                <a:ea typeface="华文行楷" pitchFamily="2" charset="-122"/>
              </a:rPr>
              <a:t>英 雄 伟 业 今 安 在</a:t>
            </a:r>
          </a:p>
          <a:p>
            <a:pPr algn="ctr"/>
            <a:r>
              <a:rPr lang="zh-CN" altLang="en-US" sz="6000">
                <a:solidFill>
                  <a:schemeClr val="tx1"/>
                </a:solidFill>
                <a:latin typeface="华文行楷" pitchFamily="2" charset="-122"/>
                <a:ea typeface="华文行楷" pitchFamily="2" charset="-122"/>
              </a:rPr>
              <a:t>何 况 吾 辈 渔 樵 者</a:t>
            </a: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9666</Words>
  <Application>Microsoft Office PowerPoint</Application>
  <PresentationFormat>全屏显示(4:3)</PresentationFormat>
  <Paragraphs>772</Paragraphs>
  <Slides>151</Slides>
  <Notes>0</Notes>
  <HiddenSlides>0</HiddenSlides>
  <MMClips>1</MMClips>
  <ScaleCrop>false</ScaleCrop>
  <HeadingPairs>
    <vt:vector size="6" baseType="variant">
      <vt:variant>
        <vt:lpstr>主题</vt:lpstr>
      </vt:variant>
      <vt:variant>
        <vt:i4>1</vt:i4>
      </vt:variant>
      <vt:variant>
        <vt:lpstr>嵌入 OLE 服务器</vt:lpstr>
      </vt:variant>
      <vt:variant>
        <vt:i4>2</vt:i4>
      </vt:variant>
      <vt:variant>
        <vt:lpstr>幻灯片标题</vt:lpstr>
      </vt:variant>
      <vt:variant>
        <vt:i4>151</vt:i4>
      </vt:variant>
    </vt:vector>
  </HeadingPairs>
  <TitlesOfParts>
    <vt:vector size="154" baseType="lpstr">
      <vt:lpstr>Office 主题</vt:lpstr>
      <vt:lpstr>位图图像</vt:lpstr>
      <vt:lpstr>文档</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翻译课文</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苏轼的悲从何而来？ </vt:lpstr>
      <vt:lpstr>幻灯片 62</vt:lpstr>
      <vt:lpstr>幻灯片 63</vt:lpstr>
      <vt:lpstr>幻灯片 64</vt:lpstr>
      <vt:lpstr>幻灯片 65</vt:lpstr>
      <vt:lpstr>幻灯片 66</vt:lpstr>
      <vt:lpstr>幻灯片 67</vt:lpstr>
      <vt:lpstr>幻灯片 68</vt:lpstr>
      <vt:lpstr>幻灯片 69</vt:lpstr>
      <vt:lpstr>幻灯片 70</vt:lpstr>
      <vt:lpstr>幻灯片 71</vt:lpstr>
      <vt:lpstr>幻灯片 72</vt:lpstr>
      <vt:lpstr>幻灯片 73</vt:lpstr>
      <vt:lpstr>幻灯片 74</vt:lpstr>
      <vt:lpstr>幻灯片 75</vt:lpstr>
      <vt:lpstr>幻灯片 76</vt:lpstr>
      <vt:lpstr>幻灯片 77</vt:lpstr>
      <vt:lpstr>幻灯片 78</vt:lpstr>
      <vt:lpstr>幻灯片 79</vt:lpstr>
      <vt:lpstr>幻灯片 80</vt:lpstr>
      <vt:lpstr>幻灯片 81</vt:lpstr>
      <vt:lpstr>幻灯片 82</vt:lpstr>
      <vt:lpstr>幻灯片 83</vt:lpstr>
      <vt:lpstr>幻灯片 84</vt:lpstr>
      <vt:lpstr>幻灯片 85</vt:lpstr>
      <vt:lpstr>幻灯片 86</vt:lpstr>
      <vt:lpstr>幻灯片 87</vt:lpstr>
      <vt:lpstr>幻灯片 88</vt:lpstr>
      <vt:lpstr>幻灯片 89</vt:lpstr>
      <vt:lpstr>幻灯片 90</vt:lpstr>
      <vt:lpstr>幻灯片 91</vt:lpstr>
      <vt:lpstr>幻灯片 92</vt:lpstr>
      <vt:lpstr>幻灯片 93</vt:lpstr>
      <vt:lpstr>幻灯片 94</vt:lpstr>
      <vt:lpstr>幻灯片 95</vt:lpstr>
      <vt:lpstr>幻灯片 96</vt:lpstr>
      <vt:lpstr>幻灯片 97</vt:lpstr>
      <vt:lpstr>幻灯片 98</vt:lpstr>
      <vt:lpstr>幻灯片 99</vt:lpstr>
      <vt:lpstr>幻灯片 100</vt:lpstr>
      <vt:lpstr>幻灯片 101</vt:lpstr>
      <vt:lpstr>幻灯片 102</vt:lpstr>
      <vt:lpstr>幻灯片 103</vt:lpstr>
      <vt:lpstr>幻灯片 104</vt:lpstr>
      <vt:lpstr>幻灯片 105</vt:lpstr>
      <vt:lpstr>幻灯片 106</vt:lpstr>
      <vt:lpstr>幻灯片 107</vt:lpstr>
      <vt:lpstr>幻灯片 108</vt:lpstr>
      <vt:lpstr>全文总结</vt:lpstr>
      <vt:lpstr>幻灯片 110</vt:lpstr>
      <vt:lpstr>渺渺兮于怀，望美人兮天一方。 </vt:lpstr>
      <vt:lpstr>幻灯片 112</vt:lpstr>
      <vt:lpstr>幻灯片 113</vt:lpstr>
      <vt:lpstr>幻灯片 114</vt:lpstr>
      <vt:lpstr>幻灯片 115</vt:lpstr>
      <vt:lpstr>幻灯片 116</vt:lpstr>
      <vt:lpstr>品读第四小节</vt:lpstr>
      <vt:lpstr>幻灯片 118</vt:lpstr>
      <vt:lpstr>幻灯片 119</vt:lpstr>
      <vt:lpstr>幻灯片 120</vt:lpstr>
      <vt:lpstr>幻灯片 121</vt:lpstr>
      <vt:lpstr>幻灯片 122</vt:lpstr>
      <vt:lpstr>幻灯片 123</vt:lpstr>
      <vt:lpstr>幻灯片 124</vt:lpstr>
      <vt:lpstr>幻灯片 125</vt:lpstr>
      <vt:lpstr>幻灯片 126</vt:lpstr>
      <vt:lpstr>幻灯片 127</vt:lpstr>
      <vt:lpstr>幻灯片 128</vt:lpstr>
      <vt:lpstr>幻灯片 129</vt:lpstr>
      <vt:lpstr>幻灯片 130</vt:lpstr>
      <vt:lpstr>幻灯片 131</vt:lpstr>
      <vt:lpstr>幻灯片 132</vt:lpstr>
      <vt:lpstr>幻灯片 133</vt:lpstr>
      <vt:lpstr>幻灯片 134</vt:lpstr>
      <vt:lpstr>幻灯片 135</vt:lpstr>
      <vt:lpstr>幻灯片 136</vt:lpstr>
      <vt:lpstr>幻灯片 137</vt:lpstr>
      <vt:lpstr>幻灯片 138</vt:lpstr>
      <vt:lpstr>幻灯片 139</vt:lpstr>
      <vt:lpstr>幻灯片 140</vt:lpstr>
      <vt:lpstr>幻灯片 141</vt:lpstr>
      <vt:lpstr>幻灯片 142</vt:lpstr>
      <vt:lpstr>幻灯片 143</vt:lpstr>
      <vt:lpstr>幻灯片 144</vt:lpstr>
      <vt:lpstr>幻灯片 145</vt:lpstr>
      <vt:lpstr>幻灯片 146</vt:lpstr>
      <vt:lpstr>幻灯片 147</vt:lpstr>
      <vt:lpstr>幻灯片 148</vt:lpstr>
      <vt:lpstr>幻灯片 149</vt:lpstr>
      <vt:lpstr>幻灯片 150</vt:lpstr>
      <vt:lpstr>成语归纳</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xws</dc:creator>
  <cp:lastModifiedBy>xws</cp:lastModifiedBy>
  <cp:revision>22</cp:revision>
  <dcterms:created xsi:type="dcterms:W3CDTF">2021-07-13T12:20:28Z</dcterms:created>
  <dcterms:modified xsi:type="dcterms:W3CDTF">2021-07-20T12:13:45Z</dcterms:modified>
</cp:coreProperties>
</file>