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73" r:id="rId2"/>
    <p:sldId id="280" r:id="rId3"/>
    <p:sldId id="274" r:id="rId4"/>
    <p:sldId id="256" r:id="rId5"/>
    <p:sldId id="276" r:id="rId6"/>
    <p:sldId id="257" r:id="rId7"/>
    <p:sldId id="278" r:id="rId8"/>
    <p:sldId id="277" r:id="rId9"/>
    <p:sldId id="262" r:id="rId10"/>
    <p:sldId id="272" r:id="rId11"/>
    <p:sldId id="279" r:id="rId12"/>
    <p:sldId id="271" r:id="rId13"/>
    <p:sldId id="270" r:id="rId14"/>
    <p:sldId id="269" r:id="rId15"/>
    <p:sldId id="268" r:id="rId16"/>
    <p:sldId id="281" r:id="rId17"/>
    <p:sldId id="282" r:id="rId18"/>
    <p:sldId id="283" r:id="rId19"/>
    <p:sldId id="284" r:id="rId20"/>
    <p:sldId id="285" r:id="rId21"/>
    <p:sldId id="286" r:id="rId22"/>
    <p:sldId id="287" r:id="rId23"/>
    <p:sldId id="288" r:id="rId24"/>
    <p:sldId id="289" r:id="rId25"/>
    <p:sldId id="290"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CC"/>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8DF3309F-4B0E-47F2-9C14-D1786064C09B}" type="datetimeFigureOut">
              <a:rPr lang="zh-CN" altLang="en-US"/>
              <a:pPr>
                <a:defRPr/>
              </a:pPr>
              <a:t>2021/2/1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E2B3798-60C8-4D6B-935D-4804061C3F62}"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4042C24-F21D-4C82-ADEE-7B24C06D0ABA}" type="slidenum">
              <a:rPr lang="zh-CN" altLang="en-US"/>
              <a:pPr eaLnBrk="1" hangingPunct="1"/>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79ACAE26-CC3D-4369-A43B-CA0B32DBA21D}" type="slidenum">
              <a:rPr lang="zh-CN" altLang="en-US"/>
              <a:pPr eaLnBrk="1" hangingPunct="1"/>
              <a:t>16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fld id="{AD4231E3-3888-4ACF-B5B4-D6FC968D2FFD}" type="slidenum">
              <a:rPr lang="en-US" altLang="zh-CN"/>
              <a:pPr/>
              <a:t>‹#›</a:t>
            </a:fld>
            <a:endParaRPr lang="en-US" altLang="zh-CN"/>
          </a:p>
        </p:txBody>
      </p:sp>
    </p:spTree>
    <p:extLst>
      <p:ext uri="{BB962C8B-B14F-4D97-AF65-F5344CB8AC3E}">
        <p14:creationId xmlns:p14="http://schemas.microsoft.com/office/powerpoint/2010/main" val="14927238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fld id="{167584F4-E1C4-4C85-AF9D-6D1CBA5F1963}" type="slidenum">
              <a:rPr lang="en-US" altLang="zh-CN"/>
              <a:pPr/>
              <a:t>‹#›</a:t>
            </a:fld>
            <a:endParaRPr lang="en-US" altLang="zh-CN"/>
          </a:p>
        </p:txBody>
      </p:sp>
    </p:spTree>
    <p:extLst>
      <p:ext uri="{BB962C8B-B14F-4D97-AF65-F5344CB8AC3E}">
        <p14:creationId xmlns:p14="http://schemas.microsoft.com/office/powerpoint/2010/main" val="1528818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9"/>
            <a:ext cx="661513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fld id="{EDDB3787-53E4-4B50-81D2-DDAB267CE2FF}" type="slidenum">
              <a:rPr lang="en-US" altLang="zh-CN"/>
              <a:pPr/>
              <a:t>‹#›</a:t>
            </a:fld>
            <a:endParaRPr lang="en-US" altLang="zh-CN"/>
          </a:p>
        </p:txBody>
      </p:sp>
    </p:spTree>
    <p:extLst>
      <p:ext uri="{BB962C8B-B14F-4D97-AF65-F5344CB8AC3E}">
        <p14:creationId xmlns:p14="http://schemas.microsoft.com/office/powerpoint/2010/main" val="2997641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fld id="{A7D493FC-DB4F-4115-B795-01B547CD7C62}" type="slidenum">
              <a:rPr lang="en-US" altLang="zh-CN"/>
              <a:pPr/>
              <a:t>‹#›</a:t>
            </a:fld>
            <a:endParaRPr lang="en-US" altLang="zh-CN"/>
          </a:p>
        </p:txBody>
      </p:sp>
    </p:spTree>
    <p:extLst>
      <p:ext uri="{BB962C8B-B14F-4D97-AF65-F5344CB8AC3E}">
        <p14:creationId xmlns:p14="http://schemas.microsoft.com/office/powerpoint/2010/main" val="690144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fld id="{531C1F6C-1BFF-4FE1-A934-00DC610DDA7F}" type="slidenum">
              <a:rPr lang="en-US" altLang="zh-CN"/>
              <a:pPr/>
              <a:t>‹#›</a:t>
            </a:fld>
            <a:endParaRPr lang="en-US" altLang="zh-CN"/>
          </a:p>
        </p:txBody>
      </p:sp>
    </p:spTree>
    <p:extLst>
      <p:ext uri="{BB962C8B-B14F-4D97-AF65-F5344CB8AC3E}">
        <p14:creationId xmlns:p14="http://schemas.microsoft.com/office/powerpoint/2010/main" val="428781681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fld id="{4581C415-39DC-4438-A2E3-E6505B9BFDF8}" type="slidenum">
              <a:rPr lang="en-US" altLang="zh-CN"/>
              <a:pPr/>
              <a:t>‹#›</a:t>
            </a:fld>
            <a:endParaRPr lang="en-US" altLang="zh-CN"/>
          </a:p>
        </p:txBody>
      </p:sp>
    </p:spTree>
    <p:extLst>
      <p:ext uri="{BB962C8B-B14F-4D97-AF65-F5344CB8AC3E}">
        <p14:creationId xmlns:p14="http://schemas.microsoft.com/office/powerpoint/2010/main" val="2973414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fld id="{69274164-963C-4389-93DE-E46A753DD690}" type="slidenum">
              <a:rPr lang="en-US" altLang="zh-CN"/>
              <a:pPr/>
              <a:t>‹#›</a:t>
            </a:fld>
            <a:endParaRPr lang="en-US" altLang="zh-CN"/>
          </a:p>
        </p:txBody>
      </p:sp>
    </p:spTree>
    <p:extLst>
      <p:ext uri="{BB962C8B-B14F-4D97-AF65-F5344CB8AC3E}">
        <p14:creationId xmlns:p14="http://schemas.microsoft.com/office/powerpoint/2010/main" val="1973793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fld id="{D2B39C1A-356F-457B-BC1D-785FCFBF0068}" type="slidenum">
              <a:rPr lang="en-US" altLang="zh-CN"/>
              <a:pPr/>
              <a:t>‹#›</a:t>
            </a:fld>
            <a:endParaRPr lang="en-US" altLang="zh-CN"/>
          </a:p>
        </p:txBody>
      </p:sp>
    </p:spTree>
    <p:extLst>
      <p:ext uri="{BB962C8B-B14F-4D97-AF65-F5344CB8AC3E}">
        <p14:creationId xmlns:p14="http://schemas.microsoft.com/office/powerpoint/2010/main" val="2526201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fld id="{0C3138D7-7E4A-4057-A9F6-32F1D3584BBD}" type="slidenum">
              <a:rPr lang="en-US" altLang="zh-CN"/>
              <a:pPr/>
              <a:t>‹#›</a:t>
            </a:fld>
            <a:endParaRPr lang="en-US" altLang="zh-CN"/>
          </a:p>
        </p:txBody>
      </p:sp>
    </p:spTree>
    <p:extLst>
      <p:ext uri="{BB962C8B-B14F-4D97-AF65-F5344CB8AC3E}">
        <p14:creationId xmlns:p14="http://schemas.microsoft.com/office/powerpoint/2010/main" val="2270556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2" name="标题 1"/>
          <p:cNvSpPr>
            <a:spLocks noGrp="1"/>
          </p:cNvSpPr>
          <p:nvPr>
            <p:ph type="title"/>
          </p:nvPr>
        </p:nvSpPr>
        <p:spPr>
          <a:xfrm>
            <a:off x="457205" y="285728"/>
            <a:ext cx="8230993" cy="696626"/>
          </a:xfrm>
        </p:spPr>
        <p:txBody>
          <a:bodyPr/>
          <a:lstStyle>
            <a:lvl1pPr algn="ctr">
              <a:defRPr sz="3600" b="0"/>
            </a:lvl1pPr>
          </a:lstStyle>
          <a:p>
            <a:r>
              <a:rPr lang="zh-CN" altLang="en-US" smtClean="0"/>
              <a:t>单击此处编辑母版标题样式</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fld id="{B0272883-43A5-496E-B601-B5C5B9EB58C0}" type="slidenum">
              <a:rPr lang="en-US" altLang="zh-CN"/>
              <a:pPr/>
              <a:t>‹#›</a:t>
            </a:fld>
            <a:endParaRPr lang="en-US" altLang="zh-CN"/>
          </a:p>
        </p:txBody>
      </p:sp>
    </p:spTree>
    <p:extLst>
      <p:ext uri="{BB962C8B-B14F-4D97-AF65-F5344CB8AC3E}">
        <p14:creationId xmlns:p14="http://schemas.microsoft.com/office/powerpoint/2010/main" val="610536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fld id="{1B59574C-CC66-41E3-B159-234B4AD787B3}" type="slidenum">
              <a:rPr lang="en-US" altLang="zh-CN"/>
              <a:pPr/>
              <a:t>‹#›</a:t>
            </a:fld>
            <a:endParaRPr lang="en-US" altLang="zh-CN"/>
          </a:p>
        </p:txBody>
      </p:sp>
    </p:spTree>
    <p:extLst>
      <p:ext uri="{BB962C8B-B14F-4D97-AF65-F5344CB8AC3E}">
        <p14:creationId xmlns:p14="http://schemas.microsoft.com/office/powerpoint/2010/main" val="3139066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FFF"/>
            </a:gs>
            <a:gs pos="55000">
              <a:srgbClr val="F3F3F3"/>
            </a:gs>
            <a:gs pos="100000">
              <a:srgbClr val="D2FFFF"/>
            </a:gs>
          </a:gsLst>
          <a:lin ang="5400000" scaled="1"/>
        </a:gradFill>
        <a:effectLst/>
      </p:bgPr>
    </p:bg>
    <p:spTree>
      <p:nvGrpSpPr>
        <p:cNvPr id="1" name=""/>
        <p:cNvGrpSpPr/>
        <p:nvPr/>
      </p:nvGrpSpPr>
      <p:grpSpPr>
        <a:xfrm>
          <a:off x="0" y="0"/>
          <a:ext cx="0" cy="0"/>
          <a:chOff x="0" y="0"/>
          <a:chExt cx="0" cy="0"/>
        </a:xfrm>
      </p:grpSpPr>
      <p:sp>
        <p:nvSpPr>
          <p:cNvPr id="1034"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35"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latin typeface="Arial" pitchFamily="34" charset="0"/>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latin typeface="Arial" pitchFamily="34" charset="0"/>
              </a:defRPr>
            </a:lvl1pPr>
          </a:lstStyle>
          <a:p>
            <a:pPr>
              <a:defRPr/>
            </a:pP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30E2B13-8324-42CC-9625-93767D84DE33}"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33" r:id="rId1"/>
    <p:sldLayoutId id="2147483724" r:id="rId2"/>
    <p:sldLayoutId id="214748373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Maiandra GD" pitchFamily="34" charset="0"/>
          <a:ea typeface="隶书" pitchFamily="49" charset="-122"/>
        </a:defRPr>
      </a:lvl2pPr>
      <a:lvl3pPr algn="ctr" rtl="0" eaLnBrk="0" fontAlgn="base" hangingPunct="0">
        <a:spcBef>
          <a:spcPct val="0"/>
        </a:spcBef>
        <a:spcAft>
          <a:spcPct val="0"/>
        </a:spcAft>
        <a:defRPr sz="4400">
          <a:solidFill>
            <a:schemeClr val="tx2"/>
          </a:solidFill>
          <a:latin typeface="Maiandra GD" pitchFamily="34" charset="0"/>
          <a:ea typeface="隶书" pitchFamily="49" charset="-122"/>
        </a:defRPr>
      </a:lvl3pPr>
      <a:lvl4pPr algn="ctr" rtl="0" eaLnBrk="0" fontAlgn="base" hangingPunct="0">
        <a:spcBef>
          <a:spcPct val="0"/>
        </a:spcBef>
        <a:spcAft>
          <a:spcPct val="0"/>
        </a:spcAft>
        <a:defRPr sz="4400">
          <a:solidFill>
            <a:schemeClr val="tx2"/>
          </a:solidFill>
          <a:latin typeface="Maiandra GD" pitchFamily="34" charset="0"/>
          <a:ea typeface="隶书" pitchFamily="49" charset="-122"/>
        </a:defRPr>
      </a:lvl4pPr>
      <a:lvl5pPr algn="ctr" rtl="0" eaLnBrk="0" fontAlgn="base" hangingPunct="0">
        <a:spcBef>
          <a:spcPct val="0"/>
        </a:spcBef>
        <a:spcAft>
          <a:spcPct val="0"/>
        </a:spcAft>
        <a:defRPr sz="4400">
          <a:solidFill>
            <a:schemeClr val="tx2"/>
          </a:solidFill>
          <a:latin typeface="Maiandra GD" pitchFamily="34" charset="0"/>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609600" y="1371600"/>
            <a:ext cx="73152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b="1" dirty="0" smtClean="0"/>
              <a:t>中考语文句子排序技巧与方法</a:t>
            </a:r>
            <a:endParaRPr lang="zh-CN" altLang="en-US" sz="6000" b="1" dirty="0"/>
          </a:p>
        </p:txBody>
      </p:sp>
      <p:sp>
        <p:nvSpPr>
          <p:cNvPr id="21507" name="Rectangle 3"/>
          <p:cNvSpPr>
            <a:spLocks noChangeArrowheads="1"/>
          </p:cNvSpPr>
          <p:nvPr/>
        </p:nvSpPr>
        <p:spPr bwMode="auto">
          <a:xfrm>
            <a:off x="2743200" y="3962400"/>
            <a:ext cx="6019800" cy="2368550"/>
          </a:xfrm>
          <a:prstGeom prst="rect">
            <a:avLst/>
          </a:prstGeom>
          <a:noFill/>
          <a:ln w="9525">
            <a:noFill/>
            <a:miter lim="800000"/>
            <a:headEnd/>
            <a:tailEnd/>
          </a:ln>
          <a:effectLst/>
        </p:spPr>
        <p:txBody>
          <a:bodyPr anchor="ctr">
            <a:spAutoFit/>
          </a:bodyPr>
          <a:lstStyle/>
          <a:p>
            <a:pPr>
              <a:spcAft>
                <a:spcPct val="30000"/>
              </a:spcAft>
              <a:defRPr/>
            </a:pPr>
            <a:r>
              <a:rPr lang="zh-CN" altLang="en-US" sz="4000" b="1" dirty="0">
                <a:solidFill>
                  <a:srgbClr val="0000CC"/>
                </a:solidFill>
                <a:effectLst>
                  <a:outerShdw blurRad="38100" dist="38100" dir="2700000" algn="tl">
                    <a:srgbClr val="C0C0C0"/>
                  </a:outerShdw>
                </a:effectLst>
                <a:latin typeface="Arial" charset="0"/>
              </a:rPr>
              <a:t>原则与方法：</a:t>
            </a:r>
          </a:p>
          <a:p>
            <a:pPr>
              <a:defRPr/>
            </a:pPr>
            <a:r>
              <a:rPr lang="en-US" altLang="zh-CN" sz="3200" b="1" dirty="0">
                <a:solidFill>
                  <a:srgbClr val="0000CC"/>
                </a:solidFill>
                <a:effectLst>
                  <a:outerShdw blurRad="38100" dist="38100" dir="2700000" algn="tl">
                    <a:srgbClr val="C0C0C0"/>
                  </a:outerShdw>
                </a:effectLst>
                <a:latin typeface="Arial" charset="0"/>
              </a:rPr>
              <a:t>1.</a:t>
            </a:r>
            <a:r>
              <a:rPr lang="zh-CN" altLang="en-US" sz="3200" b="1" dirty="0">
                <a:solidFill>
                  <a:srgbClr val="0000CC"/>
                </a:solidFill>
                <a:effectLst>
                  <a:outerShdw blurRad="38100" dist="38100" dir="2700000" algn="tl">
                    <a:srgbClr val="C0C0C0"/>
                  </a:outerShdw>
                </a:effectLst>
                <a:latin typeface="Arial" charset="0"/>
              </a:rPr>
              <a:t>理思路，找总起</a:t>
            </a:r>
          </a:p>
          <a:p>
            <a:pPr>
              <a:defRPr/>
            </a:pPr>
            <a:r>
              <a:rPr lang="en-US" altLang="zh-CN" sz="3200" b="1" dirty="0">
                <a:solidFill>
                  <a:srgbClr val="0000CC"/>
                </a:solidFill>
                <a:effectLst>
                  <a:outerShdw blurRad="38100" dist="38100" dir="2700000" algn="tl">
                    <a:srgbClr val="C0C0C0"/>
                  </a:outerShdw>
                </a:effectLst>
                <a:latin typeface="Arial" charset="0"/>
              </a:rPr>
              <a:t>2.</a:t>
            </a:r>
            <a:r>
              <a:rPr lang="zh-CN" altLang="en-US" sz="3200" b="1" dirty="0">
                <a:solidFill>
                  <a:srgbClr val="0000CC"/>
                </a:solidFill>
                <a:effectLst>
                  <a:outerShdw blurRad="38100" dist="38100" dir="2700000" algn="tl">
                    <a:srgbClr val="C0C0C0"/>
                  </a:outerShdw>
                </a:effectLst>
                <a:latin typeface="Arial" charset="0"/>
              </a:rPr>
              <a:t>并同类，辩关系</a:t>
            </a:r>
          </a:p>
          <a:p>
            <a:pPr>
              <a:defRPr/>
            </a:pPr>
            <a:r>
              <a:rPr lang="en-US" altLang="zh-CN" sz="3200" b="1" dirty="0">
                <a:solidFill>
                  <a:srgbClr val="0000CC"/>
                </a:solidFill>
                <a:effectLst>
                  <a:outerShdw blurRad="38100" dist="38100" dir="2700000" algn="tl">
                    <a:srgbClr val="C0C0C0"/>
                  </a:outerShdw>
                </a:effectLst>
                <a:latin typeface="Arial" charset="0"/>
              </a:rPr>
              <a:t>3.</a:t>
            </a:r>
            <a:r>
              <a:rPr lang="zh-CN" altLang="en-US" sz="3200" b="1" dirty="0">
                <a:solidFill>
                  <a:srgbClr val="0000CC"/>
                </a:solidFill>
                <a:effectLst>
                  <a:outerShdw blurRad="38100" dist="38100" dir="2700000" algn="tl">
                    <a:srgbClr val="C0C0C0"/>
                  </a:outerShdw>
                </a:effectLst>
                <a:latin typeface="Arial" charset="0"/>
              </a:rPr>
              <a:t>试印证，定逻辑</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28600" y="15875"/>
            <a:ext cx="8686800" cy="6345238"/>
          </a:xfrm>
          <a:prstGeom prst="rect">
            <a:avLst/>
          </a:prstGeom>
          <a:noFill/>
          <a:ln w="9525">
            <a:noFill/>
            <a:miter lim="800000"/>
            <a:headEnd/>
            <a:tailEnd/>
          </a:ln>
          <a:effectLst/>
        </p:spPr>
        <p:txBody>
          <a:bodyPr anchor="ctr">
            <a:spAutoFit/>
          </a:bodyPr>
          <a:lstStyle/>
          <a:p>
            <a:pPr indent="266700" algn="ctr">
              <a:spcAft>
                <a:spcPct val="55000"/>
              </a:spcAft>
              <a:defRPr/>
            </a:pPr>
            <a:r>
              <a:rPr lang="zh-CN" altLang="en-US" sz="3600" b="1" u="sng" dirty="0">
                <a:solidFill>
                  <a:srgbClr val="FF3300"/>
                </a:solidFill>
                <a:effectLst>
                  <a:outerShdw blurRad="38100" dist="38100" dir="2700000" algn="tl">
                    <a:srgbClr val="C0C0C0"/>
                  </a:outerShdw>
                </a:effectLst>
                <a:latin typeface="Arial" charset="0"/>
              </a:rPr>
              <a:t>技巧五：利用方位词解题</a:t>
            </a:r>
            <a:endParaRPr lang="zh-CN" altLang="en-US" sz="3600" b="1" dirty="0">
              <a:solidFill>
                <a:srgbClr val="FF3300"/>
              </a:solidFill>
              <a:effectLst>
                <a:outerShdw blurRad="38100" dist="38100" dir="2700000" algn="tl">
                  <a:srgbClr val="C0C0C0"/>
                </a:outerShdw>
              </a:effectLst>
              <a:latin typeface="Arial" charset="0"/>
            </a:endParaRPr>
          </a:p>
          <a:p>
            <a:pPr indent="266700">
              <a:spcAft>
                <a:spcPct val="65000"/>
              </a:spcAft>
              <a:defRPr/>
            </a:pPr>
            <a:r>
              <a:rPr lang="zh-CN" altLang="en-US" sz="2800" dirty="0">
                <a:latin typeface="Arial" charset="0"/>
              </a:rPr>
              <a:t>       </a:t>
            </a:r>
            <a:r>
              <a:rPr lang="zh-CN" altLang="en-US" sz="2800" b="1" dirty="0">
                <a:solidFill>
                  <a:srgbClr val="0000CC"/>
                </a:solidFill>
                <a:effectLst>
                  <a:outerShdw blurRad="38100" dist="38100" dir="2700000" algn="tl">
                    <a:srgbClr val="C0C0C0"/>
                  </a:outerShdw>
                </a:effectLst>
                <a:latin typeface="Arial" charset="0"/>
              </a:rPr>
              <a:t>这种题一般是一段按一定顺序介绍物体特点或者按一定顺序描写景物的语段，我们只要抓住语段写作的方位顺序，即可解答这类题。</a:t>
            </a:r>
            <a:r>
              <a:rPr lang="zh-CN" altLang="en-US" sz="2800" dirty="0">
                <a:latin typeface="Arial" charset="0"/>
              </a:rPr>
              <a:t> </a:t>
            </a:r>
          </a:p>
          <a:p>
            <a:pPr indent="266700">
              <a:defRPr/>
            </a:pPr>
            <a:r>
              <a:rPr lang="zh-CN" altLang="en-US" sz="2800" dirty="0">
                <a:latin typeface="Arial" charset="0"/>
              </a:rPr>
              <a:t>　    </a:t>
            </a:r>
            <a:r>
              <a:rPr lang="zh-CN" altLang="en-US" sz="2800" b="1" dirty="0">
                <a:latin typeface="Arial" charset="0"/>
              </a:rPr>
              <a:t>介绍北京</a:t>
            </a:r>
            <a:r>
              <a:rPr lang="en-US" altLang="zh-CN" sz="2800" b="1" dirty="0">
                <a:latin typeface="Arial" charset="0"/>
              </a:rPr>
              <a:t>2008</a:t>
            </a:r>
            <a:r>
              <a:rPr lang="zh-CN" altLang="en-US" sz="2800" b="1" dirty="0">
                <a:latin typeface="Arial" charset="0"/>
              </a:rPr>
              <a:t>年奥运会奖牌式样的句子，排序合理的一项是（        ） </a:t>
            </a:r>
          </a:p>
          <a:p>
            <a:pPr indent="266700">
              <a:defRPr/>
            </a:pPr>
            <a:r>
              <a:rPr lang="zh-CN" altLang="en-US" sz="2800" b="1" dirty="0">
                <a:latin typeface="Arial" charset="0"/>
              </a:rPr>
              <a:t>①奖牌</a:t>
            </a:r>
            <a:r>
              <a:rPr lang="zh-CN" altLang="en-US" sz="2800" b="1" dirty="0">
                <a:solidFill>
                  <a:srgbClr val="FF3300"/>
                </a:solidFill>
                <a:effectLst>
                  <a:outerShdw blurRad="38100" dist="38100" dir="2700000" algn="tl">
                    <a:srgbClr val="C0C0C0"/>
                  </a:outerShdw>
                </a:effectLst>
                <a:latin typeface="Arial" charset="0"/>
              </a:rPr>
              <a:t>背面</a:t>
            </a:r>
            <a:r>
              <a:rPr lang="zh-CN" altLang="en-US" sz="2800" b="1" dirty="0">
                <a:latin typeface="Arial" charset="0"/>
              </a:rPr>
              <a:t>镶嵌玉璧  </a:t>
            </a:r>
          </a:p>
          <a:p>
            <a:pPr indent="266700">
              <a:defRPr/>
            </a:pPr>
            <a:r>
              <a:rPr lang="zh-CN" altLang="en-US" sz="2800" b="1" dirty="0">
                <a:latin typeface="Arial" charset="0"/>
              </a:rPr>
              <a:t>②即站立的胜利女神和希腊潘纳辛纳科竞技场全景   ③奖牌</a:t>
            </a:r>
            <a:r>
              <a:rPr lang="zh-CN" altLang="en-US" sz="2800" b="1" dirty="0">
                <a:solidFill>
                  <a:srgbClr val="FF3300"/>
                </a:solidFill>
                <a:effectLst>
                  <a:outerShdw blurRad="38100" dist="38100" dir="2700000" algn="tl">
                    <a:srgbClr val="C0C0C0"/>
                  </a:outerShdw>
                </a:effectLst>
                <a:latin typeface="Arial" charset="0"/>
              </a:rPr>
              <a:t>正面</a:t>
            </a:r>
            <a:r>
              <a:rPr lang="zh-CN" altLang="en-US" sz="2800" b="1" dirty="0">
                <a:latin typeface="Arial" charset="0"/>
              </a:rPr>
              <a:t>使用国际奥委会统一规定的图案   </a:t>
            </a:r>
          </a:p>
          <a:p>
            <a:pPr indent="266700">
              <a:defRPr/>
            </a:pPr>
            <a:r>
              <a:rPr lang="zh-CN" altLang="en-US" sz="2800" b="1" dirty="0">
                <a:latin typeface="Arial" charset="0"/>
              </a:rPr>
              <a:t>④奖牌的挂钩由中国传统玉双龙蒲纹璜演变而成   </a:t>
            </a:r>
          </a:p>
          <a:p>
            <a:pPr indent="266700">
              <a:defRPr/>
            </a:pPr>
            <a:r>
              <a:rPr lang="zh-CN" altLang="en-US" sz="2800" b="1" dirty="0">
                <a:latin typeface="Arial" charset="0"/>
              </a:rPr>
              <a:t>⑤</a:t>
            </a:r>
            <a:r>
              <a:rPr lang="zh-CN" altLang="en-US" sz="2800" b="1" dirty="0">
                <a:solidFill>
                  <a:srgbClr val="FF3300"/>
                </a:solidFill>
                <a:effectLst>
                  <a:outerShdw blurRad="38100" dist="38100" dir="2700000" algn="tl">
                    <a:srgbClr val="C0C0C0"/>
                  </a:outerShdw>
                </a:effectLst>
                <a:latin typeface="Arial" charset="0"/>
              </a:rPr>
              <a:t>玉璧正中</a:t>
            </a:r>
            <a:r>
              <a:rPr lang="zh-CN" altLang="en-US" sz="2800" b="1" dirty="0">
                <a:latin typeface="Arial" charset="0"/>
              </a:rPr>
              <a:t>的金属图形上镌刻着北京奥运会的会徽 </a:t>
            </a:r>
          </a:p>
          <a:p>
            <a:pPr indent="266700">
              <a:defRPr/>
            </a:pPr>
            <a:r>
              <a:rPr lang="zh-CN" altLang="en-US" sz="2800" b="1" dirty="0">
                <a:latin typeface="Arial" charset="0"/>
              </a:rPr>
              <a:t>　　  </a:t>
            </a:r>
            <a:r>
              <a:rPr lang="en-US" altLang="zh-CN" sz="2800" b="1" dirty="0">
                <a:latin typeface="Arial" charset="0"/>
              </a:rPr>
              <a:t>A</a:t>
            </a:r>
            <a:r>
              <a:rPr lang="zh-CN" altLang="en-US" sz="2800" b="1" dirty="0">
                <a:latin typeface="Arial" charset="0"/>
              </a:rPr>
              <a:t>．①②④③⑤   </a:t>
            </a:r>
            <a:r>
              <a:rPr lang="en-US" altLang="zh-CN" sz="2800" b="1" dirty="0">
                <a:latin typeface="Arial" charset="0"/>
              </a:rPr>
              <a:t>B</a:t>
            </a:r>
            <a:r>
              <a:rPr lang="zh-CN" altLang="en-US" sz="2800" b="1" dirty="0">
                <a:latin typeface="Arial" charset="0"/>
              </a:rPr>
              <a:t>．③⑤①④②  </a:t>
            </a:r>
          </a:p>
          <a:p>
            <a:pPr indent="266700">
              <a:defRPr/>
            </a:pPr>
            <a:r>
              <a:rPr lang="zh-CN" altLang="en-US" sz="2800" b="1" dirty="0">
                <a:latin typeface="Arial" charset="0"/>
              </a:rPr>
              <a:t>         </a:t>
            </a:r>
            <a:r>
              <a:rPr lang="en-US" altLang="zh-CN" sz="2800" b="1" dirty="0">
                <a:latin typeface="Arial" charset="0"/>
              </a:rPr>
              <a:t>C</a:t>
            </a:r>
            <a:r>
              <a:rPr lang="zh-CN" altLang="en-US" sz="2800" b="1" dirty="0">
                <a:latin typeface="Arial" charset="0"/>
              </a:rPr>
              <a:t>．①⑤④③②   </a:t>
            </a:r>
            <a:r>
              <a:rPr lang="en-US" altLang="zh-CN" sz="2800" b="1" dirty="0">
                <a:latin typeface="Arial" charset="0"/>
              </a:rPr>
              <a:t>D</a:t>
            </a:r>
            <a:r>
              <a:rPr lang="zh-CN" altLang="en-US" sz="2800" b="1" dirty="0">
                <a:latin typeface="Arial" charset="0"/>
              </a:rPr>
              <a:t>．③②①⑤④ </a:t>
            </a:r>
          </a:p>
        </p:txBody>
      </p:sp>
      <p:sp>
        <p:nvSpPr>
          <p:cNvPr id="5123" name="Rectangle 3"/>
          <p:cNvSpPr>
            <a:spLocks noChangeArrowheads="1"/>
          </p:cNvSpPr>
          <p:nvPr/>
        </p:nvSpPr>
        <p:spPr bwMode="auto">
          <a:xfrm>
            <a:off x="2971800" y="2743200"/>
            <a:ext cx="477838" cy="579438"/>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FF3300"/>
                </a:solidFill>
                <a:effectLst>
                  <a:outerShdw blurRad="38100" dist="38100" dir="2700000" algn="tl">
                    <a:srgbClr val="C0C0C0"/>
                  </a:outerShdw>
                </a:effectLst>
              </a:rPr>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1679575"/>
            <a:ext cx="9144000" cy="2592388"/>
          </a:xfrm>
          <a:prstGeom prst="rect">
            <a:avLst/>
          </a:prstGeom>
          <a:noFill/>
          <a:ln w="9525">
            <a:noFill/>
            <a:miter lim="800000"/>
            <a:headEnd/>
            <a:tailEnd/>
          </a:ln>
          <a:effectLst/>
        </p:spPr>
        <p:txBody>
          <a:bodyPr anchor="ctr">
            <a:spAutoFit/>
          </a:bodyPr>
          <a:lstStyle/>
          <a:p>
            <a:pPr indent="133350" algn="ctr">
              <a:spcAft>
                <a:spcPct val="100000"/>
              </a:spcAft>
              <a:defRPr/>
            </a:pPr>
            <a:r>
              <a:rPr lang="zh-CN" altLang="en-US" sz="4000" b="1" u="sng">
                <a:solidFill>
                  <a:srgbClr val="FF3300"/>
                </a:solidFill>
                <a:effectLst>
                  <a:outerShdw blurRad="38100" dist="38100" dir="2700000" algn="tl">
                    <a:srgbClr val="C0C0C0"/>
                  </a:outerShdw>
                </a:effectLst>
                <a:latin typeface="Arial" charset="0"/>
              </a:rPr>
              <a:t>技巧六：利用对应关系解题</a:t>
            </a:r>
            <a:endParaRPr lang="zh-CN" altLang="en-US" sz="4000" b="1">
              <a:solidFill>
                <a:srgbClr val="FF3300"/>
              </a:solidFill>
              <a:effectLst>
                <a:outerShdw blurRad="38100" dist="38100" dir="2700000" algn="tl">
                  <a:srgbClr val="C0C0C0"/>
                </a:outerShdw>
              </a:effectLst>
              <a:latin typeface="Arial" charset="0"/>
            </a:endParaRPr>
          </a:p>
          <a:p>
            <a:pPr indent="133350">
              <a:defRPr/>
            </a:pPr>
            <a:r>
              <a:rPr lang="zh-CN" altLang="en-US" sz="2400">
                <a:latin typeface="Arial" charset="0"/>
              </a:rPr>
              <a:t>　　</a:t>
            </a:r>
            <a:r>
              <a:rPr lang="zh-CN" altLang="en-US" sz="2800" b="1">
                <a:latin typeface="Arial" charset="0"/>
              </a:rPr>
              <a:t>这种题所采用的语段一般都是在上句与下句或上半句与下半句之间有一定的对应关系，我们只要抓住它们的对应关系就可以解答这种题了。</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457200"/>
            <a:ext cx="9144000" cy="5934075"/>
          </a:xfrm>
          <a:prstGeom prst="rect">
            <a:avLst/>
          </a:prstGeom>
          <a:noFill/>
          <a:ln w="9525">
            <a:noFill/>
            <a:miter lim="800000"/>
            <a:headEnd/>
            <a:tailEnd/>
          </a:ln>
          <a:effectLst/>
        </p:spPr>
        <p:txBody>
          <a:bodyPr anchor="ctr">
            <a:spAutoFit/>
          </a:bodyPr>
          <a:lstStyle/>
          <a:p>
            <a:pPr indent="133350">
              <a:defRPr/>
            </a:pPr>
            <a:r>
              <a:rPr lang="en-US" altLang="zh-CN" sz="2400" b="1">
                <a:latin typeface="Arial" charset="0"/>
              </a:rPr>
              <a:t>1</a:t>
            </a:r>
            <a:r>
              <a:rPr lang="zh-CN" altLang="en-US" sz="2400" b="1">
                <a:latin typeface="Arial" charset="0"/>
              </a:rPr>
              <a:t>、下面语段的空白处依次填入一组句子，正确的一项是（     ）。 </a:t>
            </a:r>
          </a:p>
          <a:p>
            <a:pPr indent="133350">
              <a:defRPr/>
            </a:pPr>
            <a:r>
              <a:rPr lang="zh-CN" altLang="en-US" sz="2400" b="1">
                <a:latin typeface="Arial" charset="0"/>
              </a:rPr>
              <a:t>　　映日荷花，接天莲叶，亭亭莲蓬，柔嫩玉藕，无不牵惹诗情，引人遐思。让我们学做</a:t>
            </a:r>
            <a:r>
              <a:rPr lang="zh-CN" altLang="en-US" sz="2400" b="1">
                <a:solidFill>
                  <a:srgbClr val="FF3300"/>
                </a:solidFill>
                <a:effectLst>
                  <a:outerShdw blurRad="38100" dist="38100" dir="2700000" algn="tl">
                    <a:srgbClr val="C0C0C0"/>
                  </a:outerShdw>
                </a:effectLst>
                <a:latin typeface="Arial" charset="0"/>
              </a:rPr>
              <a:t>莲叶</a:t>
            </a:r>
            <a:r>
              <a:rPr lang="zh-CN" altLang="en-US" sz="2400" b="1">
                <a:latin typeface="Arial" charset="0"/>
              </a:rPr>
              <a:t>的事业吧，</a:t>
            </a:r>
            <a:r>
              <a:rPr lang="en-US" altLang="zh-CN" sz="2400" b="1">
                <a:latin typeface="Arial" charset="0"/>
              </a:rPr>
              <a:t>_____</a:t>
            </a:r>
            <a:r>
              <a:rPr lang="zh-CN" altLang="en-US" sz="2400" b="1">
                <a:latin typeface="Arial" charset="0"/>
              </a:rPr>
              <a:t>；让我们学做</a:t>
            </a:r>
            <a:r>
              <a:rPr lang="zh-CN" altLang="en-US" sz="2400" b="1">
                <a:solidFill>
                  <a:srgbClr val="FF3300"/>
                </a:solidFill>
                <a:effectLst>
                  <a:outerShdw blurRad="38100" dist="38100" dir="2700000" algn="tl">
                    <a:srgbClr val="C0C0C0"/>
                  </a:outerShdw>
                </a:effectLst>
                <a:latin typeface="Arial" charset="0"/>
              </a:rPr>
              <a:t>荷花</a:t>
            </a:r>
            <a:r>
              <a:rPr lang="zh-CN" altLang="en-US" sz="2400" b="1">
                <a:latin typeface="Arial" charset="0"/>
              </a:rPr>
              <a:t>的事业吧，</a:t>
            </a:r>
            <a:r>
              <a:rPr lang="en-US" altLang="zh-CN" sz="2400" b="1">
                <a:latin typeface="Arial" charset="0"/>
              </a:rPr>
              <a:t>_____</a:t>
            </a:r>
            <a:r>
              <a:rPr lang="zh-CN" altLang="en-US" sz="2400" b="1">
                <a:latin typeface="Arial" charset="0"/>
              </a:rPr>
              <a:t>；让我们学做</a:t>
            </a:r>
            <a:r>
              <a:rPr lang="zh-CN" altLang="en-US" sz="2400" b="1">
                <a:solidFill>
                  <a:srgbClr val="FF3300"/>
                </a:solidFill>
                <a:effectLst>
                  <a:outerShdw blurRad="38100" dist="38100" dir="2700000" algn="tl">
                    <a:srgbClr val="C0C0C0"/>
                  </a:outerShdw>
                </a:effectLst>
                <a:latin typeface="Arial" charset="0"/>
              </a:rPr>
              <a:t>莲子</a:t>
            </a:r>
            <a:r>
              <a:rPr lang="zh-CN" altLang="en-US" sz="2400" b="1">
                <a:latin typeface="Arial" charset="0"/>
              </a:rPr>
              <a:t>的事业吧，</a:t>
            </a:r>
            <a:r>
              <a:rPr lang="en-US" altLang="zh-CN" sz="2400" b="1">
                <a:latin typeface="Arial" charset="0"/>
              </a:rPr>
              <a:t>_____</a:t>
            </a:r>
            <a:r>
              <a:rPr lang="zh-CN" altLang="en-US" sz="2400" b="1">
                <a:latin typeface="Arial" charset="0"/>
              </a:rPr>
              <a:t>；让我们学做</a:t>
            </a:r>
            <a:r>
              <a:rPr lang="zh-CN" altLang="en-US" sz="2400" b="1">
                <a:solidFill>
                  <a:srgbClr val="FF3300"/>
                </a:solidFill>
                <a:effectLst>
                  <a:outerShdw blurRad="38100" dist="38100" dir="2700000" algn="tl">
                    <a:srgbClr val="C0C0C0"/>
                  </a:outerShdw>
                </a:effectLst>
                <a:latin typeface="Arial" charset="0"/>
              </a:rPr>
              <a:t>莲藕</a:t>
            </a:r>
            <a:r>
              <a:rPr lang="zh-CN" altLang="en-US" sz="2400" b="1">
                <a:latin typeface="Arial" charset="0"/>
              </a:rPr>
              <a:t>的事业吧，</a:t>
            </a:r>
            <a:r>
              <a:rPr lang="en-US" altLang="zh-CN" sz="2400" b="1">
                <a:latin typeface="Arial" charset="0"/>
              </a:rPr>
              <a:t>______</a:t>
            </a:r>
            <a:r>
              <a:rPr lang="zh-CN" altLang="en-US" sz="2400" b="1">
                <a:latin typeface="Arial" charset="0"/>
              </a:rPr>
              <a:t>。 </a:t>
            </a:r>
          </a:p>
          <a:p>
            <a:pPr indent="133350">
              <a:defRPr/>
            </a:pPr>
            <a:r>
              <a:rPr lang="zh-CN" altLang="en-US" sz="2400" b="1">
                <a:latin typeface="Arial" charset="0"/>
              </a:rPr>
              <a:t>　　①把寂寞留给自己 ②把芬芳献给他人 ③以苦心孕育未来 ④以宽阔拥抱生活 </a:t>
            </a:r>
          </a:p>
          <a:p>
            <a:pPr indent="133350">
              <a:defRPr/>
            </a:pPr>
            <a:r>
              <a:rPr lang="zh-CN" altLang="en-US" sz="2400" b="1">
                <a:latin typeface="Arial" charset="0"/>
              </a:rPr>
              <a:t>　</a:t>
            </a:r>
            <a:r>
              <a:rPr lang="en-US" altLang="zh-CN" sz="2400" b="1">
                <a:latin typeface="Arial" charset="0"/>
              </a:rPr>
              <a:t>A</a:t>
            </a:r>
            <a:r>
              <a:rPr lang="zh-CN" altLang="en-US" sz="2400" b="1">
                <a:latin typeface="Arial" charset="0"/>
              </a:rPr>
              <a:t>．②①④③     </a:t>
            </a:r>
            <a:r>
              <a:rPr lang="en-US" altLang="zh-CN" sz="2400" b="1">
                <a:latin typeface="Arial" charset="0"/>
              </a:rPr>
              <a:t>B</a:t>
            </a:r>
            <a:r>
              <a:rPr lang="zh-CN" altLang="en-US" sz="2400" b="1">
                <a:latin typeface="Arial" charset="0"/>
              </a:rPr>
              <a:t>．④②③①     </a:t>
            </a:r>
            <a:r>
              <a:rPr lang="en-US" altLang="zh-CN" sz="2400" b="1">
                <a:latin typeface="Arial" charset="0"/>
              </a:rPr>
              <a:t>C</a:t>
            </a:r>
            <a:r>
              <a:rPr lang="zh-CN" altLang="en-US" sz="2400" b="1">
                <a:latin typeface="Arial" charset="0"/>
              </a:rPr>
              <a:t>．③②④①    </a:t>
            </a:r>
            <a:r>
              <a:rPr lang="en-US" altLang="zh-CN" sz="2400" b="1">
                <a:latin typeface="Arial" charset="0"/>
              </a:rPr>
              <a:t>D</a:t>
            </a:r>
            <a:r>
              <a:rPr lang="zh-CN" altLang="en-US" sz="2400" b="1">
                <a:latin typeface="Arial" charset="0"/>
              </a:rPr>
              <a:t>．①④③② </a:t>
            </a:r>
          </a:p>
          <a:p>
            <a:pPr indent="133350">
              <a:defRPr/>
            </a:pPr>
            <a:r>
              <a:rPr lang="en-US" altLang="zh-CN" sz="2400" b="1">
                <a:latin typeface="Arial" charset="0"/>
              </a:rPr>
              <a:t>2</a:t>
            </a:r>
            <a:r>
              <a:rPr lang="zh-CN" altLang="en-US" sz="2400" b="1">
                <a:latin typeface="Arial" charset="0"/>
              </a:rPr>
              <a:t>、在下列语段空缺处填补还原语句，正确的一项是（        ） </a:t>
            </a:r>
          </a:p>
          <a:p>
            <a:pPr indent="133350">
              <a:defRPr/>
            </a:pPr>
            <a:r>
              <a:rPr lang="zh-CN" altLang="en-US" sz="2400" b="1">
                <a:latin typeface="Arial" charset="0"/>
              </a:rPr>
              <a:t>　　爱心是</a:t>
            </a:r>
            <a:r>
              <a:rPr lang="en-US" altLang="zh-CN" sz="2400" b="1">
                <a:latin typeface="Arial" charset="0"/>
              </a:rPr>
              <a:t>__________</a:t>
            </a:r>
            <a:r>
              <a:rPr lang="zh-CN" altLang="en-US" sz="2400" b="1">
                <a:latin typeface="Arial" charset="0"/>
              </a:rPr>
              <a:t>，使饥寒交迫的人感到世间的</a:t>
            </a:r>
            <a:r>
              <a:rPr lang="zh-CN" altLang="en-US" sz="2400" b="1">
                <a:solidFill>
                  <a:srgbClr val="FF3300"/>
                </a:solidFill>
                <a:effectLst>
                  <a:outerShdw blurRad="38100" dist="38100" dir="2700000" algn="tl">
                    <a:srgbClr val="C0C0C0"/>
                  </a:outerShdw>
                </a:effectLst>
                <a:latin typeface="Arial" charset="0"/>
              </a:rPr>
              <a:t>温暖</a:t>
            </a:r>
            <a:r>
              <a:rPr lang="zh-CN" altLang="en-US" sz="2400" b="1">
                <a:latin typeface="Arial" charset="0"/>
              </a:rPr>
              <a:t>；爱心是</a:t>
            </a:r>
            <a:r>
              <a:rPr lang="en-US" altLang="zh-CN" sz="2400" b="1">
                <a:latin typeface="Arial" charset="0"/>
              </a:rPr>
              <a:t>______________</a:t>
            </a:r>
            <a:r>
              <a:rPr lang="zh-CN" altLang="en-US" sz="2400" b="1">
                <a:latin typeface="Arial" charset="0"/>
              </a:rPr>
              <a:t>，使濒临</a:t>
            </a:r>
            <a:r>
              <a:rPr lang="zh-CN" altLang="en-US" sz="2400" b="1">
                <a:solidFill>
                  <a:srgbClr val="FF3300"/>
                </a:solidFill>
                <a:effectLst>
                  <a:outerShdw blurRad="38100" dist="38100" dir="2700000" algn="tl">
                    <a:srgbClr val="C0C0C0"/>
                  </a:outerShdw>
                </a:effectLst>
                <a:latin typeface="Arial" charset="0"/>
              </a:rPr>
              <a:t>绝境</a:t>
            </a:r>
            <a:r>
              <a:rPr lang="zh-CN" altLang="en-US" sz="2400" b="1">
                <a:latin typeface="Arial" charset="0"/>
              </a:rPr>
              <a:t>的人重新看到生活的希望；爱心是</a:t>
            </a:r>
            <a:r>
              <a:rPr lang="en-US" altLang="zh-CN" sz="2400" b="1">
                <a:latin typeface="Arial" charset="0"/>
              </a:rPr>
              <a:t>______________</a:t>
            </a:r>
            <a:r>
              <a:rPr lang="zh-CN" altLang="en-US" sz="2400" b="1">
                <a:latin typeface="Arial" charset="0"/>
              </a:rPr>
              <a:t>，使孤苦无依的人获得</a:t>
            </a:r>
            <a:r>
              <a:rPr lang="zh-CN" altLang="en-US" sz="2400" b="1">
                <a:solidFill>
                  <a:srgbClr val="FF3300"/>
                </a:solidFill>
                <a:effectLst>
                  <a:outerShdw blurRad="38100" dist="38100" dir="2700000" algn="tl">
                    <a:srgbClr val="C0C0C0"/>
                  </a:outerShdw>
                </a:effectLst>
                <a:latin typeface="Arial" charset="0"/>
              </a:rPr>
              <a:t>心灵的慰藉</a:t>
            </a:r>
            <a:r>
              <a:rPr lang="zh-CN" altLang="en-US" sz="2400" b="1">
                <a:latin typeface="Arial" charset="0"/>
              </a:rPr>
              <a:t>；爱心是</a:t>
            </a:r>
            <a:r>
              <a:rPr lang="en-US" altLang="zh-CN" sz="2400" b="1">
                <a:latin typeface="Arial" charset="0"/>
              </a:rPr>
              <a:t>______________</a:t>
            </a:r>
            <a:r>
              <a:rPr lang="zh-CN" altLang="en-US" sz="2400" b="1">
                <a:latin typeface="Arial" charset="0"/>
              </a:rPr>
              <a:t>，使心灵</a:t>
            </a:r>
            <a:r>
              <a:rPr lang="zh-CN" altLang="en-US" sz="2400" b="1">
                <a:solidFill>
                  <a:srgbClr val="FF3300"/>
                </a:solidFill>
                <a:effectLst>
                  <a:outerShdw blurRad="38100" dist="38100" dir="2700000" algn="tl">
                    <a:srgbClr val="C0C0C0"/>
                  </a:outerShdw>
                </a:effectLst>
                <a:latin typeface="Arial" charset="0"/>
              </a:rPr>
              <a:t>枯萎</a:t>
            </a:r>
            <a:r>
              <a:rPr lang="zh-CN" altLang="en-US" sz="2400" b="1">
                <a:latin typeface="Arial" charset="0"/>
              </a:rPr>
              <a:t>的人得到情感的滋润。 </a:t>
            </a:r>
          </a:p>
          <a:p>
            <a:pPr indent="133350">
              <a:defRPr/>
            </a:pPr>
            <a:r>
              <a:rPr lang="zh-CN" altLang="en-US" sz="2400" b="1">
                <a:latin typeface="Arial" charset="0"/>
              </a:rPr>
              <a:t>　　①一首飘荡在夜空里的歌谣 ②沙漠中的一泓清泉 ③一场洒落在久旱的土地上的甘霖 ④一片冬日的阳光 </a:t>
            </a:r>
          </a:p>
          <a:p>
            <a:pPr indent="133350">
              <a:defRPr/>
            </a:pPr>
            <a:r>
              <a:rPr lang="zh-CN" altLang="en-US" sz="2400" b="1">
                <a:latin typeface="Arial" charset="0"/>
              </a:rPr>
              <a:t>　</a:t>
            </a:r>
            <a:r>
              <a:rPr lang="en-US" altLang="zh-CN" sz="2400" b="1">
                <a:latin typeface="Arial" charset="0"/>
              </a:rPr>
              <a:t>A</a:t>
            </a:r>
            <a:r>
              <a:rPr lang="zh-CN" altLang="en-US" sz="2400" b="1">
                <a:latin typeface="Arial" charset="0"/>
              </a:rPr>
              <a:t>．②③①④    </a:t>
            </a:r>
            <a:r>
              <a:rPr lang="en-US" altLang="zh-CN" sz="2400" b="1">
                <a:latin typeface="Arial" charset="0"/>
              </a:rPr>
              <a:t>B</a:t>
            </a:r>
            <a:r>
              <a:rPr lang="zh-CN" altLang="en-US" sz="2400" b="1">
                <a:latin typeface="Arial" charset="0"/>
              </a:rPr>
              <a:t>．④②①③   </a:t>
            </a:r>
            <a:r>
              <a:rPr lang="en-US" altLang="zh-CN" sz="2400" b="1">
                <a:latin typeface="Arial" charset="0"/>
              </a:rPr>
              <a:t>C</a:t>
            </a:r>
            <a:r>
              <a:rPr lang="zh-CN" altLang="en-US" sz="2400" b="1">
                <a:latin typeface="Arial" charset="0"/>
              </a:rPr>
              <a:t>．①③④②    </a:t>
            </a:r>
            <a:r>
              <a:rPr lang="en-US" altLang="zh-CN" sz="2400" b="1">
                <a:latin typeface="Arial" charset="0"/>
              </a:rPr>
              <a:t>D</a:t>
            </a:r>
            <a:r>
              <a:rPr lang="zh-CN" altLang="en-US" sz="2400" b="1">
                <a:latin typeface="Arial" charset="0"/>
              </a:rPr>
              <a:t>．①②③④  </a:t>
            </a:r>
          </a:p>
        </p:txBody>
      </p:sp>
      <p:sp>
        <p:nvSpPr>
          <p:cNvPr id="6147" name="Rectangle 3"/>
          <p:cNvSpPr>
            <a:spLocks noChangeArrowheads="1"/>
          </p:cNvSpPr>
          <p:nvPr/>
        </p:nvSpPr>
        <p:spPr bwMode="auto">
          <a:xfrm>
            <a:off x="8077200" y="457200"/>
            <a:ext cx="441325" cy="519113"/>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3300"/>
                </a:solidFill>
                <a:effectLst>
                  <a:outerShdw blurRad="38100" dist="38100" dir="2700000" algn="tl">
                    <a:srgbClr val="C0C0C0"/>
                  </a:outerShdw>
                </a:effectLst>
              </a:rPr>
              <a:t>B</a:t>
            </a:r>
          </a:p>
        </p:txBody>
      </p:sp>
      <p:sp>
        <p:nvSpPr>
          <p:cNvPr id="6149" name="Rectangle 5"/>
          <p:cNvSpPr>
            <a:spLocks noChangeArrowheads="1"/>
          </p:cNvSpPr>
          <p:nvPr/>
        </p:nvSpPr>
        <p:spPr bwMode="auto">
          <a:xfrm>
            <a:off x="7543800" y="3352800"/>
            <a:ext cx="441325" cy="519113"/>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3300"/>
                </a:solidFill>
                <a:effectLst>
                  <a:outerShdw blurRad="38100" dist="38100" dir="2700000" algn="tl">
                    <a:srgbClr val="C0C0C0"/>
                  </a:outerShdw>
                </a:effectLst>
              </a:rPr>
              <a:t>B</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anim calcmode="lin" valueType="num">
                                      <p:cBhvr>
                                        <p:cTn id="13" dur="500" fill="hold"/>
                                        <p:tgtEl>
                                          <p:spTgt spid="6149"/>
                                        </p:tgtEl>
                                        <p:attrNameLst>
                                          <p:attrName>ppt_w</p:attrName>
                                        </p:attrNameLst>
                                      </p:cBhvr>
                                      <p:tavLst>
                                        <p:tav tm="0">
                                          <p:val>
                                            <p:fltVal val="0"/>
                                          </p:val>
                                        </p:tav>
                                        <p:tav tm="100000">
                                          <p:val>
                                            <p:strVal val="#ppt_w"/>
                                          </p:val>
                                        </p:tav>
                                      </p:tavLst>
                                    </p:anim>
                                    <p:anim calcmode="lin" valueType="num">
                                      <p:cBhvr>
                                        <p:cTn id="14" dur="500" fill="hold"/>
                                        <p:tgtEl>
                                          <p:spTgt spid="61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81000" y="228600"/>
            <a:ext cx="8763000" cy="5562600"/>
          </a:xfrm>
          <a:prstGeom prst="rect">
            <a:avLst/>
          </a:prstGeom>
          <a:noFill/>
          <a:ln w="9525">
            <a:noFill/>
            <a:miter lim="800000"/>
            <a:headEnd/>
            <a:tailEnd/>
          </a:ln>
          <a:effectLst/>
        </p:spPr>
        <p:txBody>
          <a:bodyPr anchor="ctr">
            <a:spAutoFit/>
          </a:bodyPr>
          <a:lstStyle/>
          <a:p>
            <a:pPr algn="ctr">
              <a:spcAft>
                <a:spcPct val="55000"/>
              </a:spcAft>
              <a:defRPr/>
            </a:pPr>
            <a:r>
              <a:rPr lang="zh-CN" altLang="en-US" sz="4000" b="1" u="sng" dirty="0">
                <a:solidFill>
                  <a:srgbClr val="FF3300"/>
                </a:solidFill>
                <a:effectLst>
                  <a:outerShdw blurRad="38100" dist="38100" dir="2700000" algn="tl">
                    <a:srgbClr val="C0C0C0"/>
                  </a:outerShdw>
                </a:effectLst>
                <a:latin typeface="Arial" charset="0"/>
              </a:rPr>
              <a:t>技巧七：逻辑顺序法</a:t>
            </a:r>
            <a:r>
              <a:rPr lang="zh-CN" altLang="en-US" sz="2800" u="sng" dirty="0">
                <a:latin typeface="Arial" charset="0"/>
              </a:rPr>
              <a:t> </a:t>
            </a:r>
            <a:endParaRPr lang="zh-CN" altLang="en-US" sz="2800" dirty="0">
              <a:latin typeface="Arial" charset="0"/>
            </a:endParaRPr>
          </a:p>
          <a:p>
            <a:pPr>
              <a:spcAft>
                <a:spcPct val="60000"/>
              </a:spcAft>
              <a:defRPr/>
            </a:pPr>
            <a:r>
              <a:rPr lang="zh-CN" altLang="en-US" sz="2800" b="1" dirty="0">
                <a:solidFill>
                  <a:srgbClr val="0000CC"/>
                </a:solidFill>
                <a:effectLst>
                  <a:outerShdw blurRad="38100" dist="38100" dir="2700000" algn="tl">
                    <a:srgbClr val="C0C0C0"/>
                  </a:outerShdw>
                </a:effectLst>
                <a:latin typeface="Arial" charset="0"/>
              </a:rPr>
              <a:t>这种方法就是按上下文的逻辑顺序来排列语句的顺序。 </a:t>
            </a:r>
          </a:p>
          <a:p>
            <a:pPr>
              <a:defRPr/>
            </a:pPr>
            <a:r>
              <a:rPr lang="zh-CN" altLang="en-US" sz="2800" dirty="0">
                <a:latin typeface="Arial" charset="0"/>
              </a:rPr>
              <a:t>　</a:t>
            </a:r>
            <a:r>
              <a:rPr lang="en-US" altLang="zh-CN" sz="2800" b="1" dirty="0">
                <a:latin typeface="Arial" charset="0"/>
              </a:rPr>
              <a:t>1</a:t>
            </a:r>
            <a:r>
              <a:rPr lang="zh-CN" altLang="en-US" sz="2800" b="1" dirty="0">
                <a:latin typeface="Arial" charset="0"/>
              </a:rPr>
              <a:t>、将下边的句子或短语分别填写在四条下划线上，正确的顺序是（     ）。 </a:t>
            </a:r>
          </a:p>
          <a:p>
            <a:pPr>
              <a:defRPr/>
            </a:pPr>
            <a:r>
              <a:rPr lang="zh-CN" altLang="en-US" sz="2800" b="1" dirty="0">
                <a:latin typeface="Arial" charset="0"/>
              </a:rPr>
              <a:t>　　而到了冬天呢，只要</a:t>
            </a:r>
            <a:r>
              <a:rPr lang="en-US" altLang="zh-CN" sz="2800" b="1" dirty="0">
                <a:latin typeface="Arial" charset="0"/>
              </a:rPr>
              <a:t>_____________</a:t>
            </a:r>
            <a:r>
              <a:rPr lang="zh-CN" altLang="en-US" sz="2800" b="1" dirty="0">
                <a:latin typeface="Arial" charset="0"/>
              </a:rPr>
              <a:t>，然后</a:t>
            </a:r>
            <a:r>
              <a:rPr lang="en-US" altLang="zh-CN" sz="2800" b="1" dirty="0">
                <a:latin typeface="Arial" charset="0"/>
              </a:rPr>
              <a:t>_________</a:t>
            </a:r>
            <a:r>
              <a:rPr lang="zh-CN" altLang="en-US" sz="2800" b="1" dirty="0">
                <a:latin typeface="Arial" charset="0"/>
              </a:rPr>
              <a:t>，</a:t>
            </a:r>
            <a:r>
              <a:rPr lang="en-US" altLang="zh-CN" sz="2800" b="1" dirty="0">
                <a:latin typeface="Arial" charset="0"/>
              </a:rPr>
              <a:t>__________</a:t>
            </a:r>
            <a:r>
              <a:rPr lang="zh-CN" altLang="en-US" sz="2800" b="1" dirty="0">
                <a:latin typeface="Arial" charset="0"/>
              </a:rPr>
              <a:t>，</a:t>
            </a:r>
            <a:r>
              <a:rPr lang="en-US" altLang="zh-CN" sz="2800" b="1" dirty="0">
                <a:latin typeface="Arial" charset="0"/>
              </a:rPr>
              <a:t>__________</a:t>
            </a:r>
            <a:r>
              <a:rPr lang="zh-CN" altLang="en-US" sz="2800" b="1" dirty="0">
                <a:latin typeface="Arial" charset="0"/>
              </a:rPr>
              <a:t>，这就是脍炙人口的青海“冰鱼”呀。 </a:t>
            </a:r>
          </a:p>
          <a:p>
            <a:pPr>
              <a:defRPr/>
            </a:pPr>
            <a:r>
              <a:rPr lang="zh-CN" altLang="en-US" sz="2800" b="1" dirty="0">
                <a:latin typeface="Arial" charset="0"/>
              </a:rPr>
              <a:t>①那成群结队的鱼儿便会飞快地涌来②在洞口点燃篝火③在冰面上凿开一个个洞④一条条自动地从洞口跃出 </a:t>
            </a:r>
          </a:p>
          <a:p>
            <a:pPr>
              <a:defRPr/>
            </a:pPr>
            <a:r>
              <a:rPr lang="zh-CN" altLang="en-US" sz="2800" b="1" dirty="0">
                <a:latin typeface="Arial" charset="0"/>
              </a:rPr>
              <a:t>　　</a:t>
            </a:r>
            <a:r>
              <a:rPr lang="en-US" altLang="zh-CN" sz="2800" b="1" dirty="0">
                <a:latin typeface="Arial" charset="0"/>
              </a:rPr>
              <a:t>A</a:t>
            </a:r>
            <a:r>
              <a:rPr lang="zh-CN" altLang="en-US" sz="2800" b="1" dirty="0">
                <a:latin typeface="Arial" charset="0"/>
              </a:rPr>
              <a:t>．①②③④    </a:t>
            </a:r>
            <a:r>
              <a:rPr lang="en-US" altLang="zh-CN" sz="2800" b="1" dirty="0">
                <a:latin typeface="Arial" charset="0"/>
              </a:rPr>
              <a:t>B</a:t>
            </a:r>
            <a:r>
              <a:rPr lang="zh-CN" altLang="en-US" sz="2800" b="1" dirty="0">
                <a:latin typeface="Arial" charset="0"/>
              </a:rPr>
              <a:t>．②③④①    </a:t>
            </a:r>
          </a:p>
          <a:p>
            <a:pPr>
              <a:defRPr/>
            </a:pPr>
            <a:r>
              <a:rPr lang="zh-CN" altLang="en-US" sz="2800" b="1" dirty="0">
                <a:latin typeface="Arial" charset="0"/>
              </a:rPr>
              <a:t>       </a:t>
            </a:r>
            <a:r>
              <a:rPr lang="en-US" altLang="zh-CN" sz="2800" b="1" dirty="0">
                <a:latin typeface="Arial" charset="0"/>
              </a:rPr>
              <a:t>C</a:t>
            </a:r>
            <a:r>
              <a:rPr lang="zh-CN" altLang="en-US" sz="2800" b="1" dirty="0">
                <a:latin typeface="Arial" charset="0"/>
              </a:rPr>
              <a:t>．③②①④    </a:t>
            </a:r>
            <a:r>
              <a:rPr lang="en-US" altLang="zh-CN" sz="2800" b="1" dirty="0">
                <a:latin typeface="Arial" charset="0"/>
              </a:rPr>
              <a:t>D</a:t>
            </a:r>
            <a:r>
              <a:rPr lang="zh-CN" altLang="en-US" sz="2800" b="1" dirty="0">
                <a:latin typeface="Arial" charset="0"/>
              </a:rPr>
              <a:t>．④①②③ </a:t>
            </a:r>
          </a:p>
        </p:txBody>
      </p:sp>
      <p:sp>
        <p:nvSpPr>
          <p:cNvPr id="7171" name="Rectangle 3"/>
          <p:cNvSpPr>
            <a:spLocks noChangeArrowheads="1"/>
          </p:cNvSpPr>
          <p:nvPr/>
        </p:nvSpPr>
        <p:spPr bwMode="auto">
          <a:xfrm>
            <a:off x="2895600" y="26670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3300"/>
                </a:solidFill>
              </a:rPr>
              <a: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ppt_w</p:attrName>
                                        </p:attrNameLst>
                                      </p:cBhvr>
                                      <p:tavLst>
                                        <p:tav tm="0">
                                          <p:val>
                                            <p:fltVal val="0"/>
                                          </p:val>
                                        </p:tav>
                                        <p:tav tm="100000">
                                          <p:val>
                                            <p:strVal val="#ppt_w"/>
                                          </p:val>
                                        </p:tav>
                                      </p:tavLst>
                                    </p:anim>
                                    <p:anim calcmode="lin" valueType="num">
                                      <p:cBhvr>
                                        <p:cTn id="8" dur="500" fill="hold"/>
                                        <p:tgtEl>
                                          <p:spTgt spid="71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381000"/>
            <a:ext cx="8839200" cy="5961063"/>
          </a:xfrm>
          <a:prstGeom prst="rect">
            <a:avLst/>
          </a:prstGeom>
          <a:solidFill>
            <a:srgbClr val="FFFFFF"/>
          </a:solidFill>
          <a:ln w="9525">
            <a:noFill/>
            <a:miter lim="800000"/>
            <a:headEnd/>
            <a:tailEnd/>
          </a:ln>
          <a:effectLst/>
        </p:spPr>
        <p:txBody>
          <a:bodyPr anchor="ctr">
            <a:spAutoFit/>
          </a:bodyPr>
          <a:lstStyle/>
          <a:p>
            <a:pPr indent="66675" algn="ctr">
              <a:defRPr/>
            </a:pPr>
            <a:r>
              <a:rPr lang="zh-CN" altLang="en-US" sz="2800" b="1" u="sng" dirty="0">
                <a:solidFill>
                  <a:srgbClr val="FF3300"/>
                </a:solidFill>
                <a:effectLst>
                  <a:outerShdw blurRad="38100" dist="38100" dir="2700000" algn="tl">
                    <a:srgbClr val="C0C0C0"/>
                  </a:outerShdw>
                </a:effectLst>
                <a:latin typeface="Arial" charset="0"/>
              </a:rPr>
              <a:t>技巧八：陈述对象（话题或叙述角度）的同一</a:t>
            </a:r>
            <a:endParaRPr lang="zh-CN" altLang="en-US" sz="2800" b="1" dirty="0">
              <a:solidFill>
                <a:srgbClr val="FF3300"/>
              </a:solidFill>
              <a:effectLst>
                <a:outerShdw blurRad="38100" dist="38100" dir="2700000" algn="tl">
                  <a:srgbClr val="C0C0C0"/>
                </a:outerShdw>
              </a:effectLst>
              <a:latin typeface="Arial" charset="0"/>
            </a:endParaRPr>
          </a:p>
          <a:p>
            <a:pPr indent="66675">
              <a:spcBef>
                <a:spcPct val="25000"/>
              </a:spcBef>
              <a:spcAft>
                <a:spcPct val="40000"/>
              </a:spcAft>
              <a:defRPr/>
            </a:pPr>
            <a:r>
              <a:rPr lang="zh-CN" altLang="en-US" sz="2400" b="1" dirty="0">
                <a:latin typeface="Arial" charset="0"/>
              </a:rPr>
              <a:t>    </a:t>
            </a:r>
            <a:r>
              <a:rPr lang="zh-CN" altLang="en-US" sz="2400" b="1" dirty="0">
                <a:solidFill>
                  <a:srgbClr val="0000CC"/>
                </a:solidFill>
                <a:effectLst>
                  <a:outerShdw blurRad="38100" dist="38100" dir="2700000" algn="tl">
                    <a:srgbClr val="C0C0C0"/>
                  </a:outerShdw>
                </a:effectLst>
                <a:latin typeface="Arial" charset="0"/>
              </a:rPr>
              <a:t>在表现一个中心意思时，要围绕一个话题来安排句子，保持陈述对象或叙述角度的一致，而任意</a:t>
            </a:r>
            <a:r>
              <a:rPr lang="zh-CN" altLang="en-US" sz="2400" b="1" u="sng" dirty="0">
                <a:solidFill>
                  <a:srgbClr val="0000CC"/>
                </a:solidFill>
                <a:effectLst>
                  <a:outerShdw blurRad="38100" dist="38100" dir="2700000" algn="tl">
                    <a:srgbClr val="C0C0C0"/>
                  </a:outerShdw>
                </a:effectLst>
                <a:latin typeface="Arial" charset="0"/>
              </a:rPr>
              <a:t>转换话题</a:t>
            </a:r>
            <a:r>
              <a:rPr lang="zh-CN" altLang="en-US" sz="2400" b="1" dirty="0">
                <a:solidFill>
                  <a:srgbClr val="0000CC"/>
                </a:solidFill>
                <a:effectLst>
                  <a:outerShdw blurRad="38100" dist="38100" dir="2700000" algn="tl">
                    <a:srgbClr val="C0C0C0"/>
                  </a:outerShdw>
                </a:effectLst>
                <a:latin typeface="Arial" charset="0"/>
              </a:rPr>
              <a:t>，容易造成思维的混乱。因此在做题时，看前后语句的陈述对象（主语、话题、叙述角度）是否保持同一。</a:t>
            </a:r>
          </a:p>
          <a:p>
            <a:pPr indent="66675">
              <a:spcBef>
                <a:spcPct val="25000"/>
              </a:spcBef>
              <a:defRPr/>
            </a:pPr>
            <a:r>
              <a:rPr lang="zh-CN" altLang="en-US" sz="2400" b="1" dirty="0">
                <a:latin typeface="Arial" charset="0"/>
              </a:rPr>
              <a:t>填入横线与上下文衔接最恰当的一项是（         ） </a:t>
            </a:r>
          </a:p>
          <a:p>
            <a:pPr indent="66675">
              <a:defRPr/>
            </a:pPr>
            <a:r>
              <a:rPr lang="zh-CN" altLang="en-US" sz="2400" b="1" dirty="0">
                <a:latin typeface="Arial" charset="0"/>
              </a:rPr>
              <a:t>　　农村的道路像一些遗弃的绳子，</a:t>
            </a:r>
            <a:r>
              <a:rPr lang="en-US" altLang="zh-CN" sz="2400" b="1" dirty="0">
                <a:latin typeface="Arial" charset="0"/>
              </a:rPr>
              <a:t>________</a:t>
            </a:r>
            <a:r>
              <a:rPr lang="zh-CN" altLang="en-US" sz="2400" b="1" dirty="0">
                <a:latin typeface="Arial" charset="0"/>
              </a:rPr>
              <a:t>，永远不会有人想起来把它弄直；河流始终妄图躲开人类，</a:t>
            </a:r>
            <a:r>
              <a:rPr lang="en-US" altLang="zh-CN" sz="2400" b="1" dirty="0">
                <a:latin typeface="Arial" charset="0"/>
              </a:rPr>
              <a:t>_______</a:t>
            </a:r>
            <a:r>
              <a:rPr lang="zh-CN" altLang="en-US" sz="2400" b="1" dirty="0">
                <a:latin typeface="Arial" charset="0"/>
              </a:rPr>
              <a:t>；树林是淡青的，它们已由自然繁殖生长改为人工种植，</a:t>
            </a:r>
            <a:r>
              <a:rPr lang="en-US" altLang="zh-CN" sz="2400" b="1" dirty="0">
                <a:latin typeface="Arial" charset="0"/>
              </a:rPr>
              <a:t>_________</a:t>
            </a:r>
            <a:r>
              <a:rPr lang="zh-CN" altLang="en-US" sz="2400" b="1" dirty="0">
                <a:latin typeface="Arial" charset="0"/>
              </a:rPr>
              <a:t>。 </a:t>
            </a:r>
          </a:p>
          <a:p>
            <a:pPr indent="66675">
              <a:defRPr/>
            </a:pPr>
            <a:r>
              <a:rPr lang="zh-CN" altLang="en-US" sz="2400" b="1" dirty="0">
                <a:latin typeface="Arial" charset="0"/>
              </a:rPr>
              <a:t>①</a:t>
            </a:r>
            <a:r>
              <a:rPr lang="zh-CN" altLang="en-US" sz="2400" b="1" dirty="0">
                <a:solidFill>
                  <a:srgbClr val="FF3300"/>
                </a:solidFill>
                <a:effectLst>
                  <a:outerShdw blurRad="38100" dist="38100" dir="2700000" algn="tl">
                    <a:srgbClr val="C0C0C0"/>
                  </a:outerShdw>
                </a:effectLst>
                <a:latin typeface="Arial" charset="0"/>
              </a:rPr>
              <a:t>被</a:t>
            </a:r>
            <a:r>
              <a:rPr lang="zh-CN" altLang="en-US" sz="2400" b="1" dirty="0">
                <a:latin typeface="Arial" charset="0"/>
              </a:rPr>
              <a:t>随便地扔在田野上   ②</a:t>
            </a:r>
            <a:r>
              <a:rPr lang="zh-CN" altLang="en-US" sz="2400" b="1" dirty="0">
                <a:solidFill>
                  <a:srgbClr val="FF3300"/>
                </a:solidFill>
                <a:effectLst>
                  <a:outerShdw blurRad="38100" dist="38100" dir="2700000" algn="tl">
                    <a:srgbClr val="C0C0C0"/>
                  </a:outerShdw>
                </a:effectLst>
                <a:latin typeface="Arial" charset="0"/>
              </a:rPr>
              <a:t>把</a:t>
            </a:r>
            <a:r>
              <a:rPr lang="zh-CN" altLang="en-US" sz="2400" b="1" dirty="0">
                <a:latin typeface="Arial" charset="0"/>
              </a:rPr>
              <a:t>它随便地扔在田野上  </a:t>
            </a:r>
          </a:p>
          <a:p>
            <a:pPr indent="66675">
              <a:defRPr/>
            </a:pPr>
            <a:r>
              <a:rPr lang="zh-CN" altLang="en-US" sz="2400" b="1" dirty="0">
                <a:latin typeface="Arial" charset="0"/>
              </a:rPr>
              <a:t>③</a:t>
            </a:r>
            <a:r>
              <a:rPr lang="zh-CN" altLang="en-US" sz="2400" b="1" dirty="0">
                <a:solidFill>
                  <a:srgbClr val="FF3300"/>
                </a:solidFill>
                <a:effectLst>
                  <a:outerShdw blurRad="38100" dist="38100" dir="2700000" algn="tl">
                    <a:srgbClr val="C0C0C0"/>
                  </a:outerShdw>
                </a:effectLst>
                <a:latin typeface="Arial" charset="0"/>
              </a:rPr>
              <a:t>村庄却</a:t>
            </a:r>
            <a:r>
              <a:rPr lang="zh-CN" altLang="en-US" sz="2400" b="1" dirty="0">
                <a:latin typeface="Arial" charset="0"/>
              </a:rPr>
              <a:t>总是在某个拐弯处踩住它  ④</a:t>
            </a:r>
            <a:r>
              <a:rPr lang="zh-CN" altLang="en-US" sz="2400" b="1" dirty="0">
                <a:solidFill>
                  <a:srgbClr val="FF3300"/>
                </a:solidFill>
                <a:effectLst>
                  <a:outerShdw blurRad="38100" dist="38100" dir="2700000" algn="tl">
                    <a:srgbClr val="C0C0C0"/>
                  </a:outerShdw>
                </a:effectLst>
                <a:latin typeface="Arial" charset="0"/>
              </a:rPr>
              <a:t>却</a:t>
            </a:r>
            <a:r>
              <a:rPr lang="zh-CN" altLang="en-US" sz="2400" b="1" dirty="0">
                <a:latin typeface="Arial" charset="0"/>
              </a:rPr>
              <a:t>总是在某个拐弯处</a:t>
            </a:r>
            <a:r>
              <a:rPr lang="zh-CN" altLang="en-US" sz="2400" b="1" dirty="0">
                <a:solidFill>
                  <a:srgbClr val="FF3300"/>
                </a:solidFill>
                <a:effectLst>
                  <a:outerShdw blurRad="38100" dist="38100" dir="2700000" algn="tl">
                    <a:srgbClr val="C0C0C0"/>
                  </a:outerShdw>
                </a:effectLst>
                <a:latin typeface="Arial" charset="0"/>
              </a:rPr>
              <a:t>被村庄</a:t>
            </a:r>
            <a:r>
              <a:rPr lang="zh-CN" altLang="en-US" sz="2400" b="1" dirty="0">
                <a:latin typeface="Arial" charset="0"/>
              </a:rPr>
              <a:t>踩住  </a:t>
            </a:r>
          </a:p>
          <a:p>
            <a:pPr indent="66675">
              <a:defRPr/>
            </a:pPr>
            <a:r>
              <a:rPr lang="zh-CN" altLang="en-US" sz="2400" b="1" dirty="0">
                <a:latin typeface="Arial" charset="0"/>
              </a:rPr>
              <a:t>⑤这些本已归顺人类的</a:t>
            </a:r>
            <a:r>
              <a:rPr lang="zh-CN" altLang="en-US" sz="2400" b="1" dirty="0">
                <a:solidFill>
                  <a:srgbClr val="FF3300"/>
                </a:solidFill>
                <a:effectLst>
                  <a:outerShdw blurRad="38100" dist="38100" dir="2700000" algn="tl">
                    <a:srgbClr val="C0C0C0"/>
                  </a:outerShdw>
                </a:effectLst>
                <a:latin typeface="Arial" charset="0"/>
              </a:rPr>
              <a:t>植物</a:t>
            </a:r>
            <a:r>
              <a:rPr lang="zh-CN" altLang="en-US" sz="2400" b="1" dirty="0">
                <a:latin typeface="Arial" charset="0"/>
              </a:rPr>
              <a:t>不再能藏匿住任何一个童话了 ⑥任何一个</a:t>
            </a:r>
            <a:r>
              <a:rPr lang="zh-CN" altLang="en-US" sz="2400" b="1" dirty="0">
                <a:solidFill>
                  <a:srgbClr val="FF3300"/>
                </a:solidFill>
                <a:effectLst>
                  <a:outerShdw blurRad="38100" dist="38100" dir="2700000" algn="tl">
                    <a:srgbClr val="C0C0C0"/>
                  </a:outerShdw>
                </a:effectLst>
                <a:latin typeface="Arial" charset="0"/>
              </a:rPr>
              <a:t>童话</a:t>
            </a:r>
            <a:r>
              <a:rPr lang="zh-CN" altLang="en-US" sz="2400" b="1" dirty="0">
                <a:latin typeface="Arial" charset="0"/>
              </a:rPr>
              <a:t>也不能藏匿在这些本已归顺人类的植物中了 </a:t>
            </a:r>
          </a:p>
          <a:p>
            <a:pPr indent="66675">
              <a:defRPr/>
            </a:pPr>
            <a:r>
              <a:rPr lang="zh-CN" altLang="en-US" sz="2400" b="1" dirty="0">
                <a:latin typeface="Arial" charset="0"/>
              </a:rPr>
              <a:t>    </a:t>
            </a:r>
            <a:r>
              <a:rPr lang="en-US" altLang="zh-CN" sz="2400" b="1" dirty="0">
                <a:latin typeface="Arial" charset="0"/>
              </a:rPr>
              <a:t>A</a:t>
            </a:r>
            <a:r>
              <a:rPr lang="zh-CN" altLang="en-US" sz="2400" b="1" dirty="0">
                <a:latin typeface="Arial" charset="0"/>
              </a:rPr>
              <a:t>．②④⑥   </a:t>
            </a:r>
            <a:r>
              <a:rPr lang="en-US" altLang="zh-CN" sz="2400" b="1" dirty="0">
                <a:latin typeface="Arial" charset="0"/>
              </a:rPr>
              <a:t>B</a:t>
            </a:r>
            <a:r>
              <a:rPr lang="zh-CN" altLang="en-US" sz="2400" b="1" dirty="0">
                <a:latin typeface="Arial" charset="0"/>
              </a:rPr>
              <a:t>．②③⑤   </a:t>
            </a:r>
            <a:r>
              <a:rPr lang="en-US" altLang="zh-CN" sz="2400" b="1" dirty="0">
                <a:latin typeface="Arial" charset="0"/>
              </a:rPr>
              <a:t>C</a:t>
            </a:r>
            <a:r>
              <a:rPr lang="zh-CN" altLang="en-US" sz="2400" b="1" dirty="0">
                <a:latin typeface="Arial" charset="0"/>
              </a:rPr>
              <a:t>．①③⑥   </a:t>
            </a:r>
            <a:r>
              <a:rPr lang="en-US" altLang="zh-CN" sz="2400" b="1" dirty="0">
                <a:latin typeface="Arial" charset="0"/>
              </a:rPr>
              <a:t>D</a:t>
            </a:r>
            <a:r>
              <a:rPr lang="zh-CN" altLang="en-US" sz="2400" b="1" dirty="0">
                <a:latin typeface="Arial" charset="0"/>
              </a:rPr>
              <a:t>．①④⑤ </a:t>
            </a:r>
          </a:p>
        </p:txBody>
      </p:sp>
      <p:sp>
        <p:nvSpPr>
          <p:cNvPr id="8195" name="Rectangle 3"/>
          <p:cNvSpPr>
            <a:spLocks noChangeArrowheads="1"/>
          </p:cNvSpPr>
          <p:nvPr/>
        </p:nvSpPr>
        <p:spPr bwMode="auto">
          <a:xfrm>
            <a:off x="5791200" y="2514600"/>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FF3300"/>
                </a:solidFill>
              </a:rPr>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ppt_w</p:attrName>
                                        </p:attrNameLst>
                                      </p:cBhvr>
                                      <p:tavLst>
                                        <p:tav tm="0">
                                          <p:val>
                                            <p:fltVal val="0"/>
                                          </p:val>
                                        </p:tav>
                                        <p:tav tm="100000">
                                          <p:val>
                                            <p:strVal val="#ppt_w"/>
                                          </p:val>
                                        </p:tav>
                                      </p:tavLst>
                                    </p:anim>
                                    <p:anim calcmode="lin" valueType="num">
                                      <p:cBhvr>
                                        <p:cTn id="8" dur="500" fill="hold"/>
                                        <p:tgtEl>
                                          <p:spTgt spid="81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04800" y="833438"/>
            <a:ext cx="8458200" cy="3255962"/>
          </a:xfrm>
          <a:prstGeom prst="rect">
            <a:avLst/>
          </a:prstGeom>
          <a:noFill/>
          <a:ln w="9525">
            <a:noFill/>
            <a:miter lim="800000"/>
            <a:headEnd/>
            <a:tailEnd/>
          </a:ln>
          <a:effectLst/>
        </p:spPr>
        <p:txBody>
          <a:bodyPr anchor="ctr">
            <a:spAutoFit/>
          </a:bodyPr>
          <a:lstStyle/>
          <a:p>
            <a:pPr indent="261938" algn="ctr">
              <a:lnSpc>
                <a:spcPct val="140000"/>
              </a:lnSpc>
              <a:defRPr/>
            </a:pPr>
            <a:r>
              <a:rPr lang="zh-CN" altLang="en-US" sz="4400" b="1" u="sng" dirty="0">
                <a:solidFill>
                  <a:srgbClr val="FF3300"/>
                </a:solidFill>
                <a:effectLst>
                  <a:outerShdw blurRad="38100" dist="38100" dir="2700000" algn="tl">
                    <a:srgbClr val="C0C0C0"/>
                  </a:outerShdw>
                </a:effectLst>
                <a:latin typeface="Arial" charset="0"/>
              </a:rPr>
              <a:t>技巧九：利用标点符号解题</a:t>
            </a:r>
            <a:endParaRPr lang="zh-CN" altLang="en-US" sz="4400" b="1" dirty="0">
              <a:solidFill>
                <a:srgbClr val="FF3300"/>
              </a:solidFill>
              <a:effectLst>
                <a:outerShdw blurRad="38100" dist="38100" dir="2700000" algn="tl">
                  <a:srgbClr val="C0C0C0"/>
                </a:outerShdw>
              </a:effectLst>
              <a:latin typeface="Arial" charset="0"/>
            </a:endParaRPr>
          </a:p>
          <a:p>
            <a:pPr indent="261938">
              <a:spcBef>
                <a:spcPct val="50000"/>
              </a:spcBef>
              <a:defRPr/>
            </a:pPr>
            <a:r>
              <a:rPr lang="zh-CN" altLang="en-US" sz="3200" dirty="0">
                <a:latin typeface="Arial" charset="0"/>
              </a:rPr>
              <a:t>    </a:t>
            </a:r>
            <a:r>
              <a:rPr lang="zh-CN" altLang="en-US" sz="3200" b="1" dirty="0">
                <a:solidFill>
                  <a:srgbClr val="0000CC"/>
                </a:solidFill>
                <a:latin typeface="Arial" charset="0"/>
              </a:rPr>
              <a:t>注意语段中相应的标点符号，如分号往往表示并列关系，冒号表示提示下文，有些标点和语意有关系，如感叹号、问号等，标点符号对我们准确地排序很有帮助。</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pPr eaLnBrk="1" hangingPunct="1"/>
            <a:endParaRPr lang="zh-CN" altLang="en-US" smtClean="0"/>
          </a:p>
        </p:txBody>
      </p:sp>
      <p:sp>
        <p:nvSpPr>
          <p:cNvPr id="3" name="内容占位符 2"/>
          <p:cNvSpPr>
            <a:spLocks noGrp="1"/>
          </p:cNvSpPr>
          <p:nvPr>
            <p:ph idx="1"/>
          </p:nvPr>
        </p:nvSpPr>
        <p:spPr>
          <a:xfrm>
            <a:off x="0" y="152400"/>
            <a:ext cx="8991600" cy="5973763"/>
          </a:xfrm>
        </p:spPr>
        <p:txBody>
          <a:bodyPr rtlCol="0">
            <a:normAutofit lnSpcReduction="10000"/>
          </a:bodyPr>
          <a:lstStyle/>
          <a:p>
            <a:pPr eaLnBrk="1" fontAlgn="auto" hangingPunct="1">
              <a:spcAft>
                <a:spcPts val="0"/>
              </a:spcAft>
              <a:buFont typeface="Wingdings 2"/>
              <a:buChar char=""/>
              <a:defRPr/>
            </a:pPr>
            <a:r>
              <a:rPr lang="zh-CN" altLang="zh-CN" b="1" dirty="0" smtClean="0"/>
              <a:t>练习题</a:t>
            </a:r>
            <a:r>
              <a:rPr lang="en-US" altLang="zh-CN" b="1" dirty="0" smtClean="0"/>
              <a:t>:</a:t>
            </a:r>
            <a:endParaRPr lang="zh-CN" altLang="zh-CN" dirty="0" smtClean="0"/>
          </a:p>
          <a:p>
            <a:pPr eaLnBrk="1" fontAlgn="auto" hangingPunct="1">
              <a:spcAft>
                <a:spcPts val="0"/>
              </a:spcAft>
              <a:buFontTx/>
              <a:buNone/>
              <a:defRPr/>
            </a:pPr>
            <a:r>
              <a:rPr lang="en-US" altLang="zh-CN" b="1" dirty="0" smtClean="0"/>
              <a:t>1</a:t>
            </a:r>
            <a:r>
              <a:rPr lang="zh-CN" altLang="zh-CN" sz="2800" b="1" dirty="0" smtClean="0"/>
              <a:t>、 根据语意，下面横线上依次填入的句子排列</a:t>
            </a:r>
            <a:r>
              <a:rPr lang="en-US" altLang="zh-CN" sz="2800" b="1" dirty="0" smtClean="0"/>
              <a:t>  , </a:t>
            </a:r>
            <a:r>
              <a:rPr lang="zh-CN" altLang="zh-CN" sz="2800" b="1" dirty="0" smtClean="0"/>
              <a:t>最恰当的一项是</a:t>
            </a:r>
            <a:r>
              <a:rPr lang="en-US" altLang="zh-CN" sz="2800" b="1" dirty="0" smtClean="0"/>
              <a:t>  (  </a:t>
            </a:r>
            <a:r>
              <a:rPr lang="zh-CN" altLang="zh-CN" sz="2800" b="1" dirty="0" smtClean="0"/>
              <a:t>　</a:t>
            </a:r>
            <a:r>
              <a:rPr lang="en-US" altLang="zh-CN" sz="2800" b="1" dirty="0" smtClean="0"/>
              <a:t>) </a:t>
            </a:r>
            <a:endParaRPr lang="zh-CN" altLang="zh-CN" sz="2800" dirty="0" smtClean="0"/>
          </a:p>
          <a:p>
            <a:pPr eaLnBrk="1" fontAlgn="auto" hangingPunct="1">
              <a:spcAft>
                <a:spcPts val="0"/>
              </a:spcAft>
              <a:buFontTx/>
              <a:buNone/>
              <a:defRPr/>
            </a:pPr>
            <a:r>
              <a:rPr lang="en-US" altLang="zh-CN" sz="2800" b="1" dirty="0" smtClean="0"/>
              <a:t>  </a:t>
            </a:r>
            <a:r>
              <a:rPr lang="zh-CN" altLang="zh-CN" sz="2800" b="1" dirty="0" smtClean="0"/>
              <a:t>汉字，你是中华文化的载体。</a:t>
            </a:r>
            <a:r>
              <a:rPr lang="en-US" altLang="zh-CN" sz="2800" b="1" dirty="0" smtClean="0"/>
              <a:t>___</a:t>
            </a:r>
            <a:r>
              <a:rPr lang="zh-CN" altLang="zh-CN" sz="2800" b="1" dirty="0" smtClean="0"/>
              <a:t>；</a:t>
            </a:r>
            <a:r>
              <a:rPr lang="en-US" altLang="zh-CN" sz="2800" b="1" dirty="0" smtClean="0"/>
              <a:t>____;     _____</a:t>
            </a:r>
            <a:r>
              <a:rPr lang="zh-CN" altLang="zh-CN" sz="2800" b="1" dirty="0" smtClean="0"/>
              <a:t>；</a:t>
            </a:r>
            <a:r>
              <a:rPr lang="en-US" altLang="zh-CN" sz="2800" b="1" dirty="0" smtClean="0"/>
              <a:t>_______</a:t>
            </a:r>
            <a:r>
              <a:rPr lang="zh-CN" altLang="zh-CN" sz="2800" b="1" dirty="0" smtClean="0"/>
              <a:t>。时间的长河，奔涌不息，五千年的，在你的舞蹈里，源远流长。</a:t>
            </a:r>
            <a:endParaRPr lang="zh-CN" altLang="zh-CN" sz="2800" dirty="0" smtClean="0"/>
          </a:p>
          <a:p>
            <a:pPr eaLnBrk="1" fontAlgn="auto" hangingPunct="1">
              <a:spcAft>
                <a:spcPts val="0"/>
              </a:spcAft>
              <a:buFontTx/>
              <a:buNone/>
              <a:defRPr/>
            </a:pPr>
            <a:r>
              <a:rPr lang="en-US" altLang="zh-CN" sz="2800" b="1" dirty="0" smtClean="0"/>
              <a:t> </a:t>
            </a:r>
            <a:r>
              <a:rPr lang="zh-CN" altLang="zh-CN" sz="2800" b="1" dirty="0" smtClean="0"/>
              <a:t>①汉水河畔的徘徊、星空下的辗转反侧，因为你而一起被 采进《诗》的抑扬顿挫  </a:t>
            </a:r>
            <a:r>
              <a:rPr lang="en-US" altLang="zh-CN" sz="2800" b="1" dirty="0" smtClean="0"/>
              <a:t>  </a:t>
            </a:r>
            <a:r>
              <a:rPr lang="zh-CN" altLang="zh-CN" sz="2800" b="1" dirty="0" smtClean="0"/>
              <a:t>②石壕村中的夜啼、“安得广厦千万间”的呼声，因为你而伴着诗人的忧愤振聋发聩</a:t>
            </a:r>
            <a:r>
              <a:rPr lang="en-US" altLang="zh-CN" sz="2800" b="1" dirty="0" smtClean="0"/>
              <a:t>     </a:t>
            </a:r>
            <a:r>
              <a:rPr lang="zh-CN" altLang="zh-CN" sz="2800" b="1" dirty="0" smtClean="0"/>
              <a:t>③玄妙灵动的狐女、变幻莫测的山市，因为你而随乡道草 茶香流传</a:t>
            </a:r>
            <a:r>
              <a:rPr lang="en-US" altLang="zh-CN" sz="2800" b="1" dirty="0" smtClean="0"/>
              <a:t>      </a:t>
            </a:r>
            <a:r>
              <a:rPr lang="zh-CN" altLang="zh-CN" sz="2800" b="1" dirty="0" smtClean="0"/>
              <a:t>④采菊东篱的悠然、带月荷锄的自在，因为你而淡泊成最</a:t>
            </a:r>
            <a:r>
              <a:rPr lang="en-US" altLang="zh-CN" sz="2800" b="1" dirty="0" smtClean="0"/>
              <a:t> </a:t>
            </a:r>
            <a:r>
              <a:rPr lang="zh-CN" altLang="zh-CN" sz="2800" b="1" dirty="0" smtClean="0"/>
              <a:t>美的风景</a:t>
            </a:r>
            <a:endParaRPr lang="zh-CN" altLang="zh-CN" sz="2800" dirty="0" smtClean="0"/>
          </a:p>
          <a:p>
            <a:pPr eaLnBrk="1" fontAlgn="auto" hangingPunct="1">
              <a:spcAft>
                <a:spcPts val="0"/>
              </a:spcAft>
              <a:buFont typeface="Wingdings 2"/>
              <a:buChar char=""/>
              <a:defRPr/>
            </a:pPr>
            <a:r>
              <a:rPr lang="en-US" altLang="zh-CN" sz="2800" b="1" dirty="0" smtClean="0"/>
              <a:t>A</a:t>
            </a:r>
            <a:r>
              <a:rPr lang="zh-CN" altLang="zh-CN" sz="2800" b="1" dirty="0" smtClean="0"/>
              <a:t>．①③②④ </a:t>
            </a:r>
            <a:r>
              <a:rPr lang="en-US" altLang="zh-CN" sz="2800" b="1" dirty="0" smtClean="0"/>
              <a:t>      B</a:t>
            </a:r>
            <a:r>
              <a:rPr lang="zh-CN" altLang="zh-CN" sz="2800" b="1" dirty="0" smtClean="0"/>
              <a:t>．②①④③</a:t>
            </a:r>
            <a:r>
              <a:rPr lang="en-US" altLang="zh-CN" sz="2800" b="1" dirty="0" smtClean="0"/>
              <a:t>      C</a:t>
            </a:r>
            <a:r>
              <a:rPr lang="zh-CN" altLang="zh-CN" sz="2800" b="1" dirty="0" smtClean="0"/>
              <a:t>．①④②③ </a:t>
            </a:r>
            <a:r>
              <a:rPr lang="en-US" altLang="zh-CN" sz="2800" b="1" dirty="0" smtClean="0"/>
              <a:t>      D</a:t>
            </a:r>
            <a:r>
              <a:rPr lang="zh-CN" altLang="zh-CN" sz="2800" b="1" dirty="0" smtClean="0"/>
              <a:t>．②③①④</a:t>
            </a:r>
            <a:endParaRPr lang="zh-CN" altLang="zh-CN" sz="3600" dirty="0" smtClean="0">
              <a:solidFill>
                <a:srgbClr val="C00000"/>
              </a:solidFill>
            </a:endParaRPr>
          </a:p>
          <a:p>
            <a:pPr eaLnBrk="1" fontAlgn="auto" hangingPunct="1">
              <a:spcAft>
                <a:spcPts val="0"/>
              </a:spcAft>
              <a:buFont typeface="Wingdings 2"/>
              <a:buChar char=""/>
              <a:defRPr/>
            </a:pPr>
            <a:endParaRPr lang="zh-CN" altLang="en-US" sz="2800" dirty="0" smtClean="0"/>
          </a:p>
        </p:txBody>
      </p:sp>
      <p:sp>
        <p:nvSpPr>
          <p:cNvPr id="5" name="TextBox 4"/>
          <p:cNvSpPr txBox="1">
            <a:spLocks noChangeArrowheads="1"/>
          </p:cNvSpPr>
          <p:nvPr/>
        </p:nvSpPr>
        <p:spPr bwMode="auto">
          <a:xfrm>
            <a:off x="2590800" y="1143000"/>
            <a:ext cx="121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FF0000"/>
                </a:solidFill>
              </a:rPr>
              <a:t>c</a:t>
            </a:r>
            <a:endParaRPr lang="zh-CN" altLang="en-US" sz="4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pPr eaLnBrk="1" hangingPunct="1"/>
            <a:endParaRPr lang="zh-CN" altLang="en-US" smtClean="0"/>
          </a:p>
        </p:txBody>
      </p:sp>
      <p:sp>
        <p:nvSpPr>
          <p:cNvPr id="20483" name="内容占位符 2"/>
          <p:cNvSpPr>
            <a:spLocks noGrp="1"/>
          </p:cNvSpPr>
          <p:nvPr>
            <p:ph idx="1"/>
          </p:nvPr>
        </p:nvSpPr>
        <p:spPr>
          <a:xfrm>
            <a:off x="152400" y="0"/>
            <a:ext cx="8763000" cy="6400800"/>
          </a:xfrm>
          <a:ln>
            <a:miter lim="800000"/>
            <a:headEnd/>
            <a:tailEnd/>
          </a:ln>
          <a:extLst/>
        </p:spPr>
        <p:txBody>
          <a:bodyPr rtlCol="0">
            <a:normAutofit lnSpcReduction="10000"/>
          </a:bodyPr>
          <a:lstStyle/>
          <a:p>
            <a:pPr eaLnBrk="1" fontAlgn="auto" hangingPunct="1">
              <a:spcAft>
                <a:spcPts val="0"/>
              </a:spcAft>
              <a:buFont typeface="Wingdings 2"/>
              <a:buChar char=""/>
              <a:defRPr/>
            </a:pPr>
            <a:r>
              <a:rPr lang="en-US" altLang="zh-CN" sz="2800" b="1" dirty="0" smtClean="0"/>
              <a:t>2</a:t>
            </a:r>
            <a:r>
              <a:rPr lang="zh-CN" altLang="zh-CN" sz="2800" b="1" dirty="0" smtClean="0"/>
              <a:t>、将下列句子连接成意义连贯的一段话，最恰当的一项是</a:t>
            </a:r>
            <a:r>
              <a:rPr lang="en-US" altLang="zh-CN" sz="2800" b="1" dirty="0" smtClean="0"/>
              <a:t>     (</a:t>
            </a:r>
            <a:r>
              <a:rPr lang="zh-CN" altLang="zh-CN" sz="2800" b="1" dirty="0" smtClean="0"/>
              <a:t>　</a:t>
            </a:r>
            <a:r>
              <a:rPr lang="en-US" altLang="zh-CN" sz="2800" b="1" dirty="0" smtClean="0"/>
              <a:t>  </a:t>
            </a:r>
            <a:r>
              <a:rPr lang="zh-CN" altLang="zh-CN" sz="2800" b="1" dirty="0" smtClean="0"/>
              <a:t>　</a:t>
            </a:r>
            <a:r>
              <a:rPr lang="en-US" altLang="zh-CN" sz="2800" b="1" dirty="0" smtClean="0"/>
              <a:t>)    </a:t>
            </a:r>
            <a:endParaRPr lang="zh-CN" altLang="zh-CN" sz="2800" dirty="0" smtClean="0"/>
          </a:p>
          <a:p>
            <a:pPr eaLnBrk="1" fontAlgn="auto" hangingPunct="1">
              <a:spcAft>
                <a:spcPts val="0"/>
              </a:spcAft>
              <a:buFontTx/>
              <a:buNone/>
              <a:defRPr/>
            </a:pPr>
            <a:r>
              <a:rPr lang="en-US" altLang="zh-CN" sz="2800" dirty="0" smtClean="0"/>
              <a:t> </a:t>
            </a:r>
            <a:r>
              <a:rPr lang="zh-CN" altLang="zh-CN" sz="2800" b="1" dirty="0" smtClean="0"/>
              <a:t>①走进一环，回首只见浮云衬着初冬的天空，自由自在地</a:t>
            </a:r>
            <a:r>
              <a:rPr lang="en-US" altLang="zh-CN" sz="2800" b="1" dirty="0" smtClean="0"/>
              <a:t>   </a:t>
            </a:r>
            <a:r>
              <a:rPr lang="zh-CN" altLang="zh-CN" sz="2800" b="1" dirty="0" smtClean="0"/>
              <a:t>游动。下面众峰峥嵘，各不相让，实在看不出船是怎样 硬从群山缝隙里钻过来的。 </a:t>
            </a:r>
            <a:endParaRPr lang="zh-CN" altLang="zh-CN" sz="2800" dirty="0" smtClean="0"/>
          </a:p>
          <a:p>
            <a:pPr eaLnBrk="1" fontAlgn="auto" hangingPunct="1">
              <a:spcAft>
                <a:spcPts val="0"/>
              </a:spcAft>
              <a:buFontTx/>
              <a:buNone/>
              <a:defRPr/>
            </a:pPr>
            <a:r>
              <a:rPr lang="en-US" altLang="zh-CN" sz="2800" b="1" dirty="0" smtClean="0"/>
              <a:t> </a:t>
            </a:r>
            <a:r>
              <a:rPr lang="zh-CN" altLang="zh-CN" sz="2800" b="1" dirty="0" smtClean="0"/>
              <a:t>②天又晓得船将怎样从这些巨汉的腋下钻出去。</a:t>
            </a:r>
            <a:r>
              <a:rPr lang="en-US" altLang="zh-CN" sz="2800" b="1" dirty="0" smtClean="0"/>
              <a:t>  </a:t>
            </a:r>
          </a:p>
          <a:p>
            <a:pPr eaLnBrk="1" fontAlgn="auto" hangingPunct="1">
              <a:spcAft>
                <a:spcPts val="0"/>
              </a:spcAft>
              <a:buFontTx/>
              <a:buNone/>
              <a:defRPr/>
            </a:pPr>
            <a:r>
              <a:rPr lang="en-US" altLang="zh-CN" sz="2800" b="1" dirty="0" smtClean="0"/>
              <a:t> </a:t>
            </a:r>
            <a:r>
              <a:rPr lang="zh-CN" altLang="zh-CN" sz="2800" b="1" dirty="0" smtClean="0"/>
              <a:t>③往前看呢，山岚弥漫，重岩叠嶂：有的如笋如柱，直插云霄；有的像彩屏般屹立在前，恰似巨汉挡住去路。</a:t>
            </a:r>
            <a:endParaRPr lang="en-US" altLang="zh-CN" sz="2800" b="1" dirty="0" smtClean="0"/>
          </a:p>
          <a:p>
            <a:pPr eaLnBrk="1" fontAlgn="auto" hangingPunct="1">
              <a:spcAft>
                <a:spcPts val="0"/>
              </a:spcAft>
              <a:buFontTx/>
              <a:buNone/>
              <a:defRPr/>
            </a:pPr>
            <a:r>
              <a:rPr lang="en-US" altLang="zh-CN" sz="2800" b="1" dirty="0" smtClean="0"/>
              <a:t>  </a:t>
            </a:r>
            <a:r>
              <a:rPr lang="zh-CN" altLang="zh-CN" sz="2800" b="1" dirty="0" smtClean="0"/>
              <a:t>④整个大江有如一环环接起来的银链，每一环四壁都是蔽天翳日的峰峦，中间各自形成一个独特天地，有的椭圆</a:t>
            </a:r>
            <a:r>
              <a:rPr lang="en-US" altLang="zh-CN" sz="2800" b="1" dirty="0" smtClean="0"/>
              <a:t>   </a:t>
            </a:r>
            <a:r>
              <a:rPr lang="zh-CN" altLang="zh-CN" sz="2800" b="1" dirty="0" smtClean="0"/>
              <a:t>如琵琶，有的修长如梭。 </a:t>
            </a:r>
            <a:endParaRPr lang="zh-CN" altLang="zh-CN" sz="2800" dirty="0" smtClean="0"/>
          </a:p>
          <a:p>
            <a:pPr eaLnBrk="1" fontAlgn="auto" hangingPunct="1">
              <a:spcAft>
                <a:spcPts val="0"/>
              </a:spcAft>
              <a:buFontTx/>
              <a:buNone/>
              <a:defRPr/>
            </a:pPr>
            <a:r>
              <a:rPr lang="en-US" altLang="zh-CN" sz="2800" b="1" dirty="0" smtClean="0"/>
              <a:t> A</a:t>
            </a:r>
            <a:r>
              <a:rPr lang="zh-CN" altLang="zh-CN" sz="2800" b="1" dirty="0" smtClean="0"/>
              <a:t>．④②①③</a:t>
            </a:r>
            <a:r>
              <a:rPr lang="en-US" altLang="zh-CN" sz="2800" b="1" dirty="0" smtClean="0"/>
              <a:t>         B</a:t>
            </a:r>
            <a:r>
              <a:rPr lang="zh-CN" altLang="zh-CN" sz="2800" b="1" dirty="0" smtClean="0"/>
              <a:t>．④①③②</a:t>
            </a:r>
            <a:r>
              <a:rPr lang="en-US" altLang="zh-CN" sz="2800" b="1" dirty="0" smtClean="0"/>
              <a:t>       C</a:t>
            </a:r>
            <a:r>
              <a:rPr lang="zh-CN" altLang="zh-CN" sz="2800" b="1" dirty="0" smtClean="0"/>
              <a:t>．①③②④ </a:t>
            </a:r>
            <a:r>
              <a:rPr lang="en-US" altLang="zh-CN" sz="2800" b="1" dirty="0" smtClean="0"/>
              <a:t>   </a:t>
            </a:r>
          </a:p>
          <a:p>
            <a:pPr eaLnBrk="1" fontAlgn="auto" hangingPunct="1">
              <a:spcAft>
                <a:spcPts val="0"/>
              </a:spcAft>
              <a:buFontTx/>
              <a:buNone/>
              <a:defRPr/>
            </a:pPr>
            <a:r>
              <a:rPr lang="en-US" altLang="zh-CN" sz="2800" b="1" dirty="0" smtClean="0"/>
              <a:t>  D</a:t>
            </a:r>
            <a:r>
              <a:rPr lang="zh-CN" altLang="zh-CN" sz="2800" b="1" dirty="0" smtClean="0"/>
              <a:t>．②④③①</a:t>
            </a:r>
            <a:endParaRPr lang="zh-CN" altLang="zh-CN" sz="2800" dirty="0" smtClean="0"/>
          </a:p>
          <a:p>
            <a:pPr lvl="8" algn="ctr">
              <a:defRPr/>
            </a:pPr>
            <a:endParaRPr lang="zh-CN" altLang="en-US" sz="1600" dirty="0" smtClean="0"/>
          </a:p>
        </p:txBody>
      </p:sp>
      <p:sp>
        <p:nvSpPr>
          <p:cNvPr id="4" name="TextBox 3"/>
          <p:cNvSpPr txBox="1">
            <a:spLocks noChangeArrowheads="1"/>
          </p:cNvSpPr>
          <p:nvPr/>
        </p:nvSpPr>
        <p:spPr bwMode="auto">
          <a:xfrm>
            <a:off x="2286000" y="381000"/>
            <a:ext cx="2286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a:solidFill>
                  <a:srgbClr val="FF3300"/>
                </a:solidFill>
              </a:rPr>
              <a:t>B</a:t>
            </a:r>
            <a:endParaRPr lang="zh-CN" altLang="en-US" sz="480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pPr eaLnBrk="1" hangingPunct="1"/>
            <a:endParaRPr lang="zh-CN" altLang="en-US" smtClean="0"/>
          </a:p>
        </p:txBody>
      </p:sp>
      <p:sp>
        <p:nvSpPr>
          <p:cNvPr id="21507" name="内容占位符 2"/>
          <p:cNvSpPr>
            <a:spLocks noGrp="1"/>
          </p:cNvSpPr>
          <p:nvPr>
            <p:ph idx="1"/>
          </p:nvPr>
        </p:nvSpPr>
        <p:spPr>
          <a:xfrm>
            <a:off x="381000" y="533400"/>
            <a:ext cx="8458200" cy="5592763"/>
          </a:xfrm>
        </p:spPr>
        <p:txBody>
          <a:bodyPr rtlCol="0">
            <a:normAutofit lnSpcReduction="10000"/>
          </a:bodyPr>
          <a:lstStyle/>
          <a:p>
            <a:pPr eaLnBrk="1" fontAlgn="auto" hangingPunct="1">
              <a:spcAft>
                <a:spcPts val="0"/>
              </a:spcAft>
              <a:buFontTx/>
              <a:buNone/>
              <a:defRPr/>
            </a:pPr>
            <a:r>
              <a:rPr lang="en-US" altLang="zh-CN" b="1" smtClean="0"/>
              <a:t>3</a:t>
            </a:r>
            <a:r>
              <a:rPr lang="zh-CN" altLang="zh-CN" b="1" smtClean="0"/>
              <a:t>、下列语句的顺序排列正确的一项是</a:t>
            </a:r>
            <a:r>
              <a:rPr lang="en-US" altLang="zh-CN" b="1" smtClean="0"/>
              <a:t>(</a:t>
            </a:r>
            <a:r>
              <a:rPr lang="zh-CN" altLang="zh-CN" b="1" smtClean="0"/>
              <a:t>　</a:t>
            </a:r>
            <a:r>
              <a:rPr lang="en-US" altLang="zh-CN" b="1" smtClean="0"/>
              <a:t>   )</a:t>
            </a:r>
            <a:endParaRPr lang="zh-CN" altLang="zh-CN" smtClean="0"/>
          </a:p>
          <a:p>
            <a:pPr eaLnBrk="1" fontAlgn="auto" hangingPunct="1">
              <a:spcAft>
                <a:spcPts val="0"/>
              </a:spcAft>
              <a:buFontTx/>
              <a:buNone/>
              <a:defRPr/>
            </a:pPr>
            <a:r>
              <a:rPr lang="en-US" altLang="zh-CN" b="1" smtClean="0"/>
              <a:t>  </a:t>
            </a:r>
            <a:r>
              <a:rPr lang="zh-CN" altLang="zh-CN" b="1" smtClean="0"/>
              <a:t>①任何受过教育的人，都能发表自己的喜怒哀乐，表达自 己的酸甜苦辣，展示自己的“名言警句”。</a:t>
            </a:r>
            <a:r>
              <a:rPr lang="en-US" altLang="zh-CN" b="1" smtClean="0"/>
              <a:t>     </a:t>
            </a:r>
            <a:r>
              <a:rPr lang="zh-CN" altLang="zh-CN" b="1" smtClean="0"/>
              <a:t>②正因如此，这一传播手段迅速被社会各界广泛运用。</a:t>
            </a:r>
            <a:r>
              <a:rPr lang="en-US" altLang="zh-CN" b="1" smtClean="0"/>
              <a:t>     </a:t>
            </a:r>
            <a:r>
              <a:rPr lang="zh-CN" altLang="zh-CN" b="1" smtClean="0"/>
              <a:t>③微博没有任何门槛，无需任何包装，只要想说，就可以</a:t>
            </a:r>
            <a:r>
              <a:rPr lang="en-US" altLang="zh-CN" b="1" smtClean="0"/>
              <a:t>  </a:t>
            </a:r>
            <a:r>
              <a:rPr lang="zh-CN" altLang="zh-CN" b="1" smtClean="0"/>
              <a:t>通过微博说出来。</a:t>
            </a:r>
            <a:r>
              <a:rPr lang="en-US" altLang="zh-CN" b="1" smtClean="0"/>
              <a:t>  </a:t>
            </a:r>
            <a:r>
              <a:rPr lang="zh-CN" altLang="zh-CN" b="1" smtClean="0"/>
              <a:t>④微博之所以如此受公众关注和追逐，是因为“沉默的大</a:t>
            </a:r>
            <a:r>
              <a:rPr lang="en-US" altLang="zh-CN" b="1" smtClean="0"/>
              <a:t>  </a:t>
            </a:r>
            <a:endParaRPr lang="zh-CN" altLang="zh-CN" smtClean="0"/>
          </a:p>
          <a:p>
            <a:pPr eaLnBrk="1" fontAlgn="auto" hangingPunct="1">
              <a:spcAft>
                <a:spcPts val="0"/>
              </a:spcAft>
              <a:buFontTx/>
              <a:buNone/>
              <a:defRPr/>
            </a:pPr>
            <a:r>
              <a:rPr lang="zh-CN" altLang="zh-CN" b="1" smtClean="0"/>
              <a:t>多数”在微博上找到了展示自己的舞台。 </a:t>
            </a:r>
            <a:endParaRPr lang="zh-CN" altLang="zh-CN" smtClean="0"/>
          </a:p>
          <a:p>
            <a:pPr eaLnBrk="1" fontAlgn="auto" hangingPunct="1">
              <a:spcAft>
                <a:spcPts val="0"/>
              </a:spcAft>
              <a:buFontTx/>
              <a:buNone/>
              <a:defRPr/>
            </a:pPr>
            <a:r>
              <a:rPr lang="en-US" altLang="zh-CN" b="1" smtClean="0"/>
              <a:t> A</a:t>
            </a:r>
            <a:r>
              <a:rPr lang="zh-CN" altLang="zh-CN" b="1" smtClean="0"/>
              <a:t>．③①②④</a:t>
            </a:r>
            <a:r>
              <a:rPr lang="en-US" altLang="zh-CN" b="1" smtClean="0"/>
              <a:t>    B</a:t>
            </a:r>
            <a:r>
              <a:rPr lang="zh-CN" altLang="zh-CN" b="1" smtClean="0"/>
              <a:t>．①④③②</a:t>
            </a:r>
            <a:r>
              <a:rPr lang="en-US" altLang="zh-CN" b="1" smtClean="0"/>
              <a:t>  </a:t>
            </a:r>
            <a:r>
              <a:rPr lang="zh-CN" altLang="zh-CN" b="1" smtClean="0"/>
              <a:t>　</a:t>
            </a:r>
            <a:r>
              <a:rPr lang="en-US" altLang="zh-CN" b="1" smtClean="0"/>
              <a:t>C</a:t>
            </a:r>
            <a:r>
              <a:rPr lang="zh-CN" altLang="zh-CN" b="1" smtClean="0"/>
              <a:t>．④③①②</a:t>
            </a:r>
            <a:r>
              <a:rPr lang="en-US" altLang="zh-CN" b="1" smtClean="0"/>
              <a:t>      D</a:t>
            </a:r>
            <a:r>
              <a:rPr lang="zh-CN" altLang="zh-CN" b="1" smtClean="0"/>
              <a:t>．②①③④</a:t>
            </a:r>
            <a:endParaRPr lang="zh-CN" altLang="zh-CN" smtClean="0"/>
          </a:p>
          <a:p>
            <a:pPr eaLnBrk="1" fontAlgn="auto" hangingPunct="1">
              <a:spcAft>
                <a:spcPts val="0"/>
              </a:spcAft>
              <a:buFont typeface="Wingdings 2"/>
              <a:buChar char=""/>
              <a:defRPr/>
            </a:pPr>
            <a:endParaRPr lang="zh-CN" altLang="en-US" smtClean="0"/>
          </a:p>
        </p:txBody>
      </p:sp>
      <p:sp>
        <p:nvSpPr>
          <p:cNvPr id="4" name="TextBox 3"/>
          <p:cNvSpPr txBox="1">
            <a:spLocks noChangeArrowheads="1"/>
          </p:cNvSpPr>
          <p:nvPr/>
        </p:nvSpPr>
        <p:spPr bwMode="auto">
          <a:xfrm>
            <a:off x="7315200" y="381000"/>
            <a:ext cx="1828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C00000"/>
                </a:solidFill>
              </a:rPr>
              <a:t>C</a:t>
            </a:r>
            <a:endParaRPr lang="zh-CN" altLang="en-US" sz="440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p:txBody>
          <a:bodyPr/>
          <a:lstStyle/>
          <a:p>
            <a:pPr eaLnBrk="1" hangingPunct="1"/>
            <a:endParaRPr lang="zh-CN" altLang="en-US" smtClean="0"/>
          </a:p>
        </p:txBody>
      </p:sp>
      <p:sp>
        <p:nvSpPr>
          <p:cNvPr id="22531" name="内容占位符 2"/>
          <p:cNvSpPr>
            <a:spLocks noGrp="1"/>
          </p:cNvSpPr>
          <p:nvPr>
            <p:ph idx="1"/>
          </p:nvPr>
        </p:nvSpPr>
        <p:spPr>
          <a:xfrm>
            <a:off x="304800" y="228600"/>
            <a:ext cx="8382000" cy="5897563"/>
          </a:xfrm>
        </p:spPr>
        <p:txBody>
          <a:bodyPr/>
          <a:lstStyle/>
          <a:p>
            <a:pPr eaLnBrk="1" hangingPunct="1">
              <a:buFontTx/>
              <a:buNone/>
            </a:pPr>
            <a:r>
              <a:rPr lang="en-US" altLang="zh-CN" b="1" smtClean="0"/>
              <a:t>4</a:t>
            </a:r>
            <a:r>
              <a:rPr lang="zh-CN" altLang="zh-CN" b="1" smtClean="0"/>
              <a:t>、 下面这段文字的恰当顺序是</a:t>
            </a:r>
            <a:r>
              <a:rPr lang="en-US" altLang="zh-CN" b="1" smtClean="0"/>
              <a:t>(</a:t>
            </a:r>
            <a:r>
              <a:rPr lang="zh-CN" altLang="zh-CN" b="1" smtClean="0"/>
              <a:t>　　</a:t>
            </a:r>
            <a:r>
              <a:rPr lang="en-US" altLang="zh-CN" b="1" smtClean="0"/>
              <a:t>) </a:t>
            </a:r>
            <a:endParaRPr lang="zh-CN" altLang="zh-CN" smtClean="0"/>
          </a:p>
          <a:p>
            <a:pPr eaLnBrk="1" hangingPunct="1">
              <a:buFontTx/>
              <a:buNone/>
            </a:pPr>
            <a:r>
              <a:rPr lang="zh-CN" altLang="zh-CN" b="1" smtClean="0"/>
              <a:t>①从古代史到现代技术，从数学到插花，不精通各种知识就一事无成。②这种情况可能出现在六分钟之后，也可能在六个月之后，六年之后。③因为这些知识随时都可 能进行组合，形成新的创意。④但当事人坚信它一定会出现。⑤富有创造性的人总是孜孜不倦地汲取知识，使自己学识渊博。</a:t>
            </a:r>
            <a:endParaRPr lang="zh-CN" altLang="zh-CN" smtClean="0"/>
          </a:p>
          <a:p>
            <a:pPr eaLnBrk="1" hangingPunct="1">
              <a:buFontTx/>
              <a:buNone/>
            </a:pPr>
            <a:r>
              <a:rPr lang="en-US" altLang="zh-CN" b="1" smtClean="0"/>
              <a:t> A</a:t>
            </a:r>
            <a:r>
              <a:rPr lang="zh-CN" altLang="zh-CN" b="1" smtClean="0"/>
              <a:t>．⑤①③②④　　</a:t>
            </a:r>
            <a:r>
              <a:rPr lang="en-US" altLang="zh-CN" b="1" smtClean="0"/>
              <a:t>B</a:t>
            </a:r>
            <a:r>
              <a:rPr lang="zh-CN" altLang="zh-CN" b="1" smtClean="0"/>
              <a:t>．①③②④⑤  </a:t>
            </a:r>
            <a:r>
              <a:rPr lang="en-US" altLang="zh-CN" b="1" smtClean="0"/>
              <a:t>  C</a:t>
            </a:r>
            <a:r>
              <a:rPr lang="zh-CN" altLang="zh-CN" b="1" smtClean="0"/>
              <a:t>．⑤③①②④　　</a:t>
            </a:r>
            <a:r>
              <a:rPr lang="en-US" altLang="zh-CN" b="1" smtClean="0"/>
              <a:t>  D</a:t>
            </a:r>
            <a:r>
              <a:rPr lang="zh-CN" altLang="zh-CN" b="1" smtClean="0"/>
              <a:t>．①③⑤②④</a:t>
            </a:r>
            <a:endParaRPr lang="zh-CN" altLang="zh-CN" smtClean="0"/>
          </a:p>
          <a:p>
            <a:pPr eaLnBrk="1" hangingPunct="1"/>
            <a:endParaRPr lang="zh-CN" altLang="en-US" smtClean="0"/>
          </a:p>
        </p:txBody>
      </p:sp>
      <p:sp>
        <p:nvSpPr>
          <p:cNvPr id="22532" name="TextBox 3"/>
          <p:cNvSpPr txBox="1">
            <a:spLocks noChangeArrowheads="1"/>
          </p:cNvSpPr>
          <p:nvPr/>
        </p:nvSpPr>
        <p:spPr bwMode="auto">
          <a:xfrm>
            <a:off x="3581400" y="6172200"/>
            <a:ext cx="2667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 name="TextBox 4"/>
          <p:cNvSpPr txBox="1">
            <a:spLocks noChangeArrowheads="1"/>
          </p:cNvSpPr>
          <p:nvPr/>
        </p:nvSpPr>
        <p:spPr bwMode="auto">
          <a:xfrm>
            <a:off x="6248400" y="0"/>
            <a:ext cx="1981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FF0000"/>
                </a:solidFill>
              </a:rPr>
              <a:t>A</a:t>
            </a:r>
            <a:endParaRPr lang="zh-CN" altLang="en-US" sz="4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28600" y="609600"/>
            <a:ext cx="7467600" cy="55784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261938"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en-US" altLang="zh-CN" sz="3200" b="1" u="sng"/>
              <a:t>1.</a:t>
            </a:r>
            <a:r>
              <a:rPr lang="zh-CN" altLang="en-US" sz="3200" b="1" u="sng"/>
              <a:t>明中心，定首句</a:t>
            </a:r>
            <a:r>
              <a:rPr lang="zh-CN" altLang="en-US" sz="3200" b="1"/>
              <a:t>（排除代词）</a:t>
            </a:r>
            <a:endParaRPr lang="zh-CN" altLang="en-US" sz="3200"/>
          </a:p>
          <a:p>
            <a:pPr eaLnBrk="1" hangingPunct="1">
              <a:lnSpc>
                <a:spcPct val="125000"/>
              </a:lnSpc>
            </a:pPr>
            <a:r>
              <a:rPr lang="en-US" altLang="zh-CN" sz="3200" b="1" u="sng"/>
              <a:t>2.</a:t>
            </a:r>
            <a:r>
              <a:rPr lang="zh-CN" altLang="en-US" sz="3200" b="1" u="sng"/>
              <a:t>把握话题衔接</a:t>
            </a:r>
            <a:r>
              <a:rPr lang="zh-CN" altLang="en-US" sz="3200" b="1"/>
              <a:t>（</a:t>
            </a:r>
            <a:r>
              <a:rPr lang="zh-CN" altLang="en-US" sz="3200"/>
              <a:t>找出中心话题）</a:t>
            </a:r>
          </a:p>
          <a:p>
            <a:pPr eaLnBrk="1" hangingPunct="1">
              <a:lnSpc>
                <a:spcPct val="125000"/>
              </a:lnSpc>
            </a:pPr>
            <a:r>
              <a:rPr lang="en-US" altLang="zh-CN" sz="3200" b="1" u="sng"/>
              <a:t>3.</a:t>
            </a:r>
            <a:r>
              <a:rPr lang="zh-CN" altLang="en-US" sz="3200" b="1" u="sng"/>
              <a:t>利用关联词解题</a:t>
            </a:r>
            <a:endParaRPr lang="zh-CN" altLang="en-US" sz="3200"/>
          </a:p>
          <a:p>
            <a:pPr eaLnBrk="1" hangingPunct="1">
              <a:lnSpc>
                <a:spcPct val="125000"/>
              </a:lnSpc>
            </a:pPr>
            <a:r>
              <a:rPr lang="en-US" altLang="zh-CN" sz="3200" b="1" u="sng"/>
              <a:t>4.</a:t>
            </a:r>
            <a:r>
              <a:rPr lang="zh-CN" altLang="en-US" sz="3200" b="1" u="sng"/>
              <a:t>利用时间词解题</a:t>
            </a:r>
            <a:endParaRPr lang="zh-CN" altLang="en-US" sz="3200"/>
          </a:p>
          <a:p>
            <a:pPr eaLnBrk="1" hangingPunct="1">
              <a:lnSpc>
                <a:spcPct val="125000"/>
              </a:lnSpc>
            </a:pPr>
            <a:r>
              <a:rPr lang="en-US" altLang="zh-CN" sz="3200" b="1" u="sng"/>
              <a:t>5.</a:t>
            </a:r>
            <a:r>
              <a:rPr lang="zh-CN" altLang="en-US" sz="3200" b="1" u="sng"/>
              <a:t>利用方位词解题</a:t>
            </a:r>
            <a:endParaRPr lang="zh-CN" altLang="en-US" sz="3200"/>
          </a:p>
          <a:p>
            <a:pPr eaLnBrk="1" hangingPunct="1">
              <a:lnSpc>
                <a:spcPct val="125000"/>
              </a:lnSpc>
            </a:pPr>
            <a:r>
              <a:rPr lang="en-US" altLang="zh-CN" sz="3200" b="1" u="sng"/>
              <a:t>6.</a:t>
            </a:r>
            <a:r>
              <a:rPr lang="zh-CN" altLang="en-US" sz="3200" b="1" u="sng"/>
              <a:t>利用对应关系解题</a:t>
            </a:r>
            <a:endParaRPr lang="zh-CN" altLang="en-US" sz="3200"/>
          </a:p>
          <a:p>
            <a:pPr eaLnBrk="1" hangingPunct="1">
              <a:lnSpc>
                <a:spcPct val="125000"/>
              </a:lnSpc>
            </a:pPr>
            <a:r>
              <a:rPr lang="en-US" altLang="zh-CN" sz="3200" b="1" u="sng"/>
              <a:t>7.</a:t>
            </a:r>
            <a:r>
              <a:rPr lang="zh-CN" altLang="en-US" sz="3200" b="1" u="sng"/>
              <a:t>逻辑顺序法</a:t>
            </a:r>
            <a:endParaRPr lang="zh-CN" altLang="en-US" sz="3200"/>
          </a:p>
          <a:p>
            <a:pPr eaLnBrk="1" hangingPunct="1">
              <a:lnSpc>
                <a:spcPct val="125000"/>
              </a:lnSpc>
            </a:pPr>
            <a:r>
              <a:rPr lang="en-US" altLang="zh-CN" sz="3200" b="1" u="sng"/>
              <a:t>8.</a:t>
            </a:r>
            <a:r>
              <a:rPr lang="zh-CN" altLang="en-US" sz="3200" b="1" u="sng"/>
              <a:t>陈述对象（话题或叙述角度）的同一</a:t>
            </a:r>
            <a:endParaRPr lang="zh-CN" altLang="en-US" sz="3200"/>
          </a:p>
          <a:p>
            <a:pPr eaLnBrk="1" hangingPunct="1">
              <a:lnSpc>
                <a:spcPct val="125000"/>
              </a:lnSpc>
            </a:pPr>
            <a:r>
              <a:rPr lang="en-US" altLang="zh-CN" sz="3200" b="1" u="sng"/>
              <a:t>9.</a:t>
            </a:r>
            <a:r>
              <a:rPr lang="zh-CN" altLang="en-US" sz="3200" b="1" u="sng"/>
              <a:t>利用标点符号解题</a:t>
            </a:r>
            <a:endParaRPr lang="zh-CN" altLang="en-US" sz="3200"/>
          </a:p>
        </p:txBody>
      </p:sp>
      <p:sp>
        <p:nvSpPr>
          <p:cNvPr id="5123" name="AutoShape 4"/>
          <p:cNvSpPr>
            <a:spLocks/>
          </p:cNvSpPr>
          <p:nvPr/>
        </p:nvSpPr>
        <p:spPr bwMode="auto">
          <a:xfrm rot="10800000">
            <a:off x="7315200" y="1524000"/>
            <a:ext cx="304800" cy="3886200"/>
          </a:xfrm>
          <a:prstGeom prst="leftBrace">
            <a:avLst>
              <a:gd name="adj1" fmla="val 106250"/>
              <a:gd name="adj2" fmla="val 50000"/>
            </a:avLst>
          </a:prstGeom>
          <a:noFill/>
          <a:ln w="412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124" name="Rectangle 5"/>
          <p:cNvSpPr>
            <a:spLocks noChangeArrowheads="1"/>
          </p:cNvSpPr>
          <p:nvPr/>
        </p:nvSpPr>
        <p:spPr bwMode="auto">
          <a:xfrm>
            <a:off x="7848600" y="1600200"/>
            <a:ext cx="114300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800" b="1">
                <a:solidFill>
                  <a:srgbClr val="0000CC"/>
                </a:solidFill>
                <a:ea typeface="隶书" panose="02010509060101010101" pitchFamily="49" charset="-122"/>
              </a:rPr>
              <a:t>合并同类项</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lstStyle/>
          <a:p>
            <a:pPr eaLnBrk="1" hangingPunct="1"/>
            <a:endParaRPr lang="zh-CN" altLang="en-US" smtClean="0"/>
          </a:p>
        </p:txBody>
      </p:sp>
      <p:sp>
        <p:nvSpPr>
          <p:cNvPr id="23555" name="内容占位符 2"/>
          <p:cNvSpPr>
            <a:spLocks noGrp="1"/>
          </p:cNvSpPr>
          <p:nvPr>
            <p:ph idx="1"/>
          </p:nvPr>
        </p:nvSpPr>
        <p:spPr>
          <a:xfrm>
            <a:off x="457200" y="304800"/>
            <a:ext cx="8229600" cy="5821363"/>
          </a:xfrm>
        </p:spPr>
        <p:txBody>
          <a:bodyPr rtlCol="0">
            <a:normAutofit lnSpcReduction="10000"/>
          </a:bodyPr>
          <a:lstStyle/>
          <a:p>
            <a:pPr eaLnBrk="1" fontAlgn="auto" hangingPunct="1">
              <a:spcAft>
                <a:spcPts val="0"/>
              </a:spcAft>
              <a:buFontTx/>
              <a:buNone/>
              <a:defRPr/>
            </a:pPr>
            <a:r>
              <a:rPr lang="en-US" altLang="zh-CN" sz="2800" b="1" smtClean="0"/>
              <a:t>5</a:t>
            </a:r>
            <a:r>
              <a:rPr lang="zh-CN" altLang="zh-CN" sz="2800" b="1" smtClean="0"/>
              <a:t>、下列句子顺序排列正确的一项是</a:t>
            </a:r>
            <a:r>
              <a:rPr lang="en-US" altLang="zh-CN" sz="2800" b="1" smtClean="0"/>
              <a:t>   (</a:t>
            </a:r>
            <a:r>
              <a:rPr lang="zh-CN" altLang="zh-CN" sz="2800" b="1" smtClean="0"/>
              <a:t>　　</a:t>
            </a:r>
            <a:r>
              <a:rPr lang="en-US" altLang="zh-CN" sz="2800" b="1" smtClean="0"/>
              <a:t>) </a:t>
            </a:r>
            <a:endParaRPr lang="zh-CN" altLang="zh-CN" sz="2800" smtClean="0"/>
          </a:p>
          <a:p>
            <a:pPr eaLnBrk="1" fontAlgn="auto" hangingPunct="1">
              <a:spcAft>
                <a:spcPts val="0"/>
              </a:spcAft>
              <a:buFontTx/>
              <a:buNone/>
              <a:defRPr/>
            </a:pPr>
            <a:r>
              <a:rPr lang="en-US" altLang="zh-CN" sz="2800" b="1" smtClean="0"/>
              <a:t> </a:t>
            </a:r>
            <a:r>
              <a:rPr lang="zh-CN" altLang="zh-CN" sz="2800" b="1" smtClean="0"/>
              <a:t>①种种迹象都在警告人类，碳排放量若不能得到有效控制，人类赖以生存的环境不仅无法维持，更将继续恶化。</a:t>
            </a:r>
            <a:r>
              <a:rPr lang="en-US" altLang="zh-CN" sz="2800" b="1" smtClean="0"/>
              <a:t>  </a:t>
            </a:r>
            <a:r>
              <a:rPr lang="zh-CN" altLang="zh-CN" sz="2800" b="1" smtClean="0"/>
              <a:t> ②遏止这一趋势继续发展的有效途径，就是从我们每个人做 起，节能减排，适应低碳生活。</a:t>
            </a:r>
            <a:r>
              <a:rPr lang="en-US" altLang="zh-CN" sz="2800" b="1" smtClean="0"/>
              <a:t>   </a:t>
            </a:r>
            <a:r>
              <a:rPr lang="zh-CN" altLang="zh-CN" sz="2800" b="1" smtClean="0"/>
              <a:t>③这绝非危言耸听。 </a:t>
            </a:r>
            <a:endParaRPr lang="zh-CN" altLang="zh-CN" sz="2800" smtClean="0"/>
          </a:p>
          <a:p>
            <a:pPr eaLnBrk="1" fontAlgn="auto" hangingPunct="1">
              <a:spcAft>
                <a:spcPts val="0"/>
              </a:spcAft>
              <a:buFontTx/>
              <a:buNone/>
              <a:defRPr/>
            </a:pPr>
            <a:r>
              <a:rPr lang="en-US" altLang="zh-CN" sz="2800" b="1" smtClean="0"/>
              <a:t> </a:t>
            </a:r>
            <a:r>
              <a:rPr lang="zh-CN" altLang="zh-CN" sz="2800" b="1" smtClean="0"/>
              <a:t>④人类不良的生活习惯和现代化的生活方式，造成了大气中二氧化碳含量增多、臭氧层受到严重破坏、全球气候变暖 及温室效应等。</a:t>
            </a:r>
            <a:r>
              <a:rPr lang="en-US" altLang="zh-CN" sz="2800" b="1" smtClean="0"/>
              <a:t>   </a:t>
            </a:r>
            <a:r>
              <a:rPr lang="zh-CN" altLang="zh-CN" sz="2800" b="1" smtClean="0"/>
              <a:t> ⑤科学研究表明，气候变暖将导致地球两极冰盖融化，海平 面上升的速度也将快于预期。 </a:t>
            </a:r>
            <a:endParaRPr lang="zh-CN" altLang="zh-CN" sz="2800" smtClean="0"/>
          </a:p>
          <a:p>
            <a:pPr eaLnBrk="1" fontAlgn="auto" hangingPunct="1">
              <a:spcAft>
                <a:spcPts val="0"/>
              </a:spcAft>
              <a:buFontTx/>
              <a:buNone/>
              <a:defRPr/>
            </a:pPr>
            <a:r>
              <a:rPr lang="en-US" altLang="zh-CN" sz="2800" b="1" smtClean="0"/>
              <a:t> A</a:t>
            </a:r>
            <a:r>
              <a:rPr lang="zh-CN" altLang="zh-CN" sz="2800" b="1" smtClean="0"/>
              <a:t>．④①③⑤②　</a:t>
            </a:r>
            <a:r>
              <a:rPr lang="en-US" altLang="zh-CN" sz="2800" b="1" smtClean="0"/>
              <a:t>   B</a:t>
            </a:r>
            <a:r>
              <a:rPr lang="zh-CN" altLang="zh-CN" sz="2800" b="1" smtClean="0"/>
              <a:t>．④①⑤③②</a:t>
            </a:r>
            <a:r>
              <a:rPr lang="en-US" altLang="zh-CN" sz="2800" b="1" smtClean="0"/>
              <a:t>   C</a:t>
            </a:r>
            <a:r>
              <a:rPr lang="zh-CN" altLang="zh-CN" sz="2800" b="1" smtClean="0"/>
              <a:t>．①③④⑤②　　</a:t>
            </a:r>
            <a:r>
              <a:rPr lang="en-US" altLang="zh-CN" sz="2800" b="1" smtClean="0"/>
              <a:t>   D</a:t>
            </a:r>
            <a:r>
              <a:rPr lang="zh-CN" altLang="zh-CN" sz="2800" b="1" smtClean="0"/>
              <a:t>．①②④⑤③</a:t>
            </a:r>
            <a:endParaRPr lang="zh-CN" altLang="zh-CN" sz="2800" smtClean="0"/>
          </a:p>
          <a:p>
            <a:pPr eaLnBrk="1" fontAlgn="auto" hangingPunct="1">
              <a:spcAft>
                <a:spcPts val="0"/>
              </a:spcAft>
              <a:buFontTx/>
              <a:buNone/>
              <a:defRPr/>
            </a:pPr>
            <a:r>
              <a:rPr lang="en-US" altLang="zh-CN" sz="2800" b="1" smtClean="0"/>
              <a:t> </a:t>
            </a:r>
            <a:endParaRPr lang="zh-CN" altLang="zh-CN" sz="2800" smtClean="0"/>
          </a:p>
          <a:p>
            <a:pPr eaLnBrk="1" fontAlgn="auto" hangingPunct="1">
              <a:spcAft>
                <a:spcPts val="0"/>
              </a:spcAft>
              <a:buFont typeface="Wingdings 2"/>
              <a:buChar char=""/>
              <a:defRPr/>
            </a:pPr>
            <a:endParaRPr lang="zh-CN" altLang="en-US" sz="2800" smtClean="0"/>
          </a:p>
        </p:txBody>
      </p:sp>
      <p:sp>
        <p:nvSpPr>
          <p:cNvPr id="4" name="TextBox 3"/>
          <p:cNvSpPr txBox="1">
            <a:spLocks noChangeArrowheads="1"/>
          </p:cNvSpPr>
          <p:nvPr/>
        </p:nvSpPr>
        <p:spPr bwMode="auto">
          <a:xfrm>
            <a:off x="6781800" y="0"/>
            <a:ext cx="20574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C00000"/>
                </a:solidFill>
                <a:latin typeface="黑体" panose="02010609060101010101" pitchFamily="49" charset="-122"/>
                <a:ea typeface="黑体" panose="02010609060101010101" pitchFamily="49" charset="-122"/>
              </a:rPr>
              <a:t>A</a:t>
            </a:r>
            <a:endParaRPr lang="zh-CN" altLang="en-US" sz="4400">
              <a:solidFill>
                <a:srgbClr val="C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pPr eaLnBrk="1" hangingPunct="1"/>
            <a:endParaRPr lang="zh-CN" altLang="en-US" smtClean="0"/>
          </a:p>
        </p:txBody>
      </p:sp>
      <p:sp>
        <p:nvSpPr>
          <p:cNvPr id="24579" name="内容占位符 2"/>
          <p:cNvSpPr>
            <a:spLocks noGrp="1"/>
          </p:cNvSpPr>
          <p:nvPr>
            <p:ph idx="1"/>
          </p:nvPr>
        </p:nvSpPr>
        <p:spPr>
          <a:xfrm>
            <a:off x="0" y="152400"/>
            <a:ext cx="8915400" cy="5973763"/>
          </a:xfrm>
        </p:spPr>
        <p:txBody>
          <a:bodyPr rtlCol="0">
            <a:normAutofit lnSpcReduction="10000"/>
          </a:bodyPr>
          <a:lstStyle/>
          <a:p>
            <a:pPr eaLnBrk="1" fontAlgn="auto" hangingPunct="1">
              <a:lnSpc>
                <a:spcPct val="120000"/>
              </a:lnSpc>
              <a:spcAft>
                <a:spcPts val="0"/>
              </a:spcAft>
              <a:buFontTx/>
              <a:buNone/>
              <a:defRPr/>
            </a:pPr>
            <a:r>
              <a:rPr lang="en-US" altLang="zh-CN" sz="2400" b="1" smtClean="0">
                <a:latin typeface="宋体" pitchFamily="2" charset="-122"/>
                <a:cs typeface="Times New Roman" pitchFamily="18" charset="0"/>
              </a:rPr>
              <a:t>6</a:t>
            </a:r>
            <a:r>
              <a:rPr lang="zh-CN" altLang="en-US" sz="2800" b="1" smtClean="0">
                <a:latin typeface="宋体" pitchFamily="2" charset="-122"/>
                <a:cs typeface="Times New Roman" pitchFamily="18" charset="0"/>
              </a:rPr>
              <a:t>、下面语段，已打乱顺序，最佳排列顺序是</a:t>
            </a:r>
            <a:r>
              <a:rPr lang="en-US" altLang="zh-CN" sz="2800" b="1" smtClean="0">
                <a:latin typeface="宋体" pitchFamily="2" charset="-122"/>
                <a:cs typeface="Times New Roman" pitchFamily="18" charset="0"/>
              </a:rPr>
              <a:t>( )</a:t>
            </a:r>
            <a:r>
              <a:rPr lang="zh-CN" altLang="en-US" sz="2800" b="1" smtClean="0">
                <a:latin typeface="宋体" pitchFamily="2" charset="-122"/>
                <a:cs typeface="Times New Roman" pitchFamily="18" charset="0"/>
              </a:rPr>
              <a:t>                                   　</a:t>
            </a:r>
            <a:endParaRPr lang="en-US" altLang="zh-CN" sz="2800" b="1" smtClean="0">
              <a:latin typeface="宋体" pitchFamily="2" charset="-122"/>
            </a:endParaRPr>
          </a:p>
          <a:p>
            <a:pPr eaLnBrk="1" fontAlgn="auto" hangingPunct="1">
              <a:lnSpc>
                <a:spcPct val="120000"/>
              </a:lnSpc>
              <a:spcAft>
                <a:spcPts val="0"/>
              </a:spcAft>
              <a:buFontTx/>
              <a:buNone/>
              <a:defRPr/>
            </a:pPr>
            <a:r>
              <a:rPr lang="en-US" altLang="zh-CN" sz="2800" b="1" smtClean="0">
                <a:latin typeface="宋体" pitchFamily="2" charset="-122"/>
                <a:cs typeface="Times New Roman" pitchFamily="18" charset="0"/>
              </a:rPr>
              <a:t>①</a:t>
            </a:r>
            <a:r>
              <a:rPr lang="zh-CN" altLang="en-US" sz="2800" b="1" smtClean="0">
                <a:latin typeface="宋体" pitchFamily="2" charset="-122"/>
                <a:cs typeface="Times New Roman" pitchFamily="18" charset="0"/>
              </a:rPr>
              <a:t>当爬上山顶，发现自己是孤独的。</a:t>
            </a:r>
            <a:endParaRPr lang="zh-CN" altLang="en-US" sz="2800" b="1" smtClean="0">
              <a:latin typeface="宋体" pitchFamily="2" charset="-122"/>
            </a:endParaRPr>
          </a:p>
          <a:p>
            <a:pPr eaLnBrk="1" fontAlgn="auto" hangingPunct="1">
              <a:lnSpc>
                <a:spcPct val="120000"/>
              </a:lnSpc>
              <a:spcAft>
                <a:spcPts val="0"/>
              </a:spcAft>
              <a:buFontTx/>
              <a:buNone/>
              <a:defRPr/>
            </a:pPr>
            <a:r>
              <a:rPr lang="zh-CN" altLang="en-US" sz="2800" b="1" smtClean="0">
                <a:latin typeface="宋体" pitchFamily="2" charset="-122"/>
                <a:cs typeface="Times New Roman" pitchFamily="18" charset="0"/>
              </a:rPr>
              <a:t> ②如果问我是否后悔，我会肯定地回答，不后悔。  ③山顶，除了梦想，也是荒芜的。    ④可是，当我们努力向上的时候，我们的同伴越来越少    ⑤人生，如同爬山，我们有无数的同伴，为了同一个目标，同一个梦想。</a:t>
            </a:r>
            <a:endParaRPr lang="zh-CN" altLang="en-US" sz="2800" b="1" smtClean="0">
              <a:latin typeface="宋体" pitchFamily="2" charset="-122"/>
            </a:endParaRPr>
          </a:p>
          <a:p>
            <a:pPr eaLnBrk="1" fontAlgn="auto" hangingPunct="1">
              <a:lnSpc>
                <a:spcPct val="120000"/>
              </a:lnSpc>
              <a:spcAft>
                <a:spcPts val="0"/>
              </a:spcAft>
              <a:buFontTx/>
              <a:buNone/>
              <a:defRPr/>
            </a:pPr>
            <a:r>
              <a:rPr lang="zh-CN" altLang="en-US" sz="2800" b="1" smtClean="0">
                <a:latin typeface="宋体" pitchFamily="2" charset="-122"/>
                <a:cs typeface="Times New Roman" pitchFamily="18" charset="0"/>
              </a:rPr>
              <a:t>⑥就像智者所言，自己不断地往上爬，追求着自己的梦想。</a:t>
            </a:r>
            <a:endParaRPr lang="en-US" altLang="zh-CN" sz="2800" b="1" smtClean="0">
              <a:latin typeface="宋体" pitchFamily="2" charset="-122"/>
            </a:endParaRPr>
          </a:p>
          <a:p>
            <a:pPr eaLnBrk="1" fontAlgn="auto" hangingPunct="1">
              <a:lnSpc>
                <a:spcPct val="120000"/>
              </a:lnSpc>
              <a:spcAft>
                <a:spcPts val="0"/>
              </a:spcAft>
              <a:buFontTx/>
              <a:buNone/>
              <a:defRPr/>
            </a:pPr>
            <a:r>
              <a:rPr lang="en-US" altLang="zh-CN" sz="2800" b="1" smtClean="0">
                <a:latin typeface="宋体" pitchFamily="2" charset="-122"/>
                <a:cs typeface="Times New Roman" pitchFamily="18" charset="0"/>
              </a:rPr>
              <a:t>A</a:t>
            </a:r>
            <a:r>
              <a:rPr lang="zh-CN" altLang="en-US" sz="2800" b="1" smtClean="0">
                <a:latin typeface="宋体" pitchFamily="2" charset="-122"/>
                <a:cs typeface="Times New Roman" pitchFamily="18" charset="0"/>
              </a:rPr>
              <a:t>．⑤⑥④①③②　  </a:t>
            </a:r>
            <a:r>
              <a:rPr lang="en-US" altLang="zh-CN" sz="2800" b="1" smtClean="0">
                <a:latin typeface="宋体" pitchFamily="2" charset="-122"/>
                <a:cs typeface="Times New Roman" pitchFamily="18" charset="0"/>
              </a:rPr>
              <a:t>B</a:t>
            </a:r>
            <a:r>
              <a:rPr lang="zh-CN" altLang="en-US" sz="2800" b="1" smtClean="0">
                <a:latin typeface="宋体" pitchFamily="2" charset="-122"/>
                <a:cs typeface="Times New Roman" pitchFamily="18" charset="0"/>
              </a:rPr>
              <a:t>．⑤①③⑥④②</a:t>
            </a:r>
            <a:endParaRPr lang="en-US" altLang="zh-CN" sz="2800" b="1" smtClean="0">
              <a:latin typeface="宋体" pitchFamily="2" charset="-122"/>
            </a:endParaRPr>
          </a:p>
          <a:p>
            <a:pPr eaLnBrk="1" fontAlgn="auto" hangingPunct="1">
              <a:lnSpc>
                <a:spcPct val="120000"/>
              </a:lnSpc>
              <a:spcAft>
                <a:spcPts val="0"/>
              </a:spcAft>
              <a:buFontTx/>
              <a:buNone/>
              <a:defRPr/>
            </a:pPr>
            <a:r>
              <a:rPr lang="en-US" altLang="zh-CN" sz="2800" b="1" smtClean="0">
                <a:latin typeface="宋体" pitchFamily="2" charset="-122"/>
                <a:cs typeface="Times New Roman" pitchFamily="18" charset="0"/>
              </a:rPr>
              <a:t>C</a:t>
            </a:r>
            <a:r>
              <a:rPr lang="zh-CN" altLang="en-US" sz="2800" b="1" smtClean="0">
                <a:latin typeface="宋体" pitchFamily="2" charset="-122"/>
                <a:cs typeface="Times New Roman" pitchFamily="18" charset="0"/>
              </a:rPr>
              <a:t>．①③②⑤④⑥　　</a:t>
            </a:r>
            <a:r>
              <a:rPr lang="en-US" altLang="zh-CN" sz="2800" b="1" smtClean="0">
                <a:latin typeface="宋体" pitchFamily="2" charset="-122"/>
                <a:cs typeface="Times New Roman" pitchFamily="18" charset="0"/>
              </a:rPr>
              <a:t>D</a:t>
            </a:r>
            <a:r>
              <a:rPr lang="zh-CN" altLang="en-US" sz="2800" b="1" smtClean="0">
                <a:latin typeface="宋体" pitchFamily="2" charset="-122"/>
                <a:cs typeface="Times New Roman" pitchFamily="18" charset="0"/>
              </a:rPr>
              <a:t>．③②⑤①④⑥   </a:t>
            </a:r>
            <a:endParaRPr lang="zh-CN" altLang="en-US" sz="2800" b="1" smtClean="0"/>
          </a:p>
        </p:txBody>
      </p:sp>
      <p:sp>
        <p:nvSpPr>
          <p:cNvPr id="6" name="TextBox 5"/>
          <p:cNvSpPr txBox="1">
            <a:spLocks noChangeArrowheads="1"/>
          </p:cNvSpPr>
          <p:nvPr/>
        </p:nvSpPr>
        <p:spPr bwMode="auto">
          <a:xfrm flipH="1">
            <a:off x="7086600" y="381000"/>
            <a:ext cx="1219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C00000"/>
                </a:solidFill>
                <a:latin typeface="黑体" panose="02010609060101010101" pitchFamily="49" charset="-122"/>
                <a:ea typeface="黑体" panose="02010609060101010101" pitchFamily="49" charset="-122"/>
              </a:rPr>
              <a:t>A</a:t>
            </a:r>
            <a:endParaRPr lang="zh-CN" altLang="en-US" sz="4400">
              <a:solidFill>
                <a:srgbClr val="C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pPr eaLnBrk="1" hangingPunct="1"/>
            <a:endParaRPr lang="zh-CN" altLang="en-US" smtClean="0"/>
          </a:p>
        </p:txBody>
      </p:sp>
      <p:sp>
        <p:nvSpPr>
          <p:cNvPr id="25603" name="内容占位符 2"/>
          <p:cNvSpPr>
            <a:spLocks noGrp="1"/>
          </p:cNvSpPr>
          <p:nvPr>
            <p:ph idx="1"/>
          </p:nvPr>
        </p:nvSpPr>
        <p:spPr>
          <a:xfrm>
            <a:off x="0" y="0"/>
            <a:ext cx="9144000" cy="6126163"/>
          </a:xfrm>
        </p:spPr>
        <p:txBody>
          <a:bodyPr/>
          <a:lstStyle/>
          <a:p>
            <a:pPr eaLnBrk="1" hangingPunct="1">
              <a:lnSpc>
                <a:spcPct val="130000"/>
              </a:lnSpc>
              <a:buFontTx/>
              <a:buNone/>
            </a:pPr>
            <a:r>
              <a:rPr lang="en-US" altLang="zh-CN" sz="2800" b="1" smtClean="0">
                <a:latin typeface="宋体" panose="02010600030101010101" pitchFamily="2" charset="-122"/>
                <a:cs typeface="Times New Roman" panose="02020603050405020304" pitchFamily="18" charset="0"/>
              </a:rPr>
              <a:t>7</a:t>
            </a:r>
            <a:r>
              <a:rPr lang="zh-CN" altLang="en-US" sz="2800" b="1" smtClean="0">
                <a:latin typeface="宋体" panose="02010600030101010101" pitchFamily="2" charset="-122"/>
                <a:cs typeface="Times New Roman" panose="02020603050405020304" pitchFamily="18" charset="0"/>
              </a:rPr>
              <a:t>、下列句子组成语段顺序排列正确的一项是（     ）</a:t>
            </a:r>
            <a:endParaRPr lang="en-US" altLang="zh-CN" sz="2800" b="1" smtClean="0">
              <a:latin typeface="宋体" panose="02010600030101010101" pitchFamily="2" charset="-122"/>
              <a:cs typeface="Times New Roman" panose="02020603050405020304" pitchFamily="18" charset="0"/>
            </a:endParaRPr>
          </a:p>
          <a:p>
            <a:pPr eaLnBrk="1" hangingPunct="1">
              <a:lnSpc>
                <a:spcPct val="130000"/>
              </a:lnSpc>
              <a:buFontTx/>
              <a:buNone/>
            </a:pPr>
            <a:r>
              <a:rPr lang="en-US" altLang="zh-CN" sz="2800" b="1" smtClean="0">
                <a:latin typeface="宋体" panose="02010600030101010101" pitchFamily="2" charset="-122"/>
                <a:cs typeface="Times New Roman" panose="02020603050405020304" pitchFamily="18" charset="0"/>
              </a:rPr>
              <a:t>①</a:t>
            </a:r>
            <a:r>
              <a:rPr lang="zh-CN" altLang="en-US" sz="2800" b="1" smtClean="0">
                <a:latin typeface="宋体" panose="02010600030101010101" pitchFamily="2" charset="-122"/>
                <a:cs typeface="Times New Roman" panose="02020603050405020304" pitchFamily="18" charset="0"/>
              </a:rPr>
              <a:t>这样长而富有变化的墨线是中国画的特点。  ②宋代梁楷</a:t>
            </a:r>
            <a:r>
              <a:rPr lang="en-US" altLang="zh-CN" sz="2800" b="1" smtClean="0">
                <a:latin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cs typeface="Times New Roman" panose="02020603050405020304" pitchFamily="18" charset="0"/>
              </a:rPr>
              <a:t>李白行吟图</a:t>
            </a:r>
            <a:r>
              <a:rPr lang="en-US" altLang="zh-CN" sz="2800" b="1" smtClean="0">
                <a:latin typeface="宋体" panose="02010600030101010101" pitchFamily="2" charset="-122"/>
                <a:cs typeface="Times New Roman" panose="02020603050405020304" pitchFamily="18" charset="0"/>
              </a:rPr>
              <a:t>》</a:t>
            </a:r>
            <a:r>
              <a:rPr lang="zh-CN" altLang="en-US" sz="2800" b="1" smtClean="0">
                <a:latin typeface="宋体" panose="02010600030101010101" pitchFamily="2" charset="-122"/>
                <a:cs typeface="Times New Roman" panose="02020603050405020304" pitchFamily="18" charset="0"/>
              </a:rPr>
              <a:t>中李白的一件斗篷，只用了不到十根线条，便勾勒出人物身体的结构，衣褶的变化。     ③线条的起落及抑、扬、顿、挫都清楚可辨。  ④造型以线条为主，是中国画区别于西洋画的重要特征，它是中国书法用笔方法的发展和延伸。   ⑤中国画以“画中有诗，诗中有画”的独特风格，闻名世界。</a:t>
            </a:r>
            <a:endParaRPr lang="zh-CN" altLang="en-US" sz="2800" b="1" smtClean="0">
              <a:latin typeface="宋体" panose="02010600030101010101" pitchFamily="2" charset="-122"/>
            </a:endParaRPr>
          </a:p>
          <a:p>
            <a:pPr eaLnBrk="1" hangingPunct="1">
              <a:lnSpc>
                <a:spcPct val="130000"/>
              </a:lnSpc>
              <a:buFontTx/>
              <a:buNone/>
            </a:pPr>
            <a:r>
              <a:rPr lang="en-US" altLang="zh-CN" sz="2800" b="1" smtClean="0">
                <a:latin typeface="宋体" panose="02010600030101010101" pitchFamily="2" charset="-122"/>
                <a:cs typeface="Times New Roman" panose="02020603050405020304" pitchFamily="18" charset="0"/>
              </a:rPr>
              <a:t>A</a:t>
            </a:r>
            <a:r>
              <a:rPr lang="zh-CN" altLang="en-US" sz="2800" b="1" smtClean="0">
                <a:latin typeface="宋体" panose="02010600030101010101" pitchFamily="2" charset="-122"/>
                <a:cs typeface="Times New Roman" panose="02020603050405020304" pitchFamily="18" charset="0"/>
              </a:rPr>
              <a:t>．④⑤③②①　 </a:t>
            </a:r>
            <a:r>
              <a:rPr lang="en-US" altLang="zh-CN" sz="2800" b="1" smtClean="0">
                <a:latin typeface="宋体" panose="02010600030101010101" pitchFamily="2" charset="-122"/>
                <a:cs typeface="Times New Roman" panose="02020603050405020304" pitchFamily="18" charset="0"/>
              </a:rPr>
              <a:t>B</a:t>
            </a:r>
            <a:r>
              <a:rPr lang="zh-CN" altLang="en-US" sz="2800" b="1" smtClean="0">
                <a:latin typeface="宋体" panose="02010600030101010101" pitchFamily="2" charset="-122"/>
                <a:cs typeface="Times New Roman" panose="02020603050405020304" pitchFamily="18" charset="0"/>
              </a:rPr>
              <a:t>．⑤④②③①    </a:t>
            </a:r>
            <a:r>
              <a:rPr lang="en-US" altLang="zh-CN" sz="2800" b="1" smtClean="0">
                <a:latin typeface="宋体" panose="02010600030101010101" pitchFamily="2" charset="-122"/>
                <a:cs typeface="Times New Roman" panose="02020603050405020304" pitchFamily="18" charset="0"/>
              </a:rPr>
              <a:t>C</a:t>
            </a:r>
            <a:r>
              <a:rPr lang="zh-CN" altLang="en-US" sz="2800" b="1" smtClean="0">
                <a:latin typeface="宋体" panose="02010600030101010101" pitchFamily="2" charset="-122"/>
                <a:cs typeface="Times New Roman" panose="02020603050405020304" pitchFamily="18" charset="0"/>
              </a:rPr>
              <a:t>．⑤④③②①　         </a:t>
            </a:r>
            <a:r>
              <a:rPr lang="en-US" altLang="zh-CN" sz="2800" b="1" smtClean="0">
                <a:latin typeface="宋体" panose="02010600030101010101" pitchFamily="2" charset="-122"/>
                <a:cs typeface="Times New Roman" panose="02020603050405020304" pitchFamily="18" charset="0"/>
              </a:rPr>
              <a:t>D</a:t>
            </a:r>
            <a:r>
              <a:rPr lang="zh-CN" altLang="en-US" sz="2800" b="1" smtClean="0">
                <a:latin typeface="宋体" panose="02010600030101010101" pitchFamily="2" charset="-122"/>
                <a:cs typeface="Times New Roman" panose="02020603050405020304" pitchFamily="18" charset="0"/>
              </a:rPr>
              <a:t>．④⑤①②③</a:t>
            </a:r>
            <a:endParaRPr lang="zh-CN" altLang="en-US" sz="2800" b="1" smtClean="0"/>
          </a:p>
        </p:txBody>
      </p:sp>
      <p:sp>
        <p:nvSpPr>
          <p:cNvPr id="4" name="TextBox 3"/>
          <p:cNvSpPr txBox="1"/>
          <p:nvPr/>
        </p:nvSpPr>
        <p:spPr>
          <a:xfrm>
            <a:off x="7543800" y="-228600"/>
            <a:ext cx="1905000" cy="923925"/>
          </a:xfrm>
          <a:prstGeom prst="rect">
            <a:avLst/>
          </a:prstGeom>
          <a:noFill/>
        </p:spPr>
        <p:txBody>
          <a:bodyPr>
            <a:spAutoFit/>
          </a:bodyPr>
          <a:lstStyle/>
          <a:p>
            <a:pPr>
              <a:defRPr/>
            </a:pPr>
            <a:r>
              <a:rPr lang="en-US" altLang="zh-CN" sz="5400" dirty="0">
                <a:solidFill>
                  <a:srgbClr val="C00000"/>
                </a:solidFill>
                <a:latin typeface="+mn-ea"/>
                <a:ea typeface="+mn-ea"/>
              </a:rPr>
              <a:t>B</a:t>
            </a:r>
            <a:endParaRPr lang="zh-CN" altLang="en-US" sz="5400" dirty="0">
              <a:solidFill>
                <a:srgbClr val="C00000"/>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ChangeArrowheads="1"/>
          </p:cNvSpPr>
          <p:nvPr/>
        </p:nvSpPr>
        <p:spPr bwMode="auto">
          <a:xfrm>
            <a:off x="696913" y="0"/>
            <a:ext cx="4179887"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a:solidFill>
                <a:srgbClr val="0099CC"/>
              </a:solidFill>
              <a:ea typeface="华文隶书" panose="02010800040101010101" pitchFamily="2" charset="-122"/>
            </a:endParaRPr>
          </a:p>
        </p:txBody>
      </p:sp>
      <p:sp>
        <p:nvSpPr>
          <p:cNvPr id="26627" name="Rectangle 7"/>
          <p:cNvSpPr>
            <a:spLocks noChangeArrowheads="1"/>
          </p:cNvSpPr>
          <p:nvPr/>
        </p:nvSpPr>
        <p:spPr bwMode="auto">
          <a:xfrm>
            <a:off x="152400" y="395288"/>
            <a:ext cx="8991600" cy="629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en-US" altLang="zh-CN" sz="2800">
                <a:latin typeface="宋体" panose="02010600030101010101" pitchFamily="2" charset="-122"/>
                <a:cs typeface="Times New Roman" panose="02020603050405020304" pitchFamily="18" charset="0"/>
              </a:rPr>
              <a:t>8</a:t>
            </a:r>
            <a:r>
              <a:rPr lang="zh-CN" altLang="en-US" sz="2800">
                <a:latin typeface="宋体" panose="02010600030101010101" pitchFamily="2" charset="-122"/>
                <a:cs typeface="Times New Roman" panose="02020603050405020304" pitchFamily="18" charset="0"/>
              </a:rPr>
              <a:t>．把下列带序号的句子依次填入文中横线  </a:t>
            </a:r>
          </a:p>
          <a:p>
            <a:pPr eaLnBrk="1" hangingPunct="1">
              <a:lnSpc>
                <a:spcPct val="120000"/>
              </a:lnSpc>
            </a:pPr>
            <a:r>
              <a:rPr lang="zh-CN" altLang="en-US" sz="2800">
                <a:latin typeface="宋体" panose="02010600030101010101" pitchFamily="2" charset="-122"/>
                <a:cs typeface="Times New Roman" panose="02020603050405020304" pitchFamily="18" charset="0"/>
              </a:rPr>
              <a:t>   处，使上下文语意连贯。</a:t>
            </a:r>
            <a:r>
              <a:rPr lang="en-US" altLang="zh-CN" sz="2800">
                <a:latin typeface="宋体" panose="02010600030101010101" pitchFamily="2" charset="-122"/>
                <a:cs typeface="Times New Roman" panose="02020603050405020304" pitchFamily="18" charset="0"/>
              </a:rPr>
              <a:t>(</a:t>
            </a:r>
            <a:r>
              <a:rPr lang="zh-CN" altLang="en-US" sz="2800">
                <a:latin typeface="宋体" panose="02010600030101010101" pitchFamily="2" charset="-122"/>
                <a:cs typeface="Times New Roman" panose="02020603050405020304" pitchFamily="18" charset="0"/>
              </a:rPr>
              <a:t>只填序号</a:t>
            </a:r>
            <a:r>
              <a:rPr lang="en-US" altLang="zh-CN" sz="2800">
                <a:latin typeface="宋体" panose="02010600030101010101" pitchFamily="2" charset="-122"/>
                <a:cs typeface="Times New Roman" panose="02020603050405020304" pitchFamily="18" charset="0"/>
              </a:rPr>
              <a:t>)(3</a:t>
            </a:r>
            <a:r>
              <a:rPr lang="zh-CN" altLang="en-US" sz="2800">
                <a:latin typeface="宋体" panose="02010600030101010101" pitchFamily="2" charset="-122"/>
                <a:cs typeface="Times New Roman" panose="02020603050405020304" pitchFamily="18" charset="0"/>
              </a:rPr>
              <a:t>分</a:t>
            </a:r>
            <a:r>
              <a:rPr lang="en-US" altLang="zh-CN" sz="2800">
                <a:latin typeface="宋体" panose="02010600030101010101" pitchFamily="2" charset="-122"/>
                <a:cs typeface="Times New Roman" panose="02020603050405020304" pitchFamily="18" charset="0"/>
              </a:rPr>
              <a:t>)</a:t>
            </a:r>
            <a:endParaRPr lang="en-US" altLang="zh-CN" sz="2800">
              <a:latin typeface="宋体" panose="02010600030101010101" pitchFamily="2" charset="-122"/>
            </a:endParaRPr>
          </a:p>
          <a:p>
            <a:pPr>
              <a:lnSpc>
                <a:spcPct val="120000"/>
              </a:lnSpc>
            </a:pPr>
            <a:r>
              <a:rPr lang="en-US" altLang="zh-CN" sz="2800">
                <a:latin typeface="宋体" panose="02010600030101010101" pitchFamily="2" charset="-122"/>
                <a:cs typeface="Times New Roman" panose="02020603050405020304" pitchFamily="18" charset="0"/>
              </a:rPr>
              <a:t>  </a:t>
            </a:r>
            <a:r>
              <a:rPr lang="zh-CN" altLang="en-US" sz="2800">
                <a:latin typeface="宋体" panose="02010600030101010101" pitchFamily="2" charset="-122"/>
                <a:cs typeface="Times New Roman" panose="02020603050405020304" pitchFamily="18" charset="0"/>
              </a:rPr>
              <a:t>出土于河南新郑的莲鹤方壶是东周时期青铜礼器的 代表器物。</a:t>
            </a:r>
            <a:r>
              <a:rPr lang="en-US" altLang="zh-CN" sz="2800">
                <a:latin typeface="宋体" panose="02010600030101010101" pitchFamily="2" charset="-122"/>
                <a:cs typeface="Times New Roman" panose="02020603050405020304" pitchFamily="18" charset="0"/>
              </a:rPr>
              <a:t>________</a:t>
            </a:r>
            <a:r>
              <a:rPr lang="zh-CN" altLang="en-US" sz="2800">
                <a:latin typeface="宋体" panose="02010600030101010101" pitchFamily="2" charset="-122"/>
                <a:cs typeface="Times New Roman" panose="02020603050405020304" pitchFamily="18" charset="0"/>
              </a:rPr>
              <a:t>；</a:t>
            </a:r>
            <a:r>
              <a:rPr lang="en-US" altLang="zh-CN" sz="2800">
                <a:latin typeface="宋体" panose="02010600030101010101" pitchFamily="2" charset="-122"/>
                <a:cs typeface="Times New Roman" panose="02020603050405020304" pitchFamily="18" charset="0"/>
              </a:rPr>
              <a:t>________</a:t>
            </a:r>
            <a:r>
              <a:rPr lang="zh-CN" altLang="en-US" sz="2800">
                <a:latin typeface="宋体" panose="02010600030101010101" pitchFamily="2" charset="-122"/>
                <a:cs typeface="Times New Roman" panose="02020603050405020304" pitchFamily="18" charset="0"/>
              </a:rPr>
              <a:t>；</a:t>
            </a:r>
            <a:r>
              <a:rPr lang="en-US" altLang="zh-CN" sz="2800">
                <a:latin typeface="宋体" panose="02010600030101010101" pitchFamily="2" charset="-122"/>
                <a:cs typeface="Times New Roman" panose="02020603050405020304" pitchFamily="18" charset="0"/>
              </a:rPr>
              <a:t>________</a:t>
            </a:r>
            <a:r>
              <a:rPr lang="zh-CN" altLang="en-US" sz="2800">
                <a:latin typeface="宋体" panose="02010600030101010101" pitchFamily="2" charset="-122"/>
                <a:cs typeface="Times New Roman" panose="02020603050405020304" pitchFamily="18" charset="0"/>
              </a:rPr>
              <a:t>；</a:t>
            </a:r>
            <a:r>
              <a:rPr lang="en-US" altLang="zh-CN" sz="2800">
                <a:latin typeface="宋体" panose="02010600030101010101" pitchFamily="2" charset="-122"/>
                <a:cs typeface="Times New Roman" panose="02020603050405020304" pitchFamily="18" charset="0"/>
              </a:rPr>
              <a:t>______</a:t>
            </a:r>
            <a:r>
              <a:rPr lang="zh-CN" altLang="en-US" sz="2800">
                <a:latin typeface="宋体" panose="02010600030101010101" pitchFamily="2" charset="-122"/>
                <a:cs typeface="Times New Roman" panose="02020603050405020304" pitchFamily="18" charset="0"/>
              </a:rPr>
              <a:t>。 </a:t>
            </a:r>
          </a:p>
          <a:p>
            <a:pPr>
              <a:lnSpc>
                <a:spcPct val="120000"/>
              </a:lnSpc>
            </a:pPr>
            <a:r>
              <a:rPr lang="zh-CN" altLang="en-US" sz="2800">
                <a:latin typeface="宋体" panose="02010600030101010101" pitchFamily="2" charset="-122"/>
                <a:cs typeface="Times New Roman" panose="02020603050405020304" pitchFamily="18" charset="0"/>
              </a:rPr>
              <a:t>   </a:t>
            </a:r>
            <a:r>
              <a:rPr lang="en-US" altLang="zh-CN" sz="2800">
                <a:latin typeface="宋体" panose="02010600030101010101" pitchFamily="2" charset="-122"/>
                <a:cs typeface="Times New Roman" panose="02020603050405020304" pitchFamily="18" charset="0"/>
              </a:rPr>
              <a:t>________</a:t>
            </a:r>
            <a:r>
              <a:rPr lang="zh-CN" altLang="en-US" sz="2800">
                <a:latin typeface="宋体" panose="02010600030101010101" pitchFamily="2" charset="-122"/>
                <a:cs typeface="Times New Roman" panose="02020603050405020304" pitchFamily="18" charset="0"/>
              </a:rPr>
              <a:t>。其造型宏伟气派，装饰典雅华美，堪称“ 国 之重宝”。</a:t>
            </a:r>
            <a:endParaRPr lang="zh-CN" altLang="en-US" sz="2800">
              <a:latin typeface="宋体" panose="02010600030101010101" pitchFamily="2" charset="-122"/>
            </a:endParaRPr>
          </a:p>
          <a:p>
            <a:pPr>
              <a:lnSpc>
                <a:spcPct val="120000"/>
              </a:lnSpc>
            </a:pPr>
            <a:r>
              <a:rPr lang="zh-CN" altLang="en-US" sz="2800">
                <a:latin typeface="宋体" panose="02010600030101010101" pitchFamily="2" charset="-122"/>
                <a:cs typeface="Times New Roman" panose="02020603050405020304" pitchFamily="18" charset="0"/>
              </a:rPr>
              <a:t>   ①壶底还铸有两只卷尾兽，支撑全器的重量</a:t>
            </a:r>
            <a:endParaRPr lang="zh-CN" altLang="en-US" sz="2800">
              <a:latin typeface="宋体" panose="02010600030101010101" pitchFamily="2" charset="-122"/>
            </a:endParaRPr>
          </a:p>
          <a:p>
            <a:pPr>
              <a:lnSpc>
                <a:spcPct val="120000"/>
              </a:lnSpc>
            </a:pPr>
            <a:r>
              <a:rPr lang="zh-CN" altLang="en-US" sz="2800">
                <a:latin typeface="宋体" panose="02010600030101010101" pitchFamily="2" charset="-122"/>
                <a:cs typeface="Times New Roman" panose="02020603050405020304" pitchFamily="18" charset="0"/>
              </a:rPr>
              <a:t>   ②壶颈两侧有附壁回首的龙形怪兽双耳</a:t>
            </a:r>
            <a:endParaRPr lang="zh-CN" altLang="en-US" sz="2800">
              <a:latin typeface="宋体" panose="02010600030101010101" pitchFamily="2" charset="-122"/>
            </a:endParaRPr>
          </a:p>
          <a:p>
            <a:pPr>
              <a:lnSpc>
                <a:spcPct val="120000"/>
              </a:lnSpc>
            </a:pPr>
            <a:r>
              <a:rPr lang="zh-CN" altLang="en-US" sz="2800">
                <a:latin typeface="宋体" panose="02010600030101010101" pitchFamily="2" charset="-122"/>
                <a:cs typeface="Times New Roman" panose="02020603050405020304" pitchFamily="18" charset="0"/>
              </a:rPr>
              <a:t>   ③腹部的四角各攀附一条立体飞龙</a:t>
            </a:r>
            <a:endParaRPr lang="zh-CN" altLang="en-US" sz="2800">
              <a:latin typeface="宋体" panose="02010600030101010101" pitchFamily="2" charset="-122"/>
            </a:endParaRPr>
          </a:p>
          <a:p>
            <a:pPr>
              <a:lnSpc>
                <a:spcPct val="120000"/>
              </a:lnSpc>
            </a:pPr>
            <a:r>
              <a:rPr lang="zh-CN" altLang="en-US" sz="2800">
                <a:latin typeface="宋体" panose="02010600030101010101" pitchFamily="2" charset="-122"/>
                <a:cs typeface="Times New Roman" panose="02020603050405020304" pitchFamily="18" charset="0"/>
              </a:rPr>
              <a:t>   ④方壶通体满饰龙、凤花纹，凝重而不失华丽</a:t>
            </a:r>
            <a:endParaRPr lang="zh-CN" altLang="en-US" sz="2800">
              <a:latin typeface="宋体" panose="02010600030101010101" pitchFamily="2" charset="-122"/>
            </a:endParaRPr>
          </a:p>
          <a:p>
            <a:pPr>
              <a:lnSpc>
                <a:spcPct val="120000"/>
              </a:lnSpc>
            </a:pPr>
            <a:r>
              <a:rPr lang="zh-CN" altLang="en-US" sz="2800">
                <a:latin typeface="宋体" panose="02010600030101010101" pitchFamily="2" charset="-122"/>
                <a:cs typeface="Times New Roman" panose="02020603050405020304" pitchFamily="18" charset="0"/>
              </a:rPr>
              <a:t>   ⑤壶冠呈双层盛开的莲瓣形，中间平盖上立有一只展翅 欲飞的仙鹤。</a:t>
            </a:r>
          </a:p>
        </p:txBody>
      </p:sp>
      <p:sp>
        <p:nvSpPr>
          <p:cNvPr id="26628" name="Rectangle 8"/>
          <p:cNvSpPr>
            <a:spLocks noChangeArrowheads="1"/>
          </p:cNvSpPr>
          <p:nvPr/>
        </p:nvSpPr>
        <p:spPr bwMode="auto">
          <a:xfrm>
            <a:off x="1219200" y="2209800"/>
            <a:ext cx="726122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en-US" altLang="zh-CN">
              <a:solidFill>
                <a:srgbClr val="FF0000"/>
              </a:solidFill>
            </a:endParaRPr>
          </a:p>
          <a:p>
            <a:pPr eaLnBrk="1" hangingPunct="1">
              <a:lnSpc>
                <a:spcPct val="120000"/>
              </a:lnSpc>
            </a:pPr>
            <a:endParaRPr lang="en-US" altLang="zh-CN"/>
          </a:p>
        </p:txBody>
      </p:sp>
      <p:sp>
        <p:nvSpPr>
          <p:cNvPr id="145419" name="Rectangle 11"/>
          <p:cNvSpPr>
            <a:spLocks noChangeArrowheads="1"/>
          </p:cNvSpPr>
          <p:nvPr/>
        </p:nvSpPr>
        <p:spPr bwMode="auto">
          <a:xfrm rot="10800000" flipH="1" flipV="1">
            <a:off x="2362200" y="2024063"/>
            <a:ext cx="11430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FF0000"/>
                </a:solidFill>
              </a:rPr>
              <a:t>⑤</a:t>
            </a:r>
          </a:p>
        </p:txBody>
      </p:sp>
      <p:sp>
        <p:nvSpPr>
          <p:cNvPr id="145420" name="Rectangle 12"/>
          <p:cNvSpPr>
            <a:spLocks noChangeArrowheads="1"/>
          </p:cNvSpPr>
          <p:nvPr/>
        </p:nvSpPr>
        <p:spPr bwMode="auto">
          <a:xfrm>
            <a:off x="3962400" y="1905000"/>
            <a:ext cx="1143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FF0000"/>
                </a:solidFill>
              </a:rPr>
              <a:t>②</a:t>
            </a:r>
          </a:p>
        </p:txBody>
      </p:sp>
      <p:sp>
        <p:nvSpPr>
          <p:cNvPr id="145421" name="Rectangle 13"/>
          <p:cNvSpPr>
            <a:spLocks noChangeArrowheads="1"/>
          </p:cNvSpPr>
          <p:nvPr/>
        </p:nvSpPr>
        <p:spPr bwMode="auto">
          <a:xfrm rot="10800000" flipV="1">
            <a:off x="5715000" y="1952625"/>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FF0000"/>
                </a:solidFill>
              </a:rPr>
              <a:t>③</a:t>
            </a:r>
          </a:p>
        </p:txBody>
      </p:sp>
      <p:sp>
        <p:nvSpPr>
          <p:cNvPr id="145422" name="Rectangle 14"/>
          <p:cNvSpPr>
            <a:spLocks noChangeArrowheads="1"/>
          </p:cNvSpPr>
          <p:nvPr/>
        </p:nvSpPr>
        <p:spPr bwMode="auto">
          <a:xfrm>
            <a:off x="7772400" y="1828800"/>
            <a:ext cx="6461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a:solidFill>
                  <a:srgbClr val="FF0000"/>
                </a:solidFill>
              </a:rPr>
              <a:t>①</a:t>
            </a:r>
          </a:p>
        </p:txBody>
      </p:sp>
      <p:sp>
        <p:nvSpPr>
          <p:cNvPr id="145423" name="Rectangle 15"/>
          <p:cNvSpPr>
            <a:spLocks noChangeArrowheads="1"/>
          </p:cNvSpPr>
          <p:nvPr/>
        </p:nvSpPr>
        <p:spPr bwMode="auto">
          <a:xfrm>
            <a:off x="1295400" y="24384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t> </a:t>
            </a:r>
            <a:r>
              <a:rPr lang="en-US" altLang="zh-CN" sz="4000">
                <a:solidFill>
                  <a:srgbClr val="FF0000"/>
                </a:solidFill>
              </a:rPr>
              <a:t>④</a:t>
            </a:r>
            <a:r>
              <a:rPr lang="en-US" altLang="zh-CN" sz="4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5419"/>
                                        </p:tgtEl>
                                        <p:attrNameLst>
                                          <p:attrName>style.visibility</p:attrName>
                                        </p:attrNameLst>
                                      </p:cBhvr>
                                      <p:to>
                                        <p:strVal val="visible"/>
                                      </p:to>
                                    </p:set>
                                    <p:anim calcmode="lin" valueType="num">
                                      <p:cBhvr additive="base">
                                        <p:cTn id="7" dur="500" fill="hold"/>
                                        <p:tgtEl>
                                          <p:spTgt spid="145419"/>
                                        </p:tgtEl>
                                        <p:attrNameLst>
                                          <p:attrName>ppt_x</p:attrName>
                                        </p:attrNameLst>
                                      </p:cBhvr>
                                      <p:tavLst>
                                        <p:tav tm="0">
                                          <p:val>
                                            <p:strVal val="#ppt_x"/>
                                          </p:val>
                                        </p:tav>
                                        <p:tav tm="100000">
                                          <p:val>
                                            <p:strVal val="#ppt_x"/>
                                          </p:val>
                                        </p:tav>
                                      </p:tavLst>
                                    </p:anim>
                                    <p:anim calcmode="lin" valueType="num">
                                      <p:cBhvr additive="base">
                                        <p:cTn id="8" dur="500" fill="hold"/>
                                        <p:tgtEl>
                                          <p:spTgt spid="14541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5420"/>
                                        </p:tgtEl>
                                        <p:attrNameLst>
                                          <p:attrName>style.visibility</p:attrName>
                                        </p:attrNameLst>
                                      </p:cBhvr>
                                      <p:to>
                                        <p:strVal val="visible"/>
                                      </p:to>
                                    </p:set>
                                    <p:anim calcmode="lin" valueType="num">
                                      <p:cBhvr additive="base">
                                        <p:cTn id="13" dur="500" fill="hold"/>
                                        <p:tgtEl>
                                          <p:spTgt spid="145420"/>
                                        </p:tgtEl>
                                        <p:attrNameLst>
                                          <p:attrName>ppt_x</p:attrName>
                                        </p:attrNameLst>
                                      </p:cBhvr>
                                      <p:tavLst>
                                        <p:tav tm="0">
                                          <p:val>
                                            <p:strVal val="#ppt_x"/>
                                          </p:val>
                                        </p:tav>
                                        <p:tav tm="100000">
                                          <p:val>
                                            <p:strVal val="#ppt_x"/>
                                          </p:val>
                                        </p:tav>
                                      </p:tavLst>
                                    </p:anim>
                                    <p:anim calcmode="lin" valueType="num">
                                      <p:cBhvr additive="base">
                                        <p:cTn id="14" dur="500" fill="hold"/>
                                        <p:tgtEl>
                                          <p:spTgt spid="14542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5421"/>
                                        </p:tgtEl>
                                        <p:attrNameLst>
                                          <p:attrName>style.visibility</p:attrName>
                                        </p:attrNameLst>
                                      </p:cBhvr>
                                      <p:to>
                                        <p:strVal val="visible"/>
                                      </p:to>
                                    </p:set>
                                    <p:anim calcmode="lin" valueType="num">
                                      <p:cBhvr additive="base">
                                        <p:cTn id="19" dur="500" fill="hold"/>
                                        <p:tgtEl>
                                          <p:spTgt spid="145421"/>
                                        </p:tgtEl>
                                        <p:attrNameLst>
                                          <p:attrName>ppt_x</p:attrName>
                                        </p:attrNameLst>
                                      </p:cBhvr>
                                      <p:tavLst>
                                        <p:tav tm="0">
                                          <p:val>
                                            <p:strVal val="#ppt_x"/>
                                          </p:val>
                                        </p:tav>
                                        <p:tav tm="100000">
                                          <p:val>
                                            <p:strVal val="#ppt_x"/>
                                          </p:val>
                                        </p:tav>
                                      </p:tavLst>
                                    </p:anim>
                                    <p:anim calcmode="lin" valueType="num">
                                      <p:cBhvr additive="base">
                                        <p:cTn id="20" dur="500" fill="hold"/>
                                        <p:tgtEl>
                                          <p:spTgt spid="14542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5422"/>
                                        </p:tgtEl>
                                        <p:attrNameLst>
                                          <p:attrName>style.visibility</p:attrName>
                                        </p:attrNameLst>
                                      </p:cBhvr>
                                      <p:to>
                                        <p:strVal val="visible"/>
                                      </p:to>
                                    </p:set>
                                    <p:anim calcmode="lin" valueType="num">
                                      <p:cBhvr additive="base">
                                        <p:cTn id="25" dur="500" fill="hold"/>
                                        <p:tgtEl>
                                          <p:spTgt spid="145422"/>
                                        </p:tgtEl>
                                        <p:attrNameLst>
                                          <p:attrName>ppt_x</p:attrName>
                                        </p:attrNameLst>
                                      </p:cBhvr>
                                      <p:tavLst>
                                        <p:tav tm="0">
                                          <p:val>
                                            <p:strVal val="#ppt_x"/>
                                          </p:val>
                                        </p:tav>
                                        <p:tav tm="100000">
                                          <p:val>
                                            <p:strVal val="#ppt_x"/>
                                          </p:val>
                                        </p:tav>
                                      </p:tavLst>
                                    </p:anim>
                                    <p:anim calcmode="lin" valueType="num">
                                      <p:cBhvr additive="base">
                                        <p:cTn id="26" dur="500" fill="hold"/>
                                        <p:tgtEl>
                                          <p:spTgt spid="14542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5423"/>
                                        </p:tgtEl>
                                        <p:attrNameLst>
                                          <p:attrName>style.visibility</p:attrName>
                                        </p:attrNameLst>
                                      </p:cBhvr>
                                      <p:to>
                                        <p:strVal val="visible"/>
                                      </p:to>
                                    </p:set>
                                    <p:anim calcmode="lin" valueType="num">
                                      <p:cBhvr additive="base">
                                        <p:cTn id="31" dur="500" fill="hold"/>
                                        <p:tgtEl>
                                          <p:spTgt spid="145423"/>
                                        </p:tgtEl>
                                        <p:attrNameLst>
                                          <p:attrName>ppt_x</p:attrName>
                                        </p:attrNameLst>
                                      </p:cBhvr>
                                      <p:tavLst>
                                        <p:tav tm="0">
                                          <p:val>
                                            <p:strVal val="#ppt_x"/>
                                          </p:val>
                                        </p:tav>
                                        <p:tav tm="100000">
                                          <p:val>
                                            <p:strVal val="#ppt_x"/>
                                          </p:val>
                                        </p:tav>
                                      </p:tavLst>
                                    </p:anim>
                                    <p:anim calcmode="lin" valueType="num">
                                      <p:cBhvr additive="base">
                                        <p:cTn id="32" dur="500" fill="hold"/>
                                        <p:tgtEl>
                                          <p:spTgt spid="1454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9" grpId="0"/>
      <p:bldP spid="145420" grpId="0"/>
      <p:bldP spid="145421" grpId="0"/>
      <p:bldP spid="145422" grpId="0"/>
      <p:bldP spid="1454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609600"/>
            <a:ext cx="9144000" cy="5260975"/>
          </a:xfrm>
          <a:prstGeom prst="rect">
            <a:avLst/>
          </a:prstGeom>
          <a:noFill/>
          <a:ln w="9525">
            <a:noFill/>
            <a:miter lim="800000"/>
            <a:headEnd/>
            <a:tailEnd/>
          </a:ln>
          <a:effectLst/>
        </p:spPr>
        <p:txBody>
          <a:bodyPr anchor="ctr">
            <a:spAutoFit/>
          </a:bodyPr>
          <a:lstStyle/>
          <a:p>
            <a:pPr indent="200025">
              <a:lnSpc>
                <a:spcPct val="130000"/>
              </a:lnSpc>
              <a:defRPr/>
            </a:pPr>
            <a:r>
              <a:rPr lang="en-US" altLang="zh-CN" sz="2800" b="1" dirty="0">
                <a:effectLst>
                  <a:outerShdw blurRad="38100" dist="38100" dir="2700000" algn="tl">
                    <a:srgbClr val="C0C0C0"/>
                  </a:outerShdw>
                </a:effectLst>
                <a:latin typeface="Arial" charset="0"/>
              </a:rPr>
              <a:t>9</a:t>
            </a:r>
            <a:r>
              <a:rPr lang="zh-CN" altLang="en-US" sz="2800" b="1" dirty="0">
                <a:effectLst>
                  <a:outerShdw blurRad="38100" dist="38100" dir="2700000" algn="tl">
                    <a:srgbClr val="C0C0C0"/>
                  </a:outerShdw>
                </a:effectLst>
                <a:latin typeface="Arial" charset="0"/>
              </a:rPr>
              <a:t>、请选出下列句子排序正确的一项（        ）</a:t>
            </a:r>
          </a:p>
          <a:p>
            <a:pPr indent="200025">
              <a:lnSpc>
                <a:spcPct val="130000"/>
              </a:lnSpc>
              <a:defRPr/>
            </a:pPr>
            <a:r>
              <a:rPr lang="zh-CN" altLang="en-US" sz="2800" b="1" dirty="0">
                <a:effectLst>
                  <a:outerShdw blurRad="38100" dist="38100" dir="2700000" algn="tl">
                    <a:srgbClr val="C0C0C0"/>
                  </a:outerShdw>
                </a:effectLst>
                <a:latin typeface="Arial" charset="0"/>
              </a:rPr>
              <a:t>⑴他们对社会的发展做出了突出贡献，他们的事迹生动感人，广为流传。</a:t>
            </a:r>
          </a:p>
          <a:p>
            <a:pPr indent="200025">
              <a:lnSpc>
                <a:spcPct val="130000"/>
              </a:lnSpc>
              <a:defRPr/>
            </a:pPr>
            <a:r>
              <a:rPr lang="zh-CN" altLang="en-US" sz="2800" b="1" dirty="0">
                <a:effectLst>
                  <a:outerShdw blurRad="38100" dist="38100" dir="2700000" algn="tl">
                    <a:srgbClr val="C0C0C0"/>
                  </a:outerShdw>
                </a:effectLst>
                <a:latin typeface="Arial" charset="0"/>
              </a:rPr>
              <a:t>⑵在人类历史的长河中，曾经出现过许多杰出人物。 </a:t>
            </a:r>
          </a:p>
          <a:p>
            <a:pPr indent="200025">
              <a:lnSpc>
                <a:spcPct val="130000"/>
              </a:lnSpc>
              <a:defRPr/>
            </a:pPr>
            <a:r>
              <a:rPr lang="zh-CN" altLang="en-US" sz="2800" b="1" dirty="0">
                <a:effectLst>
                  <a:outerShdw blurRad="38100" dist="38100" dir="2700000" algn="tl">
                    <a:srgbClr val="C0C0C0"/>
                  </a:outerShdw>
                </a:effectLst>
                <a:latin typeface="Arial" charset="0"/>
              </a:rPr>
              <a:t>⑶学习他们的精神，有利于我们的成长。</a:t>
            </a:r>
          </a:p>
          <a:p>
            <a:pPr indent="200025">
              <a:lnSpc>
                <a:spcPct val="130000"/>
              </a:lnSpc>
              <a:defRPr/>
            </a:pPr>
            <a:r>
              <a:rPr lang="zh-CN" altLang="en-US" sz="2800" b="1" dirty="0">
                <a:effectLst>
                  <a:outerShdw blurRad="38100" dist="38100" dir="2700000" algn="tl">
                    <a:srgbClr val="C0C0C0"/>
                  </a:outerShdw>
                </a:effectLst>
                <a:latin typeface="Arial" charset="0"/>
              </a:rPr>
              <a:t>⑷他们中有叱咤风云的政治家，有决胜千里的军事家，有博学睿智的科学家</a:t>
            </a:r>
            <a:r>
              <a:rPr lang="en-US" altLang="zh-CN" sz="2800" b="1" dirty="0">
                <a:effectLst>
                  <a:outerShdw blurRad="38100" dist="38100" dir="2700000" algn="tl">
                    <a:srgbClr val="C0C0C0"/>
                  </a:outerShdw>
                </a:effectLst>
                <a:latin typeface="Arial" charset="0"/>
              </a:rPr>
              <a:t>……</a:t>
            </a:r>
          </a:p>
          <a:p>
            <a:pPr indent="200025">
              <a:lnSpc>
                <a:spcPct val="130000"/>
              </a:lnSpc>
              <a:defRPr/>
            </a:pPr>
            <a:r>
              <a:rPr lang="en-US" altLang="zh-CN" sz="2800" b="1" dirty="0">
                <a:effectLst>
                  <a:outerShdw blurRad="38100" dist="38100" dir="2700000" algn="tl">
                    <a:srgbClr val="C0C0C0"/>
                  </a:outerShdw>
                </a:effectLst>
                <a:latin typeface="Arial" charset="0"/>
              </a:rPr>
              <a:t>       A.  ④③①②                      B.  ②④①③             </a:t>
            </a:r>
          </a:p>
          <a:p>
            <a:pPr indent="200025">
              <a:lnSpc>
                <a:spcPct val="130000"/>
              </a:lnSpc>
              <a:defRPr/>
            </a:pPr>
            <a:r>
              <a:rPr lang="en-US" altLang="zh-CN" sz="2800" b="1" dirty="0">
                <a:effectLst>
                  <a:outerShdw blurRad="38100" dist="38100" dir="2700000" algn="tl">
                    <a:srgbClr val="C0C0C0"/>
                  </a:outerShdw>
                </a:effectLst>
                <a:latin typeface="Arial" charset="0"/>
              </a:rPr>
              <a:t>       C.  ①②④③                      D.  ②①④③</a:t>
            </a:r>
          </a:p>
        </p:txBody>
      </p:sp>
      <p:sp>
        <p:nvSpPr>
          <p:cNvPr id="23555" name="Rectangle 3"/>
          <p:cNvSpPr>
            <a:spLocks noChangeArrowheads="1"/>
          </p:cNvSpPr>
          <p:nvPr/>
        </p:nvSpPr>
        <p:spPr bwMode="auto">
          <a:xfrm>
            <a:off x="6400800" y="720725"/>
            <a:ext cx="477838" cy="585788"/>
          </a:xfrm>
          <a:prstGeom prst="rect">
            <a:avLst/>
          </a:prstGeom>
          <a:noFill/>
          <a:ln w="9525">
            <a:noFill/>
            <a:miter lim="800000"/>
            <a:headEnd/>
            <a:tailEnd/>
          </a:ln>
          <a:effec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FF3300"/>
                </a:solidFill>
                <a:effectLst>
                  <a:outerShdw blurRad="38100" dist="38100" dir="2700000" algn="tl">
                    <a:srgbClr val="C0C0C0"/>
                  </a:outerShdw>
                </a:effectLst>
              </a:rPr>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 fill="hold"/>
                                        <p:tgtEl>
                                          <p:spTgt spid="23555"/>
                                        </p:tgtEl>
                                        <p:attrNameLst>
                                          <p:attrName>ppt_w</p:attrName>
                                        </p:attrNameLst>
                                      </p:cBhvr>
                                      <p:tavLst>
                                        <p:tav tm="0">
                                          <p:val>
                                            <p:fltVal val="0"/>
                                          </p:val>
                                        </p:tav>
                                        <p:tav tm="100000">
                                          <p:val>
                                            <p:strVal val="#ppt_w"/>
                                          </p:val>
                                        </p:tav>
                                      </p:tavLst>
                                    </p:anim>
                                    <p:anim calcmode="lin" valueType="num">
                                      <p:cBhvr>
                                        <p:cTn id="8" dur="500" fill="hold"/>
                                        <p:tgtEl>
                                          <p:spTgt spid="2355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Rectangle 7"/>
          <p:cNvSpPr>
            <a:spLocks noChangeArrowheads="1"/>
          </p:cNvSpPr>
          <p:nvPr/>
        </p:nvSpPr>
        <p:spPr bwMode="auto">
          <a:xfrm>
            <a:off x="228600" y="228600"/>
            <a:ext cx="8915400" cy="5016500"/>
          </a:xfrm>
          <a:prstGeom prst="rect">
            <a:avLst/>
          </a:prstGeom>
          <a:noFill/>
          <a:ln w="9525">
            <a:noFill/>
            <a:miter lim="800000"/>
            <a:headEnd/>
            <a:tailEnd/>
          </a:ln>
          <a:effectLst/>
        </p:spPr>
        <p:txBody>
          <a:bodyPr>
            <a:spAutoFit/>
          </a:bodyPr>
          <a:lstStyle/>
          <a:p>
            <a:pPr>
              <a:defRPr/>
            </a:pPr>
            <a:r>
              <a:rPr lang="en-US" altLang="zh-CN" sz="3200" b="1" dirty="0">
                <a:effectLst>
                  <a:outerShdw blurRad="38100" dist="38100" dir="2700000" algn="tl">
                    <a:srgbClr val="C0C0C0"/>
                  </a:outerShdw>
                </a:effectLst>
                <a:latin typeface="Arial" charset="0"/>
              </a:rPr>
              <a:t>10</a:t>
            </a:r>
            <a:r>
              <a:rPr lang="zh-CN" altLang="en-US" sz="3200" b="1" dirty="0">
                <a:effectLst>
                  <a:outerShdw blurRad="38100" dist="38100" dir="2700000" algn="tl">
                    <a:srgbClr val="C0C0C0"/>
                  </a:outerShdw>
                </a:effectLst>
                <a:latin typeface="Arial" charset="0"/>
              </a:rPr>
              <a:t>、以下</a:t>
            </a:r>
            <a:r>
              <a:rPr lang="en-US" altLang="zh-CN" sz="3200" b="1" dirty="0">
                <a:effectLst>
                  <a:outerShdw blurRad="38100" dist="38100" dir="2700000" algn="tl">
                    <a:srgbClr val="C0C0C0"/>
                  </a:outerShdw>
                </a:effectLst>
                <a:latin typeface="Arial" charset="0"/>
              </a:rPr>
              <a:t>6</a:t>
            </a:r>
            <a:r>
              <a:rPr lang="zh-CN" altLang="en-US" sz="3200" b="1" dirty="0">
                <a:effectLst>
                  <a:outerShdw blurRad="38100" dist="38100" dir="2700000" algn="tl">
                    <a:srgbClr val="C0C0C0"/>
                  </a:outerShdw>
                </a:effectLst>
                <a:latin typeface="Arial" charset="0"/>
              </a:rPr>
              <a:t>个句子重新排列，语序正确的是（          ）</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1.</a:t>
            </a:r>
            <a:r>
              <a:rPr lang="zh-CN" altLang="en-US" sz="3200" b="1" dirty="0">
                <a:effectLst>
                  <a:outerShdw blurRad="38100" dist="38100" dir="2700000" algn="tl">
                    <a:srgbClr val="C0C0C0"/>
                  </a:outerShdw>
                </a:effectLst>
                <a:latin typeface="Arial" charset="0"/>
              </a:rPr>
              <a:t>他们没有超过一千的的家谱</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2.</a:t>
            </a:r>
            <a:r>
              <a:rPr lang="zh-CN" altLang="en-US" sz="3200" b="1" dirty="0">
                <a:effectLst>
                  <a:outerShdw blurRad="38100" dist="38100" dir="2700000" algn="tl">
                    <a:srgbClr val="C0C0C0"/>
                  </a:outerShdw>
                </a:effectLst>
                <a:latin typeface="Arial" charset="0"/>
              </a:rPr>
              <a:t>金鱼是世界上养殖最普遍的宠物鱼类</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3.</a:t>
            </a:r>
            <a:r>
              <a:rPr lang="zh-CN" altLang="en-US" sz="3200" b="1" dirty="0">
                <a:effectLst>
                  <a:outerShdw blurRad="38100" dist="38100" dir="2700000" algn="tl">
                    <a:srgbClr val="C0C0C0"/>
                  </a:outerShdw>
                </a:effectLst>
                <a:latin typeface="Arial" charset="0"/>
              </a:rPr>
              <a:t>不过有一件事是可以确定的</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4.</a:t>
            </a:r>
            <a:r>
              <a:rPr lang="zh-CN" altLang="en-US" sz="3200" b="1" dirty="0">
                <a:effectLst>
                  <a:outerShdw blurRad="38100" dist="38100" dir="2700000" algn="tl">
                    <a:srgbClr val="C0C0C0"/>
                  </a:outerShdw>
                </a:effectLst>
                <a:latin typeface="Arial" charset="0"/>
              </a:rPr>
              <a:t>却没有多少证据实他们是什么时候被驯养的</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5.</a:t>
            </a:r>
            <a:r>
              <a:rPr lang="zh-CN" altLang="en-US" sz="3200" b="1" dirty="0">
                <a:effectLst>
                  <a:outerShdw blurRad="38100" dist="38100" dir="2700000" algn="tl">
                    <a:srgbClr val="C0C0C0"/>
                  </a:outerShdw>
                </a:effectLst>
                <a:latin typeface="Arial" charset="0"/>
              </a:rPr>
              <a:t>只有少数几个国家还没有引进</a:t>
            </a:r>
            <a:br>
              <a:rPr lang="zh-CN" altLang="en-US" sz="3200" b="1" dirty="0">
                <a:effectLst>
                  <a:outerShdw blurRad="38100" dist="38100" dir="2700000" algn="tl">
                    <a:srgbClr val="C0C0C0"/>
                  </a:outerShdw>
                </a:effectLst>
                <a:latin typeface="Arial" charset="0"/>
              </a:rPr>
            </a:br>
            <a:r>
              <a:rPr lang="zh-CN" altLang="en-US" sz="3200" b="1" dirty="0">
                <a:effectLst>
                  <a:outerShdw blurRad="38100" dist="38100" dir="2700000" algn="tl">
                    <a:srgbClr val="C0C0C0"/>
                  </a:outerShdw>
                </a:effectLst>
                <a:latin typeface="Arial" charset="0"/>
              </a:rPr>
              <a:t>  </a:t>
            </a:r>
            <a:r>
              <a:rPr lang="en-US" altLang="zh-CN" sz="3200" b="1" dirty="0">
                <a:effectLst>
                  <a:outerShdw blurRad="38100" dist="38100" dir="2700000" algn="tl">
                    <a:srgbClr val="C0C0C0"/>
                  </a:outerShdw>
                </a:effectLst>
                <a:latin typeface="Arial" charset="0"/>
              </a:rPr>
              <a:t>6.</a:t>
            </a:r>
            <a:r>
              <a:rPr lang="zh-CN" altLang="en-US" sz="3200" b="1" dirty="0">
                <a:effectLst>
                  <a:outerShdw blurRad="38100" dist="38100" dir="2700000" algn="tl">
                    <a:srgbClr val="C0C0C0"/>
                  </a:outerShdw>
                </a:effectLst>
                <a:latin typeface="Arial" charset="0"/>
              </a:rPr>
              <a:t>尽管我们知道金鱼原产于中国</a:t>
            </a:r>
            <a:br>
              <a:rPr lang="zh-CN" altLang="en-US" sz="3200" b="1" dirty="0">
                <a:effectLst>
                  <a:outerShdw blurRad="38100" dist="38100" dir="2700000" algn="tl">
                    <a:srgbClr val="C0C0C0"/>
                  </a:outerShdw>
                </a:effectLst>
                <a:latin typeface="Arial" charset="0"/>
              </a:rPr>
            </a:br>
            <a:r>
              <a:rPr lang="en-US" altLang="zh-CN" sz="3200" b="1" dirty="0">
                <a:effectLst>
                  <a:outerShdw blurRad="38100" dist="38100" dir="2700000" algn="tl">
                    <a:srgbClr val="C0C0C0"/>
                  </a:outerShdw>
                </a:effectLst>
                <a:latin typeface="Arial" charset="0"/>
              </a:rPr>
              <a:t>A.2 5 6 4 3 1                B.2 5 3 6 4 1</a:t>
            </a:r>
            <a:br>
              <a:rPr lang="en-US" altLang="zh-CN" sz="3200" b="1" dirty="0">
                <a:effectLst>
                  <a:outerShdw blurRad="38100" dist="38100" dir="2700000" algn="tl">
                    <a:srgbClr val="C0C0C0"/>
                  </a:outerShdw>
                </a:effectLst>
                <a:latin typeface="Arial" charset="0"/>
              </a:rPr>
            </a:br>
            <a:r>
              <a:rPr lang="en-US" altLang="zh-CN" sz="3200" b="1" dirty="0">
                <a:effectLst>
                  <a:outerShdw blurRad="38100" dist="38100" dir="2700000" algn="tl">
                    <a:srgbClr val="C0C0C0"/>
                  </a:outerShdw>
                </a:effectLst>
                <a:latin typeface="Arial" charset="0"/>
              </a:rPr>
              <a:t>C.2 5 3 1 6 4                D.6 4 3 1 2 5 </a:t>
            </a:r>
          </a:p>
        </p:txBody>
      </p:sp>
      <p:sp>
        <p:nvSpPr>
          <p:cNvPr id="19464" name="Rectangle 8"/>
          <p:cNvSpPr>
            <a:spLocks noChangeArrowheads="1"/>
          </p:cNvSpPr>
          <p:nvPr/>
        </p:nvSpPr>
        <p:spPr bwMode="auto">
          <a:xfrm>
            <a:off x="1219200" y="777875"/>
            <a:ext cx="330200" cy="549275"/>
          </a:xfrm>
          <a:prstGeom prst="rect">
            <a:avLst/>
          </a:prstGeom>
          <a:solidFill>
            <a:srgbClr val="FFFFFF"/>
          </a:solidFill>
          <a:ln w="9525">
            <a:noFill/>
            <a:miter lim="800000"/>
            <a:headEnd/>
            <a:tailEnd/>
          </a:ln>
          <a:effectLst/>
        </p:spPr>
        <p:txBody>
          <a:bodyPr wrap="none" lIns="0" tIns="0" rIns="0"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F3300"/>
                </a:solidFill>
                <a:effectLst>
                  <a:outerShdw blurRad="38100" dist="38100" dir="2700000" algn="tl">
                    <a:srgbClr val="C0C0C0"/>
                  </a:outerShdw>
                </a:effectLst>
              </a:rPr>
              <a:t>A</a:t>
            </a:r>
          </a:p>
        </p:txBody>
      </p:sp>
      <p:sp>
        <p:nvSpPr>
          <p:cNvPr id="19465" name="Rectangle 9"/>
          <p:cNvSpPr>
            <a:spLocks noChangeArrowheads="1"/>
          </p:cNvSpPr>
          <p:nvPr/>
        </p:nvSpPr>
        <p:spPr bwMode="auto">
          <a:xfrm>
            <a:off x="0" y="4940300"/>
            <a:ext cx="89916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0000CC"/>
                </a:solidFill>
              </a:rPr>
              <a:t>前三项都以②⑤开头，所以确定首句和第二句分别为②和⑤，排除</a:t>
            </a:r>
            <a:r>
              <a:rPr lang="en-US" altLang="zh-CN" sz="2400" b="1">
                <a:solidFill>
                  <a:srgbClr val="0000CC"/>
                </a:solidFill>
              </a:rPr>
              <a:t>D</a:t>
            </a:r>
            <a:r>
              <a:rPr lang="zh-CN" altLang="en-US" sz="2400" b="1">
                <a:solidFill>
                  <a:srgbClr val="0000CC"/>
                </a:solidFill>
              </a:rPr>
              <a:t>项；再观察剩下的三项，可知③①应为一组，⑥④应为一组，排除</a:t>
            </a:r>
            <a:r>
              <a:rPr lang="en-US" altLang="zh-CN" sz="2400" b="1">
                <a:solidFill>
                  <a:srgbClr val="0000CC"/>
                </a:solidFill>
              </a:rPr>
              <a:t>B</a:t>
            </a:r>
            <a:r>
              <a:rPr lang="zh-CN" altLang="en-US" sz="2400" b="1">
                <a:solidFill>
                  <a:srgbClr val="0000CC"/>
                </a:solidFill>
              </a:rPr>
              <a:t>项；根据一般说话的逻辑关系，应该是在确定的时间无法给出的情况下，才会再给出一个大约的数，即应该先⑥④，后③①。所以选择</a:t>
            </a:r>
            <a:r>
              <a:rPr lang="en-US" altLang="zh-CN" sz="2400" b="1">
                <a:solidFill>
                  <a:srgbClr val="0000CC"/>
                </a:solidFill>
              </a:rPr>
              <a:t>A</a:t>
            </a:r>
            <a:r>
              <a:rPr lang="zh-CN" altLang="en-US" sz="2400" b="1">
                <a:solidFill>
                  <a:srgbClr val="0000CC"/>
                </a:solidFill>
              </a:rPr>
              <a:t>选项。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464"/>
                                        </p:tgtEl>
                                        <p:attrNameLst>
                                          <p:attrName>style.visibility</p:attrName>
                                        </p:attrNameLst>
                                      </p:cBhvr>
                                      <p:to>
                                        <p:strVal val="visible"/>
                                      </p:to>
                                    </p:set>
                                    <p:anim calcmode="lin" valueType="num">
                                      <p:cBhvr>
                                        <p:cTn id="7" dur="500" fill="hold"/>
                                        <p:tgtEl>
                                          <p:spTgt spid="19464"/>
                                        </p:tgtEl>
                                        <p:attrNameLst>
                                          <p:attrName>ppt_w</p:attrName>
                                        </p:attrNameLst>
                                      </p:cBhvr>
                                      <p:tavLst>
                                        <p:tav tm="0">
                                          <p:val>
                                            <p:fltVal val="0"/>
                                          </p:val>
                                        </p:tav>
                                        <p:tav tm="100000">
                                          <p:val>
                                            <p:strVal val="#ppt_w"/>
                                          </p:val>
                                        </p:tav>
                                      </p:tavLst>
                                    </p:anim>
                                    <p:anim calcmode="lin" valueType="num">
                                      <p:cBhvr>
                                        <p:cTn id="8" dur="500" fill="hold"/>
                                        <p:tgtEl>
                                          <p:spTgt spid="1946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9465"/>
                                        </p:tgtEl>
                                        <p:attrNameLst>
                                          <p:attrName>style.visibility</p:attrName>
                                        </p:attrNameLst>
                                      </p:cBhvr>
                                      <p:to>
                                        <p:strVal val="visible"/>
                                      </p:to>
                                    </p:set>
                                    <p:anim calcmode="lin" valueType="num">
                                      <p:cBhvr>
                                        <p:cTn id="13" dur="500" fill="hold"/>
                                        <p:tgtEl>
                                          <p:spTgt spid="19465"/>
                                        </p:tgtEl>
                                        <p:attrNameLst>
                                          <p:attrName>ppt_w</p:attrName>
                                        </p:attrNameLst>
                                      </p:cBhvr>
                                      <p:tavLst>
                                        <p:tav tm="0">
                                          <p:val>
                                            <p:fltVal val="0"/>
                                          </p:val>
                                        </p:tav>
                                        <p:tav tm="100000">
                                          <p:val>
                                            <p:strVal val="#ppt_w"/>
                                          </p:val>
                                        </p:tav>
                                      </p:tavLst>
                                    </p:anim>
                                    <p:anim calcmode="lin" valueType="num">
                                      <p:cBhvr>
                                        <p:cTn id="14" dur="500" fill="hold"/>
                                        <p:tgtEl>
                                          <p:spTgt spid="194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animBg="1"/>
      <p:bldP spid="1946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5800" y="2895600"/>
            <a:ext cx="7772400" cy="1554163"/>
          </a:xfrm>
          <a:prstGeom prst="rect">
            <a:avLst/>
          </a:prstGeom>
          <a:noFill/>
          <a:ln w="9525">
            <a:noFill/>
            <a:miter lim="800000"/>
            <a:headEnd/>
            <a:tailEnd/>
          </a:ln>
          <a:effectLst/>
        </p:spPr>
        <p:txBody>
          <a:bodyPr anchor="ctr">
            <a:spAutoFit/>
          </a:bodyPr>
          <a:lstStyle/>
          <a:p>
            <a:pPr indent="200025">
              <a:defRPr/>
            </a:pPr>
            <a:r>
              <a:rPr lang="en-US" altLang="zh-CN" sz="3200" b="1">
                <a:latin typeface="Arial" charset="0"/>
              </a:rPr>
              <a:t>       </a:t>
            </a:r>
            <a:r>
              <a:rPr lang="zh-CN" altLang="en-US" sz="3200" b="1">
                <a:solidFill>
                  <a:srgbClr val="FF3300"/>
                </a:solidFill>
                <a:effectLst>
                  <a:outerShdw blurRad="38100" dist="38100" dir="2700000" algn="tl">
                    <a:srgbClr val="C0C0C0"/>
                  </a:outerShdw>
                </a:effectLst>
                <a:latin typeface="Arial" charset="0"/>
              </a:rPr>
              <a:t>代词</a:t>
            </a:r>
            <a:r>
              <a:rPr lang="zh-CN" altLang="en-US" sz="3200" b="1">
                <a:latin typeface="Arial" charset="0"/>
              </a:rPr>
              <a:t>一般不做首句，代词往往指代其他内容，放在首句易造成语义不清晰。如选项中首句是代词，可直接排除。</a:t>
            </a:r>
          </a:p>
        </p:txBody>
      </p:sp>
      <p:sp>
        <p:nvSpPr>
          <p:cNvPr id="22532" name="Rectangle 4"/>
          <p:cNvSpPr>
            <a:spLocks noChangeArrowheads="1"/>
          </p:cNvSpPr>
          <p:nvPr/>
        </p:nvSpPr>
        <p:spPr bwMode="auto">
          <a:xfrm>
            <a:off x="609600" y="914400"/>
            <a:ext cx="7620000" cy="641350"/>
          </a:xfrm>
          <a:prstGeom prst="rect">
            <a:avLst/>
          </a:prstGeom>
          <a:noFill/>
          <a:ln w="9525">
            <a:noFill/>
            <a:miter lim="800000"/>
            <a:headEnd/>
            <a:tailEnd/>
          </a:ln>
          <a:effectLst/>
        </p:spPr>
        <p:txBody>
          <a:bodyPr anchor="ctr">
            <a:spAutoFit/>
          </a:bodyPr>
          <a:lstStyle/>
          <a:p>
            <a:pPr indent="200025">
              <a:defRPr/>
            </a:pPr>
            <a:r>
              <a:rPr lang="zh-CN" altLang="en-US" sz="3600" b="1" u="sng">
                <a:effectLst>
                  <a:outerShdw blurRad="38100" dist="38100" dir="2700000" algn="tl">
                    <a:srgbClr val="C0C0C0"/>
                  </a:outerShdw>
                </a:effectLst>
                <a:latin typeface="Arial" charset="0"/>
              </a:rPr>
              <a:t>技巧一：确定首句，排除干扰选项</a:t>
            </a:r>
            <a:endParaRPr lang="zh-CN" altLang="en-US" sz="3600" b="1">
              <a:effectLst>
                <a:outerShdw blurRad="38100" dist="38100" dir="2700000" algn="tl">
                  <a:srgbClr val="C0C0C0"/>
                </a:outerShdw>
              </a:effectLst>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0" y="220663"/>
            <a:ext cx="9144000" cy="6203950"/>
          </a:xfrm>
          <a:prstGeom prst="rect">
            <a:avLst/>
          </a:prstGeom>
          <a:noFill/>
          <a:ln w="9525">
            <a:noFill/>
            <a:miter lim="800000"/>
            <a:headEnd/>
            <a:tailEnd/>
          </a:ln>
          <a:effectLst/>
        </p:spPr>
        <p:txBody>
          <a:bodyPr anchor="ctr">
            <a:spAutoFit/>
          </a:bodyPr>
          <a:lstStyle/>
          <a:p>
            <a:pPr indent="200025">
              <a:lnSpc>
                <a:spcPct val="110000"/>
              </a:lnSpc>
              <a:defRPr/>
            </a:pPr>
            <a:r>
              <a:rPr lang="en-US" altLang="zh-CN" sz="2600" b="1">
                <a:effectLst>
                  <a:outerShdw blurRad="38100" dist="38100" dir="2700000" algn="tl">
                    <a:srgbClr val="C0C0C0"/>
                  </a:outerShdw>
                </a:effectLst>
                <a:latin typeface="Arial" charset="0"/>
              </a:rPr>
              <a:t>1</a:t>
            </a:r>
            <a:r>
              <a:rPr lang="zh-CN" altLang="en-US" sz="2600" b="1">
                <a:effectLst>
                  <a:outerShdw blurRad="38100" dist="38100" dir="2700000" algn="tl">
                    <a:srgbClr val="C0C0C0"/>
                  </a:outerShdw>
                </a:effectLst>
                <a:latin typeface="Arial" charset="0"/>
              </a:rPr>
              <a:t>、下列排列组合最连贯的是（         ）</a:t>
            </a:r>
          </a:p>
          <a:p>
            <a:pPr indent="200025">
              <a:lnSpc>
                <a:spcPct val="110000"/>
              </a:lnSpc>
              <a:defRPr/>
            </a:pPr>
            <a:r>
              <a:rPr lang="zh-CN" altLang="en-US" sz="2600" b="1">
                <a:effectLst>
                  <a:outerShdw blurRad="38100" dist="38100" dir="2700000" algn="tl">
                    <a:srgbClr val="C0C0C0"/>
                  </a:outerShdw>
                </a:effectLst>
                <a:latin typeface="Arial" charset="0"/>
              </a:rPr>
              <a:t>  ① 其中包括他们的肤色、相貌、身材、线条、姿态、气质、风度等许多方面</a:t>
            </a:r>
          </a:p>
          <a:p>
            <a:pPr indent="200025">
              <a:lnSpc>
                <a:spcPct val="110000"/>
              </a:lnSpc>
              <a:defRPr/>
            </a:pPr>
            <a:r>
              <a:rPr lang="zh-CN" altLang="en-US" sz="2600" b="1">
                <a:effectLst>
                  <a:outerShdw blurRad="38100" dist="38100" dir="2700000" algn="tl">
                    <a:srgbClr val="C0C0C0"/>
                  </a:outerShdw>
                </a:effectLst>
                <a:latin typeface="Arial" charset="0"/>
              </a:rPr>
              <a:t>  ② 这样的美，才是广大女性更加向往、追求和渴望的</a:t>
            </a:r>
          </a:p>
          <a:p>
            <a:pPr indent="200025">
              <a:lnSpc>
                <a:spcPct val="110000"/>
              </a:lnSpc>
              <a:defRPr/>
            </a:pPr>
            <a:r>
              <a:rPr lang="zh-CN" altLang="en-US" sz="2600" b="1">
                <a:effectLst>
                  <a:outerShdw blurRad="38100" dist="38100" dir="2700000" algn="tl">
                    <a:srgbClr val="C0C0C0"/>
                  </a:outerShdw>
                </a:effectLst>
                <a:latin typeface="Arial" charset="0"/>
              </a:rPr>
              <a:t>  ③ 真正的女性美，应该是结实、精干、肌肉强健，富有区别于男子的特有曲线美</a:t>
            </a:r>
          </a:p>
          <a:p>
            <a:pPr indent="200025">
              <a:lnSpc>
                <a:spcPct val="110000"/>
              </a:lnSpc>
              <a:defRPr/>
            </a:pPr>
            <a:r>
              <a:rPr lang="zh-CN" altLang="en-US" sz="2600" b="1">
                <a:effectLst>
                  <a:outerShdw blurRad="38100" dist="38100" dir="2700000" algn="tl">
                    <a:srgbClr val="C0C0C0"/>
                  </a:outerShdw>
                </a:effectLst>
                <a:latin typeface="Arial" charset="0"/>
              </a:rPr>
              <a:t>  ④ 越来越多的人们现在都倾向于认为：现代女性人体美，绝不是苗条、柔软、纤细</a:t>
            </a:r>
          </a:p>
          <a:p>
            <a:pPr indent="200025">
              <a:lnSpc>
                <a:spcPct val="110000"/>
              </a:lnSpc>
              <a:defRPr/>
            </a:pPr>
            <a:r>
              <a:rPr lang="zh-CN" altLang="en-US" sz="2600" b="1">
                <a:effectLst>
                  <a:outerShdw blurRad="38100" dist="38100" dir="2700000" algn="tl">
                    <a:srgbClr val="C0C0C0"/>
                  </a:outerShdw>
                </a:effectLst>
                <a:latin typeface="Arial" charset="0"/>
              </a:rPr>
              <a:t>  ⑤ 当代青年人心目中美的典型，已不再是一个或一种人，而是一个多层次、多因素的复杂模式</a:t>
            </a:r>
          </a:p>
          <a:p>
            <a:pPr indent="200025">
              <a:lnSpc>
                <a:spcPct val="110000"/>
              </a:lnSpc>
              <a:defRPr/>
            </a:pPr>
            <a:r>
              <a:rPr lang="zh-CN" altLang="en-US" sz="2600" b="1">
                <a:effectLst>
                  <a:outerShdw blurRad="38100" dist="38100" dir="2700000" algn="tl">
                    <a:srgbClr val="C0C0C0"/>
                  </a:outerShdw>
                </a:effectLst>
                <a:latin typeface="Arial" charset="0"/>
              </a:rPr>
              <a:t>  ⑥ 既不失女性的妩媚，又足以承担生活竞争的压力，担当起社会责任</a:t>
            </a:r>
          </a:p>
          <a:p>
            <a:pPr indent="200025">
              <a:lnSpc>
                <a:spcPct val="110000"/>
              </a:lnSpc>
              <a:defRPr/>
            </a:pPr>
            <a:r>
              <a:rPr lang="zh-CN" altLang="en-US" sz="2600" b="1">
                <a:effectLst>
                  <a:outerShdw blurRad="38100" dist="38100" dir="2700000" algn="tl">
                    <a:srgbClr val="C0C0C0"/>
                  </a:outerShdw>
                </a:effectLst>
                <a:latin typeface="Arial" charset="0"/>
              </a:rPr>
              <a:t>     </a:t>
            </a:r>
            <a:r>
              <a:rPr lang="en-US" altLang="zh-CN" sz="2600" b="1">
                <a:effectLst>
                  <a:outerShdw blurRad="38100" dist="38100" dir="2700000" algn="tl">
                    <a:srgbClr val="C0C0C0"/>
                  </a:outerShdw>
                </a:effectLst>
                <a:latin typeface="Arial" charset="0"/>
              </a:rPr>
              <a:t>A. ①⑤⑥③②④               B.⑤④⑥②①③   </a:t>
            </a:r>
          </a:p>
          <a:p>
            <a:pPr indent="200025">
              <a:lnSpc>
                <a:spcPct val="110000"/>
              </a:lnSpc>
              <a:defRPr/>
            </a:pPr>
            <a:r>
              <a:rPr lang="en-US" altLang="zh-CN" sz="2600" b="1">
                <a:effectLst>
                  <a:outerShdw blurRad="38100" dist="38100" dir="2700000" algn="tl">
                    <a:srgbClr val="C0C0C0"/>
                  </a:outerShdw>
                </a:effectLst>
                <a:latin typeface="Arial" charset="0"/>
              </a:rPr>
              <a:t>     C.⑤①④③⑥②                D.②⑤①③④⑥</a:t>
            </a:r>
          </a:p>
        </p:txBody>
      </p:sp>
      <p:sp>
        <p:nvSpPr>
          <p:cNvPr id="4101" name="Rectangle 5"/>
          <p:cNvSpPr>
            <a:spLocks noChangeArrowheads="1"/>
          </p:cNvSpPr>
          <p:nvPr/>
        </p:nvSpPr>
        <p:spPr bwMode="auto">
          <a:xfrm>
            <a:off x="4953000" y="152400"/>
            <a:ext cx="590550" cy="579438"/>
          </a:xfrm>
          <a:prstGeom prst="rect">
            <a:avLst/>
          </a:prstGeom>
          <a:noFill/>
          <a:ln w="9525">
            <a:noFill/>
            <a:miter lim="800000"/>
            <a:headEnd/>
            <a:tailEnd/>
          </a:ln>
          <a:effectLst/>
        </p:spPr>
        <p:txBody>
          <a:bodyPr anchor="ctr">
            <a:spAutoFit/>
          </a:bodyPr>
          <a:lstStyle/>
          <a:p>
            <a:pPr>
              <a:defRPr/>
            </a:pPr>
            <a:r>
              <a:rPr lang="en-US" altLang="zh-CN" sz="3200" b="1">
                <a:solidFill>
                  <a:srgbClr val="FF3300"/>
                </a:solidFill>
                <a:effectLst>
                  <a:outerShdw blurRad="38100" dist="38100" dir="2700000" algn="tl">
                    <a:srgbClr val="C0C0C0"/>
                  </a:outerShdw>
                </a:effectLst>
                <a:latin typeface="Arial" charset="0"/>
              </a:rPr>
              <a:t>C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 calcmode="lin" valueType="num">
                                      <p:cBhvr>
                                        <p:cTn id="7" dur="500" fill="hold"/>
                                        <p:tgtEl>
                                          <p:spTgt spid="4101"/>
                                        </p:tgtEl>
                                        <p:attrNameLst>
                                          <p:attrName>ppt_w</p:attrName>
                                        </p:attrNameLst>
                                      </p:cBhvr>
                                      <p:tavLst>
                                        <p:tav tm="0">
                                          <p:val>
                                            <p:fltVal val="0"/>
                                          </p:val>
                                        </p:tav>
                                        <p:tav tm="100000">
                                          <p:val>
                                            <p:strVal val="#ppt_w"/>
                                          </p:val>
                                        </p:tav>
                                      </p:tavLst>
                                    </p:anim>
                                    <p:anim calcmode="lin" valueType="num">
                                      <p:cBhvr>
                                        <p:cTn id="8" dur="500" fill="hold"/>
                                        <p:tgtEl>
                                          <p:spTgt spid="41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28600" y="1828800"/>
            <a:ext cx="8382000" cy="2998788"/>
          </a:xfrm>
          <a:prstGeom prst="rect">
            <a:avLst/>
          </a:prstGeom>
          <a:noFill/>
          <a:ln w="9525">
            <a:noFill/>
            <a:miter lim="800000"/>
            <a:headEnd/>
            <a:tailEnd/>
          </a:ln>
          <a:effectLst/>
        </p:spPr>
        <p:txBody>
          <a:bodyPr anchor="ctr">
            <a:spAutoFit/>
          </a:bodyPr>
          <a:lstStyle/>
          <a:p>
            <a:pPr indent="200025" algn="ctr">
              <a:lnSpc>
                <a:spcPct val="130000"/>
              </a:lnSpc>
              <a:defRPr/>
            </a:pPr>
            <a:r>
              <a:rPr lang="zh-CN" altLang="en-US" sz="4000" b="1" u="sng">
                <a:solidFill>
                  <a:srgbClr val="FF3300"/>
                </a:solidFill>
                <a:effectLst>
                  <a:outerShdw blurRad="38100" dist="38100" dir="2700000" algn="tl">
                    <a:srgbClr val="C0C0C0"/>
                  </a:outerShdw>
                </a:effectLst>
                <a:latin typeface="Arial" charset="0"/>
              </a:rPr>
              <a:t>技巧二：把握话题衔接</a:t>
            </a:r>
            <a:endParaRPr lang="zh-CN" altLang="en-US" sz="4000" b="1">
              <a:solidFill>
                <a:srgbClr val="FF3300"/>
              </a:solidFill>
              <a:effectLst>
                <a:outerShdw blurRad="38100" dist="38100" dir="2700000" algn="tl">
                  <a:srgbClr val="C0C0C0"/>
                </a:outerShdw>
              </a:effectLst>
              <a:latin typeface="Arial" charset="0"/>
            </a:endParaRPr>
          </a:p>
          <a:p>
            <a:pPr indent="200025">
              <a:lnSpc>
                <a:spcPct val="130000"/>
              </a:lnSpc>
              <a:spcBef>
                <a:spcPct val="105000"/>
              </a:spcBef>
              <a:defRPr/>
            </a:pPr>
            <a:r>
              <a:rPr lang="zh-CN" altLang="en-US" sz="2800" b="1">
                <a:effectLst>
                  <a:outerShdw blurRad="38100" dist="38100" dir="2700000" algn="tl">
                    <a:srgbClr val="C0C0C0"/>
                  </a:outerShdw>
                </a:effectLst>
                <a:latin typeface="Arial" charset="0"/>
              </a:rPr>
              <a:t>        一个文段有一个中心话题，而中心话题是由无数个小话题组成，所以把握住了小话题的衔接，也就把握住整个文段的脉络。</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28600" y="0"/>
            <a:ext cx="8763000" cy="5767388"/>
          </a:xfrm>
          <a:prstGeom prst="rect">
            <a:avLst/>
          </a:prstGeom>
          <a:noFill/>
          <a:ln w="9525">
            <a:noFill/>
            <a:miter lim="800000"/>
            <a:headEnd/>
            <a:tailEnd/>
          </a:ln>
          <a:effectLst/>
        </p:spPr>
        <p:txBody>
          <a:bodyPr anchor="ctr">
            <a:spAutoFit/>
          </a:bodyPr>
          <a:lstStyle/>
          <a:p>
            <a:pPr indent="200025">
              <a:lnSpc>
                <a:spcPct val="110000"/>
              </a:lnSpc>
              <a:defRPr/>
            </a:pPr>
            <a:r>
              <a:rPr lang="zh-CN" altLang="en-US" sz="2600" b="1">
                <a:effectLst>
                  <a:outerShdw blurRad="38100" dist="38100" dir="2700000" algn="tl">
                    <a:srgbClr val="C0C0C0"/>
                  </a:outerShdw>
                </a:effectLst>
                <a:latin typeface="Arial" charset="0"/>
              </a:rPr>
              <a:t>将下列</a:t>
            </a:r>
            <a:r>
              <a:rPr lang="en-US" altLang="zh-CN" sz="2600" b="1">
                <a:effectLst>
                  <a:outerShdw blurRad="38100" dist="38100" dir="2700000" algn="tl">
                    <a:srgbClr val="C0C0C0"/>
                  </a:outerShdw>
                </a:effectLst>
                <a:latin typeface="Arial" charset="0"/>
              </a:rPr>
              <a:t>6</a:t>
            </a:r>
            <a:r>
              <a:rPr lang="zh-CN" altLang="en-US" sz="2600" b="1">
                <a:effectLst>
                  <a:outerShdw blurRad="38100" dist="38100" dir="2700000" algn="tl">
                    <a:srgbClr val="C0C0C0"/>
                  </a:outerShdw>
                </a:effectLst>
                <a:latin typeface="Arial" charset="0"/>
              </a:rPr>
              <a:t>个句子重新排列，语序正确的是（        ）</a:t>
            </a:r>
          </a:p>
          <a:p>
            <a:pPr indent="200025">
              <a:lnSpc>
                <a:spcPct val="110000"/>
              </a:lnSpc>
              <a:defRPr/>
            </a:pPr>
            <a:r>
              <a:rPr lang="zh-CN" altLang="en-US" sz="2600" b="1">
                <a:effectLst>
                  <a:outerShdw blurRad="38100" dist="38100" dir="2700000" algn="tl">
                    <a:srgbClr val="C0C0C0"/>
                  </a:outerShdw>
                </a:effectLst>
                <a:latin typeface="Arial" charset="0"/>
              </a:rPr>
              <a:t>  ① 在丹麦、瑞典等北欧国家发现和出土的大量石斧、石制矛头、箭头和其他石制工具以及树干造出的独木舟便是遗证。  ② 陆地上的积冰融化后，很快就出现了苔藓、地衣和细草，这些冻土原始植物引来了驯鹿等动物 </a:t>
            </a:r>
          </a:p>
          <a:p>
            <a:pPr indent="200025">
              <a:lnSpc>
                <a:spcPct val="110000"/>
              </a:lnSpc>
              <a:defRPr/>
            </a:pPr>
            <a:r>
              <a:rPr lang="zh-CN" altLang="en-US" sz="2600" b="1">
                <a:effectLst>
                  <a:outerShdw blurRad="38100" dist="38100" dir="2700000" algn="tl">
                    <a:srgbClr val="C0C0C0"/>
                  </a:outerShdw>
                </a:effectLst>
                <a:latin typeface="Arial" charset="0"/>
              </a:rPr>
              <a:t>③ 又常年受着从西面和西南面刮来的大西洋暖湿气流的影响，很适合生物的生长  ④ 动物又吸引居住在中欧的猎人在夏天来到北欧狩猎   ⑤ 北欧虽说处于高纬度地区，但这一带正是北大西洋暖流流经的地方</a:t>
            </a:r>
          </a:p>
          <a:p>
            <a:pPr indent="200025">
              <a:lnSpc>
                <a:spcPct val="110000"/>
              </a:lnSpc>
              <a:defRPr/>
            </a:pPr>
            <a:r>
              <a:rPr lang="zh-CN" altLang="en-US" sz="2600" b="1">
                <a:effectLst>
                  <a:outerShdw blurRad="38100" dist="38100" dir="2700000" algn="tl">
                    <a:srgbClr val="C0C0C0"/>
                  </a:outerShdw>
                </a:effectLst>
                <a:latin typeface="Arial" charset="0"/>
              </a:rPr>
              <a:t>⑥ 这大约发生在公元前</a:t>
            </a:r>
            <a:r>
              <a:rPr lang="en-US" altLang="zh-CN" sz="2600" b="1">
                <a:effectLst>
                  <a:outerShdw blurRad="38100" dist="38100" dir="2700000" algn="tl">
                    <a:srgbClr val="C0C0C0"/>
                  </a:outerShdw>
                </a:effectLst>
                <a:latin typeface="Arial" charset="0"/>
              </a:rPr>
              <a:t>8000</a:t>
            </a:r>
            <a:r>
              <a:rPr lang="zh-CN" altLang="en-US" sz="2600" b="1">
                <a:effectLst>
                  <a:outerShdw blurRad="38100" dist="38100" dir="2700000" algn="tl">
                    <a:srgbClr val="C0C0C0"/>
                  </a:outerShdw>
                </a:effectLst>
                <a:latin typeface="Arial" charset="0"/>
              </a:rPr>
              <a:t>年到公元前</a:t>
            </a:r>
            <a:r>
              <a:rPr lang="en-US" altLang="zh-CN" sz="2600" b="1">
                <a:effectLst>
                  <a:outerShdw blurRad="38100" dist="38100" dir="2700000" algn="tl">
                    <a:srgbClr val="C0C0C0"/>
                  </a:outerShdw>
                </a:effectLst>
                <a:latin typeface="Arial" charset="0"/>
              </a:rPr>
              <a:t>6000</a:t>
            </a:r>
            <a:r>
              <a:rPr lang="zh-CN" altLang="en-US" sz="2600" b="1">
                <a:effectLst>
                  <a:outerShdw blurRad="38100" dist="38100" dir="2700000" algn="tl">
                    <a:srgbClr val="C0C0C0"/>
                  </a:outerShdw>
                </a:effectLst>
                <a:latin typeface="Arial" charset="0"/>
              </a:rPr>
              <a:t>年的中石器时代</a:t>
            </a:r>
          </a:p>
          <a:p>
            <a:pPr indent="200025">
              <a:lnSpc>
                <a:spcPct val="110000"/>
              </a:lnSpc>
              <a:defRPr/>
            </a:pPr>
            <a:r>
              <a:rPr lang="zh-CN" altLang="en-US" sz="2600" b="1">
                <a:effectLst>
                  <a:outerShdw blurRad="38100" dist="38100" dir="2700000" algn="tl">
                    <a:srgbClr val="C0C0C0"/>
                  </a:outerShdw>
                </a:effectLst>
                <a:latin typeface="Arial" charset="0"/>
              </a:rPr>
              <a:t>   </a:t>
            </a:r>
            <a:r>
              <a:rPr lang="en-US" altLang="zh-CN" sz="2600" b="1">
                <a:effectLst>
                  <a:outerShdw blurRad="38100" dist="38100" dir="2700000" algn="tl">
                    <a:srgbClr val="C0C0C0"/>
                  </a:outerShdw>
                </a:effectLst>
                <a:latin typeface="Arial" charset="0"/>
              </a:rPr>
              <a:t>A.⑥⑤③②④①         B.⑥②④①⑤③    </a:t>
            </a:r>
          </a:p>
          <a:p>
            <a:pPr indent="200025">
              <a:lnSpc>
                <a:spcPct val="110000"/>
              </a:lnSpc>
              <a:defRPr/>
            </a:pPr>
            <a:r>
              <a:rPr lang="en-US" altLang="zh-CN" sz="2600" b="1">
                <a:effectLst>
                  <a:outerShdw blurRad="38100" dist="38100" dir="2700000" algn="tl">
                    <a:srgbClr val="C0C0C0"/>
                  </a:outerShdw>
                </a:effectLst>
                <a:latin typeface="Arial" charset="0"/>
              </a:rPr>
              <a:t>   C.⑤③②④⑥①         D.⑤②③④①⑥</a:t>
            </a:r>
          </a:p>
        </p:txBody>
      </p:sp>
      <p:sp>
        <p:nvSpPr>
          <p:cNvPr id="20483" name="Rectangle 3"/>
          <p:cNvSpPr>
            <a:spLocks noChangeArrowheads="1"/>
          </p:cNvSpPr>
          <p:nvPr/>
        </p:nvSpPr>
        <p:spPr bwMode="auto">
          <a:xfrm>
            <a:off x="6858000" y="0"/>
            <a:ext cx="477838" cy="579438"/>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FF3300"/>
                </a:solidFill>
                <a:effectLst>
                  <a:outerShdw blurRad="38100" dist="38100" dir="2700000" algn="tl">
                    <a:srgbClr val="C0C0C0"/>
                  </a:outerShdw>
                </a:effectLst>
              </a:rPr>
              <a:t>D</a:t>
            </a:r>
          </a:p>
        </p:txBody>
      </p:sp>
      <p:sp>
        <p:nvSpPr>
          <p:cNvPr id="20484" name="Rectangle 4"/>
          <p:cNvSpPr>
            <a:spLocks noChangeArrowheads="1"/>
          </p:cNvSpPr>
          <p:nvPr/>
        </p:nvSpPr>
        <p:spPr bwMode="auto">
          <a:xfrm>
            <a:off x="0" y="5670550"/>
            <a:ext cx="9144000" cy="1187450"/>
          </a:xfrm>
          <a:prstGeom prst="rect">
            <a:avLst/>
          </a:prstGeom>
          <a:noFill/>
          <a:ln w="9525">
            <a:noFill/>
            <a:miter lim="800000"/>
            <a:headEnd/>
            <a:tailEnd/>
          </a:ln>
          <a:effectLst/>
        </p:spPr>
        <p:txBody>
          <a:bodyPr anchor="ctr">
            <a:spAutoFit/>
          </a:bodyPr>
          <a:lstStyle/>
          <a:p>
            <a:pPr>
              <a:defRPr/>
            </a:pPr>
            <a:r>
              <a:rPr lang="zh-CN" altLang="en-US" sz="2400" b="1">
                <a:solidFill>
                  <a:srgbClr val="3333FF"/>
                </a:solidFill>
                <a:effectLst>
                  <a:outerShdw blurRad="38100" dist="38100" dir="2700000" algn="tl">
                    <a:srgbClr val="C0C0C0"/>
                  </a:outerShdw>
                </a:effectLst>
                <a:latin typeface="Arial" charset="0"/>
              </a:rPr>
              <a:t>对比第⑤⑥句，显然⑥句前面应该有相关内容陈述较为合理，排除</a:t>
            </a:r>
            <a:r>
              <a:rPr lang="en-US" altLang="zh-CN" sz="2400" b="1">
                <a:solidFill>
                  <a:srgbClr val="3333FF"/>
                </a:solidFill>
                <a:effectLst>
                  <a:outerShdw blurRad="38100" dist="38100" dir="2700000" algn="tl">
                    <a:srgbClr val="C0C0C0"/>
                  </a:outerShdw>
                </a:effectLst>
                <a:latin typeface="Arial" charset="0"/>
              </a:rPr>
              <a:t>A</a:t>
            </a:r>
            <a:r>
              <a:rPr lang="zh-CN" altLang="en-US" sz="2400" b="1">
                <a:solidFill>
                  <a:srgbClr val="3333FF"/>
                </a:solidFill>
                <a:effectLst>
                  <a:outerShdw blurRad="38100" dist="38100" dir="2700000" algn="tl">
                    <a:srgbClr val="C0C0C0"/>
                  </a:outerShdw>
                </a:effectLst>
                <a:latin typeface="Arial" charset="0"/>
              </a:rPr>
              <a:t>、</a:t>
            </a:r>
            <a:r>
              <a:rPr lang="en-US" altLang="zh-CN" sz="2400" b="1">
                <a:solidFill>
                  <a:srgbClr val="3333FF"/>
                </a:solidFill>
                <a:effectLst>
                  <a:outerShdw blurRad="38100" dist="38100" dir="2700000" algn="tl">
                    <a:srgbClr val="C0C0C0"/>
                  </a:outerShdw>
                </a:effectLst>
                <a:latin typeface="Arial" charset="0"/>
              </a:rPr>
              <a:t>C</a:t>
            </a:r>
            <a:r>
              <a:rPr lang="zh-CN" altLang="en-US" sz="2400" b="1">
                <a:solidFill>
                  <a:srgbClr val="3333FF"/>
                </a:solidFill>
                <a:effectLst>
                  <a:outerShdw blurRad="38100" dist="38100" dir="2700000" algn="tl">
                    <a:srgbClr val="C0C0C0"/>
                  </a:outerShdw>
                </a:effectLst>
                <a:latin typeface="Arial" charset="0"/>
              </a:rPr>
              <a:t>项。再从①⑥句来看，①句是对⑥句的考证，应排在⑥句之后。所以</a:t>
            </a:r>
            <a:r>
              <a:rPr lang="en-US" altLang="zh-CN" sz="2400" b="1">
                <a:solidFill>
                  <a:srgbClr val="3333FF"/>
                </a:solidFill>
                <a:effectLst>
                  <a:outerShdw blurRad="38100" dist="38100" dir="2700000" algn="tl">
                    <a:srgbClr val="C0C0C0"/>
                  </a:outerShdw>
                </a:effectLst>
                <a:latin typeface="Arial" charset="0"/>
              </a:rPr>
              <a:t>D</a:t>
            </a:r>
            <a:r>
              <a:rPr lang="zh-CN" altLang="en-US" sz="2400" b="1">
                <a:solidFill>
                  <a:srgbClr val="3333FF"/>
                </a:solidFill>
                <a:effectLst>
                  <a:outerShdw blurRad="38100" dist="38100" dir="2700000" algn="tl">
                    <a:srgbClr val="C0C0C0"/>
                  </a:outerShdw>
                </a:effectLst>
                <a:latin typeface="Arial" charset="0"/>
              </a:rPr>
              <a:t>项语序正确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2316163"/>
            <a:ext cx="9144000" cy="2139950"/>
          </a:xfrm>
          <a:prstGeom prst="rect">
            <a:avLst/>
          </a:prstGeom>
          <a:noFill/>
          <a:ln w="9525">
            <a:noFill/>
            <a:miter lim="800000"/>
            <a:headEnd/>
            <a:tailEnd/>
          </a:ln>
          <a:effectLst/>
        </p:spPr>
        <p:txBody>
          <a:bodyPr anchor="ctr">
            <a:spAutoFit/>
          </a:bodyPr>
          <a:lstStyle/>
          <a:p>
            <a:pPr indent="200025" algn="ctr">
              <a:lnSpc>
                <a:spcPct val="130000"/>
              </a:lnSpc>
              <a:spcAft>
                <a:spcPct val="70000"/>
              </a:spcAft>
              <a:defRPr/>
            </a:pPr>
            <a:r>
              <a:rPr lang="zh-CN" altLang="en-US" sz="3600" b="1" u="sng">
                <a:solidFill>
                  <a:srgbClr val="FF3300"/>
                </a:solidFill>
                <a:effectLst>
                  <a:outerShdw blurRad="38100" dist="38100" dir="2700000" algn="tl">
                    <a:srgbClr val="C0C0C0"/>
                  </a:outerShdw>
                </a:effectLst>
                <a:latin typeface="Arial" charset="0"/>
              </a:rPr>
              <a:t>技巧三：利用关联词解题</a:t>
            </a:r>
            <a:endParaRPr lang="zh-CN" altLang="en-US" sz="3600" b="1">
              <a:solidFill>
                <a:srgbClr val="FF3300"/>
              </a:solidFill>
              <a:effectLst>
                <a:outerShdw blurRad="38100" dist="38100" dir="2700000" algn="tl">
                  <a:srgbClr val="C0C0C0"/>
                </a:outerShdw>
              </a:effectLst>
              <a:latin typeface="Arial" charset="0"/>
            </a:endParaRPr>
          </a:p>
          <a:p>
            <a:pPr indent="200025">
              <a:lnSpc>
                <a:spcPct val="130000"/>
              </a:lnSpc>
              <a:defRPr/>
            </a:pPr>
            <a:r>
              <a:rPr lang="zh-CN" altLang="en-US" sz="2400" b="1">
                <a:latin typeface="Arial" charset="0"/>
              </a:rPr>
              <a:t>       关联词集中体现了汉语逻辑性，很多文段都是通过关联词来架构的，所以关联词是做好语句排序题的一个突破口。</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228600"/>
            <a:ext cx="9144000" cy="6299200"/>
          </a:xfrm>
          <a:prstGeom prst="rect">
            <a:avLst/>
          </a:prstGeom>
          <a:noFill/>
          <a:ln w="9525">
            <a:noFill/>
            <a:miter lim="800000"/>
            <a:headEnd/>
            <a:tailEnd/>
          </a:ln>
          <a:effectLst/>
        </p:spPr>
        <p:txBody>
          <a:bodyPr anchor="ctr">
            <a:spAutoFit/>
          </a:bodyPr>
          <a:lstStyle/>
          <a:p>
            <a:pPr indent="200025">
              <a:defRPr/>
            </a:pPr>
            <a:r>
              <a:rPr lang="en-US" altLang="zh-CN" sz="2400" b="1">
                <a:latin typeface="Arial" charset="0"/>
              </a:rPr>
              <a:t>1</a:t>
            </a:r>
            <a:r>
              <a:rPr lang="zh-CN" altLang="en-US" sz="2400" b="1">
                <a:latin typeface="Arial" charset="0"/>
              </a:rPr>
              <a:t>、排列组合最连贯的是（       ）</a:t>
            </a:r>
          </a:p>
          <a:p>
            <a:pPr indent="200025">
              <a:defRPr/>
            </a:pPr>
            <a:r>
              <a:rPr lang="zh-CN" altLang="en-US" sz="2400" b="1">
                <a:latin typeface="Arial" charset="0"/>
              </a:rPr>
              <a:t>  ① 任何的企业活动，都要接受伦理道德方面的约束和限制   ② 企业同心合力地珍惜环境品质并不会花费企业太大的成本   ③ </a:t>
            </a:r>
            <a:r>
              <a:rPr lang="zh-CN" altLang="en-US" sz="2400" b="1">
                <a:solidFill>
                  <a:srgbClr val="FF3300"/>
                </a:solidFill>
                <a:effectLst>
                  <a:outerShdw blurRad="38100" dist="38100" dir="2700000" algn="tl">
                    <a:srgbClr val="C0C0C0"/>
                  </a:outerShdw>
                </a:effectLst>
                <a:latin typeface="Arial" charset="0"/>
              </a:rPr>
              <a:t>但是</a:t>
            </a:r>
            <a:r>
              <a:rPr lang="zh-CN" altLang="en-US" sz="2400" b="1">
                <a:latin typeface="Arial" charset="0"/>
              </a:rPr>
              <a:t>，赢利不能是企业的唯一目的，不管它如何的必要   ④ </a:t>
            </a:r>
            <a:r>
              <a:rPr lang="zh-CN" altLang="en-US" sz="2400" b="1">
                <a:solidFill>
                  <a:srgbClr val="FF3300"/>
                </a:solidFill>
                <a:effectLst>
                  <a:outerShdw blurRad="38100" dist="38100" dir="2700000" algn="tl">
                    <a:srgbClr val="C0C0C0"/>
                  </a:outerShdw>
                </a:effectLst>
                <a:latin typeface="Arial" charset="0"/>
              </a:rPr>
              <a:t>而</a:t>
            </a:r>
            <a:r>
              <a:rPr lang="zh-CN" altLang="en-US" sz="2400" b="1">
                <a:latin typeface="Arial" charset="0"/>
              </a:rPr>
              <a:t>对环境的道德责任与义务则更为重要   ⑤ 企业活动是赢利性的   ⑥ </a:t>
            </a:r>
            <a:r>
              <a:rPr lang="zh-CN" altLang="en-US" sz="2400" b="1">
                <a:solidFill>
                  <a:srgbClr val="FF3300"/>
                </a:solidFill>
                <a:effectLst>
                  <a:outerShdw blurRad="38100" dist="38100" dir="2700000" algn="tl">
                    <a:srgbClr val="C0C0C0"/>
                  </a:outerShdw>
                </a:effectLst>
                <a:latin typeface="Arial" charset="0"/>
              </a:rPr>
              <a:t>事实上</a:t>
            </a:r>
            <a:r>
              <a:rPr lang="zh-CN" altLang="en-US" sz="2400" b="1">
                <a:latin typeface="Arial" charset="0"/>
              </a:rPr>
              <a:t>，企业接受环境道德的约束是有利可图的</a:t>
            </a:r>
          </a:p>
          <a:p>
            <a:pPr indent="200025">
              <a:defRPr/>
            </a:pPr>
            <a:r>
              <a:rPr lang="zh-CN" altLang="en-US" sz="2400" b="1">
                <a:latin typeface="Arial" charset="0"/>
              </a:rPr>
              <a:t>      </a:t>
            </a:r>
            <a:r>
              <a:rPr lang="en-US" altLang="zh-CN" sz="2400" b="1">
                <a:latin typeface="Arial" charset="0"/>
              </a:rPr>
              <a:t>A.⑤②①⑥④③    B.⑤④①③⑥②    </a:t>
            </a:r>
          </a:p>
          <a:p>
            <a:pPr indent="200025">
              <a:defRPr/>
            </a:pPr>
            <a:r>
              <a:rPr lang="en-US" altLang="zh-CN" sz="2400" b="1">
                <a:latin typeface="Arial" charset="0"/>
              </a:rPr>
              <a:t>      C.⑥②①④⑤③    D.⑤③①④⑥②</a:t>
            </a:r>
          </a:p>
          <a:p>
            <a:pPr indent="200025">
              <a:defRPr/>
            </a:pPr>
            <a:r>
              <a:rPr lang="en-US" altLang="zh-CN" sz="2400" b="1">
                <a:latin typeface="Arial" charset="0"/>
              </a:rPr>
              <a:t>2</a:t>
            </a:r>
            <a:r>
              <a:rPr lang="zh-CN" altLang="en-US" sz="2400" b="1">
                <a:latin typeface="Arial" charset="0"/>
              </a:rPr>
              <a:t>、请选出下列句子排序正确的一项（         ）</a:t>
            </a:r>
          </a:p>
          <a:p>
            <a:pPr indent="200025">
              <a:defRPr/>
            </a:pPr>
            <a:r>
              <a:rPr lang="zh-CN" altLang="en-US" sz="2400" b="1">
                <a:latin typeface="Arial" charset="0"/>
              </a:rPr>
              <a:t>①</a:t>
            </a:r>
            <a:r>
              <a:rPr lang="zh-CN" altLang="en-US" sz="2400" b="1">
                <a:solidFill>
                  <a:srgbClr val="FF3300"/>
                </a:solidFill>
                <a:effectLst>
                  <a:outerShdw blurRad="38100" dist="38100" dir="2700000" algn="tl">
                    <a:srgbClr val="C0C0C0"/>
                  </a:outerShdw>
                </a:effectLst>
                <a:latin typeface="Arial" charset="0"/>
              </a:rPr>
              <a:t>所以</a:t>
            </a:r>
            <a:r>
              <a:rPr lang="zh-CN" altLang="en-US" sz="2400" b="1">
                <a:latin typeface="Arial" charset="0"/>
              </a:rPr>
              <a:t>，丙烷被幸运地选作火炬的燃料。②</a:t>
            </a:r>
            <a:r>
              <a:rPr lang="zh-CN" altLang="en-US" sz="2400" b="1">
                <a:solidFill>
                  <a:srgbClr val="FF3300"/>
                </a:solidFill>
                <a:effectLst>
                  <a:outerShdw blurRad="38100" dist="38100" dir="2700000" algn="tl">
                    <a:srgbClr val="C0C0C0"/>
                  </a:outerShdw>
                </a:effectLst>
                <a:latin typeface="Arial" charset="0"/>
              </a:rPr>
              <a:t>再说</a:t>
            </a:r>
            <a:r>
              <a:rPr lang="zh-CN" altLang="en-US" sz="2400" b="1">
                <a:latin typeface="Arial" charset="0"/>
              </a:rPr>
              <a:t>丙烷燃烧时产生的火焰呈亮黄色，火炬手跑动时，飘动的火焰在不同背景下都比较醒目。③为什么北京奥运会火炬的燃料选择了丙烷呢？④丙烷不仅符合环保要求，而且可以适应比较宽的温度范围，在零下</a:t>
            </a:r>
            <a:r>
              <a:rPr lang="en-US" altLang="zh-CN" sz="2400" b="1">
                <a:latin typeface="Arial" charset="0"/>
              </a:rPr>
              <a:t>40</a:t>
            </a:r>
            <a:r>
              <a:rPr lang="zh-CN" altLang="en-US" sz="2400" b="1">
                <a:latin typeface="Arial" charset="0"/>
              </a:rPr>
              <a:t>摄氏度时仍能产生</a:t>
            </a:r>
            <a:r>
              <a:rPr lang="en-US" altLang="zh-CN" sz="2400" b="1">
                <a:latin typeface="Arial" charset="0"/>
              </a:rPr>
              <a:t>1</a:t>
            </a:r>
            <a:r>
              <a:rPr lang="zh-CN" altLang="en-US" sz="2400" b="1">
                <a:latin typeface="Arial" charset="0"/>
              </a:rPr>
              <a:t>个以上饱和蒸气压，高于外界大气压，形成燃烧。⑤</a:t>
            </a:r>
            <a:r>
              <a:rPr lang="zh-CN" altLang="en-US" sz="2400" b="1" u="sng">
                <a:solidFill>
                  <a:srgbClr val="FF3300"/>
                </a:solidFill>
                <a:latin typeface="Arial" charset="0"/>
              </a:rPr>
              <a:t>因为</a:t>
            </a:r>
            <a:r>
              <a:rPr lang="zh-CN" altLang="en-US" sz="2400" b="1">
                <a:latin typeface="Arial" charset="0"/>
              </a:rPr>
              <a:t>丙烷燃烧后主要产生水蒸气和二氧化碳，不会对环境造成污染。</a:t>
            </a:r>
          </a:p>
          <a:p>
            <a:pPr indent="200025">
              <a:defRPr/>
            </a:pPr>
            <a:r>
              <a:rPr lang="zh-CN" altLang="en-US" sz="2400" b="1">
                <a:latin typeface="Arial" charset="0"/>
              </a:rPr>
              <a:t>    </a:t>
            </a:r>
            <a:r>
              <a:rPr lang="en-US" altLang="zh-CN" sz="2400" b="1">
                <a:latin typeface="Arial" charset="0"/>
              </a:rPr>
              <a:t>A</a:t>
            </a:r>
            <a:r>
              <a:rPr lang="zh-CN" altLang="en-US" sz="2400" b="1">
                <a:latin typeface="Arial" charset="0"/>
              </a:rPr>
              <a:t>． ③⑤②④①          </a:t>
            </a:r>
            <a:r>
              <a:rPr lang="en-US" altLang="zh-CN" sz="2400" b="1">
                <a:latin typeface="Arial" charset="0"/>
              </a:rPr>
              <a:t>B</a:t>
            </a:r>
            <a:r>
              <a:rPr lang="zh-CN" altLang="en-US" sz="2400" b="1">
                <a:latin typeface="Arial" charset="0"/>
              </a:rPr>
              <a:t>．③④①⑤②      </a:t>
            </a:r>
          </a:p>
          <a:p>
            <a:pPr indent="200025">
              <a:defRPr/>
            </a:pPr>
            <a:r>
              <a:rPr lang="zh-CN" altLang="en-US" sz="2400" b="1">
                <a:latin typeface="Arial" charset="0"/>
              </a:rPr>
              <a:t>    </a:t>
            </a:r>
            <a:r>
              <a:rPr lang="en-US" altLang="zh-CN" sz="2400" b="1">
                <a:latin typeface="Arial" charset="0"/>
              </a:rPr>
              <a:t>C</a:t>
            </a:r>
            <a:r>
              <a:rPr lang="zh-CN" altLang="en-US" sz="2400" b="1">
                <a:latin typeface="Arial" charset="0"/>
              </a:rPr>
              <a:t>． ③⑤④②①          </a:t>
            </a:r>
            <a:r>
              <a:rPr lang="en-US" altLang="zh-CN" sz="2400" b="1">
                <a:latin typeface="Arial" charset="0"/>
              </a:rPr>
              <a:t>D</a:t>
            </a:r>
            <a:r>
              <a:rPr lang="zh-CN" altLang="en-US" sz="2400" b="1">
                <a:latin typeface="Arial" charset="0"/>
              </a:rPr>
              <a:t>．③④②⑤①</a:t>
            </a:r>
          </a:p>
        </p:txBody>
      </p:sp>
      <p:sp>
        <p:nvSpPr>
          <p:cNvPr id="26628" name="Rectangle 4"/>
          <p:cNvSpPr>
            <a:spLocks noChangeArrowheads="1"/>
          </p:cNvSpPr>
          <p:nvPr/>
        </p:nvSpPr>
        <p:spPr bwMode="auto">
          <a:xfrm>
            <a:off x="3886200" y="152400"/>
            <a:ext cx="457200" cy="519113"/>
          </a:xfrm>
          <a:prstGeom prst="rect">
            <a:avLst/>
          </a:prstGeom>
          <a:noFill/>
          <a:ln w="9525">
            <a:noFill/>
            <a:miter lim="800000"/>
            <a:headEnd/>
            <a:tailEnd/>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3300"/>
                </a:solidFill>
                <a:effectLst>
                  <a:outerShdw blurRad="38100" dist="38100" dir="2700000" algn="tl">
                    <a:srgbClr val="C0C0C0"/>
                  </a:outerShdw>
                </a:effectLst>
              </a:rPr>
              <a:t>D</a:t>
            </a:r>
          </a:p>
        </p:txBody>
      </p:sp>
      <p:sp>
        <p:nvSpPr>
          <p:cNvPr id="26629" name="Rectangle 5"/>
          <p:cNvSpPr>
            <a:spLocks noChangeArrowheads="1"/>
          </p:cNvSpPr>
          <p:nvPr/>
        </p:nvSpPr>
        <p:spPr bwMode="auto">
          <a:xfrm>
            <a:off x="5486400" y="2971800"/>
            <a:ext cx="641350" cy="641350"/>
          </a:xfrm>
          <a:prstGeom prst="rect">
            <a:avLst/>
          </a:prstGeom>
          <a:noFill/>
          <a:ln w="9525">
            <a:noFill/>
            <a:miter lim="800000"/>
            <a:headEnd/>
            <a:tailEnd/>
          </a:ln>
          <a:effectLst/>
        </p:spPr>
        <p:txBody>
          <a:bodyPr wrap="none" anchor="ctr">
            <a:spAutoFit/>
          </a:bodyPr>
          <a:lstStyle/>
          <a:p>
            <a:pPr>
              <a:defRPr/>
            </a:pPr>
            <a:r>
              <a:rPr lang="en-US" altLang="zh-CN" sz="3600" b="1">
                <a:solidFill>
                  <a:srgbClr val="FF3300"/>
                </a:solidFill>
                <a:effectLst>
                  <a:outerShdw blurRad="38100" dist="38100" dir="2700000" algn="tl">
                    <a:srgbClr val="C0C0C0"/>
                  </a:outerShdw>
                </a:effectLst>
                <a:latin typeface="Arial" charset="0"/>
              </a:rPr>
              <a:t>C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6629"/>
                                        </p:tgtEl>
                                        <p:attrNameLst>
                                          <p:attrName>style.visibility</p:attrName>
                                        </p:attrNameLst>
                                      </p:cBhvr>
                                      <p:to>
                                        <p:strVal val="visible"/>
                                      </p:to>
                                    </p:set>
                                    <p:anim calcmode="lin" valueType="num">
                                      <p:cBhvr>
                                        <p:cTn id="13" dur="500" fill="hold"/>
                                        <p:tgtEl>
                                          <p:spTgt spid="26629"/>
                                        </p:tgtEl>
                                        <p:attrNameLst>
                                          <p:attrName>ppt_w</p:attrName>
                                        </p:attrNameLst>
                                      </p:cBhvr>
                                      <p:tavLst>
                                        <p:tav tm="0">
                                          <p:val>
                                            <p:fltVal val="0"/>
                                          </p:val>
                                        </p:tav>
                                        <p:tav tm="100000">
                                          <p:val>
                                            <p:strVal val="#ppt_w"/>
                                          </p:val>
                                        </p:tav>
                                      </p:tavLst>
                                    </p:anim>
                                    <p:anim calcmode="lin" valueType="num">
                                      <p:cBhvr>
                                        <p:cTn id="14" dur="500" fill="hold"/>
                                        <p:tgtEl>
                                          <p:spTgt spid="266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P spid="266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152400" y="128588"/>
            <a:ext cx="8763000" cy="6381750"/>
          </a:xfrm>
          <a:prstGeom prst="rect">
            <a:avLst/>
          </a:prstGeom>
          <a:noFill/>
          <a:ln w="9525">
            <a:noFill/>
            <a:miter lim="800000"/>
            <a:headEnd/>
            <a:tailEnd/>
          </a:ln>
          <a:effectLst/>
        </p:spPr>
        <p:txBody>
          <a:bodyPr bIns="0" anchor="ctr">
            <a:spAutoFit/>
          </a:bodyPr>
          <a:lstStyle/>
          <a:p>
            <a:pPr indent="266700" algn="ctr">
              <a:defRPr/>
            </a:pPr>
            <a:r>
              <a:rPr lang="zh-CN" altLang="en-US" sz="3600" b="1" u="sng">
                <a:solidFill>
                  <a:srgbClr val="FF3300"/>
                </a:solidFill>
                <a:effectLst>
                  <a:outerShdw blurRad="38100" dist="38100" dir="2700000" algn="tl">
                    <a:srgbClr val="C0C0C0"/>
                  </a:outerShdw>
                </a:effectLst>
                <a:latin typeface="Arial" charset="0"/>
              </a:rPr>
              <a:t>技巧四：利用时间词解题</a:t>
            </a:r>
            <a:endParaRPr lang="zh-CN" altLang="en-US" sz="3600" b="1">
              <a:solidFill>
                <a:srgbClr val="FF3300"/>
              </a:solidFill>
              <a:effectLst>
                <a:outerShdw blurRad="38100" dist="38100" dir="2700000" algn="tl">
                  <a:srgbClr val="C0C0C0"/>
                </a:outerShdw>
              </a:effectLst>
              <a:latin typeface="Arial" charset="0"/>
            </a:endParaRPr>
          </a:p>
          <a:p>
            <a:pPr indent="266700">
              <a:defRPr/>
            </a:pPr>
            <a:r>
              <a:rPr lang="zh-CN" altLang="en-US" sz="2800" b="1">
                <a:solidFill>
                  <a:srgbClr val="0000CC"/>
                </a:solidFill>
                <a:effectLst>
                  <a:outerShdw blurRad="38100" dist="38100" dir="2700000" algn="tl">
                    <a:srgbClr val="C0C0C0"/>
                  </a:outerShdw>
                </a:effectLst>
                <a:latin typeface="Arial" charset="0"/>
              </a:rPr>
              <a:t>这种题一般是一段按一定时间顺序介绍事物的语段，我们只要抓住语段写作的时间顺序，即可解答这类题。</a:t>
            </a:r>
            <a:r>
              <a:rPr lang="zh-CN" altLang="en-US" sz="2800" b="1">
                <a:latin typeface="Arial" charset="0"/>
              </a:rPr>
              <a:t> </a:t>
            </a:r>
          </a:p>
          <a:p>
            <a:pPr indent="266700">
              <a:lnSpc>
                <a:spcPct val="155000"/>
              </a:lnSpc>
              <a:defRPr/>
            </a:pPr>
            <a:r>
              <a:rPr lang="zh-CN" altLang="en-US" sz="2800" b="1">
                <a:latin typeface="Arial" charset="0"/>
              </a:rPr>
              <a:t>请选出下列句子排序正确的一项（       ）</a:t>
            </a:r>
          </a:p>
          <a:p>
            <a:pPr indent="266700">
              <a:defRPr/>
            </a:pPr>
            <a:r>
              <a:rPr lang="zh-CN" altLang="en-US" sz="2800" b="1">
                <a:latin typeface="Arial" charset="0"/>
              </a:rPr>
              <a:t>①博士除授予学官，还授予一些有专门技艺、专门学问的职官，如</a:t>
            </a:r>
            <a:r>
              <a:rPr lang="zh-CN" altLang="en-US" sz="2800" b="1">
                <a:solidFill>
                  <a:srgbClr val="FF3300"/>
                </a:solidFill>
                <a:effectLst>
                  <a:outerShdw blurRad="38100" dist="38100" dir="2700000" algn="tl">
                    <a:srgbClr val="C0C0C0"/>
                  </a:outerShdw>
                </a:effectLst>
                <a:latin typeface="Arial" charset="0"/>
              </a:rPr>
              <a:t>魏晋</a:t>
            </a:r>
            <a:r>
              <a:rPr lang="zh-CN" altLang="en-US" sz="2800" b="1">
                <a:latin typeface="Arial" charset="0"/>
              </a:rPr>
              <a:t>以后的太医博士、天文博士、历博士、卜博士等。  </a:t>
            </a:r>
          </a:p>
          <a:p>
            <a:pPr indent="266700">
              <a:defRPr/>
            </a:pPr>
            <a:r>
              <a:rPr lang="zh-CN" altLang="en-US" sz="2800" b="1">
                <a:latin typeface="Arial" charset="0"/>
              </a:rPr>
              <a:t>②</a:t>
            </a:r>
            <a:r>
              <a:rPr lang="zh-CN" altLang="en-US" sz="2800" b="1">
                <a:solidFill>
                  <a:srgbClr val="FF3300"/>
                </a:solidFill>
                <a:effectLst>
                  <a:outerShdw blurRad="38100" dist="38100" dir="2700000" algn="tl">
                    <a:srgbClr val="C0C0C0"/>
                  </a:outerShdw>
                </a:effectLst>
                <a:latin typeface="Arial" charset="0"/>
              </a:rPr>
              <a:t>秦始皇</a:t>
            </a:r>
            <a:r>
              <a:rPr lang="zh-CN" altLang="en-US" sz="2800" b="1">
                <a:latin typeface="Arial" charset="0"/>
              </a:rPr>
              <a:t>时，博士只作政府顾问。 </a:t>
            </a:r>
          </a:p>
          <a:p>
            <a:pPr indent="266700">
              <a:defRPr/>
            </a:pPr>
            <a:r>
              <a:rPr lang="zh-CN" altLang="en-US" sz="2800" b="1">
                <a:latin typeface="Arial" charset="0"/>
              </a:rPr>
              <a:t>③</a:t>
            </a:r>
            <a:r>
              <a:rPr lang="zh-CN" altLang="en-US" sz="2800" b="1">
                <a:solidFill>
                  <a:srgbClr val="FF3300"/>
                </a:solidFill>
                <a:effectLst>
                  <a:outerShdw blurRad="38100" dist="38100" dir="2700000" algn="tl">
                    <a:srgbClr val="C0C0C0"/>
                  </a:outerShdw>
                </a:effectLst>
                <a:latin typeface="Arial" charset="0"/>
              </a:rPr>
              <a:t>唐宋</a:t>
            </a:r>
            <a:r>
              <a:rPr lang="zh-CN" altLang="en-US" sz="2800" b="1">
                <a:latin typeface="Arial" charset="0"/>
              </a:rPr>
              <a:t>以后，社会上对从事某种职业的人也俗称博士，如“茶博士”“酒博士”等。</a:t>
            </a:r>
          </a:p>
          <a:p>
            <a:pPr indent="266700">
              <a:defRPr/>
            </a:pPr>
            <a:r>
              <a:rPr lang="zh-CN" altLang="en-US" sz="2800" b="1">
                <a:latin typeface="Arial" charset="0"/>
              </a:rPr>
              <a:t>④</a:t>
            </a:r>
            <a:r>
              <a:rPr lang="zh-CN" altLang="en-US" sz="2800" b="1">
                <a:solidFill>
                  <a:srgbClr val="FF3300"/>
                </a:solidFill>
                <a:effectLst>
                  <a:outerShdw blurRad="38100" dist="38100" dir="2700000" algn="tl">
                    <a:srgbClr val="C0C0C0"/>
                  </a:outerShdw>
                </a:effectLst>
                <a:latin typeface="Arial" charset="0"/>
              </a:rPr>
              <a:t>汉代</a:t>
            </a:r>
            <a:r>
              <a:rPr lang="zh-CN" altLang="en-US" sz="2800" b="1">
                <a:latin typeface="Arial" charset="0"/>
              </a:rPr>
              <a:t>以后，博士开始任学官，担任教学工作。 </a:t>
            </a:r>
          </a:p>
          <a:p>
            <a:pPr indent="266700">
              <a:defRPr/>
            </a:pPr>
            <a:r>
              <a:rPr lang="zh-CN" altLang="en-US" sz="2800" b="1">
                <a:latin typeface="Arial" charset="0"/>
              </a:rPr>
              <a:t>⑤博士在我国古代是个官名，</a:t>
            </a:r>
            <a:r>
              <a:rPr lang="zh-CN" altLang="en-US" sz="2800" b="1">
                <a:solidFill>
                  <a:srgbClr val="FF3300"/>
                </a:solidFill>
                <a:effectLst>
                  <a:outerShdw blurRad="38100" dist="38100" dir="2700000" algn="tl">
                    <a:srgbClr val="C0C0C0"/>
                  </a:outerShdw>
                </a:effectLst>
                <a:latin typeface="Arial" charset="0"/>
              </a:rPr>
              <a:t>最早</a:t>
            </a:r>
            <a:r>
              <a:rPr lang="zh-CN" altLang="en-US" sz="2800" b="1">
                <a:latin typeface="Arial" charset="0"/>
              </a:rPr>
              <a:t>出现在战国时代。         </a:t>
            </a:r>
            <a:r>
              <a:rPr lang="en-US" altLang="zh-CN" sz="2800" b="1">
                <a:latin typeface="Arial" charset="0"/>
              </a:rPr>
              <a:t>A</a:t>
            </a:r>
            <a:r>
              <a:rPr lang="zh-CN" altLang="en-US" sz="2800" b="1">
                <a:latin typeface="Arial" charset="0"/>
              </a:rPr>
              <a:t>．⑤②④①③            </a:t>
            </a:r>
            <a:r>
              <a:rPr lang="en-US" altLang="zh-CN" sz="2800" b="1">
                <a:latin typeface="Arial" charset="0"/>
              </a:rPr>
              <a:t>B</a:t>
            </a:r>
            <a:r>
              <a:rPr lang="zh-CN" altLang="en-US" sz="2800" b="1">
                <a:latin typeface="Arial" charset="0"/>
              </a:rPr>
              <a:t>．①⑤②④③    </a:t>
            </a:r>
          </a:p>
          <a:p>
            <a:pPr indent="266700">
              <a:defRPr/>
            </a:pPr>
            <a:r>
              <a:rPr lang="en-US" altLang="zh-CN" sz="2800" b="1">
                <a:latin typeface="Arial" charset="0"/>
              </a:rPr>
              <a:t>C</a:t>
            </a:r>
            <a:r>
              <a:rPr lang="zh-CN" altLang="en-US" sz="2800" b="1">
                <a:latin typeface="Arial" charset="0"/>
              </a:rPr>
              <a:t>．⑤④③①②            </a:t>
            </a:r>
            <a:r>
              <a:rPr lang="en-US" altLang="zh-CN" sz="2800" b="1">
                <a:latin typeface="Arial" charset="0"/>
              </a:rPr>
              <a:t>D</a:t>
            </a:r>
            <a:r>
              <a:rPr lang="zh-CN" altLang="en-US" sz="2800" b="1">
                <a:latin typeface="Arial" charset="0"/>
              </a:rPr>
              <a:t>．①④②③⑤ </a:t>
            </a:r>
          </a:p>
        </p:txBody>
      </p:sp>
      <p:sp>
        <p:nvSpPr>
          <p:cNvPr id="15364" name="Rectangle 4"/>
          <p:cNvSpPr>
            <a:spLocks noChangeArrowheads="1"/>
          </p:cNvSpPr>
          <p:nvPr/>
        </p:nvSpPr>
        <p:spPr bwMode="auto">
          <a:xfrm>
            <a:off x="5943600" y="1600200"/>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FF3300"/>
                </a:solidFill>
              </a:rPr>
              <a:t>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ppt_w</p:attrName>
                                        </p:attrNameLst>
                                      </p:cBhvr>
                                      <p:tavLst>
                                        <p:tav tm="0">
                                          <p:val>
                                            <p:fltVal val="0"/>
                                          </p:val>
                                        </p:tav>
                                        <p:tav tm="100000">
                                          <p:val>
                                            <p:strVal val="#ppt_w"/>
                                          </p:val>
                                        </p:tav>
                                      </p:tavLst>
                                    </p:anim>
                                    <p:anim calcmode="lin" valueType="num">
                                      <p:cBhvr>
                                        <p:cTn id="8" dur="500" fill="hold"/>
                                        <p:tgtEl>
                                          <p:spTgt spid="1536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Dragon</Template>
  <TotalTime>428</TotalTime>
  <Words>3554</Words>
  <Application>Microsoft Office PowerPoint</Application>
  <PresentationFormat>全屏显示(4:3)</PresentationFormat>
  <Paragraphs>167</Paragraphs>
  <Slides>25</Slides>
  <Notes>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Maiandra GD</vt:lpstr>
      <vt:lpstr>隶书</vt:lpstr>
      <vt:lpstr>Cambria</vt:lpstr>
      <vt:lpstr>华文楷体</vt:lpstr>
      <vt:lpstr>Wingdings 2</vt:lpstr>
      <vt:lpstr>Calibri</vt:lpstr>
      <vt:lpstr>黑体</vt:lpstr>
      <vt:lpstr>Times New Roman</vt:lpstr>
      <vt:lpstr>华文隶书</vt:lpstr>
      <vt:lpstr>龙腾四海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SKR</dc:creator>
  <cp:lastModifiedBy>44704</cp:lastModifiedBy>
  <cp:revision>29</cp:revision>
  <cp:lastPrinted>1601-01-01T00:00:00Z</cp:lastPrinted>
  <dcterms:created xsi:type="dcterms:W3CDTF">1601-01-01T00:00:00Z</dcterms:created>
  <dcterms:modified xsi:type="dcterms:W3CDTF">2021-02-01T03:29:01Z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