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70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5" r:id="rId12"/>
    <p:sldId id="266" r:id="rId13"/>
    <p:sldId id="271" r:id="rId14"/>
    <p:sldId id="268" r:id="rId15"/>
    <p:sldId id="269" r:id="rId16"/>
    <p:sldId id="273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CC"/>
    <a:srgbClr val="FFFF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90"/>
  </p:normalViewPr>
  <p:slideViewPr>
    <p:cSldViewPr showGuides="1"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14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51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2059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60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2061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052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2056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057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2058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2053" name="WordArt 15"/>
          <p:cNvSpPr>
            <a:spLocks noTextEdit="1"/>
          </p:cNvSpPr>
          <p:nvPr/>
        </p:nvSpPr>
        <p:spPr>
          <a:xfrm>
            <a:off x="2339975" y="1196975"/>
            <a:ext cx="4392613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启 事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4" name="WordArt 16"/>
          <p:cNvSpPr>
            <a:spLocks noTextEdit="1"/>
          </p:cNvSpPr>
          <p:nvPr/>
        </p:nvSpPr>
        <p:spPr>
          <a:xfrm>
            <a:off x="3563938" y="2565400"/>
            <a:ext cx="2125662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Qi  shi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267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11275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76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1277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268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11272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73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1274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pic>
        <p:nvPicPr>
          <p:cNvPr id="11269" name="Picture 22" descr="1135P55562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260350"/>
            <a:ext cx="8135937" cy="6264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0" name="Text Box 11"/>
          <p:cNvSpPr txBox="1"/>
          <p:nvPr/>
        </p:nvSpPr>
        <p:spPr>
          <a:xfrm>
            <a:off x="3419475" y="620713"/>
            <a:ext cx="2447925" cy="503237"/>
          </a:xfrm>
          <a:prstGeom prst="rect">
            <a:avLst/>
          </a:prstGeom>
          <a:solidFill>
            <a:srgbClr val="FFCC99"/>
          </a:solidFill>
          <a:ln w="76200" cap="flat" cmpd="tri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200" b="1" dirty="0">
                <a:latin typeface="仿宋_GB2312" pitchFamily="49" charset="-122"/>
                <a:ea typeface="仿宋_GB2312" pitchFamily="49" charset="-122"/>
              </a:rPr>
              <a:t>写作指导 </a:t>
            </a:r>
            <a:r>
              <a:rPr lang="zh-CN" altLang="en-US" sz="1600" b="1" dirty="0">
                <a:latin typeface="仿宋_GB2312" pitchFamily="49" charset="-122"/>
                <a:ea typeface="仿宋_GB2312" pitchFamily="49" charset="-122"/>
              </a:rPr>
              <a:t>之 正文</a:t>
            </a:r>
            <a:endParaRPr lang="zh-CN" altLang="en-US" sz="16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11289" name="Text Box 25"/>
          <p:cNvSpPr txBox="1"/>
          <p:nvPr/>
        </p:nvSpPr>
        <p:spPr>
          <a:xfrm>
            <a:off x="1476375" y="1706563"/>
            <a:ext cx="6696075" cy="337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仿宋_GB2312" pitchFamily="49" charset="-122"/>
              </a:rPr>
              <a:t>正文：</a:t>
            </a:r>
            <a:endParaRPr lang="zh-CN" altLang="en-US" sz="2400" b="1" dirty="0"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49" charset="-122"/>
              </a:rPr>
              <a:t>       </a:t>
            </a:r>
            <a:r>
              <a:rPr lang="zh-CN" altLang="en-US" sz="2400" b="1" u="sng" dirty="0">
                <a:latin typeface="Arial" panose="020B0604020202020204" pitchFamily="34" charset="0"/>
                <a:ea typeface="仿宋_GB2312" pitchFamily="49" charset="-122"/>
              </a:rPr>
              <a:t>表述启事的内容，要把有关事情叙</a:t>
            </a:r>
            <a:r>
              <a:rPr lang="zh-CN" altLang="en-US" sz="2400" b="1" u="sng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49" charset="-122"/>
              </a:rPr>
              <a:t>述清楚。</a:t>
            </a:r>
            <a:r>
              <a:rPr lang="zh-CN" altLang="en-US" sz="2400" b="1" u="sng" dirty="0">
                <a:latin typeface="Arial" panose="020B0604020202020204" pitchFamily="34" charset="0"/>
                <a:ea typeface="仿宋_GB2312" pitchFamily="49" charset="-122"/>
              </a:rPr>
              <a:t>但写招领启事的时候，通常只写招领物</a:t>
            </a:r>
            <a:r>
              <a:rPr lang="zh-CN" altLang="en-US" sz="2400" b="1" u="sng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49" charset="-122"/>
              </a:rPr>
              <a:t>品的名</a:t>
            </a:r>
            <a:r>
              <a:rPr lang="zh-CN" altLang="en-US" sz="2400" b="1" u="sng" dirty="0">
                <a:latin typeface="Arial" panose="020B0604020202020204" pitchFamily="34" charset="0"/>
                <a:ea typeface="仿宋_GB2312" pitchFamily="49" charset="-122"/>
              </a:rPr>
              <a:t>称，不写样式、数目等细节，以防冒领</a:t>
            </a:r>
            <a:r>
              <a:rPr lang="zh-CN" altLang="en-US" sz="2400" b="1" u="sng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49" charset="-122"/>
              </a:rPr>
              <a:t>。</a:t>
            </a:r>
            <a:endParaRPr lang="zh-CN" altLang="en-US" sz="2400" b="1" u="sng" dirty="0">
              <a:solidFill>
                <a:schemeClr val="bg1"/>
              </a:solidFill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zh-CN" altLang="en-US" sz="2400" b="1" u="sng" dirty="0">
                <a:latin typeface="Arial" panose="020B0604020202020204" pitchFamily="34" charset="0"/>
                <a:ea typeface="仿宋_GB2312" pitchFamily="49" charset="-122"/>
              </a:rPr>
              <a:t>启事一般应该遵循“一事一文”的原则。</a:t>
            </a:r>
            <a:endParaRPr lang="zh-CN" altLang="en-US" sz="2400" b="1" u="sng" dirty="0"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49" charset="-122"/>
              </a:rPr>
              <a:t>        </a:t>
            </a:r>
            <a:r>
              <a:rPr lang="zh-CN" altLang="en-US" sz="2400" b="1" u="sng" dirty="0">
                <a:latin typeface="Arial" panose="020B0604020202020204" pitchFamily="34" charset="0"/>
                <a:ea typeface="仿宋_GB2312" pitchFamily="49" charset="-122"/>
              </a:rPr>
              <a:t>正文在标题下另起一行，空两格</a:t>
            </a:r>
            <a:r>
              <a:rPr lang="zh-CN" altLang="en-US" sz="2400" b="1" u="sng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49" charset="-122"/>
              </a:rPr>
              <a:t>书写。正</a:t>
            </a:r>
            <a:r>
              <a:rPr lang="zh-CN" altLang="en-US" sz="2400" b="1" u="sng" dirty="0">
                <a:latin typeface="Arial" panose="020B0604020202020204" pitchFamily="34" charset="0"/>
                <a:ea typeface="仿宋_GB2312" pitchFamily="49" charset="-122"/>
              </a:rPr>
              <a:t>文写完了有的还写上“特此敬告”等字样，</a:t>
            </a:r>
            <a:r>
              <a:rPr lang="zh-CN" altLang="en-US" sz="2400" b="1" u="sng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49" charset="-122"/>
              </a:rPr>
              <a:t>这结余</a:t>
            </a:r>
            <a:r>
              <a:rPr lang="zh-CN" altLang="en-US" sz="2400" b="1" u="sng" dirty="0">
                <a:latin typeface="Arial" panose="020B0604020202020204" pitchFamily="34" charset="0"/>
                <a:ea typeface="仿宋_GB2312" pitchFamily="49" charset="-122"/>
              </a:rPr>
              <a:t>于也可以不写。正文的文字要求简明扼</a:t>
            </a:r>
            <a:r>
              <a:rPr lang="zh-CN" altLang="en-US" sz="2400" b="1" u="sng" dirty="0">
                <a:solidFill>
                  <a:schemeClr val="bg1"/>
                </a:solidFill>
                <a:latin typeface="Arial" panose="020B0604020202020204" pitchFamily="34" charset="0"/>
                <a:ea typeface="仿宋_GB2312" pitchFamily="49" charset="-122"/>
              </a:rPr>
              <a:t>要，不</a:t>
            </a:r>
            <a:r>
              <a:rPr lang="zh-CN" altLang="en-US" sz="2400" b="1" u="sng" dirty="0">
                <a:latin typeface="Arial" panose="020B0604020202020204" pitchFamily="34" charset="0"/>
                <a:ea typeface="仿宋_GB2312" pitchFamily="49" charset="-122"/>
              </a:rPr>
              <a:t>易过长，内容多应分项。</a:t>
            </a:r>
            <a:endParaRPr lang="zh-CN" altLang="en-US" sz="2400" b="1" u="sng" dirty="0">
              <a:latin typeface="Arial" panose="020B0604020202020204" pitchFamily="34" charset="0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1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12301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302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2303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292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12298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299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2300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12293" name="WordArt 11"/>
          <p:cNvSpPr>
            <a:spLocks noTextEdit="1"/>
          </p:cNvSpPr>
          <p:nvPr/>
        </p:nvSpPr>
        <p:spPr>
          <a:xfrm>
            <a:off x="900113" y="908050"/>
            <a:ext cx="3384550" cy="312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阅读上面的内容，请归纳：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 Box 12"/>
          <p:cNvSpPr txBox="1"/>
          <p:nvPr/>
        </p:nvSpPr>
        <p:spPr>
          <a:xfrm>
            <a:off x="1258888" y="1844675"/>
            <a:ext cx="66262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1.</a:t>
            </a:r>
            <a:r>
              <a:rPr lang="zh-CN" altLang="en-US" b="1" dirty="0">
                <a:latin typeface="Arial" panose="020B0604020202020204" pitchFamily="34" charset="0"/>
              </a:rPr>
              <a:t>正文写作的格式是什么？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Text Box 13"/>
          <p:cNvSpPr txBox="1"/>
          <p:nvPr/>
        </p:nvSpPr>
        <p:spPr>
          <a:xfrm>
            <a:off x="1187450" y="2492375"/>
            <a:ext cx="6769100" cy="696913"/>
          </a:xfrm>
          <a:prstGeom prst="rect">
            <a:avLst/>
          </a:prstGeom>
          <a:solidFill>
            <a:srgbClr val="00CCFF"/>
          </a:solidFill>
          <a:ln w="25400" cap="flat" cmpd="sng">
            <a:solidFill>
              <a:srgbClr val="FF99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仿宋_GB2312" pitchFamily="49" charset="-122"/>
              </a:rPr>
              <a:t>答案：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正文的写作格式是：在标题下另起一行，空两格书写。正文写完了有的还写上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特此敬告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等字样，这结语也可以不写。 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4" name="Text Box 14"/>
          <p:cNvSpPr txBox="1"/>
          <p:nvPr/>
        </p:nvSpPr>
        <p:spPr>
          <a:xfrm>
            <a:off x="1258888" y="3500438"/>
            <a:ext cx="66262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2.</a:t>
            </a:r>
            <a:r>
              <a:rPr lang="zh-CN" altLang="en-US" b="1" dirty="0">
                <a:latin typeface="Arial" panose="020B0604020202020204" pitchFamily="34" charset="0"/>
              </a:rPr>
              <a:t>正文在写作时有什么注意事项？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Text Box 15"/>
          <p:cNvSpPr txBox="1"/>
          <p:nvPr/>
        </p:nvSpPr>
        <p:spPr>
          <a:xfrm>
            <a:off x="1187450" y="4005263"/>
            <a:ext cx="6769100" cy="971550"/>
          </a:xfrm>
          <a:prstGeom prst="rect">
            <a:avLst/>
          </a:prstGeom>
          <a:solidFill>
            <a:srgbClr val="00CCFF"/>
          </a:solidFill>
          <a:ln w="25400" cap="flat" cmpd="sng">
            <a:solidFill>
              <a:srgbClr val="FF99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仿宋_GB2312" pitchFamily="49" charset="-122"/>
              </a:rPr>
              <a:t>答案：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① 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一事一文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； 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 ② 文字要简明扼要；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 ③ 内容多要分项。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5" name="Group 23"/>
          <p:cNvGrpSpPr/>
          <p:nvPr/>
        </p:nvGrpSpPr>
        <p:grpSpPr>
          <a:xfrm>
            <a:off x="0" y="-25400"/>
            <a:ext cx="6154738" cy="325438"/>
            <a:chOff x="1745" y="3884"/>
            <a:chExt cx="4103" cy="205"/>
          </a:xfrm>
        </p:grpSpPr>
        <p:sp>
          <p:nvSpPr>
            <p:cNvPr id="13323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324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3325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3316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13320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321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3322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pic>
        <p:nvPicPr>
          <p:cNvPr id="13317" name="Picture 19" descr="未命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333375"/>
            <a:ext cx="8135937" cy="615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Text Box 11"/>
          <p:cNvSpPr txBox="1"/>
          <p:nvPr/>
        </p:nvSpPr>
        <p:spPr>
          <a:xfrm>
            <a:off x="3203575" y="477838"/>
            <a:ext cx="2447925" cy="503237"/>
          </a:xfrm>
          <a:prstGeom prst="rect">
            <a:avLst/>
          </a:prstGeom>
          <a:solidFill>
            <a:srgbClr val="FFFFCC"/>
          </a:solidFill>
          <a:ln w="76200" cap="flat" cmpd="tri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200" b="1" dirty="0">
                <a:latin typeface="仿宋_GB2312" pitchFamily="49" charset="-122"/>
                <a:ea typeface="仿宋_GB2312" pitchFamily="49" charset="-122"/>
              </a:rPr>
              <a:t>写作指导 </a:t>
            </a:r>
            <a:r>
              <a:rPr lang="zh-CN" altLang="en-US" sz="1600" b="1" dirty="0">
                <a:latin typeface="仿宋_GB2312" pitchFamily="49" charset="-122"/>
                <a:ea typeface="仿宋_GB2312" pitchFamily="49" charset="-122"/>
              </a:rPr>
              <a:t>之 结尾</a:t>
            </a:r>
            <a:endParaRPr lang="zh-CN" altLang="en-US" sz="16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18452" name="Text Box 20"/>
          <p:cNvSpPr txBox="1"/>
          <p:nvPr/>
        </p:nvSpPr>
        <p:spPr>
          <a:xfrm>
            <a:off x="2051050" y="1484313"/>
            <a:ext cx="4105275" cy="3378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/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结尾：</a:t>
            </a:r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  <a:p>
            <a:pPr marL="342900" indent="-342900"/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u="sng" dirty="0">
                <a:latin typeface="楷体_GB2312" pitchFamily="49" charset="-122"/>
                <a:ea typeface="楷体_GB2312" pitchFamily="49" charset="-122"/>
              </a:rPr>
              <a:t>在正文的右下方，写上启事单位全称或者个人姓名（如果标题中已经出现机关团体的名称，可以不必再写）以及日期。机关团体的启事一般要加盖公章。有的启事为了取得联系，还要写明地址、电话的等信息。</a:t>
            </a:r>
            <a:endParaRPr lang="zh-CN" altLang="en-US" sz="2400" u="sng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39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14346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47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4348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4340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14343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44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4345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14341" name="Text Box 11"/>
          <p:cNvSpPr txBox="1"/>
          <p:nvPr/>
        </p:nvSpPr>
        <p:spPr>
          <a:xfrm>
            <a:off x="3851275" y="765175"/>
            <a:ext cx="1368425" cy="503238"/>
          </a:xfrm>
          <a:prstGeom prst="rect">
            <a:avLst/>
          </a:prstGeom>
          <a:solidFill>
            <a:srgbClr val="FFFFCC"/>
          </a:solidFill>
          <a:ln w="76200" cap="flat" cmpd="tri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200" b="1" dirty="0">
                <a:latin typeface="仿宋_GB2312" pitchFamily="49" charset="-122"/>
                <a:ea typeface="仿宋_GB2312" pitchFamily="49" charset="-122"/>
              </a:rPr>
              <a:t>小  结</a:t>
            </a:r>
            <a:endParaRPr lang="zh-CN" altLang="en-US" sz="16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2" name="Text Box 12" descr="Water lilies"/>
          <p:cNvSpPr txBox="1"/>
          <p:nvPr/>
        </p:nvSpPr>
        <p:spPr>
          <a:xfrm>
            <a:off x="1619250" y="2298700"/>
            <a:ext cx="6192838" cy="1562100"/>
          </a:xfrm>
          <a:prstGeom prst="rect">
            <a:avLst/>
          </a:prstGeom>
          <a:blipFill rotWithShape="1">
            <a:blip r:embed="rId2">
              <a:alphaModFix amt="31000"/>
            </a:blip>
            <a:stretch>
              <a:fillRect/>
            </a:stretch>
          </a:blipFill>
          <a:ln w="952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latin typeface="Arial" panose="020B0604020202020204" pitchFamily="34" charset="0"/>
              </a:rPr>
              <a:t>       </a:t>
            </a:r>
            <a:r>
              <a:rPr lang="zh-CN" altLang="en-US" sz="2400" b="1" dirty="0">
                <a:latin typeface="Arial" panose="020B0604020202020204" pitchFamily="34" charset="0"/>
                <a:ea typeface="仿宋_GB2312" pitchFamily="49" charset="-122"/>
              </a:rPr>
              <a:t>启事是一种非常常见的应用文，大家应该在实践中掌握它的写法。要弄清楚它的概念、分类、格式（标题、正文、结尾）、要求等。</a:t>
            </a:r>
            <a:endParaRPr lang="zh-CN" altLang="en-US" sz="2400" b="1" dirty="0">
              <a:latin typeface="Arial" panose="020B0604020202020204" pitchFamily="34" charset="0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63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15371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72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5373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5364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15368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69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5370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15365" name="Text Box 14"/>
          <p:cNvSpPr txBox="1"/>
          <p:nvPr/>
        </p:nvSpPr>
        <p:spPr>
          <a:xfrm>
            <a:off x="3857625" y="928688"/>
            <a:ext cx="1368425" cy="503237"/>
          </a:xfrm>
          <a:prstGeom prst="rect">
            <a:avLst/>
          </a:prstGeom>
          <a:solidFill>
            <a:srgbClr val="FFFFCC"/>
          </a:solidFill>
          <a:ln w="76200" cap="flat" cmpd="tri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200" b="1" dirty="0">
                <a:latin typeface="仿宋_GB2312" pitchFamily="49" charset="-122"/>
                <a:ea typeface="仿宋_GB2312" pitchFamily="49" charset="-122"/>
              </a:rPr>
              <a:t>作  业</a:t>
            </a:r>
            <a:endParaRPr lang="zh-CN" altLang="en-US" sz="16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15375" name="Text Box 15" descr="再生纸"/>
          <p:cNvSpPr txBox="1"/>
          <p:nvPr/>
        </p:nvSpPr>
        <p:spPr>
          <a:xfrm>
            <a:off x="1692275" y="2349500"/>
            <a:ext cx="6192838" cy="854075"/>
          </a:xfrm>
          <a:prstGeom prst="rect">
            <a:avLst/>
          </a:prstGeom>
          <a:blipFill rotWithShape="1">
            <a:blip r:embed="rId2"/>
          </a:blip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dirty="0">
                <a:latin typeface="仿宋_GB2312" pitchFamily="49" charset="-122"/>
                <a:ea typeface="仿宋_GB2312" pitchFamily="49" charset="-122"/>
              </a:rPr>
              <a:t>1.</a:t>
            </a: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完成课后第一大题第</a:t>
            </a:r>
            <a:r>
              <a:rPr lang="en-US" altLang="zh-CN" sz="2000" dirty="0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en-US" altLang="zh-CN" sz="2000" dirty="0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小题，写完后小组内部或 </a:t>
            </a: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  同桌之间相互批改评价。 </a:t>
            </a: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15376" name="Text Box 16" descr="再生纸"/>
          <p:cNvSpPr txBox="1"/>
          <p:nvPr/>
        </p:nvSpPr>
        <p:spPr>
          <a:xfrm>
            <a:off x="1692275" y="3727450"/>
            <a:ext cx="6192838" cy="854075"/>
          </a:xfrm>
          <a:prstGeom prst="rect">
            <a:avLst/>
          </a:prstGeom>
          <a:blipFill rotWithShape="1">
            <a:blip r:embed="rId2"/>
          </a:blip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dirty="0">
                <a:latin typeface="仿宋_GB2312" pitchFamily="49" charset="-122"/>
                <a:ea typeface="仿宋_GB2312" pitchFamily="49" charset="-122"/>
              </a:rPr>
              <a:t>2.</a:t>
            </a: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完成课后第二大题，首先要指出该则启事的问题所   </a:t>
            </a: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  在，然后再尽可能小的范围内改写原启事。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5" grpId="0" animBg="1"/>
      <p:bldP spid="153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6387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16393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394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6395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6388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16390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391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6392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16389" name="WordArt 14" descr="白色大理石"/>
          <p:cNvSpPr>
            <a:spLocks noTextEdit="1"/>
          </p:cNvSpPr>
          <p:nvPr/>
        </p:nvSpPr>
        <p:spPr>
          <a:xfrm>
            <a:off x="1258888" y="2349500"/>
            <a:ext cx="6626225" cy="1344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>
                <a:blipFill rotWithShape="0">
                  <a:blip r:embed="rId2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今天就到这里吧，再见！</a:t>
            </a:r>
            <a:endParaRPr lang="zh-CN" altLang="en-US" sz="3600">
              <a:blipFill rotWithShape="0">
                <a:blip r:embed="rId2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7" descr="5086bb386b8552e5d46225c1"/>
          <p:cNvPicPr>
            <a:picLocks noChangeAspect="1"/>
          </p:cNvPicPr>
          <p:nvPr>
            <p:ph type="title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94513"/>
          </a:xfrm>
          <a:ln/>
        </p:spPr>
      </p:pic>
      <p:sp>
        <p:nvSpPr>
          <p:cNvPr id="3075" name="Rectangle 5"/>
          <p:cNvSpPr>
            <a:spLocks noGrp="1"/>
          </p:cNvSpPr>
          <p:nvPr>
            <p:ph sz="half" idx="1"/>
          </p:nvPr>
        </p:nvSpPr>
        <p:spPr>
          <a:ln w="25400">
            <a:solidFill>
              <a:srgbClr val="FF0000">
                <a:alpha val="100000"/>
              </a:srgbClr>
            </a:solidFill>
            <a:prstDash val="dashDot"/>
            <a:miter/>
          </a:ln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  <a:buNone/>
            </a:pPr>
            <a:r>
              <a:rPr lang="en-US" altLang="zh-CN" sz="1200" b="1" dirty="0">
                <a:latin typeface="+mn-lt"/>
                <a:ea typeface="+mn-ea"/>
                <a:cs typeface="+mn-cs"/>
              </a:rPr>
              <a:t> </a:t>
            </a:r>
            <a:r>
              <a:rPr lang="en-US" altLang="zh-CN" sz="200" b="1" dirty="0">
                <a:latin typeface="+mn-lt"/>
                <a:ea typeface="+mn-ea"/>
                <a:cs typeface="+mn-cs"/>
              </a:rPr>
              <a:t>            </a:t>
            </a:r>
            <a:endParaRPr lang="en-US" altLang="zh-CN" sz="200" b="1" dirty="0">
              <a:latin typeface="+mn-lt"/>
              <a:ea typeface="+mn-ea"/>
              <a:cs typeface="+mn-cs"/>
            </a:endParaRP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400" b="1" dirty="0">
                <a:latin typeface="+mn-lt"/>
                <a:ea typeface="+mn-ea"/>
                <a:cs typeface="+mn-cs"/>
              </a:rPr>
              <a:t>               </a:t>
            </a:r>
            <a:r>
              <a:rPr lang="zh-CN" altLang="en-US" sz="2400" b="1" dirty="0">
                <a:latin typeface="+mn-lt"/>
                <a:ea typeface="仿宋_GB2312" pitchFamily="49" charset="-122"/>
                <a:cs typeface="+mn-cs"/>
              </a:rPr>
              <a:t>教学目标</a:t>
            </a:r>
            <a:endParaRPr lang="zh-CN" altLang="en-US" sz="2400" b="1" dirty="0">
              <a:latin typeface="+mn-lt"/>
              <a:ea typeface="仿宋_GB2312" pitchFamily="49" charset="-122"/>
              <a:cs typeface="+mn-cs"/>
            </a:endParaRPr>
          </a:p>
          <a:p>
            <a:pPr eaLnBrk="1" hangingPunct="1">
              <a:buClrTx/>
              <a:buSzTx/>
              <a:buFontTx/>
              <a:buNone/>
            </a:pPr>
            <a:endParaRPr lang="zh-CN" altLang="en-US" sz="2400" b="1" dirty="0">
              <a:latin typeface="+mn-lt"/>
              <a:ea typeface="仿宋_GB2312" pitchFamily="49" charset="-122"/>
              <a:cs typeface="+mn-cs"/>
            </a:endParaRP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 dirty="0">
                <a:latin typeface="仿宋_GB2312" pitchFamily="49" charset="-122"/>
                <a:ea typeface="仿宋_GB2312" pitchFamily="49" charset="-122"/>
                <a:cs typeface="+mn-cs"/>
              </a:rPr>
              <a:t>1</a:t>
            </a:r>
            <a:r>
              <a:rPr lang="zh-CN" altLang="en-US" sz="2000" dirty="0">
                <a:latin typeface="仿宋_GB2312" pitchFamily="49" charset="-122"/>
                <a:ea typeface="仿宋_GB2312" pitchFamily="49" charset="-122"/>
                <a:cs typeface="+mn-cs"/>
              </a:rPr>
              <a:t>．知识目标：了解启事的基本特点，掌握写作启事的方法。</a:t>
            </a:r>
            <a:endParaRPr lang="zh-CN" altLang="en-US" sz="2000" dirty="0">
              <a:latin typeface="仿宋_GB2312" pitchFamily="49" charset="-122"/>
              <a:ea typeface="仿宋_GB2312" pitchFamily="49" charset="-122"/>
              <a:cs typeface="+mn-cs"/>
            </a:endParaRP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 dirty="0">
                <a:latin typeface="仿宋_GB2312" pitchFamily="49" charset="-122"/>
                <a:ea typeface="仿宋_GB2312" pitchFamily="49" charset="-122"/>
                <a:cs typeface="+mn-cs"/>
              </a:rPr>
              <a:t>2</a:t>
            </a:r>
            <a:r>
              <a:rPr lang="zh-CN" altLang="en-US" sz="2000" dirty="0">
                <a:latin typeface="仿宋_GB2312" pitchFamily="49" charset="-122"/>
                <a:ea typeface="仿宋_GB2312" pitchFamily="49" charset="-122"/>
                <a:cs typeface="+mn-cs"/>
              </a:rPr>
              <a:t>．能力目标：注重学生实际写作各种启事的能力，掌握启事的写作格式和内容要求。</a:t>
            </a:r>
            <a:endParaRPr lang="zh-CN" altLang="en-US" sz="2000" dirty="0">
              <a:latin typeface="仿宋_GB2312" pitchFamily="49" charset="-122"/>
              <a:ea typeface="仿宋_GB2312" pitchFamily="49" charset="-122"/>
              <a:cs typeface="+mn-cs"/>
            </a:endParaRP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 dirty="0">
                <a:latin typeface="仿宋_GB2312" pitchFamily="49" charset="-122"/>
                <a:ea typeface="仿宋_GB2312" pitchFamily="49" charset="-122"/>
                <a:cs typeface="+mn-cs"/>
              </a:rPr>
              <a:t>3</a:t>
            </a:r>
            <a:r>
              <a:rPr lang="zh-CN" altLang="en-US" sz="2000" dirty="0">
                <a:latin typeface="仿宋_GB2312" pitchFamily="49" charset="-122"/>
                <a:ea typeface="仿宋_GB2312" pitchFamily="49" charset="-122"/>
                <a:cs typeface="+mn-cs"/>
              </a:rPr>
              <a:t>．情感目标：通过小组交流和合作，提高与人写作完成一项学习或工作任务。</a:t>
            </a:r>
            <a:r>
              <a:rPr lang="zh-CN" altLang="en-US" sz="2400" dirty="0">
                <a:latin typeface="+mn-lt"/>
                <a:ea typeface="+mn-ea"/>
                <a:cs typeface="+mn-cs"/>
              </a:rPr>
              <a:t> </a:t>
            </a:r>
            <a:endParaRPr lang="zh-CN" altLang="en-US" sz="2400" dirty="0">
              <a:latin typeface="+mn-lt"/>
              <a:ea typeface="+mn-ea"/>
              <a:cs typeface="+mn-cs"/>
            </a:endParaRPr>
          </a:p>
        </p:txBody>
      </p:sp>
      <p:sp>
        <p:nvSpPr>
          <p:cNvPr id="3076" name="Text Box 8" descr="蓝色面巾纸"/>
          <p:cNvSpPr txBox="1"/>
          <p:nvPr/>
        </p:nvSpPr>
        <p:spPr>
          <a:xfrm>
            <a:off x="3851275" y="549275"/>
            <a:ext cx="1296988" cy="503238"/>
          </a:xfrm>
          <a:prstGeom prst="rect">
            <a:avLst/>
          </a:prstGeom>
          <a:blipFill rotWithShape="1">
            <a:blip r:embed="rId2"/>
          </a:blipFill>
          <a:ln w="76200" cap="flat" cmpd="tri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200" b="1" dirty="0">
                <a:latin typeface="仿宋_GB2312" pitchFamily="49" charset="-122"/>
                <a:ea typeface="仿宋_GB2312" pitchFamily="49" charset="-122"/>
              </a:rPr>
              <a:t>启  事</a:t>
            </a:r>
            <a:endParaRPr lang="zh-CN" altLang="en-US" sz="22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077" name="Rectangle 9"/>
          <p:cNvSpPr/>
          <p:nvPr/>
        </p:nvSpPr>
        <p:spPr>
          <a:xfrm>
            <a:off x="4572000" y="1582738"/>
            <a:ext cx="4038600" cy="4525962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en-US" altLang="zh-CN" sz="1200" b="1" dirty="0">
                <a:latin typeface="Arial" panose="020B0604020202020204" pitchFamily="34" charset="0"/>
              </a:rPr>
              <a:t> </a:t>
            </a:r>
            <a:r>
              <a:rPr lang="en-US" altLang="zh-CN" sz="200" b="1" dirty="0">
                <a:latin typeface="Arial" panose="020B0604020202020204" pitchFamily="34" charset="0"/>
              </a:rPr>
              <a:t>            </a:t>
            </a:r>
            <a:endParaRPr lang="en-US" altLang="zh-CN" sz="200" b="1" dirty="0">
              <a:latin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2400" b="1" dirty="0">
                <a:latin typeface="Arial" panose="020B0604020202020204" pitchFamily="34" charset="0"/>
              </a:rPr>
              <a:t>               </a:t>
            </a:r>
            <a:r>
              <a:rPr lang="zh-CN" altLang="en-US" sz="2400" b="1" dirty="0">
                <a:latin typeface="Arial" panose="020B0604020202020204" pitchFamily="34" charset="0"/>
                <a:ea typeface="仿宋_GB2312" pitchFamily="49" charset="-122"/>
              </a:rPr>
              <a:t>重点难点</a:t>
            </a:r>
            <a:endParaRPr lang="zh-CN" altLang="en-US" sz="24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endParaRPr lang="zh-CN" altLang="en-US" sz="24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   教学目标：</a:t>
            </a: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2000" dirty="0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．掌握启事的基本特点。</a:t>
            </a: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2000" dirty="0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．启事格式和内容的要求。</a:t>
            </a: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   教学难点：</a:t>
            </a: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   学会写作各种启事。 </a:t>
            </a: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2000" dirty="0">
              <a:latin typeface="仿宋_GB2312" pitchFamily="49" charset="-122"/>
              <a:ea typeface="仿宋_GB2312" pitchFamily="49" charset="-122"/>
            </a:endParaRPr>
          </a:p>
        </p:txBody>
      </p:sp>
      <p:grpSp>
        <p:nvGrpSpPr>
          <p:cNvPr id="3078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3083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84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3085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079" name="Group 23"/>
          <p:cNvGrpSpPr/>
          <p:nvPr/>
        </p:nvGrpSpPr>
        <p:grpSpPr>
          <a:xfrm>
            <a:off x="2987675" y="6546850"/>
            <a:ext cx="6154738" cy="325438"/>
            <a:chOff x="1745" y="3884"/>
            <a:chExt cx="4103" cy="205"/>
          </a:xfrm>
        </p:grpSpPr>
        <p:sp>
          <p:nvSpPr>
            <p:cNvPr id="3080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081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3082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099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4110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11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4112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100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4107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08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4109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4101" name="Text Box 11" descr="蓝色面巾纸"/>
          <p:cNvSpPr txBox="1"/>
          <p:nvPr/>
        </p:nvSpPr>
        <p:spPr>
          <a:xfrm>
            <a:off x="3851275" y="549275"/>
            <a:ext cx="1296988" cy="503238"/>
          </a:xfrm>
          <a:prstGeom prst="rect">
            <a:avLst/>
          </a:prstGeom>
          <a:blipFill rotWithShape="1">
            <a:blip r:embed="rId2"/>
          </a:blipFill>
          <a:ln w="76200" cap="flat" cmpd="tri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200" b="1" dirty="0">
                <a:latin typeface="仿宋_GB2312" pitchFamily="49" charset="-122"/>
                <a:ea typeface="仿宋_GB2312" pitchFamily="49" charset="-122"/>
              </a:rPr>
              <a:t>导  入</a:t>
            </a:r>
            <a:endParaRPr lang="zh-CN" altLang="en-US" sz="22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4102" name="Text Box 13"/>
          <p:cNvSpPr txBox="1"/>
          <p:nvPr/>
        </p:nvSpPr>
        <p:spPr>
          <a:xfrm>
            <a:off x="1258888" y="1230313"/>
            <a:ext cx="65532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案例</a:t>
            </a: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：</a:t>
            </a:r>
            <a:endParaRPr lang="zh-CN" altLang="en-US" b="1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b="1" u="sng" dirty="0">
                <a:latin typeface="仿宋_GB2312" pitchFamily="49" charset="-122"/>
                <a:ea typeface="仿宋_GB2312" pitchFamily="49" charset="-122"/>
              </a:rPr>
              <a:t>王阳在打篮球的时候把一件黑色夹克放在了篮球场边上，结果打完篮球后忘记穿上，再去找的时候已经不见了，他写了一份寻物启事张贴在学校的张贴栏，你看看有什么问题：</a:t>
            </a:r>
            <a:endParaRPr lang="zh-CN" altLang="en-US" b="1" u="sng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5134" name="Text Box 14" descr="窄竖线"/>
          <p:cNvSpPr txBox="1"/>
          <p:nvPr/>
        </p:nvSpPr>
        <p:spPr>
          <a:xfrm>
            <a:off x="2124075" y="2944813"/>
            <a:ext cx="4752975" cy="1200150"/>
          </a:xfrm>
          <a:prstGeom prst="rect">
            <a:avLst/>
          </a:prstGeom>
          <a:pattFill prst="narVert">
            <a:fgClr>
              <a:schemeClr val="folHlink"/>
            </a:fgClr>
            <a:bgClr>
              <a:schemeClr val="bg1"/>
            </a:bgClr>
          </a:patt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哪位同学拣到一件衣服，请交还给王阳。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                          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                                            </a:t>
            </a:r>
            <a:r>
              <a:rPr lang="en-US" altLang="zh-CN" dirty="0">
                <a:latin typeface="Arial" panose="020B0604020202020204" pitchFamily="34" charset="0"/>
              </a:rPr>
              <a:t>2010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20</a:t>
            </a:r>
            <a:r>
              <a:rPr lang="zh-CN" altLang="en-US" dirty="0">
                <a:latin typeface="Arial" panose="020B0604020202020204" pitchFamily="34" charset="0"/>
              </a:rPr>
              <a:t>日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                                                    王  阳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4" name="Group 15"/>
          <p:cNvGrpSpPr/>
          <p:nvPr/>
        </p:nvGrpSpPr>
        <p:grpSpPr>
          <a:xfrm>
            <a:off x="1331913" y="4732338"/>
            <a:ext cx="6335712" cy="641350"/>
            <a:chOff x="748" y="1706"/>
            <a:chExt cx="3493" cy="404"/>
          </a:xfrm>
        </p:grpSpPr>
        <p:pic>
          <p:nvPicPr>
            <p:cNvPr id="4105" name="Picture 16" descr="u=2073881192,36782849&amp;fm=0&amp;gp=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" y="1752"/>
              <a:ext cx="279" cy="2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6" name="Text Box 17"/>
            <p:cNvSpPr txBox="1"/>
            <p:nvPr/>
          </p:nvSpPr>
          <p:spPr>
            <a:xfrm>
              <a:off x="1156" y="1706"/>
              <a:ext cx="3085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b="1" dirty="0">
                  <a:latin typeface="Arial" panose="020B0604020202020204" pitchFamily="34" charset="0"/>
                  <a:ea typeface="仿宋_GB2312" pitchFamily="49" charset="-122"/>
                </a:rPr>
                <a:t>设身处地思考一下，如果你捡到衣服，有可能还给王阳吗？为什么？</a:t>
              </a:r>
              <a:endParaRPr lang="zh-CN" altLang="en-US" b="1" dirty="0">
                <a:latin typeface="Arial" panose="020B0604020202020204" pitchFamily="34" charset="0"/>
                <a:ea typeface="仿宋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3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5134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35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5136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5124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5131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32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5133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pic>
        <p:nvPicPr>
          <p:cNvPr id="5125" name="Picture 11" descr="u=2073881192,36782849&amp;fm=0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8" y="404813"/>
            <a:ext cx="514350" cy="666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WordArt 12"/>
          <p:cNvSpPr>
            <a:spLocks noTextEdit="1"/>
          </p:cNvSpPr>
          <p:nvPr/>
        </p:nvSpPr>
        <p:spPr>
          <a:xfrm>
            <a:off x="1331913" y="476250"/>
            <a:ext cx="1655762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请思考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7" name="Text Box 13"/>
          <p:cNvSpPr txBox="1"/>
          <p:nvPr/>
        </p:nvSpPr>
        <p:spPr>
          <a:xfrm>
            <a:off x="1258888" y="1341438"/>
            <a:ext cx="68421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1</a:t>
            </a:r>
            <a:r>
              <a:rPr lang="zh-CN" altLang="en-US" b="1" dirty="0">
                <a:latin typeface="Arial" panose="020B0604020202020204" pitchFamily="34" charset="0"/>
              </a:rPr>
              <a:t>、上面的启事有什么问题？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6158" name="Text Box 14"/>
          <p:cNvSpPr txBox="1"/>
          <p:nvPr/>
        </p:nvSpPr>
        <p:spPr>
          <a:xfrm>
            <a:off x="1401763" y="1773238"/>
            <a:ext cx="6842125" cy="1490662"/>
          </a:xfrm>
          <a:prstGeom prst="rect">
            <a:avLst/>
          </a:prstGeom>
          <a:solidFill>
            <a:srgbClr val="00CCFF"/>
          </a:solidFill>
          <a:ln w="25400" cap="flat" cmpd="sng">
            <a:solidFill>
              <a:srgbClr val="FF99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提示：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上面的启事有一下几处错误或不足：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（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）没有标题；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（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）内容交代不清，衣服的特征没有说明白，交还方式过于简单，要写明怎么与王阳联系。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（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）结尾的时间和姓名写反了，应该把姓名写在时间上面。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5129" name="Text Box 15"/>
          <p:cNvSpPr txBox="1"/>
          <p:nvPr/>
        </p:nvSpPr>
        <p:spPr>
          <a:xfrm>
            <a:off x="1258888" y="3422650"/>
            <a:ext cx="68421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2</a:t>
            </a:r>
            <a:r>
              <a:rPr lang="zh-CN" altLang="en-US" b="1" dirty="0">
                <a:latin typeface="Arial" panose="020B0604020202020204" pitchFamily="34" charset="0"/>
              </a:rPr>
              <a:t>、假设你是王阳，请你替他重新写一份启事。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6160" name="Text Box 16"/>
          <p:cNvSpPr txBox="1"/>
          <p:nvPr/>
        </p:nvSpPr>
        <p:spPr>
          <a:xfrm>
            <a:off x="1401763" y="3910013"/>
            <a:ext cx="6842125" cy="2039937"/>
          </a:xfrm>
          <a:prstGeom prst="rect">
            <a:avLst/>
          </a:prstGeom>
          <a:solidFill>
            <a:srgbClr val="00CCFF"/>
          </a:solidFill>
          <a:ln w="25400" cap="flat" cmpd="sng">
            <a:solidFill>
              <a:srgbClr val="FF99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                        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寻物启事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由于本人不慎，今天上午在篮球场丢失一件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牌黑色夹克，哪位同学捡到到请与主人王阳联系。本人住男生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号公寓楼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109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室，电话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130xxxxxxxx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诚致谢意！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                                         王   阳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                                       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2010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年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月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20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日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 animBg="1"/>
      <p:bldP spid="61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47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6158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59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6160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148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6155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156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6157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6149" name="Text Box 11"/>
          <p:cNvSpPr txBox="1"/>
          <p:nvPr/>
        </p:nvSpPr>
        <p:spPr>
          <a:xfrm>
            <a:off x="1258888" y="981075"/>
            <a:ext cx="6553200" cy="915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案例</a:t>
            </a: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：</a:t>
            </a:r>
            <a:endParaRPr lang="zh-CN" altLang="en-US" b="1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b="1" u="sng" dirty="0">
                <a:latin typeface="Arial" panose="020B0604020202020204" pitchFamily="34" charset="0"/>
              </a:rPr>
              <a:t>       </a:t>
            </a:r>
            <a:r>
              <a:rPr lang="zh-CN" altLang="en-US" b="1" u="sng" dirty="0">
                <a:latin typeface="仿宋_GB2312" pitchFamily="49" charset="-122"/>
                <a:ea typeface="仿宋_GB2312" pitchFamily="49" charset="-122"/>
              </a:rPr>
              <a:t>见课后第一大题第</a:t>
            </a:r>
            <a:r>
              <a:rPr lang="en-US" altLang="zh-CN" b="1" u="sng" dirty="0"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b="1" u="sng" dirty="0">
                <a:latin typeface="仿宋_GB2312" pitchFamily="49" charset="-122"/>
                <a:ea typeface="仿宋_GB2312" pitchFamily="49" charset="-122"/>
              </a:rPr>
              <a:t>小题，某职业中专餐厅为本校招聘几名服务员，男女不限，请你为该餐厅写一则招聘启事。</a:t>
            </a:r>
            <a:endParaRPr lang="zh-CN" altLang="en-US" b="1" u="sng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6150" name="WordArt 12"/>
          <p:cNvSpPr>
            <a:spLocks noTextEdit="1"/>
          </p:cNvSpPr>
          <p:nvPr/>
        </p:nvSpPr>
        <p:spPr>
          <a:xfrm>
            <a:off x="1331913" y="2324100"/>
            <a:ext cx="1223962" cy="312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请思考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51" name="Picture 13" descr="u=2073881192,36782849&amp;fm=0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8" y="2276475"/>
            <a:ext cx="388937" cy="50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2" name="Text Box 14"/>
          <p:cNvSpPr txBox="1"/>
          <p:nvPr/>
        </p:nvSpPr>
        <p:spPr>
          <a:xfrm>
            <a:off x="1258888" y="2917825"/>
            <a:ext cx="60499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1</a:t>
            </a:r>
            <a:r>
              <a:rPr lang="zh-CN" altLang="en-US" b="1" dirty="0">
                <a:latin typeface="Arial" panose="020B0604020202020204" pitchFamily="34" charset="0"/>
              </a:rPr>
              <a:t>、你都应该在启事中说明哪些问题？你该怎么样写呢？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3" name="Text Box 15"/>
          <p:cNvSpPr txBox="1"/>
          <p:nvPr/>
        </p:nvSpPr>
        <p:spPr>
          <a:xfrm>
            <a:off x="1258888" y="3516313"/>
            <a:ext cx="6553200" cy="1641475"/>
          </a:xfrm>
          <a:prstGeom prst="rect">
            <a:avLst/>
          </a:prstGeom>
          <a:solidFill>
            <a:srgbClr val="00CCFF"/>
          </a:solidFill>
          <a:ln w="25400" cap="flat" cmpd="sng">
            <a:solidFill>
              <a:srgbClr val="FF99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仿宋_GB2312" pitchFamily="49" charset="-122"/>
              </a:rPr>
              <a:t>提示：</a:t>
            </a:r>
            <a:endParaRPr lang="zh-CN" altLang="en-US" sz="2000" dirty="0"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zh-CN" altLang="en-US" sz="2000" dirty="0">
                <a:latin typeface="仿宋_GB2312" pitchFamily="49" charset="-122"/>
                <a:ea typeface="仿宋_GB2312" pitchFamily="49" charset="-122"/>
              </a:rPr>
              <a:t>    我们已经明确招聘的是餐厅服务人员，这是一个已经获得的信息，其次我要考虑应聘人员的个人信息、知识层次、是否有工作经验等问题，同时还需要表明招聘职位的待遇、联系方式等。 </a:t>
            </a:r>
            <a:endParaRPr lang="zh-CN" altLang="en-US" sz="2000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7184" name="WordArt 16"/>
          <p:cNvSpPr>
            <a:spLocks noChangeArrowheads="1" noChangeShapeType="1" noTextEdit="1"/>
          </p:cNvSpPr>
          <p:nvPr/>
        </p:nvSpPr>
        <p:spPr bwMode="auto">
          <a:xfrm>
            <a:off x="1258888" y="6237288"/>
            <a:ext cx="3600450" cy="2159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" cap="none" spc="0" normalizeH="0" baseline="0" noProof="0" smtClean="0">
                <a:ln w="9525">
                  <a:noFill/>
                  <a:round/>
                </a:ln>
                <a:solidFill>
                  <a:schemeClr val="tx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且看下页牛刀小试</a:t>
            </a:r>
            <a:r>
              <a:rPr kumimoji="0" lang="en-US" altLang="zh-CN" sz="3600" b="1" i="0" u="none" strike="noStrike" kern="10" cap="none" spc="0" normalizeH="0" baseline="0" noProof="0" smtClean="0">
                <a:ln w="9525">
                  <a:noFill/>
                  <a:round/>
                </a:ln>
                <a:solidFill>
                  <a:schemeClr val="tx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......</a:t>
            </a:r>
            <a:endParaRPr kumimoji="0" lang="zh-CN" altLang="en-US" sz="3600" b="1" i="0" u="none" strike="noStrike" kern="10" cap="none" spc="0" normalizeH="0" baseline="0" noProof="0" smtClean="0">
              <a:ln w="9525">
                <a:noFill/>
                <a:round/>
              </a:ln>
              <a:solidFill>
                <a:schemeClr val="tx1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1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7178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79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7180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172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7175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76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7177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pic>
        <p:nvPicPr>
          <p:cNvPr id="7173" name="Picture 12" descr="200712119424823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333375"/>
            <a:ext cx="8064500" cy="6191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5" name="Text Box 13"/>
          <p:cNvSpPr txBox="1"/>
          <p:nvPr/>
        </p:nvSpPr>
        <p:spPr>
          <a:xfrm>
            <a:off x="1187450" y="1125538"/>
            <a:ext cx="6840538" cy="4392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                        </a:t>
            </a:r>
            <a:r>
              <a:rPr lang="zh-CN" altLang="en-US" sz="2400" b="1" dirty="0">
                <a:latin typeface="仿宋_GB2312" pitchFamily="49" charset="-122"/>
                <a:ea typeface="仿宋_GB2312" pitchFamily="49" charset="-122"/>
              </a:rPr>
              <a:t>招聘启事</a:t>
            </a:r>
            <a:endParaRPr lang="zh-CN" altLang="en-US" sz="2400" b="1" dirty="0">
              <a:latin typeface="仿宋_GB2312" pitchFamily="49" charset="-122"/>
              <a:ea typeface="仿宋_GB2312" pitchFamily="49" charset="-122"/>
            </a:endParaRPr>
          </a:p>
          <a:p>
            <a:endParaRPr lang="zh-CN" altLang="en-US" sz="2400" b="1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我餐厅因工作需要，向社会招聘服务人员数名，男女不  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限，高中以上文化程度，年龄为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25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～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46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岁之间，有相关专业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学习或工作经验者优先。一旦聘用，试用期半年，月工资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1000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元。试用期满合格者签订聘任合同，月工资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1500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元（不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含奖金），提供三金（养老保险、住房公积金、医疗保险）。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应聘者来时请带上本人身份证和学历证书。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联系地址：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市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区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街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号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公司人事部，联系电话 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130xxxxxxxx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，请找王先生。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本启事长期有效，招满为止。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未尽事宜面谈。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             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                             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餐厅（章）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                            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2010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年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月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20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日 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195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8206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07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8208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196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8203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04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8205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8197" name="Text Box 11" descr="蓝色面巾纸"/>
          <p:cNvSpPr txBox="1"/>
          <p:nvPr/>
        </p:nvSpPr>
        <p:spPr>
          <a:xfrm>
            <a:off x="3851275" y="549275"/>
            <a:ext cx="1296988" cy="503238"/>
          </a:xfrm>
          <a:prstGeom prst="rect">
            <a:avLst/>
          </a:prstGeom>
          <a:blipFill rotWithShape="1">
            <a:blip r:embed="rId2"/>
          </a:blipFill>
          <a:ln w="76200" cap="flat" cmpd="tri">
            <a:solidFill>
              <a:srgbClr val="0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200" b="1" dirty="0">
                <a:latin typeface="仿宋_GB2312" pitchFamily="49" charset="-122"/>
                <a:ea typeface="仿宋_GB2312" pitchFamily="49" charset="-122"/>
              </a:rPr>
              <a:t>入  题</a:t>
            </a:r>
            <a:endParaRPr lang="zh-CN" altLang="en-US" sz="22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8198" name="WordArt 12"/>
          <p:cNvSpPr>
            <a:spLocks noTextEdit="1"/>
          </p:cNvSpPr>
          <p:nvPr/>
        </p:nvSpPr>
        <p:spPr>
          <a:xfrm>
            <a:off x="1042988" y="1196975"/>
            <a:ext cx="1223962" cy="312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请思考：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199" name="Text Box 13"/>
          <p:cNvSpPr txBox="1"/>
          <p:nvPr/>
        </p:nvSpPr>
        <p:spPr>
          <a:xfrm>
            <a:off x="1258888" y="1635125"/>
            <a:ext cx="66262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1.  </a:t>
            </a:r>
            <a:r>
              <a:rPr lang="zh-CN" altLang="en-US" b="1" dirty="0">
                <a:latin typeface="Arial" panose="020B0604020202020204" pitchFamily="34" charset="0"/>
              </a:rPr>
              <a:t>你能用自己的语言在加上自己对上面两个启事案例的理解，说说什么叫启事吗？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30" name="Text Box 14"/>
          <p:cNvSpPr txBox="1"/>
          <p:nvPr/>
        </p:nvSpPr>
        <p:spPr>
          <a:xfrm>
            <a:off x="1331913" y="2327275"/>
            <a:ext cx="6553200" cy="1246188"/>
          </a:xfrm>
          <a:prstGeom prst="rect">
            <a:avLst/>
          </a:prstGeom>
          <a:solidFill>
            <a:srgbClr val="00CCFF"/>
          </a:solidFill>
          <a:ln w="25400" cap="flat" cmpd="sng">
            <a:solidFill>
              <a:srgbClr val="FF99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仿宋_GB2312" pitchFamily="49" charset="-122"/>
              </a:rPr>
              <a:t>答案：</a:t>
            </a:r>
            <a:endParaRPr lang="zh-CN" altLang="en-US" sz="2000" dirty="0"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启事是单位或者个人将自己的要求，提请公众注意或者希望协办而公开张贴，或者在报刊刊登、让电视台、广播电台播出的一种应用文体。 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8201" name="Text Box 15"/>
          <p:cNvSpPr txBox="1"/>
          <p:nvPr/>
        </p:nvSpPr>
        <p:spPr>
          <a:xfrm>
            <a:off x="1258888" y="3709988"/>
            <a:ext cx="66262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2. </a:t>
            </a:r>
            <a:r>
              <a:rPr lang="zh-CN" altLang="en-US" b="1" dirty="0">
                <a:latin typeface="Arial" panose="020B0604020202020204" pitchFamily="34" charset="0"/>
              </a:rPr>
              <a:t>你能说说启事有多少种吗？请举例。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32" name="Text Box 16"/>
          <p:cNvSpPr txBox="1"/>
          <p:nvPr/>
        </p:nvSpPr>
        <p:spPr>
          <a:xfrm>
            <a:off x="1331913" y="4213225"/>
            <a:ext cx="6553200" cy="1520825"/>
          </a:xfrm>
          <a:prstGeom prst="rect">
            <a:avLst/>
          </a:prstGeom>
          <a:solidFill>
            <a:srgbClr val="00CCFF"/>
          </a:solidFill>
          <a:ln w="25400" cap="flat" cmpd="sng">
            <a:solidFill>
              <a:srgbClr val="FF99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仿宋_GB2312" pitchFamily="49" charset="-122"/>
              </a:rPr>
              <a:t>答案：</a:t>
            </a:r>
            <a:endParaRPr lang="zh-CN" altLang="en-US" sz="2000" dirty="0"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       启事一般有三大类：</a:t>
            </a:r>
            <a:endParaRPr lang="zh-CN" altLang="en-US" dirty="0"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       征招类启事：如招聘、招生、招标等；</a:t>
            </a:r>
            <a:endParaRPr lang="zh-CN" altLang="en-US" dirty="0"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       告知类启事：如开业、迁址、遗失等；</a:t>
            </a:r>
            <a:endParaRPr lang="zh-CN" altLang="en-US" dirty="0"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       寻找类启事：如寻人、寻物等。</a:t>
            </a:r>
            <a:endParaRPr lang="zh-CN" altLang="en-US" dirty="0">
              <a:latin typeface="Arial" panose="020B0604020202020204" pitchFamily="34" charset="0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 animBg="1"/>
      <p:bldP spid="92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19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9227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28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9229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9220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9224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25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9226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pic>
        <p:nvPicPr>
          <p:cNvPr id="9221" name="Picture 18" descr="200712616306174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333375"/>
            <a:ext cx="8135938" cy="6191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Text Box 11" descr="信纸"/>
          <p:cNvSpPr txBox="1"/>
          <p:nvPr/>
        </p:nvSpPr>
        <p:spPr>
          <a:xfrm>
            <a:off x="3419475" y="693738"/>
            <a:ext cx="2447925" cy="503237"/>
          </a:xfrm>
          <a:prstGeom prst="rect">
            <a:avLst/>
          </a:prstGeom>
          <a:blipFill rotWithShape="1">
            <a:blip r:embed="rId3"/>
          </a:blipFill>
          <a:ln w="76200" cap="flat" cmpd="tri">
            <a:solidFill>
              <a:srgbClr val="969696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200" b="1" dirty="0">
                <a:solidFill>
                  <a:schemeClr val="hlink"/>
                </a:solidFill>
                <a:latin typeface="仿宋_GB2312" pitchFamily="49" charset="-122"/>
                <a:ea typeface="仿宋_GB2312" pitchFamily="49" charset="-122"/>
              </a:rPr>
              <a:t>写作指导 </a:t>
            </a:r>
            <a:r>
              <a:rPr lang="zh-CN" altLang="en-US" sz="1600" b="1" dirty="0">
                <a:solidFill>
                  <a:schemeClr val="hlink"/>
                </a:solidFill>
                <a:latin typeface="仿宋_GB2312" pitchFamily="49" charset="-122"/>
                <a:ea typeface="仿宋_GB2312" pitchFamily="49" charset="-122"/>
              </a:rPr>
              <a:t>之 标题</a:t>
            </a:r>
            <a:endParaRPr lang="zh-CN" altLang="en-US" sz="1600" b="1" dirty="0">
              <a:solidFill>
                <a:schemeClr val="hlink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10259" name="Text Box 19"/>
          <p:cNvSpPr txBox="1"/>
          <p:nvPr/>
        </p:nvSpPr>
        <p:spPr>
          <a:xfrm>
            <a:off x="1547813" y="1557338"/>
            <a:ext cx="6192837" cy="410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标题：</a:t>
            </a:r>
            <a:endParaRPr lang="zh-CN" altLang="en-US" sz="2400" b="1" dirty="0">
              <a:solidFill>
                <a:srgbClr val="FFFFFF"/>
              </a:solidFill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sz="2400" b="1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在第一行正中间写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启事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二字。事情重要或紧急可加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重要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紧急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等字样；也可写明启事的性质，如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征文启事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招生启事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寻人启事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等；有的还可以在标题上写明启事的基本内容，如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en-US" altLang="zh-CN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市人民政府机关公开招考工作人员启事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en-US" altLang="zh-CN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省</a:t>
            </a:r>
            <a:r>
              <a:rPr lang="en-US" altLang="zh-CN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xx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专业中专新校舍落成启事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等；有的省略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启事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二字只写性质或内容，如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招领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征文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等等；还有的启事以提示性的标题出现，如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敬告用户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敬告读者</a:t>
            </a:r>
            <a:r>
              <a:rPr lang="zh-CN" altLang="en-US" sz="2400" b="1" u="sng" dirty="0">
                <a:solidFill>
                  <a:srgbClr val="FFFFFF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400" b="1" u="sng" dirty="0">
                <a:solidFill>
                  <a:srgbClr val="FFFFFF"/>
                </a:solidFill>
                <a:latin typeface="仿宋_GB2312" pitchFamily="49" charset="-122"/>
                <a:ea typeface="仿宋_GB2312" pitchFamily="49" charset="-122"/>
              </a:rPr>
              <a:t>等等。</a:t>
            </a:r>
            <a:endParaRPr lang="zh-CN" altLang="en-US" sz="2400" b="1" dirty="0">
              <a:solidFill>
                <a:srgbClr val="FFFFFF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5086bb386b8552e5d46225c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Group 23"/>
          <p:cNvGrpSpPr/>
          <p:nvPr/>
        </p:nvGrpSpPr>
        <p:grpSpPr>
          <a:xfrm>
            <a:off x="0" y="0"/>
            <a:ext cx="6154738" cy="325438"/>
            <a:chOff x="1745" y="3884"/>
            <a:chExt cx="4103" cy="205"/>
          </a:xfrm>
        </p:grpSpPr>
        <p:sp>
          <p:nvSpPr>
            <p:cNvPr id="10253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4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0255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244" name="Group 23"/>
          <p:cNvGrpSpPr/>
          <p:nvPr/>
        </p:nvGrpSpPr>
        <p:grpSpPr>
          <a:xfrm>
            <a:off x="2987675" y="6488113"/>
            <a:ext cx="6154738" cy="325437"/>
            <a:chOff x="1745" y="3884"/>
            <a:chExt cx="4103" cy="205"/>
          </a:xfrm>
        </p:grpSpPr>
        <p:sp>
          <p:nvSpPr>
            <p:cNvPr id="10250" name="Line 19"/>
            <p:cNvSpPr/>
            <p:nvPr/>
          </p:nvSpPr>
          <p:spPr>
            <a:xfrm>
              <a:off x="2029" y="4081"/>
              <a:ext cx="3498" cy="0"/>
            </a:xfrm>
            <a:prstGeom prst="line">
              <a:avLst/>
            </a:prstGeom>
            <a:ln w="38100" cap="flat" cmpd="dbl">
              <a:solidFill>
                <a:srgbClr val="99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1" name="Text Box 20"/>
            <p:cNvSpPr txBox="1"/>
            <p:nvPr/>
          </p:nvSpPr>
          <p:spPr>
            <a:xfrm>
              <a:off x="2018" y="3884"/>
              <a:ext cx="3830" cy="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500" dirty="0">
                  <a:latin typeface="华文细黑" charset="-122"/>
                  <a:ea typeface="华文细黑" charset="-122"/>
                </a:rPr>
                <a:t>高等教育出版社中等职业教育课程改革国家规划新教材网络资源</a:t>
              </a:r>
              <a:endParaRPr lang="zh-CN" altLang="en-US" sz="1500" dirty="0">
                <a:latin typeface="华文细黑" charset="-122"/>
                <a:ea typeface="华文细黑" charset="-122"/>
              </a:endParaRPr>
            </a:p>
          </p:txBody>
        </p:sp>
        <p:sp>
          <p:nvSpPr>
            <p:cNvPr id="10252" name="Freeform 21"/>
            <p:cNvSpPr>
              <a:spLocks noEditPoints="1"/>
            </p:cNvSpPr>
            <p:nvPr/>
          </p:nvSpPr>
          <p:spPr>
            <a:xfrm>
              <a:off x="1745" y="3900"/>
              <a:ext cx="237" cy="189"/>
            </a:xfrm>
            <a:custGeom>
              <a:avLst/>
              <a:gdLst>
                <a:gd name="txL" fmla="*/ 0 w 733"/>
                <a:gd name="txT" fmla="*/ 0 h 705"/>
                <a:gd name="txR" fmla="*/ 733 w 733"/>
                <a:gd name="txB" fmla="*/ 705 h 705"/>
              </a:gdLst>
              <a:ahLst/>
              <a:cxnLst>
                <a:cxn ang="0">
                  <a:pos x="24" y="140"/>
                </a:cxn>
                <a:cxn ang="0">
                  <a:pos x="20" y="132"/>
                </a:cxn>
                <a:cxn ang="0">
                  <a:pos x="23" y="106"/>
                </a:cxn>
                <a:cxn ang="0">
                  <a:pos x="24" y="92"/>
                </a:cxn>
                <a:cxn ang="0">
                  <a:pos x="20" y="77"/>
                </a:cxn>
                <a:cxn ang="0">
                  <a:pos x="12" y="78"/>
                </a:cxn>
                <a:cxn ang="0">
                  <a:pos x="39" y="64"/>
                </a:cxn>
                <a:cxn ang="0">
                  <a:pos x="135" y="52"/>
                </a:cxn>
                <a:cxn ang="0">
                  <a:pos x="127" y="26"/>
                </a:cxn>
                <a:cxn ang="0">
                  <a:pos x="157" y="14"/>
                </a:cxn>
                <a:cxn ang="0">
                  <a:pos x="164" y="25"/>
                </a:cxn>
                <a:cxn ang="0">
                  <a:pos x="175" y="35"/>
                </a:cxn>
                <a:cxn ang="0">
                  <a:pos x="179" y="39"/>
                </a:cxn>
                <a:cxn ang="0">
                  <a:pos x="203" y="36"/>
                </a:cxn>
                <a:cxn ang="0">
                  <a:pos x="166" y="54"/>
                </a:cxn>
                <a:cxn ang="0">
                  <a:pos x="220" y="62"/>
                </a:cxn>
                <a:cxn ang="0">
                  <a:pos x="228" y="57"/>
                </a:cxn>
                <a:cxn ang="0">
                  <a:pos x="218" y="89"/>
                </a:cxn>
                <a:cxn ang="0">
                  <a:pos x="218" y="104"/>
                </a:cxn>
                <a:cxn ang="0">
                  <a:pos x="222" y="108"/>
                </a:cxn>
                <a:cxn ang="0">
                  <a:pos x="219" y="137"/>
                </a:cxn>
                <a:cxn ang="0">
                  <a:pos x="124" y="189"/>
                </a:cxn>
                <a:cxn ang="0">
                  <a:pos x="30" y="82"/>
                </a:cxn>
                <a:cxn ang="0">
                  <a:pos x="211" y="80"/>
                </a:cxn>
                <a:cxn ang="0">
                  <a:pos x="120" y="183"/>
                </a:cxn>
                <a:cxn ang="0">
                  <a:pos x="116" y="82"/>
                </a:cxn>
                <a:cxn ang="0">
                  <a:pos x="151" y="79"/>
                </a:cxn>
                <a:cxn ang="0">
                  <a:pos x="102" y="77"/>
                </a:cxn>
                <a:cxn ang="0">
                  <a:pos x="83" y="82"/>
                </a:cxn>
                <a:cxn ang="0">
                  <a:pos x="94" y="83"/>
                </a:cxn>
                <a:cxn ang="0">
                  <a:pos x="167" y="68"/>
                </a:cxn>
                <a:cxn ang="0">
                  <a:pos x="45" y="77"/>
                </a:cxn>
                <a:cxn ang="0">
                  <a:pos x="56" y="72"/>
                </a:cxn>
                <a:cxn ang="0">
                  <a:pos x="35" y="77"/>
                </a:cxn>
                <a:cxn ang="0">
                  <a:pos x="101" y="73"/>
                </a:cxn>
                <a:cxn ang="0">
                  <a:pos x="113" y="72"/>
                </a:cxn>
                <a:cxn ang="0">
                  <a:pos x="24" y="59"/>
                </a:cxn>
                <a:cxn ang="0">
                  <a:pos x="7" y="49"/>
                </a:cxn>
                <a:cxn ang="0">
                  <a:pos x="28" y="43"/>
                </a:cxn>
                <a:cxn ang="0">
                  <a:pos x="48" y="39"/>
                </a:cxn>
                <a:cxn ang="0">
                  <a:pos x="50" y="37"/>
                </a:cxn>
                <a:cxn ang="0">
                  <a:pos x="48" y="29"/>
                </a:cxn>
                <a:cxn ang="0">
                  <a:pos x="37" y="28"/>
                </a:cxn>
                <a:cxn ang="0">
                  <a:pos x="41" y="17"/>
                </a:cxn>
                <a:cxn ang="0">
                  <a:pos x="51" y="24"/>
                </a:cxn>
                <a:cxn ang="0">
                  <a:pos x="102" y="17"/>
                </a:cxn>
                <a:cxn ang="0">
                  <a:pos x="108" y="8"/>
                </a:cxn>
                <a:cxn ang="0">
                  <a:pos x="94" y="31"/>
                </a:cxn>
                <a:cxn ang="0">
                  <a:pos x="104" y="43"/>
                </a:cxn>
                <a:cxn ang="0">
                  <a:pos x="112" y="46"/>
                </a:cxn>
                <a:cxn ang="0">
                  <a:pos x="120" y="48"/>
                </a:cxn>
                <a:cxn ang="0">
                  <a:pos x="126" y="52"/>
                </a:cxn>
                <a:cxn ang="0">
                  <a:pos x="80" y="28"/>
                </a:cxn>
                <a:cxn ang="0">
                  <a:pos x="113" y="27"/>
                </a:cxn>
                <a:cxn ang="0">
                  <a:pos x="123" y="24"/>
                </a:cxn>
                <a:cxn ang="0">
                  <a:pos x="115" y="172"/>
                </a:cxn>
                <a:cxn ang="0">
                  <a:pos x="115" y="119"/>
                </a:cxn>
                <a:cxn ang="0">
                  <a:pos x="203" y="158"/>
                </a:cxn>
              </a:cxnLst>
              <a:rect l="txL" t="txT" r="txR" b="txB"/>
              <a:pathLst>
                <a:path w="733" h="705">
                  <a:moveTo>
                    <a:pt x="368" y="705"/>
                  </a:moveTo>
                  <a:cubicBezTo>
                    <a:pt x="367" y="703"/>
                    <a:pt x="367" y="703"/>
                    <a:pt x="351" y="697"/>
                  </a:cubicBezTo>
                  <a:cubicBezTo>
                    <a:pt x="277" y="671"/>
                    <a:pt x="203" y="654"/>
                    <a:pt x="125" y="642"/>
                  </a:cubicBezTo>
                  <a:cubicBezTo>
                    <a:pt x="108" y="640"/>
                    <a:pt x="91" y="638"/>
                    <a:pt x="74" y="636"/>
                  </a:cubicBezTo>
                  <a:cubicBezTo>
                    <a:pt x="74" y="598"/>
                    <a:pt x="73" y="559"/>
                    <a:pt x="73" y="521"/>
                  </a:cubicBezTo>
                  <a:cubicBezTo>
                    <a:pt x="69" y="521"/>
                    <a:pt x="63" y="528"/>
                    <a:pt x="60" y="530"/>
                  </a:cubicBezTo>
                  <a:cubicBezTo>
                    <a:pt x="42" y="538"/>
                    <a:pt x="46" y="523"/>
                    <a:pt x="46" y="507"/>
                  </a:cubicBezTo>
                  <a:cubicBezTo>
                    <a:pt x="49" y="485"/>
                    <a:pt x="49" y="485"/>
                    <a:pt x="51" y="477"/>
                  </a:cubicBezTo>
                  <a:cubicBezTo>
                    <a:pt x="52" y="483"/>
                    <a:pt x="54" y="488"/>
                    <a:pt x="57" y="493"/>
                  </a:cubicBezTo>
                  <a:cubicBezTo>
                    <a:pt x="59" y="493"/>
                    <a:pt x="61" y="493"/>
                    <a:pt x="63" y="493"/>
                  </a:cubicBezTo>
                  <a:cubicBezTo>
                    <a:pt x="82" y="468"/>
                    <a:pt x="68" y="435"/>
                    <a:pt x="58" y="409"/>
                  </a:cubicBezTo>
                  <a:cubicBezTo>
                    <a:pt x="55" y="407"/>
                    <a:pt x="54" y="407"/>
                    <a:pt x="50" y="407"/>
                  </a:cubicBezTo>
                  <a:cubicBezTo>
                    <a:pt x="46" y="411"/>
                    <a:pt x="46" y="419"/>
                    <a:pt x="45" y="425"/>
                  </a:cubicBezTo>
                  <a:cubicBezTo>
                    <a:pt x="36" y="408"/>
                    <a:pt x="37" y="381"/>
                    <a:pt x="62" y="384"/>
                  </a:cubicBezTo>
                  <a:cubicBezTo>
                    <a:pt x="66" y="387"/>
                    <a:pt x="69" y="396"/>
                    <a:pt x="72" y="397"/>
                  </a:cubicBezTo>
                  <a:cubicBezTo>
                    <a:pt x="75" y="395"/>
                    <a:pt x="73" y="382"/>
                    <a:pt x="73" y="378"/>
                  </a:cubicBezTo>
                  <a:cubicBezTo>
                    <a:pt x="63" y="366"/>
                    <a:pt x="62" y="367"/>
                    <a:pt x="50" y="377"/>
                  </a:cubicBezTo>
                  <a:cubicBezTo>
                    <a:pt x="49" y="362"/>
                    <a:pt x="45" y="348"/>
                    <a:pt x="56" y="336"/>
                  </a:cubicBezTo>
                  <a:cubicBezTo>
                    <a:pt x="63" y="337"/>
                    <a:pt x="67" y="337"/>
                    <a:pt x="71" y="343"/>
                  </a:cubicBezTo>
                  <a:cubicBezTo>
                    <a:pt x="71" y="343"/>
                    <a:pt x="72" y="343"/>
                    <a:pt x="73" y="343"/>
                  </a:cubicBezTo>
                  <a:cubicBezTo>
                    <a:pt x="73" y="324"/>
                    <a:pt x="73" y="305"/>
                    <a:pt x="74" y="286"/>
                  </a:cubicBezTo>
                  <a:cubicBezTo>
                    <a:pt x="70" y="281"/>
                    <a:pt x="66" y="276"/>
                    <a:pt x="62" y="272"/>
                  </a:cubicBezTo>
                  <a:cubicBezTo>
                    <a:pt x="61" y="257"/>
                    <a:pt x="61" y="257"/>
                    <a:pt x="60" y="256"/>
                  </a:cubicBezTo>
                  <a:cubicBezTo>
                    <a:pt x="58" y="256"/>
                    <a:pt x="57" y="256"/>
                    <a:pt x="56" y="256"/>
                  </a:cubicBezTo>
                  <a:cubicBezTo>
                    <a:pt x="47" y="269"/>
                    <a:pt x="54" y="277"/>
                    <a:pt x="61" y="289"/>
                  </a:cubicBezTo>
                  <a:cubicBezTo>
                    <a:pt x="59" y="289"/>
                    <a:pt x="59" y="289"/>
                    <a:pt x="44" y="282"/>
                  </a:cubicBezTo>
                  <a:cubicBezTo>
                    <a:pt x="36" y="276"/>
                    <a:pt x="33" y="269"/>
                    <a:pt x="39" y="259"/>
                  </a:cubicBezTo>
                  <a:cubicBezTo>
                    <a:pt x="39" y="258"/>
                    <a:pt x="39" y="257"/>
                    <a:pt x="39" y="256"/>
                  </a:cubicBezTo>
                  <a:cubicBezTo>
                    <a:pt x="37" y="254"/>
                    <a:pt x="37" y="254"/>
                    <a:pt x="32" y="254"/>
                  </a:cubicBezTo>
                  <a:cubicBezTo>
                    <a:pt x="16" y="262"/>
                    <a:pt x="31" y="284"/>
                    <a:pt x="37" y="292"/>
                  </a:cubicBezTo>
                  <a:cubicBezTo>
                    <a:pt x="31" y="292"/>
                    <a:pt x="24" y="288"/>
                    <a:pt x="19" y="284"/>
                  </a:cubicBezTo>
                  <a:cubicBezTo>
                    <a:pt x="7" y="271"/>
                    <a:pt x="0" y="264"/>
                    <a:pt x="10" y="247"/>
                  </a:cubicBezTo>
                  <a:cubicBezTo>
                    <a:pt x="22" y="238"/>
                    <a:pt x="33" y="230"/>
                    <a:pt x="49" y="230"/>
                  </a:cubicBezTo>
                  <a:cubicBezTo>
                    <a:pt x="58" y="233"/>
                    <a:pt x="68" y="235"/>
                    <a:pt x="78" y="238"/>
                  </a:cubicBezTo>
                  <a:cubicBezTo>
                    <a:pt x="90" y="240"/>
                    <a:pt x="111" y="243"/>
                    <a:pt x="121" y="237"/>
                  </a:cubicBezTo>
                  <a:cubicBezTo>
                    <a:pt x="124" y="223"/>
                    <a:pt x="122" y="219"/>
                    <a:pt x="137" y="219"/>
                  </a:cubicBezTo>
                  <a:cubicBezTo>
                    <a:pt x="144" y="223"/>
                    <a:pt x="148" y="226"/>
                    <a:pt x="156" y="226"/>
                  </a:cubicBezTo>
                  <a:cubicBezTo>
                    <a:pt x="174" y="215"/>
                    <a:pt x="191" y="214"/>
                    <a:pt x="211" y="214"/>
                  </a:cubicBezTo>
                  <a:cubicBezTo>
                    <a:pt x="250" y="217"/>
                    <a:pt x="289" y="222"/>
                    <a:pt x="327" y="221"/>
                  </a:cubicBezTo>
                  <a:cubicBezTo>
                    <a:pt x="358" y="213"/>
                    <a:pt x="388" y="206"/>
                    <a:pt x="418" y="194"/>
                  </a:cubicBezTo>
                  <a:cubicBezTo>
                    <a:pt x="429" y="187"/>
                    <a:pt x="475" y="154"/>
                    <a:pt x="455" y="138"/>
                  </a:cubicBezTo>
                  <a:cubicBezTo>
                    <a:pt x="433" y="133"/>
                    <a:pt x="408" y="127"/>
                    <a:pt x="387" y="138"/>
                  </a:cubicBezTo>
                  <a:cubicBezTo>
                    <a:pt x="386" y="138"/>
                    <a:pt x="385" y="138"/>
                    <a:pt x="384" y="138"/>
                  </a:cubicBezTo>
                  <a:cubicBezTo>
                    <a:pt x="379" y="127"/>
                    <a:pt x="372" y="119"/>
                    <a:pt x="363" y="112"/>
                  </a:cubicBezTo>
                  <a:cubicBezTo>
                    <a:pt x="371" y="104"/>
                    <a:pt x="383" y="104"/>
                    <a:pt x="392" y="98"/>
                  </a:cubicBezTo>
                  <a:cubicBezTo>
                    <a:pt x="402" y="83"/>
                    <a:pt x="410" y="73"/>
                    <a:pt x="427" y="65"/>
                  </a:cubicBezTo>
                  <a:cubicBezTo>
                    <a:pt x="442" y="60"/>
                    <a:pt x="442" y="60"/>
                    <a:pt x="444" y="60"/>
                  </a:cubicBezTo>
                  <a:cubicBezTo>
                    <a:pt x="436" y="67"/>
                    <a:pt x="424" y="75"/>
                    <a:pt x="424" y="86"/>
                  </a:cubicBezTo>
                  <a:cubicBezTo>
                    <a:pt x="429" y="90"/>
                    <a:pt x="438" y="82"/>
                    <a:pt x="442" y="79"/>
                  </a:cubicBezTo>
                  <a:cubicBezTo>
                    <a:pt x="452" y="63"/>
                    <a:pt x="464" y="50"/>
                    <a:pt x="486" y="52"/>
                  </a:cubicBezTo>
                  <a:cubicBezTo>
                    <a:pt x="475" y="58"/>
                    <a:pt x="460" y="72"/>
                    <a:pt x="471" y="85"/>
                  </a:cubicBezTo>
                  <a:cubicBezTo>
                    <a:pt x="480" y="85"/>
                    <a:pt x="489" y="63"/>
                    <a:pt x="493" y="57"/>
                  </a:cubicBezTo>
                  <a:cubicBezTo>
                    <a:pt x="496" y="54"/>
                    <a:pt x="499" y="52"/>
                    <a:pt x="503" y="50"/>
                  </a:cubicBezTo>
                  <a:cubicBezTo>
                    <a:pt x="518" y="50"/>
                    <a:pt x="526" y="51"/>
                    <a:pt x="538" y="63"/>
                  </a:cubicBezTo>
                  <a:cubicBezTo>
                    <a:pt x="522" y="65"/>
                    <a:pt x="499" y="73"/>
                    <a:pt x="508" y="93"/>
                  </a:cubicBezTo>
                  <a:cubicBezTo>
                    <a:pt x="514" y="96"/>
                    <a:pt x="525" y="84"/>
                    <a:pt x="530" y="80"/>
                  </a:cubicBezTo>
                  <a:cubicBezTo>
                    <a:pt x="544" y="75"/>
                    <a:pt x="557" y="72"/>
                    <a:pt x="571" y="81"/>
                  </a:cubicBezTo>
                  <a:cubicBezTo>
                    <a:pt x="579" y="96"/>
                    <a:pt x="570" y="109"/>
                    <a:pt x="561" y="122"/>
                  </a:cubicBezTo>
                  <a:cubicBezTo>
                    <a:pt x="561" y="108"/>
                    <a:pt x="560" y="104"/>
                    <a:pt x="548" y="96"/>
                  </a:cubicBezTo>
                  <a:cubicBezTo>
                    <a:pt x="520" y="88"/>
                    <a:pt x="527" y="117"/>
                    <a:pt x="540" y="129"/>
                  </a:cubicBezTo>
                  <a:cubicBezTo>
                    <a:pt x="554" y="129"/>
                    <a:pt x="568" y="124"/>
                    <a:pt x="583" y="125"/>
                  </a:cubicBezTo>
                  <a:cubicBezTo>
                    <a:pt x="584" y="127"/>
                    <a:pt x="586" y="128"/>
                    <a:pt x="588" y="130"/>
                  </a:cubicBezTo>
                  <a:cubicBezTo>
                    <a:pt x="601" y="152"/>
                    <a:pt x="580" y="162"/>
                    <a:pt x="561" y="171"/>
                  </a:cubicBezTo>
                  <a:cubicBezTo>
                    <a:pt x="560" y="171"/>
                    <a:pt x="560" y="171"/>
                    <a:pt x="559" y="171"/>
                  </a:cubicBezTo>
                  <a:cubicBezTo>
                    <a:pt x="566" y="160"/>
                    <a:pt x="565" y="155"/>
                    <a:pt x="555" y="146"/>
                  </a:cubicBezTo>
                  <a:cubicBezTo>
                    <a:pt x="536" y="146"/>
                    <a:pt x="532" y="160"/>
                    <a:pt x="532" y="175"/>
                  </a:cubicBezTo>
                  <a:cubicBezTo>
                    <a:pt x="548" y="197"/>
                    <a:pt x="589" y="201"/>
                    <a:pt x="613" y="194"/>
                  </a:cubicBezTo>
                  <a:cubicBezTo>
                    <a:pt x="621" y="188"/>
                    <a:pt x="639" y="174"/>
                    <a:pt x="631" y="163"/>
                  </a:cubicBezTo>
                  <a:cubicBezTo>
                    <a:pt x="615" y="156"/>
                    <a:pt x="607" y="164"/>
                    <a:pt x="595" y="174"/>
                  </a:cubicBezTo>
                  <a:cubicBezTo>
                    <a:pt x="595" y="152"/>
                    <a:pt x="604" y="136"/>
                    <a:pt x="628" y="136"/>
                  </a:cubicBezTo>
                  <a:cubicBezTo>
                    <a:pt x="648" y="141"/>
                    <a:pt x="656" y="152"/>
                    <a:pt x="656" y="172"/>
                  </a:cubicBezTo>
                  <a:cubicBezTo>
                    <a:pt x="647" y="194"/>
                    <a:pt x="628" y="203"/>
                    <a:pt x="607" y="210"/>
                  </a:cubicBezTo>
                  <a:cubicBezTo>
                    <a:pt x="579" y="214"/>
                    <a:pt x="550" y="206"/>
                    <a:pt x="524" y="196"/>
                  </a:cubicBezTo>
                  <a:cubicBezTo>
                    <a:pt x="518" y="196"/>
                    <a:pt x="517" y="195"/>
                    <a:pt x="512" y="198"/>
                  </a:cubicBezTo>
                  <a:cubicBezTo>
                    <a:pt x="512" y="200"/>
                    <a:pt x="512" y="201"/>
                    <a:pt x="512" y="202"/>
                  </a:cubicBezTo>
                  <a:cubicBezTo>
                    <a:pt x="525" y="214"/>
                    <a:pt x="547" y="220"/>
                    <a:pt x="564" y="226"/>
                  </a:cubicBezTo>
                  <a:cubicBezTo>
                    <a:pt x="569" y="227"/>
                    <a:pt x="668" y="254"/>
                    <a:pt x="655" y="217"/>
                  </a:cubicBezTo>
                  <a:cubicBezTo>
                    <a:pt x="644" y="212"/>
                    <a:pt x="627" y="221"/>
                    <a:pt x="617" y="224"/>
                  </a:cubicBezTo>
                  <a:cubicBezTo>
                    <a:pt x="619" y="210"/>
                    <a:pt x="635" y="200"/>
                    <a:pt x="648" y="196"/>
                  </a:cubicBezTo>
                  <a:cubicBezTo>
                    <a:pt x="667" y="198"/>
                    <a:pt x="681" y="210"/>
                    <a:pt x="681" y="230"/>
                  </a:cubicBezTo>
                  <a:cubicBezTo>
                    <a:pt x="674" y="254"/>
                    <a:pt x="636" y="255"/>
                    <a:pt x="617" y="254"/>
                  </a:cubicBezTo>
                  <a:cubicBezTo>
                    <a:pt x="605" y="250"/>
                    <a:pt x="511" y="216"/>
                    <a:pt x="507" y="221"/>
                  </a:cubicBezTo>
                  <a:cubicBezTo>
                    <a:pt x="511" y="226"/>
                    <a:pt x="517" y="230"/>
                    <a:pt x="518" y="237"/>
                  </a:cubicBezTo>
                  <a:cubicBezTo>
                    <a:pt x="567" y="254"/>
                    <a:pt x="624" y="277"/>
                    <a:pt x="676" y="265"/>
                  </a:cubicBezTo>
                  <a:cubicBezTo>
                    <a:pt x="698" y="255"/>
                    <a:pt x="715" y="238"/>
                    <a:pt x="705" y="213"/>
                  </a:cubicBezTo>
                  <a:cubicBezTo>
                    <a:pt x="694" y="200"/>
                    <a:pt x="685" y="198"/>
                    <a:pt x="669" y="197"/>
                  </a:cubicBezTo>
                  <a:cubicBezTo>
                    <a:pt x="684" y="184"/>
                    <a:pt x="703" y="185"/>
                    <a:pt x="719" y="195"/>
                  </a:cubicBezTo>
                  <a:cubicBezTo>
                    <a:pt x="733" y="222"/>
                    <a:pt x="720" y="251"/>
                    <a:pt x="701" y="272"/>
                  </a:cubicBezTo>
                  <a:cubicBezTo>
                    <a:pt x="689" y="280"/>
                    <a:pt x="689" y="280"/>
                    <a:pt x="674" y="288"/>
                  </a:cubicBezTo>
                  <a:cubicBezTo>
                    <a:pt x="674" y="303"/>
                    <a:pt x="674" y="318"/>
                    <a:pt x="674" y="332"/>
                  </a:cubicBezTo>
                  <a:cubicBezTo>
                    <a:pt x="674" y="332"/>
                    <a:pt x="675" y="333"/>
                    <a:pt x="675" y="333"/>
                  </a:cubicBezTo>
                  <a:cubicBezTo>
                    <a:pt x="698" y="310"/>
                    <a:pt x="695" y="357"/>
                    <a:pt x="695" y="367"/>
                  </a:cubicBezTo>
                  <a:cubicBezTo>
                    <a:pt x="691" y="364"/>
                    <a:pt x="688" y="361"/>
                    <a:pt x="683" y="359"/>
                  </a:cubicBezTo>
                  <a:cubicBezTo>
                    <a:pt x="671" y="364"/>
                    <a:pt x="674" y="376"/>
                    <a:pt x="674" y="387"/>
                  </a:cubicBezTo>
                  <a:cubicBezTo>
                    <a:pt x="674" y="387"/>
                    <a:pt x="674" y="387"/>
                    <a:pt x="675" y="387"/>
                  </a:cubicBezTo>
                  <a:cubicBezTo>
                    <a:pt x="677" y="383"/>
                    <a:pt x="680" y="379"/>
                    <a:pt x="682" y="375"/>
                  </a:cubicBezTo>
                  <a:cubicBezTo>
                    <a:pt x="705" y="364"/>
                    <a:pt x="705" y="399"/>
                    <a:pt x="701" y="412"/>
                  </a:cubicBezTo>
                  <a:cubicBezTo>
                    <a:pt x="700" y="412"/>
                    <a:pt x="700" y="412"/>
                    <a:pt x="699" y="412"/>
                  </a:cubicBezTo>
                  <a:cubicBezTo>
                    <a:pt x="698" y="405"/>
                    <a:pt x="698" y="397"/>
                    <a:pt x="690" y="397"/>
                  </a:cubicBezTo>
                  <a:cubicBezTo>
                    <a:pt x="689" y="399"/>
                    <a:pt x="688" y="401"/>
                    <a:pt x="686" y="402"/>
                  </a:cubicBezTo>
                  <a:cubicBezTo>
                    <a:pt x="678" y="428"/>
                    <a:pt x="666" y="458"/>
                    <a:pt x="683" y="483"/>
                  </a:cubicBezTo>
                  <a:cubicBezTo>
                    <a:pt x="685" y="483"/>
                    <a:pt x="687" y="483"/>
                    <a:pt x="689" y="483"/>
                  </a:cubicBezTo>
                  <a:cubicBezTo>
                    <a:pt x="692" y="479"/>
                    <a:pt x="693" y="473"/>
                    <a:pt x="694" y="468"/>
                  </a:cubicBezTo>
                  <a:cubicBezTo>
                    <a:pt x="698" y="484"/>
                    <a:pt x="698" y="484"/>
                    <a:pt x="699" y="495"/>
                  </a:cubicBezTo>
                  <a:cubicBezTo>
                    <a:pt x="699" y="521"/>
                    <a:pt x="698" y="534"/>
                    <a:pt x="676" y="512"/>
                  </a:cubicBezTo>
                  <a:cubicBezTo>
                    <a:pt x="676" y="512"/>
                    <a:pt x="675" y="512"/>
                    <a:pt x="675" y="513"/>
                  </a:cubicBezTo>
                  <a:cubicBezTo>
                    <a:pt x="675" y="613"/>
                    <a:pt x="675" y="613"/>
                    <a:pt x="674" y="631"/>
                  </a:cubicBezTo>
                  <a:cubicBezTo>
                    <a:pt x="673" y="632"/>
                    <a:pt x="673" y="633"/>
                    <a:pt x="673" y="633"/>
                  </a:cubicBezTo>
                  <a:cubicBezTo>
                    <a:pt x="582" y="649"/>
                    <a:pt x="493" y="665"/>
                    <a:pt x="405" y="694"/>
                  </a:cubicBezTo>
                  <a:cubicBezTo>
                    <a:pt x="398" y="697"/>
                    <a:pt x="390" y="700"/>
                    <a:pt x="383" y="704"/>
                  </a:cubicBezTo>
                  <a:cubicBezTo>
                    <a:pt x="378" y="704"/>
                    <a:pt x="373" y="704"/>
                    <a:pt x="368" y="705"/>
                  </a:cubicBezTo>
                  <a:close/>
                  <a:moveTo>
                    <a:pt x="371" y="683"/>
                  </a:moveTo>
                  <a:cubicBezTo>
                    <a:pt x="282" y="648"/>
                    <a:pt x="190" y="631"/>
                    <a:pt x="96" y="618"/>
                  </a:cubicBezTo>
                  <a:cubicBezTo>
                    <a:pt x="95" y="617"/>
                    <a:pt x="94" y="617"/>
                    <a:pt x="94" y="616"/>
                  </a:cubicBezTo>
                  <a:cubicBezTo>
                    <a:pt x="94" y="513"/>
                    <a:pt x="94" y="409"/>
                    <a:pt x="94" y="306"/>
                  </a:cubicBezTo>
                  <a:cubicBezTo>
                    <a:pt x="96" y="304"/>
                    <a:pt x="106" y="306"/>
                    <a:pt x="110" y="306"/>
                  </a:cubicBezTo>
                  <a:cubicBezTo>
                    <a:pt x="197" y="319"/>
                    <a:pt x="285" y="329"/>
                    <a:pt x="372" y="341"/>
                  </a:cubicBezTo>
                  <a:cubicBezTo>
                    <a:pt x="386" y="339"/>
                    <a:pt x="400" y="337"/>
                    <a:pt x="414" y="336"/>
                  </a:cubicBezTo>
                  <a:cubicBezTo>
                    <a:pt x="494" y="322"/>
                    <a:pt x="624" y="302"/>
                    <a:pt x="640" y="298"/>
                  </a:cubicBezTo>
                  <a:cubicBezTo>
                    <a:pt x="644" y="298"/>
                    <a:pt x="648" y="298"/>
                    <a:pt x="653" y="297"/>
                  </a:cubicBezTo>
                  <a:cubicBezTo>
                    <a:pt x="653" y="299"/>
                    <a:pt x="653" y="299"/>
                    <a:pt x="653" y="615"/>
                  </a:cubicBezTo>
                  <a:cubicBezTo>
                    <a:pt x="653" y="615"/>
                    <a:pt x="652" y="616"/>
                    <a:pt x="651" y="616"/>
                  </a:cubicBezTo>
                  <a:cubicBezTo>
                    <a:pt x="594" y="625"/>
                    <a:pt x="537" y="638"/>
                    <a:pt x="481" y="650"/>
                  </a:cubicBezTo>
                  <a:cubicBezTo>
                    <a:pt x="447" y="659"/>
                    <a:pt x="412" y="668"/>
                    <a:pt x="380" y="683"/>
                  </a:cubicBezTo>
                  <a:cubicBezTo>
                    <a:pt x="377" y="683"/>
                    <a:pt x="374" y="683"/>
                    <a:pt x="371" y="683"/>
                  </a:cubicBezTo>
                  <a:close/>
                  <a:moveTo>
                    <a:pt x="357" y="320"/>
                  </a:moveTo>
                  <a:cubicBezTo>
                    <a:pt x="348" y="317"/>
                    <a:pt x="344" y="311"/>
                    <a:pt x="340" y="303"/>
                  </a:cubicBezTo>
                  <a:cubicBezTo>
                    <a:pt x="340" y="295"/>
                    <a:pt x="346" y="292"/>
                    <a:pt x="352" y="288"/>
                  </a:cubicBezTo>
                  <a:cubicBezTo>
                    <a:pt x="357" y="288"/>
                    <a:pt x="367" y="288"/>
                    <a:pt x="370" y="291"/>
                  </a:cubicBezTo>
                  <a:cubicBezTo>
                    <a:pt x="366" y="301"/>
                    <a:pt x="357" y="291"/>
                    <a:pt x="358" y="307"/>
                  </a:cubicBezTo>
                  <a:cubicBezTo>
                    <a:pt x="362" y="311"/>
                    <a:pt x="368" y="315"/>
                    <a:pt x="369" y="319"/>
                  </a:cubicBezTo>
                  <a:cubicBezTo>
                    <a:pt x="365" y="320"/>
                    <a:pt x="361" y="320"/>
                    <a:pt x="357" y="320"/>
                  </a:cubicBezTo>
                  <a:close/>
                  <a:moveTo>
                    <a:pt x="389" y="319"/>
                  </a:moveTo>
                  <a:cubicBezTo>
                    <a:pt x="385" y="316"/>
                    <a:pt x="386" y="311"/>
                    <a:pt x="386" y="306"/>
                  </a:cubicBezTo>
                  <a:cubicBezTo>
                    <a:pt x="394" y="281"/>
                    <a:pt x="447" y="286"/>
                    <a:pt x="466" y="295"/>
                  </a:cubicBezTo>
                  <a:cubicBezTo>
                    <a:pt x="466" y="297"/>
                    <a:pt x="466" y="299"/>
                    <a:pt x="466" y="300"/>
                  </a:cubicBezTo>
                  <a:cubicBezTo>
                    <a:pt x="464" y="302"/>
                    <a:pt x="462" y="305"/>
                    <a:pt x="460" y="307"/>
                  </a:cubicBezTo>
                  <a:cubicBezTo>
                    <a:pt x="457" y="308"/>
                    <a:pt x="429" y="312"/>
                    <a:pt x="389" y="319"/>
                  </a:cubicBezTo>
                  <a:close/>
                  <a:moveTo>
                    <a:pt x="318" y="314"/>
                  </a:moveTo>
                  <a:cubicBezTo>
                    <a:pt x="305" y="310"/>
                    <a:pt x="305" y="292"/>
                    <a:pt x="316" y="286"/>
                  </a:cubicBezTo>
                  <a:cubicBezTo>
                    <a:pt x="321" y="286"/>
                    <a:pt x="328" y="284"/>
                    <a:pt x="328" y="290"/>
                  </a:cubicBezTo>
                  <a:cubicBezTo>
                    <a:pt x="316" y="298"/>
                    <a:pt x="321" y="302"/>
                    <a:pt x="322" y="313"/>
                  </a:cubicBezTo>
                  <a:cubicBezTo>
                    <a:pt x="321" y="313"/>
                    <a:pt x="319" y="314"/>
                    <a:pt x="318" y="314"/>
                  </a:cubicBezTo>
                  <a:close/>
                  <a:moveTo>
                    <a:pt x="291" y="311"/>
                  </a:moveTo>
                  <a:cubicBezTo>
                    <a:pt x="280" y="309"/>
                    <a:pt x="269" y="307"/>
                    <a:pt x="258" y="305"/>
                  </a:cubicBezTo>
                  <a:cubicBezTo>
                    <a:pt x="258" y="293"/>
                    <a:pt x="289" y="275"/>
                    <a:pt x="301" y="275"/>
                  </a:cubicBezTo>
                  <a:cubicBezTo>
                    <a:pt x="302" y="276"/>
                    <a:pt x="302" y="276"/>
                    <a:pt x="302" y="277"/>
                  </a:cubicBezTo>
                  <a:cubicBezTo>
                    <a:pt x="296" y="285"/>
                    <a:pt x="291" y="289"/>
                    <a:pt x="291" y="300"/>
                  </a:cubicBezTo>
                  <a:cubicBezTo>
                    <a:pt x="293" y="303"/>
                    <a:pt x="296" y="306"/>
                    <a:pt x="297" y="310"/>
                  </a:cubicBezTo>
                  <a:cubicBezTo>
                    <a:pt x="295" y="310"/>
                    <a:pt x="293" y="310"/>
                    <a:pt x="291" y="311"/>
                  </a:cubicBezTo>
                  <a:close/>
                  <a:moveTo>
                    <a:pt x="522" y="297"/>
                  </a:moveTo>
                  <a:cubicBezTo>
                    <a:pt x="522" y="294"/>
                    <a:pt x="523" y="290"/>
                    <a:pt x="523" y="287"/>
                  </a:cubicBezTo>
                  <a:cubicBezTo>
                    <a:pt x="510" y="278"/>
                    <a:pt x="476" y="280"/>
                    <a:pt x="468" y="265"/>
                  </a:cubicBezTo>
                  <a:cubicBezTo>
                    <a:pt x="468" y="236"/>
                    <a:pt x="489" y="247"/>
                    <a:pt x="502" y="261"/>
                  </a:cubicBezTo>
                  <a:cubicBezTo>
                    <a:pt x="507" y="261"/>
                    <a:pt x="512" y="256"/>
                    <a:pt x="515" y="253"/>
                  </a:cubicBezTo>
                  <a:cubicBezTo>
                    <a:pt x="542" y="256"/>
                    <a:pt x="573" y="271"/>
                    <a:pt x="597" y="282"/>
                  </a:cubicBezTo>
                  <a:cubicBezTo>
                    <a:pt x="597" y="283"/>
                    <a:pt x="597" y="284"/>
                    <a:pt x="597" y="285"/>
                  </a:cubicBezTo>
                  <a:cubicBezTo>
                    <a:pt x="590" y="287"/>
                    <a:pt x="590" y="287"/>
                    <a:pt x="522" y="297"/>
                  </a:cubicBezTo>
                  <a:close/>
                  <a:moveTo>
                    <a:pt x="174" y="295"/>
                  </a:moveTo>
                  <a:cubicBezTo>
                    <a:pt x="162" y="293"/>
                    <a:pt x="150" y="291"/>
                    <a:pt x="139" y="289"/>
                  </a:cubicBezTo>
                  <a:cubicBezTo>
                    <a:pt x="138" y="289"/>
                    <a:pt x="138" y="288"/>
                    <a:pt x="138" y="288"/>
                  </a:cubicBezTo>
                  <a:cubicBezTo>
                    <a:pt x="146" y="285"/>
                    <a:pt x="156" y="280"/>
                    <a:pt x="156" y="269"/>
                  </a:cubicBezTo>
                  <a:cubicBezTo>
                    <a:pt x="154" y="267"/>
                    <a:pt x="152" y="264"/>
                    <a:pt x="150" y="262"/>
                  </a:cubicBezTo>
                  <a:cubicBezTo>
                    <a:pt x="140" y="255"/>
                    <a:pt x="130" y="251"/>
                    <a:pt x="144" y="245"/>
                  </a:cubicBezTo>
                  <a:cubicBezTo>
                    <a:pt x="162" y="245"/>
                    <a:pt x="164" y="258"/>
                    <a:pt x="174" y="270"/>
                  </a:cubicBezTo>
                  <a:cubicBezTo>
                    <a:pt x="191" y="275"/>
                    <a:pt x="193" y="263"/>
                    <a:pt x="196" y="251"/>
                  </a:cubicBezTo>
                  <a:cubicBezTo>
                    <a:pt x="202" y="248"/>
                    <a:pt x="210" y="249"/>
                    <a:pt x="218" y="249"/>
                  </a:cubicBezTo>
                  <a:cubicBezTo>
                    <a:pt x="247" y="260"/>
                    <a:pt x="186" y="291"/>
                    <a:pt x="181" y="294"/>
                  </a:cubicBezTo>
                  <a:cubicBezTo>
                    <a:pt x="179" y="294"/>
                    <a:pt x="176" y="295"/>
                    <a:pt x="174" y="295"/>
                  </a:cubicBezTo>
                  <a:close/>
                  <a:moveTo>
                    <a:pt x="109" y="287"/>
                  </a:moveTo>
                  <a:cubicBezTo>
                    <a:pt x="100" y="286"/>
                    <a:pt x="84" y="285"/>
                    <a:pt x="78" y="278"/>
                  </a:cubicBezTo>
                  <a:cubicBezTo>
                    <a:pt x="69" y="239"/>
                    <a:pt x="151" y="268"/>
                    <a:pt x="120" y="287"/>
                  </a:cubicBezTo>
                  <a:cubicBezTo>
                    <a:pt x="116" y="287"/>
                    <a:pt x="112" y="287"/>
                    <a:pt x="109" y="287"/>
                  </a:cubicBezTo>
                  <a:close/>
                  <a:moveTo>
                    <a:pt x="313" y="274"/>
                  </a:moveTo>
                  <a:cubicBezTo>
                    <a:pt x="313" y="274"/>
                    <a:pt x="313" y="273"/>
                    <a:pt x="313" y="273"/>
                  </a:cubicBezTo>
                  <a:cubicBezTo>
                    <a:pt x="314" y="269"/>
                    <a:pt x="332" y="267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36" y="270"/>
                    <a:pt x="318" y="273"/>
                    <a:pt x="313" y="274"/>
                  </a:cubicBezTo>
                  <a:close/>
                  <a:moveTo>
                    <a:pt x="368" y="273"/>
                  </a:moveTo>
                  <a:cubicBezTo>
                    <a:pt x="362" y="272"/>
                    <a:pt x="356" y="269"/>
                    <a:pt x="350" y="267"/>
                  </a:cubicBezTo>
                  <a:cubicBezTo>
                    <a:pt x="341" y="267"/>
                    <a:pt x="341" y="267"/>
                    <a:pt x="341" y="266"/>
                  </a:cubicBezTo>
                  <a:cubicBezTo>
                    <a:pt x="361" y="262"/>
                    <a:pt x="381" y="258"/>
                    <a:pt x="401" y="254"/>
                  </a:cubicBezTo>
                  <a:cubicBezTo>
                    <a:pt x="410" y="250"/>
                    <a:pt x="440" y="231"/>
                    <a:pt x="443" y="251"/>
                  </a:cubicBezTo>
                  <a:cubicBezTo>
                    <a:pt x="424" y="273"/>
                    <a:pt x="396" y="270"/>
                    <a:pt x="368" y="273"/>
                  </a:cubicBezTo>
                  <a:close/>
                  <a:moveTo>
                    <a:pt x="75" y="219"/>
                  </a:moveTo>
                  <a:cubicBezTo>
                    <a:pt x="49" y="214"/>
                    <a:pt x="29" y="205"/>
                    <a:pt x="16" y="181"/>
                  </a:cubicBezTo>
                  <a:cubicBezTo>
                    <a:pt x="14" y="156"/>
                    <a:pt x="30" y="150"/>
                    <a:pt x="51" y="150"/>
                  </a:cubicBezTo>
                  <a:cubicBezTo>
                    <a:pt x="64" y="156"/>
                    <a:pt x="57" y="173"/>
                    <a:pt x="45" y="176"/>
                  </a:cubicBezTo>
                  <a:cubicBezTo>
                    <a:pt x="46" y="169"/>
                    <a:pt x="55" y="164"/>
                    <a:pt x="49" y="157"/>
                  </a:cubicBezTo>
                  <a:cubicBezTo>
                    <a:pt x="29" y="148"/>
                    <a:pt x="16" y="161"/>
                    <a:pt x="21" y="181"/>
                  </a:cubicBezTo>
                  <a:cubicBezTo>
                    <a:pt x="37" y="211"/>
                    <a:pt x="85" y="220"/>
                    <a:pt x="115" y="211"/>
                  </a:cubicBezTo>
                  <a:cubicBezTo>
                    <a:pt x="121" y="208"/>
                    <a:pt x="121" y="208"/>
                    <a:pt x="127" y="202"/>
                  </a:cubicBezTo>
                  <a:cubicBezTo>
                    <a:pt x="126" y="189"/>
                    <a:pt x="123" y="184"/>
                    <a:pt x="109" y="188"/>
                  </a:cubicBezTo>
                  <a:cubicBezTo>
                    <a:pt x="108" y="190"/>
                    <a:pt x="108" y="190"/>
                    <a:pt x="108" y="198"/>
                  </a:cubicBezTo>
                  <a:cubicBezTo>
                    <a:pt x="88" y="192"/>
                    <a:pt x="87" y="181"/>
                    <a:pt x="87" y="162"/>
                  </a:cubicBezTo>
                  <a:cubicBezTo>
                    <a:pt x="89" y="156"/>
                    <a:pt x="89" y="156"/>
                    <a:pt x="90" y="154"/>
                  </a:cubicBezTo>
                  <a:cubicBezTo>
                    <a:pt x="95" y="154"/>
                    <a:pt x="100" y="160"/>
                    <a:pt x="104" y="163"/>
                  </a:cubicBezTo>
                  <a:cubicBezTo>
                    <a:pt x="120" y="168"/>
                    <a:pt x="138" y="162"/>
                    <a:pt x="154" y="158"/>
                  </a:cubicBezTo>
                  <a:cubicBezTo>
                    <a:pt x="166" y="159"/>
                    <a:pt x="207" y="167"/>
                    <a:pt x="214" y="153"/>
                  </a:cubicBezTo>
                  <a:cubicBezTo>
                    <a:pt x="208" y="142"/>
                    <a:pt x="158" y="147"/>
                    <a:pt x="148" y="147"/>
                  </a:cubicBezTo>
                  <a:cubicBezTo>
                    <a:pt x="137" y="149"/>
                    <a:pt x="126" y="151"/>
                    <a:pt x="114" y="151"/>
                  </a:cubicBezTo>
                  <a:cubicBezTo>
                    <a:pt x="105" y="148"/>
                    <a:pt x="76" y="138"/>
                    <a:pt x="76" y="124"/>
                  </a:cubicBezTo>
                  <a:cubicBezTo>
                    <a:pt x="88" y="123"/>
                    <a:pt x="95" y="129"/>
                    <a:pt x="104" y="136"/>
                  </a:cubicBezTo>
                  <a:cubicBezTo>
                    <a:pt x="108" y="137"/>
                    <a:pt x="113" y="139"/>
                    <a:pt x="117" y="140"/>
                  </a:cubicBezTo>
                  <a:cubicBezTo>
                    <a:pt x="128" y="140"/>
                    <a:pt x="128" y="140"/>
                    <a:pt x="156" y="138"/>
                  </a:cubicBezTo>
                  <a:cubicBezTo>
                    <a:pt x="180" y="138"/>
                    <a:pt x="204" y="141"/>
                    <a:pt x="228" y="145"/>
                  </a:cubicBezTo>
                  <a:cubicBezTo>
                    <a:pt x="243" y="149"/>
                    <a:pt x="308" y="173"/>
                    <a:pt x="308" y="138"/>
                  </a:cubicBezTo>
                  <a:cubicBezTo>
                    <a:pt x="297" y="130"/>
                    <a:pt x="272" y="139"/>
                    <a:pt x="260" y="140"/>
                  </a:cubicBezTo>
                  <a:cubicBezTo>
                    <a:pt x="229" y="133"/>
                    <a:pt x="199" y="127"/>
                    <a:pt x="169" y="120"/>
                  </a:cubicBezTo>
                  <a:cubicBezTo>
                    <a:pt x="163" y="117"/>
                    <a:pt x="156" y="109"/>
                    <a:pt x="149" y="109"/>
                  </a:cubicBezTo>
                  <a:cubicBezTo>
                    <a:pt x="145" y="114"/>
                    <a:pt x="145" y="122"/>
                    <a:pt x="147" y="128"/>
                  </a:cubicBezTo>
                  <a:cubicBezTo>
                    <a:pt x="145" y="127"/>
                    <a:pt x="143" y="127"/>
                    <a:pt x="141" y="126"/>
                  </a:cubicBezTo>
                  <a:cubicBezTo>
                    <a:pt x="139" y="121"/>
                    <a:pt x="134" y="103"/>
                    <a:pt x="131" y="103"/>
                  </a:cubicBezTo>
                  <a:cubicBezTo>
                    <a:pt x="127" y="111"/>
                    <a:pt x="127" y="115"/>
                    <a:pt x="126" y="123"/>
                  </a:cubicBezTo>
                  <a:cubicBezTo>
                    <a:pt x="120" y="117"/>
                    <a:pt x="117" y="111"/>
                    <a:pt x="113" y="104"/>
                  </a:cubicBezTo>
                  <a:cubicBezTo>
                    <a:pt x="110" y="101"/>
                    <a:pt x="106" y="98"/>
                    <a:pt x="103" y="95"/>
                  </a:cubicBezTo>
                  <a:cubicBezTo>
                    <a:pt x="91" y="90"/>
                    <a:pt x="89" y="87"/>
                    <a:pt x="89" y="74"/>
                  </a:cubicBezTo>
                  <a:cubicBezTo>
                    <a:pt x="93" y="72"/>
                    <a:pt x="96" y="71"/>
                    <a:pt x="101" y="71"/>
                  </a:cubicBezTo>
                  <a:cubicBezTo>
                    <a:pt x="102" y="69"/>
                    <a:pt x="102" y="69"/>
                    <a:pt x="104" y="60"/>
                  </a:cubicBezTo>
                  <a:cubicBezTo>
                    <a:pt x="113" y="54"/>
                    <a:pt x="121" y="58"/>
                    <a:pt x="126" y="65"/>
                  </a:cubicBezTo>
                  <a:cubicBezTo>
                    <a:pt x="129" y="76"/>
                    <a:pt x="129" y="76"/>
                    <a:pt x="130" y="78"/>
                  </a:cubicBezTo>
                  <a:cubicBezTo>
                    <a:pt x="130" y="78"/>
                    <a:pt x="131" y="78"/>
                    <a:pt x="132" y="78"/>
                  </a:cubicBezTo>
                  <a:cubicBezTo>
                    <a:pt x="133" y="75"/>
                    <a:pt x="135" y="73"/>
                    <a:pt x="137" y="70"/>
                  </a:cubicBezTo>
                  <a:cubicBezTo>
                    <a:pt x="139" y="70"/>
                    <a:pt x="141" y="70"/>
                    <a:pt x="144" y="70"/>
                  </a:cubicBezTo>
                  <a:cubicBezTo>
                    <a:pt x="149" y="76"/>
                    <a:pt x="154" y="82"/>
                    <a:pt x="159" y="89"/>
                  </a:cubicBezTo>
                  <a:cubicBezTo>
                    <a:pt x="171" y="95"/>
                    <a:pt x="209" y="108"/>
                    <a:pt x="219" y="93"/>
                  </a:cubicBezTo>
                  <a:cubicBezTo>
                    <a:pt x="217" y="88"/>
                    <a:pt x="214" y="86"/>
                    <a:pt x="210" y="83"/>
                  </a:cubicBezTo>
                  <a:cubicBezTo>
                    <a:pt x="204" y="66"/>
                    <a:pt x="225" y="60"/>
                    <a:pt x="238" y="63"/>
                  </a:cubicBezTo>
                  <a:cubicBezTo>
                    <a:pt x="248" y="69"/>
                    <a:pt x="253" y="74"/>
                    <a:pt x="260" y="78"/>
                  </a:cubicBezTo>
                  <a:cubicBezTo>
                    <a:pt x="284" y="81"/>
                    <a:pt x="305" y="89"/>
                    <a:pt x="317" y="62"/>
                  </a:cubicBezTo>
                  <a:cubicBezTo>
                    <a:pt x="317" y="51"/>
                    <a:pt x="315" y="40"/>
                    <a:pt x="315" y="29"/>
                  </a:cubicBezTo>
                  <a:cubicBezTo>
                    <a:pt x="317" y="26"/>
                    <a:pt x="319" y="24"/>
                    <a:pt x="320" y="21"/>
                  </a:cubicBezTo>
                  <a:cubicBezTo>
                    <a:pt x="322" y="21"/>
                    <a:pt x="324" y="21"/>
                    <a:pt x="326" y="20"/>
                  </a:cubicBezTo>
                  <a:cubicBezTo>
                    <a:pt x="329" y="23"/>
                    <a:pt x="331" y="26"/>
                    <a:pt x="333" y="29"/>
                  </a:cubicBezTo>
                  <a:cubicBezTo>
                    <a:pt x="333" y="29"/>
                    <a:pt x="334" y="29"/>
                    <a:pt x="335" y="29"/>
                  </a:cubicBezTo>
                  <a:cubicBezTo>
                    <a:pt x="344" y="13"/>
                    <a:pt x="342" y="3"/>
                    <a:pt x="363" y="0"/>
                  </a:cubicBezTo>
                  <a:cubicBezTo>
                    <a:pt x="382" y="17"/>
                    <a:pt x="360" y="38"/>
                    <a:pt x="348" y="52"/>
                  </a:cubicBezTo>
                  <a:cubicBezTo>
                    <a:pt x="333" y="82"/>
                    <a:pt x="316" y="113"/>
                    <a:pt x="278" y="99"/>
                  </a:cubicBezTo>
                  <a:cubicBezTo>
                    <a:pt x="270" y="94"/>
                    <a:pt x="235" y="74"/>
                    <a:pt x="235" y="98"/>
                  </a:cubicBezTo>
                  <a:cubicBezTo>
                    <a:pt x="245" y="112"/>
                    <a:pt x="274" y="122"/>
                    <a:pt x="291" y="116"/>
                  </a:cubicBezTo>
                  <a:cubicBezTo>
                    <a:pt x="305" y="109"/>
                    <a:pt x="308" y="107"/>
                    <a:pt x="323" y="107"/>
                  </a:cubicBezTo>
                  <a:cubicBezTo>
                    <a:pt x="344" y="112"/>
                    <a:pt x="344" y="112"/>
                    <a:pt x="356" y="114"/>
                  </a:cubicBezTo>
                  <a:cubicBezTo>
                    <a:pt x="365" y="123"/>
                    <a:pt x="372" y="130"/>
                    <a:pt x="371" y="143"/>
                  </a:cubicBezTo>
                  <a:cubicBezTo>
                    <a:pt x="367" y="145"/>
                    <a:pt x="362" y="147"/>
                    <a:pt x="358" y="150"/>
                  </a:cubicBezTo>
                  <a:cubicBezTo>
                    <a:pt x="347" y="153"/>
                    <a:pt x="330" y="152"/>
                    <a:pt x="323" y="162"/>
                  </a:cubicBezTo>
                  <a:cubicBezTo>
                    <a:pt x="323" y="163"/>
                    <a:pt x="324" y="164"/>
                    <a:pt x="325" y="166"/>
                  </a:cubicBezTo>
                  <a:cubicBezTo>
                    <a:pt x="332" y="166"/>
                    <a:pt x="340" y="164"/>
                    <a:pt x="347" y="162"/>
                  </a:cubicBezTo>
                  <a:cubicBezTo>
                    <a:pt x="401" y="142"/>
                    <a:pt x="405" y="139"/>
                    <a:pt x="407" y="140"/>
                  </a:cubicBezTo>
                  <a:cubicBezTo>
                    <a:pt x="394" y="149"/>
                    <a:pt x="394" y="149"/>
                    <a:pt x="382" y="156"/>
                  </a:cubicBezTo>
                  <a:cubicBezTo>
                    <a:pt x="371" y="160"/>
                    <a:pt x="354" y="165"/>
                    <a:pt x="345" y="173"/>
                  </a:cubicBezTo>
                  <a:cubicBezTo>
                    <a:pt x="346" y="174"/>
                    <a:pt x="346" y="174"/>
                    <a:pt x="346" y="175"/>
                  </a:cubicBezTo>
                  <a:cubicBezTo>
                    <a:pt x="367" y="175"/>
                    <a:pt x="389" y="164"/>
                    <a:pt x="408" y="158"/>
                  </a:cubicBezTo>
                  <a:cubicBezTo>
                    <a:pt x="428" y="148"/>
                    <a:pt x="428" y="148"/>
                    <a:pt x="431" y="145"/>
                  </a:cubicBezTo>
                  <a:cubicBezTo>
                    <a:pt x="432" y="145"/>
                    <a:pt x="432" y="145"/>
                    <a:pt x="433" y="146"/>
                  </a:cubicBezTo>
                  <a:cubicBezTo>
                    <a:pt x="417" y="161"/>
                    <a:pt x="391" y="170"/>
                    <a:pt x="371" y="178"/>
                  </a:cubicBezTo>
                  <a:cubicBezTo>
                    <a:pt x="371" y="178"/>
                    <a:pt x="371" y="179"/>
                    <a:pt x="371" y="179"/>
                  </a:cubicBezTo>
                  <a:cubicBezTo>
                    <a:pt x="398" y="178"/>
                    <a:pt x="425" y="170"/>
                    <a:pt x="449" y="155"/>
                  </a:cubicBezTo>
                  <a:cubicBezTo>
                    <a:pt x="449" y="155"/>
                    <a:pt x="450" y="155"/>
                    <a:pt x="451" y="156"/>
                  </a:cubicBezTo>
                  <a:cubicBezTo>
                    <a:pt x="439" y="169"/>
                    <a:pt x="428" y="177"/>
                    <a:pt x="412" y="185"/>
                  </a:cubicBezTo>
                  <a:cubicBezTo>
                    <a:pt x="404" y="188"/>
                    <a:pt x="396" y="191"/>
                    <a:pt x="389" y="194"/>
                  </a:cubicBezTo>
                  <a:cubicBezTo>
                    <a:pt x="350" y="199"/>
                    <a:pt x="312" y="203"/>
                    <a:pt x="273" y="199"/>
                  </a:cubicBezTo>
                  <a:cubicBezTo>
                    <a:pt x="239" y="193"/>
                    <a:pt x="154" y="157"/>
                    <a:pt x="132" y="202"/>
                  </a:cubicBezTo>
                  <a:cubicBezTo>
                    <a:pt x="118" y="218"/>
                    <a:pt x="94" y="218"/>
                    <a:pt x="75" y="219"/>
                  </a:cubicBezTo>
                  <a:close/>
                  <a:moveTo>
                    <a:pt x="251" y="105"/>
                  </a:moveTo>
                  <a:cubicBezTo>
                    <a:pt x="249" y="104"/>
                    <a:pt x="248" y="104"/>
                    <a:pt x="247" y="103"/>
                  </a:cubicBezTo>
                  <a:cubicBezTo>
                    <a:pt x="247" y="101"/>
                    <a:pt x="247" y="98"/>
                    <a:pt x="247" y="96"/>
                  </a:cubicBezTo>
                  <a:cubicBezTo>
                    <a:pt x="255" y="92"/>
                    <a:pt x="258" y="96"/>
                    <a:pt x="260" y="102"/>
                  </a:cubicBezTo>
                  <a:cubicBezTo>
                    <a:pt x="256" y="104"/>
                    <a:pt x="254" y="105"/>
                    <a:pt x="251" y="105"/>
                  </a:cubicBezTo>
                  <a:close/>
                  <a:moveTo>
                    <a:pt x="351" y="103"/>
                  </a:moveTo>
                  <a:cubicBezTo>
                    <a:pt x="350" y="103"/>
                    <a:pt x="350" y="102"/>
                    <a:pt x="349" y="102"/>
                  </a:cubicBezTo>
                  <a:cubicBezTo>
                    <a:pt x="355" y="98"/>
                    <a:pt x="364" y="91"/>
                    <a:pt x="364" y="84"/>
                  </a:cubicBezTo>
                  <a:cubicBezTo>
                    <a:pt x="354" y="77"/>
                    <a:pt x="346" y="89"/>
                    <a:pt x="340" y="97"/>
                  </a:cubicBezTo>
                  <a:cubicBezTo>
                    <a:pt x="340" y="80"/>
                    <a:pt x="353" y="63"/>
                    <a:pt x="365" y="52"/>
                  </a:cubicBezTo>
                  <a:cubicBezTo>
                    <a:pt x="377" y="45"/>
                    <a:pt x="391" y="36"/>
                    <a:pt x="405" y="35"/>
                  </a:cubicBezTo>
                  <a:cubicBezTo>
                    <a:pt x="386" y="80"/>
                    <a:pt x="386" y="80"/>
                    <a:pt x="380" y="91"/>
                  </a:cubicBezTo>
                  <a:cubicBezTo>
                    <a:pt x="371" y="100"/>
                    <a:pt x="363" y="103"/>
                    <a:pt x="351" y="103"/>
                  </a:cubicBezTo>
                  <a:close/>
                  <a:moveTo>
                    <a:pt x="392" y="644"/>
                  </a:moveTo>
                  <a:cubicBezTo>
                    <a:pt x="392" y="612"/>
                    <a:pt x="391" y="580"/>
                    <a:pt x="391" y="549"/>
                  </a:cubicBezTo>
                  <a:cubicBezTo>
                    <a:pt x="383" y="549"/>
                    <a:pt x="364" y="545"/>
                    <a:pt x="356" y="549"/>
                  </a:cubicBezTo>
                  <a:cubicBezTo>
                    <a:pt x="356" y="580"/>
                    <a:pt x="356" y="611"/>
                    <a:pt x="356" y="643"/>
                  </a:cubicBezTo>
                  <a:cubicBezTo>
                    <a:pt x="279" y="620"/>
                    <a:pt x="201" y="600"/>
                    <a:pt x="121" y="594"/>
                  </a:cubicBezTo>
                  <a:cubicBezTo>
                    <a:pt x="121" y="506"/>
                    <a:pt x="121" y="418"/>
                    <a:pt x="121" y="331"/>
                  </a:cubicBezTo>
                  <a:cubicBezTo>
                    <a:pt x="194" y="342"/>
                    <a:pt x="269" y="353"/>
                    <a:pt x="344" y="361"/>
                  </a:cubicBezTo>
                  <a:cubicBezTo>
                    <a:pt x="347" y="362"/>
                    <a:pt x="350" y="363"/>
                    <a:pt x="354" y="364"/>
                  </a:cubicBezTo>
                  <a:cubicBezTo>
                    <a:pt x="354" y="390"/>
                    <a:pt x="355" y="417"/>
                    <a:pt x="355" y="444"/>
                  </a:cubicBezTo>
                  <a:cubicBezTo>
                    <a:pt x="367" y="444"/>
                    <a:pt x="379" y="444"/>
                    <a:pt x="390" y="444"/>
                  </a:cubicBezTo>
                  <a:cubicBezTo>
                    <a:pt x="391" y="417"/>
                    <a:pt x="391" y="390"/>
                    <a:pt x="391" y="363"/>
                  </a:cubicBezTo>
                  <a:cubicBezTo>
                    <a:pt x="427" y="359"/>
                    <a:pt x="462" y="352"/>
                    <a:pt x="498" y="346"/>
                  </a:cubicBezTo>
                  <a:cubicBezTo>
                    <a:pt x="547" y="340"/>
                    <a:pt x="619" y="328"/>
                    <a:pt x="627" y="327"/>
                  </a:cubicBezTo>
                  <a:cubicBezTo>
                    <a:pt x="627" y="415"/>
                    <a:pt x="628" y="503"/>
                    <a:pt x="628" y="591"/>
                  </a:cubicBezTo>
                  <a:cubicBezTo>
                    <a:pt x="578" y="597"/>
                    <a:pt x="528" y="611"/>
                    <a:pt x="480" y="621"/>
                  </a:cubicBezTo>
                  <a:cubicBezTo>
                    <a:pt x="451" y="628"/>
                    <a:pt x="421" y="637"/>
                    <a:pt x="392" y="644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>
                    <a:alpha val="100000"/>
                  </a:srgbClr>
                </a:gs>
                <a:gs pos="22501">
                  <a:srgbClr val="FF7A00">
                    <a:alpha val="100000"/>
                  </a:srgbClr>
                </a:gs>
                <a:gs pos="35001">
                  <a:srgbClr val="FF0300">
                    <a:alpha val="100000"/>
                  </a:srgbClr>
                </a:gs>
                <a:gs pos="50000">
                  <a:srgbClr val="4D0808">
                    <a:alpha val="100000"/>
                  </a:srgbClr>
                </a:gs>
                <a:gs pos="64999">
                  <a:srgbClr val="FF0300">
                    <a:alpha val="100000"/>
                  </a:srgbClr>
                </a:gs>
                <a:gs pos="77499">
                  <a:srgbClr val="FF7A00">
                    <a:alpha val="100000"/>
                  </a:srgbClr>
                </a:gs>
                <a:gs pos="100000">
                  <a:srgbClr val="FFF200">
                    <a:alpha val="100000"/>
                  </a:srgbClr>
                </a:gs>
              </a:gsLst>
              <a:lin ang="0" scaled="1"/>
              <a:tileRect/>
            </a:gradFill>
            <a:ln w="127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fontAlgn="t"/>
              <a:endParaRPr lang="zh-CN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10245" name="WordArt 11"/>
          <p:cNvSpPr>
            <a:spLocks noTextEdit="1"/>
          </p:cNvSpPr>
          <p:nvPr/>
        </p:nvSpPr>
        <p:spPr>
          <a:xfrm>
            <a:off x="900113" y="908050"/>
            <a:ext cx="3384550" cy="312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阅读上面的内容，请归纳：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8" name="Text Box 12"/>
          <p:cNvSpPr txBox="1"/>
          <p:nvPr/>
        </p:nvSpPr>
        <p:spPr>
          <a:xfrm>
            <a:off x="1258888" y="1700213"/>
            <a:ext cx="66262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1.</a:t>
            </a:r>
            <a:r>
              <a:rPr lang="zh-CN" altLang="en-US" b="1" dirty="0">
                <a:latin typeface="Arial" panose="020B0604020202020204" pitchFamily="34" charset="0"/>
              </a:rPr>
              <a:t>标题的写作格式是什么？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9" name="Text Box 13"/>
          <p:cNvSpPr txBox="1"/>
          <p:nvPr/>
        </p:nvSpPr>
        <p:spPr>
          <a:xfrm>
            <a:off x="1187450" y="2565400"/>
            <a:ext cx="6769100" cy="422275"/>
          </a:xfrm>
          <a:prstGeom prst="rect">
            <a:avLst/>
          </a:prstGeom>
          <a:solidFill>
            <a:srgbClr val="00CCFF"/>
          </a:solidFill>
          <a:ln w="25400" cap="flat" cmpd="sng">
            <a:solidFill>
              <a:srgbClr val="FF99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仿宋_GB2312" pitchFamily="49" charset="-122"/>
              </a:rPr>
              <a:t>答案：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标题应该写在正文的正中间，上方，单独占一行。</a:t>
            </a:r>
            <a:endParaRPr lang="zh-CN" altLang="en-US" dirty="0">
              <a:latin typeface="Arial" panose="020B0604020202020204" pitchFamily="34" charset="0"/>
              <a:ea typeface="仿宋_GB2312" pitchFamily="49" charset="-122"/>
            </a:endParaRPr>
          </a:p>
        </p:txBody>
      </p:sp>
      <p:sp>
        <p:nvSpPr>
          <p:cNvPr id="19470" name="Text Box 14"/>
          <p:cNvSpPr txBox="1"/>
          <p:nvPr/>
        </p:nvSpPr>
        <p:spPr>
          <a:xfrm>
            <a:off x="1258888" y="3429000"/>
            <a:ext cx="66262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2.</a:t>
            </a:r>
            <a:r>
              <a:rPr lang="zh-CN" altLang="en-US" b="1" dirty="0">
                <a:latin typeface="Arial" panose="020B0604020202020204" pitchFamily="34" charset="0"/>
              </a:rPr>
              <a:t>标题的写法有几种？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71" name="Text Box 15"/>
          <p:cNvSpPr txBox="1"/>
          <p:nvPr/>
        </p:nvSpPr>
        <p:spPr>
          <a:xfrm>
            <a:off x="1187450" y="4076700"/>
            <a:ext cx="6769100" cy="971550"/>
          </a:xfrm>
          <a:prstGeom prst="rect">
            <a:avLst/>
          </a:prstGeom>
          <a:solidFill>
            <a:srgbClr val="00CCFF"/>
          </a:solidFill>
          <a:ln w="25400" cap="flat" cmpd="sng">
            <a:solidFill>
              <a:srgbClr val="FF99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仿宋_GB2312" pitchFamily="49" charset="-122"/>
              </a:rPr>
              <a:t>答案：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① 加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重要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或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紧急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等字样；② 写明启事性质；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 ③ 写明启事内容；④ 省略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启事</a:t>
            </a:r>
            <a:r>
              <a:rPr lang="zh-CN" altLang="en-US" dirty="0"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二字，只写性质或内容；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 ⑤ 提示性的启事标题。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8" grpId="0"/>
      <p:bldP spid="19469" grpId="0" animBg="1"/>
      <p:bldP spid="19470" grpId="0"/>
      <p:bldP spid="19471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3461</Words>
  <Application>WPS 演示</Application>
  <PresentationFormat>全屏显示(4:3)</PresentationFormat>
  <Paragraphs>214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华文细黑</vt:lpstr>
      <vt:lpstr>微软雅黑</vt:lpstr>
      <vt:lpstr>仿宋_GB2312</vt:lpstr>
      <vt:lpstr>仿宋</vt:lpstr>
      <vt:lpstr>楷体_GB2312</vt:lpstr>
      <vt:lpstr>新宋体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基本信息 写作要求 格式要求</dc:title>
  <dc:creator>hui</dc:creator>
  <cp:lastModifiedBy>Administrator</cp:lastModifiedBy>
  <cp:revision>49</cp:revision>
  <dcterms:created xsi:type="dcterms:W3CDTF">2010-01-20T02:51:48Z</dcterms:created>
  <dcterms:modified xsi:type="dcterms:W3CDTF">2021-10-18T00:59:17Z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