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1" r:id="rId3"/>
    <p:sldId id="295" r:id="rId4"/>
    <p:sldId id="454" r:id="rId5"/>
    <p:sldId id="455" r:id="rId7"/>
    <p:sldId id="456" r:id="rId8"/>
    <p:sldId id="457" r:id="rId9"/>
    <p:sldId id="458" r:id="rId10"/>
    <p:sldId id="459" r:id="rId11"/>
    <p:sldId id="460" r:id="rId12"/>
    <p:sldId id="461" r:id="rId13"/>
    <p:sldId id="462" r:id="rId14"/>
    <p:sldId id="463" r:id="rId15"/>
    <p:sldId id="464" r:id="rId16"/>
    <p:sldId id="465" r:id="rId17"/>
    <p:sldId id="466" r:id="rId18"/>
    <p:sldId id="467" r:id="rId19"/>
    <p:sldId id="468" r:id="rId20"/>
    <p:sldId id="469" r:id="rId21"/>
    <p:sldId id="470" r:id="rId22"/>
    <p:sldId id="471" r:id="rId23"/>
    <p:sldId id="472" r:id="rId24"/>
    <p:sldId id="473" r:id="rId25"/>
    <p:sldId id="474" r:id="rId26"/>
    <p:sldId id="475" r:id="rId27"/>
    <p:sldId id="476" r:id="rId28"/>
    <p:sldId id="477" r:id="rId29"/>
    <p:sldId id="478" r:id="rId30"/>
    <p:sldId id="479" r:id="rId31"/>
    <p:sldId id="480" r:id="rId32"/>
    <p:sldId id="481" r:id="rId33"/>
    <p:sldId id="356" r:id="rId34"/>
    <p:sldId id="357" r:id="rId35"/>
    <p:sldId id="358" r:id="rId36"/>
    <p:sldId id="359" r:id="rId37"/>
    <p:sldId id="364" r:id="rId38"/>
    <p:sldId id="365" r:id="rId39"/>
    <p:sldId id="366" r:id="rId40"/>
    <p:sldId id="367" r:id="rId41"/>
    <p:sldId id="368" r:id="rId42"/>
    <p:sldId id="369" r:id="rId43"/>
    <p:sldId id="370" r:id="rId44"/>
    <p:sldId id="371" r:id="rId45"/>
    <p:sldId id="372" r:id="rId46"/>
    <p:sldId id="373" r:id="rId47"/>
    <p:sldId id="374" r:id="rId48"/>
    <p:sldId id="375" r:id="rId49"/>
    <p:sldId id="376" r:id="rId50"/>
    <p:sldId id="377" r:id="rId51"/>
    <p:sldId id="378" r:id="rId52"/>
    <p:sldId id="379" r:id="rId53"/>
    <p:sldId id="380" r:id="rId54"/>
    <p:sldId id="381" r:id="rId55"/>
    <p:sldId id="382" r:id="rId56"/>
    <p:sldId id="383" r:id="rId57"/>
    <p:sldId id="390" r:id="rId58"/>
    <p:sldId id="391" r:id="rId59"/>
    <p:sldId id="392" r:id="rId60"/>
    <p:sldId id="393" r:id="rId61"/>
    <p:sldId id="394" r:id="rId62"/>
    <p:sldId id="395" r:id="rId63"/>
    <p:sldId id="396" r:id="rId64"/>
    <p:sldId id="397" r:id="rId65"/>
    <p:sldId id="398" r:id="rId66"/>
    <p:sldId id="399" r:id="rId67"/>
    <p:sldId id="400" r:id="rId68"/>
    <p:sldId id="401" r:id="rId69"/>
    <p:sldId id="402" r:id="rId70"/>
    <p:sldId id="403" r:id="rId71"/>
    <p:sldId id="404" r:id="rId72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90000"/>
      </a:lnSpc>
      <a:spcBef>
        <a:spcPct val="2000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90000"/>
      </a:lnSpc>
      <a:spcBef>
        <a:spcPct val="2000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90000"/>
      </a:lnSpc>
      <a:spcBef>
        <a:spcPct val="2000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90000"/>
      </a:lnSpc>
      <a:spcBef>
        <a:spcPct val="2000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90000"/>
      </a:lnSpc>
      <a:spcBef>
        <a:spcPct val="2000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90000"/>
      </a:lnSpc>
      <a:spcBef>
        <a:spcPct val="2000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90000"/>
      </a:lnSpc>
      <a:spcBef>
        <a:spcPct val="2000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90000"/>
      </a:lnSpc>
      <a:spcBef>
        <a:spcPct val="2000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90000"/>
      </a:lnSpc>
      <a:spcBef>
        <a:spcPct val="20000"/>
      </a:spcBef>
      <a:spcAft>
        <a:spcPct val="0"/>
      </a:spcAft>
      <a:buNone/>
      <a:defRPr sz="36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D45E91"/>
    <a:srgbClr val="3333FF"/>
    <a:srgbClr val="1C1C1C"/>
    <a:srgbClr val="5BCB90"/>
    <a:srgbClr val="6699FF"/>
    <a:srgbClr val="3366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026"/>
    <p:restoredTop sz="97570"/>
  </p:normalViewPr>
  <p:slideViewPr>
    <p:cSldViewPr snapToObjects="1" showGuides="1">
      <p:cViewPr>
        <p:scale>
          <a:sx n="100" d="100"/>
          <a:sy n="100" d="100"/>
        </p:scale>
        <p:origin x="-534" y="54"/>
      </p:cViewPr>
      <p:guideLst>
        <p:guide orient="horz" pos="2165"/>
        <p:guide pos="285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6" Type="http://schemas.openxmlformats.org/officeDocument/2006/relationships/commentAuthors" Target="commentAuthors.xml"/><Relationship Id="rId75" Type="http://schemas.openxmlformats.org/officeDocument/2006/relationships/tableStyles" Target="tableStyles.xml"/><Relationship Id="rId74" Type="http://schemas.openxmlformats.org/officeDocument/2006/relationships/viewProps" Target="viewProps.xml"/><Relationship Id="rId73" Type="http://schemas.openxmlformats.org/officeDocument/2006/relationships/presProps" Target="presProps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4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notesMaster" Target="notesMasters/notesMaster1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4-08T10:45:06.322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5714" name="页眉占位符 11571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115715" name="日期占位符 11571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115716" name="幻灯片图像占位符 115715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5717" name="文本占位符 115716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5718" name="页脚占位符 11571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endParaRPr lang="zh-CN" altLang="en-US" sz="1200" dirty="0"/>
          </a:p>
        </p:txBody>
      </p:sp>
      <p:sp>
        <p:nvSpPr>
          <p:cNvPr id="115719" name="灯片编号占位符 11571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1618" name="标题 111617"/>
          <p:cNvSpPr>
            <a:spLocks noGrp="1" noRot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lvl="0">
              <a:buClrTx/>
              <a:buSzTx/>
              <a:buFontTx/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11619" name="副标题 111618"/>
          <p:cNvSpPr>
            <a:spLocks noGrp="1" noRot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marL="0" lvl="0" indent="0" algn="ctr">
              <a:buClr>
                <a:schemeClr val="hlink"/>
              </a:buClr>
              <a:buSzPct val="70000"/>
              <a:buFont typeface="Wingdings" panose="05000000000000000000" pitchFamily="2" charset="2"/>
              <a:buNone/>
              <a:defRPr/>
            </a:lvl1pPr>
            <a:lvl2pPr marL="457200" lvl="1" indent="0" algn="ctr"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lvl2pPr>
            <a:lvl3pPr marL="914400" lvl="2" indent="0" algn="ctr">
              <a:buClr>
                <a:schemeClr val="hlink"/>
              </a:buClr>
              <a:buSzPct val="80000"/>
              <a:buFont typeface="Wingdings" panose="05000000000000000000" pitchFamily="2" charset="2"/>
              <a:buNone/>
              <a:defRPr/>
            </a:lvl3pPr>
            <a:lvl4pPr marL="1371600" lvl="3" indent="0" algn="ctr">
              <a:buClr>
                <a:schemeClr val="accent2"/>
              </a:buClr>
              <a:buSzPct val="90000"/>
              <a:buFont typeface="Wingdings" panose="05000000000000000000" pitchFamily="2" charset="2"/>
              <a:buNone/>
              <a:defRPr/>
            </a:lvl4pPr>
            <a:lvl5pPr marL="1828800" lvl="4" indent="0" algn="ctr">
              <a:buClr>
                <a:schemeClr val="hlink"/>
              </a:buClr>
              <a:buSzPct val="85000"/>
              <a:buFont typeface="Wingdings" panose="05000000000000000000" pitchFamily="2" charset="2"/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11620" name="日期占位符 111619"/>
          <p:cNvSpPr>
            <a:spLocks noGrp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>
              <a:defRPr sz="1400"/>
            </a:lvl1pPr>
          </a:lstStyle>
          <a:p>
            <a:pPr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1621" name="页脚占位符 111620"/>
          <p:cNvSpPr>
            <a:spLocks noGrp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ctr">
              <a:defRPr sz="1400"/>
            </a:lvl1pPr>
          </a:lstStyle>
          <a:p>
            <a:pPr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1622" name="灯片编号占位符 111621"/>
          <p:cNvSpPr>
            <a:spLocks noGrp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>
            <a:lvl1pPr algn="r">
              <a:defRPr sz="1400"/>
            </a:lvl1pPr>
          </a:lstStyle>
          <a:p>
            <a:pPr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66059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0"/>
            <a:ext cx="9144000" cy="685375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B50D7B-BDBB-4BF0-B316-510F06A4D34D}" type="slidenum">
              <a:rPr lang="en-US" altLang="zh-CN" smtClean="0"/>
            </a:fld>
            <a:endParaRPr lang="en-US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10594" name="标题 110593"/>
          <p:cNvSpPr>
            <a:spLocks noGrp="1" noRot="1"/>
          </p:cNvSpPr>
          <p:nvPr>
            <p:ph type="title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10595" name="文本占位符 110594"/>
          <p:cNvSpPr>
            <a:spLocks noGrp="1" noRot="1"/>
          </p:cNvSpPr>
          <p:nvPr>
            <p:ph type="body" idx="1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0596" name="日期占位符 110595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0597" name="页脚占位符 110596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0598" name="灯片编号占位符 110597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>
              <a:lnSpc>
                <a:spcPct val="100000"/>
              </a:lnSpc>
              <a:spcBef>
                <a:spcPct val="0"/>
              </a:spcBef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random/>
  </p:transition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90000"/>
        </a:lnSpc>
        <a:spcBef>
          <a:spcPct val="20000"/>
        </a:spcBef>
        <a:spcAft>
          <a:spcPct val="0"/>
        </a:spcAft>
        <a:buNone/>
        <a:defRPr sz="36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90000"/>
        </a:lnSpc>
        <a:spcBef>
          <a:spcPct val="20000"/>
        </a:spcBef>
        <a:spcAft>
          <a:spcPct val="0"/>
        </a:spcAft>
        <a:buNone/>
        <a:defRPr sz="36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90000"/>
        </a:lnSpc>
        <a:spcBef>
          <a:spcPct val="20000"/>
        </a:spcBef>
        <a:spcAft>
          <a:spcPct val="0"/>
        </a:spcAft>
        <a:buNone/>
        <a:defRPr sz="36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90000"/>
        </a:lnSpc>
        <a:spcBef>
          <a:spcPct val="20000"/>
        </a:spcBef>
        <a:spcAft>
          <a:spcPct val="0"/>
        </a:spcAft>
        <a:buNone/>
        <a:defRPr sz="36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90000"/>
        </a:lnSpc>
        <a:spcBef>
          <a:spcPct val="20000"/>
        </a:spcBef>
        <a:spcAft>
          <a:spcPct val="0"/>
        </a:spcAft>
        <a:buNone/>
        <a:defRPr sz="36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90000"/>
        </a:lnSpc>
        <a:spcBef>
          <a:spcPct val="20000"/>
        </a:spcBef>
        <a:spcAft>
          <a:spcPct val="0"/>
        </a:spcAft>
        <a:buNone/>
        <a:defRPr sz="36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90000"/>
        </a:lnSpc>
        <a:spcBef>
          <a:spcPct val="20000"/>
        </a:spcBef>
        <a:spcAft>
          <a:spcPct val="0"/>
        </a:spcAft>
        <a:buNone/>
        <a:defRPr sz="36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90000"/>
        </a:lnSpc>
        <a:spcBef>
          <a:spcPct val="20000"/>
        </a:spcBef>
        <a:spcAft>
          <a:spcPct val="0"/>
        </a:spcAft>
        <a:buNone/>
        <a:defRPr sz="3600"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hyperlink" Target="http://news.163.com/special/00011S29/rongru060320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-30480"/>
            <a:ext cx="9144000" cy="68884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文本框 19457"/>
          <p:cNvSpPr txBox="1"/>
          <p:nvPr/>
        </p:nvSpPr>
        <p:spPr>
          <a:xfrm>
            <a:off x="684213" y="692150"/>
            <a:ext cx="84597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00000"/>
              </a:lnSpc>
              <a:spcBef>
                <a:spcPct val="50000"/>
              </a:spcBef>
            </a:pPr>
            <a:endParaRPr sz="2400" dirty="0">
              <a:latin typeface="Comic Sans MS" panose="030F0702030302020204" pitchFamily="66" charset="0"/>
            </a:endParaRPr>
          </a:p>
        </p:txBody>
      </p:sp>
      <p:sp>
        <p:nvSpPr>
          <p:cNvPr id="19459" name="文本框 19458"/>
          <p:cNvSpPr txBox="1"/>
          <p:nvPr/>
        </p:nvSpPr>
        <p:spPr>
          <a:xfrm>
            <a:off x="152400" y="0"/>
            <a:ext cx="8686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altLang="zh-CN" sz="4000" b="1" dirty="0">
                <a:solidFill>
                  <a:srgbClr val="D45E91"/>
                </a:solidFill>
                <a:latin typeface="Comic Sans MS" panose="030F0702030302020204" pitchFamily="66" charset="0"/>
                <a:ea typeface="华文行楷" panose="02010800040101010101" pitchFamily="2" charset="-122"/>
              </a:rPr>
              <a:t> </a:t>
            </a:r>
            <a:endParaRPr lang="en-US" altLang="zh-CN" sz="3200">
              <a:solidFill>
                <a:srgbClr val="3333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60" name="文本框 19459"/>
          <p:cNvSpPr txBox="1"/>
          <p:nvPr/>
        </p:nvSpPr>
        <p:spPr>
          <a:xfrm>
            <a:off x="7848600" y="2362200"/>
            <a:ext cx="981075" cy="17605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FF3399"/>
                </a:solidFill>
                <a:latin typeface="Arial" panose="020B0604020202020204" pitchFamily="34" charset="0"/>
              </a:rPr>
              <a:t>   </a:t>
            </a:r>
            <a:endParaRPr lang="en-US" altLang="zh-CN" sz="2800" b="1" dirty="0">
              <a:solidFill>
                <a:srgbClr val="FF3399"/>
              </a:solidFill>
              <a:latin typeface="Arial" panose="020B0604020202020204" pitchFamily="34" charset="0"/>
            </a:endParaRPr>
          </a:p>
          <a:p>
            <a:endParaRPr lang="en-US" altLang="zh-CN" sz="2800" b="1" dirty="0">
              <a:solidFill>
                <a:srgbClr val="FF3399"/>
              </a:solidFill>
              <a:latin typeface="Arial" panose="020B0604020202020204" pitchFamily="34" charset="0"/>
            </a:endParaRPr>
          </a:p>
          <a:p>
            <a:endParaRPr lang="en-US" altLang="zh-CN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50000"/>
              </a:spcBef>
            </a:pPr>
            <a:endParaRPr lang="en-US" altLang="zh-CN" sz="1800" dirty="0">
              <a:latin typeface="Arial" panose="020B0604020202020204" pitchFamily="34" charset="0"/>
            </a:endParaRPr>
          </a:p>
        </p:txBody>
      </p:sp>
      <p:sp>
        <p:nvSpPr>
          <p:cNvPr id="19461" name="文本框 19460"/>
          <p:cNvSpPr txBox="1"/>
          <p:nvPr/>
        </p:nvSpPr>
        <p:spPr>
          <a:xfrm>
            <a:off x="8785225" y="4754563"/>
            <a:ext cx="458788" cy="920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 anchor="t" anchorCtr="0">
            <a:spAutoFit/>
          </a:bodyPr>
          <a:p>
            <a:pPr>
              <a:lnSpc>
                <a:spcPct val="100000"/>
              </a:lnSpc>
              <a:spcBef>
                <a:spcPct val="0"/>
              </a:spcBef>
            </a:pPr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19462" name="文本框 19461"/>
          <p:cNvSpPr txBox="1"/>
          <p:nvPr/>
        </p:nvSpPr>
        <p:spPr>
          <a:xfrm>
            <a:off x="7543800" y="4800600"/>
            <a:ext cx="13112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00000"/>
              </a:lnSpc>
              <a:spcBef>
                <a:spcPct val="0"/>
              </a:spcBef>
            </a:pPr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19463" name="文本框 19462"/>
          <p:cNvSpPr txBox="1"/>
          <p:nvPr/>
        </p:nvSpPr>
        <p:spPr>
          <a:xfrm>
            <a:off x="6096000" y="4953000"/>
            <a:ext cx="16002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00000"/>
              </a:lnSpc>
              <a:spcBef>
                <a:spcPct val="0"/>
              </a:spcBef>
            </a:pPr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19469" name="文本框 19468"/>
          <p:cNvSpPr txBox="1"/>
          <p:nvPr/>
        </p:nvSpPr>
        <p:spPr>
          <a:xfrm>
            <a:off x="5410200" y="1981200"/>
            <a:ext cx="1841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>
              <a:lnSpc>
                <a:spcPct val="100000"/>
              </a:lnSpc>
              <a:spcBef>
                <a:spcPct val="0"/>
              </a:spcBef>
            </a:pPr>
            <a:endParaRPr sz="3200" dirty="0">
              <a:latin typeface="Arial" panose="020B0604020202020204" pitchFamily="34" charset="0"/>
            </a:endParaRPr>
          </a:p>
        </p:txBody>
      </p:sp>
      <p:sp>
        <p:nvSpPr>
          <p:cNvPr id="19475" name="文本框 19474"/>
          <p:cNvSpPr txBox="1"/>
          <p:nvPr/>
        </p:nvSpPr>
        <p:spPr>
          <a:xfrm>
            <a:off x="1447800" y="1066800"/>
            <a:ext cx="70104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sz="1800" dirty="0">
              <a:latin typeface="Arial" panose="020B0604020202020204" pitchFamily="34" charset="0"/>
            </a:endParaRPr>
          </a:p>
        </p:txBody>
      </p:sp>
      <p:sp>
        <p:nvSpPr>
          <p:cNvPr id="19477" name="文本框 19476"/>
          <p:cNvSpPr txBox="1"/>
          <p:nvPr/>
        </p:nvSpPr>
        <p:spPr>
          <a:xfrm>
            <a:off x="4572000" y="152400"/>
            <a:ext cx="444881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zh-CN" altLang="en-US" sz="6000" b="1" dirty="0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议论文论据收集与整合</a:t>
            </a:r>
            <a:endParaRPr lang="zh-CN" altLang="en-US" sz="6000" b="1" dirty="0">
              <a:solidFill>
                <a:srgbClr val="FF0000"/>
              </a:solidFill>
              <a:highlight>
                <a:srgbClr val="FFFF00"/>
              </a:highligh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Oval 2"/>
          <p:cNvSpPr>
            <a:spLocks noChangeArrowheads="1"/>
          </p:cNvSpPr>
          <p:nvPr/>
        </p:nvSpPr>
        <p:spPr bwMode="auto">
          <a:xfrm>
            <a:off x="2124075" y="1484313"/>
            <a:ext cx="4648200" cy="4267200"/>
          </a:xfrm>
          <a:prstGeom prst="ellipse">
            <a:avLst/>
          </a:prstGeom>
          <a:solidFill>
            <a:srgbClr val="FF6600"/>
          </a:solidFill>
          <a:ln w="57150" cmpd="thinThick">
            <a:solidFill>
              <a:srgbClr val="660033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zh-CN"/>
          </a:p>
        </p:txBody>
      </p:sp>
      <p:sp>
        <p:nvSpPr>
          <p:cNvPr id="93187" name="Oval 3"/>
          <p:cNvSpPr>
            <a:spLocks noChangeArrowheads="1"/>
          </p:cNvSpPr>
          <p:nvPr/>
        </p:nvSpPr>
        <p:spPr bwMode="auto">
          <a:xfrm>
            <a:off x="3657600" y="2895600"/>
            <a:ext cx="1676400" cy="1447800"/>
          </a:xfrm>
          <a:prstGeom prst="ellipse">
            <a:avLst/>
          </a:prstGeom>
          <a:solidFill>
            <a:srgbClr val="0000FF"/>
          </a:solidFill>
          <a:ln w="57150" cmpd="thinThick">
            <a:solidFill>
              <a:srgbClr val="000066"/>
            </a:solidFill>
            <a:rou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b="1">
                <a:solidFill>
                  <a:schemeClr val="bg1"/>
                </a:solidFill>
                <a:latin typeface="Times New Roman" panose="02020603050405020304"/>
                <a:ea typeface="楷体" panose="02010609060101010101" pitchFamily="49" charset="-122"/>
              </a:rPr>
              <a:t>自己</a:t>
            </a:r>
            <a:endParaRPr lang="zh-CN" altLang="en-US" sz="2800" b="1">
              <a:solidFill>
                <a:schemeClr val="bg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4038600" y="1905000"/>
            <a:ext cx="990600" cy="576263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rgbClr val="660033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教材</a:t>
            </a:r>
            <a:endParaRPr lang="zh-CN" altLang="en-US" sz="2800">
              <a:solidFill>
                <a:srgbClr val="99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5435600" y="3933825"/>
            <a:ext cx="952500" cy="576263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rgbClr val="660033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短信</a:t>
            </a:r>
            <a:endParaRPr lang="zh-CN" altLang="en-US" sz="2800">
              <a:solidFill>
                <a:srgbClr val="99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4500563" y="4797425"/>
            <a:ext cx="990600" cy="576263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rgbClr val="660033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电视</a:t>
            </a:r>
            <a:endParaRPr lang="zh-CN" altLang="en-US" sz="2800">
              <a:solidFill>
                <a:srgbClr val="99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2700338" y="4437063"/>
            <a:ext cx="952500" cy="576262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rgbClr val="660033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网络</a:t>
            </a:r>
            <a:endParaRPr lang="zh-CN" altLang="en-US" sz="2800">
              <a:solidFill>
                <a:srgbClr val="99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2268538" y="3500438"/>
            <a:ext cx="952500" cy="576262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rgbClr val="660033"/>
            </a:solidFill>
            <a:miter lim="800000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阅读</a:t>
            </a:r>
            <a:endParaRPr lang="zh-CN" altLang="en-US" sz="2800">
              <a:solidFill>
                <a:srgbClr val="99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3193" name="Text Box 9"/>
          <p:cNvSpPr txBox="1">
            <a:spLocks noChangeArrowheads="1"/>
          </p:cNvSpPr>
          <p:nvPr/>
        </p:nvSpPr>
        <p:spPr bwMode="auto">
          <a:xfrm>
            <a:off x="2843213" y="2349500"/>
            <a:ext cx="990600" cy="576263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rgbClr val="660033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生活</a:t>
            </a:r>
            <a:endParaRPr lang="zh-CN" altLang="en-US" sz="2800">
              <a:solidFill>
                <a:srgbClr val="99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3194" name="Text Box 10"/>
          <p:cNvSpPr txBox="1">
            <a:spLocks noChangeArrowheads="1"/>
          </p:cNvSpPr>
          <p:nvPr/>
        </p:nvSpPr>
        <p:spPr bwMode="auto">
          <a:xfrm>
            <a:off x="2268538" y="333375"/>
            <a:ext cx="4729162" cy="823913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49" charset="-122"/>
                <a:ea typeface="楷体" panose="02010609060101010101" pitchFamily="49" charset="-122"/>
              </a:rPr>
              <a:t>素材从何而来？</a:t>
            </a:r>
            <a:endParaRPr lang="zh-CN" altLang="en-US" sz="48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78251" name="Text Box 13"/>
          <p:cNvSpPr txBox="1">
            <a:spLocks noChangeArrowheads="1"/>
          </p:cNvSpPr>
          <p:nvPr/>
        </p:nvSpPr>
        <p:spPr bwMode="auto">
          <a:xfrm>
            <a:off x="5580063" y="2781300"/>
            <a:ext cx="431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93199" name="Text Box 15"/>
          <p:cNvSpPr txBox="1">
            <a:spLocks noChangeArrowheads="1"/>
          </p:cNvSpPr>
          <p:nvPr/>
        </p:nvSpPr>
        <p:spPr bwMode="auto">
          <a:xfrm>
            <a:off x="5508625" y="2852738"/>
            <a:ext cx="990600" cy="576262"/>
          </a:xfrm>
          <a:prstGeom prst="rect">
            <a:avLst/>
          </a:prstGeom>
          <a:solidFill>
            <a:schemeClr val="bg1"/>
          </a:solidFill>
          <a:ln w="57150" cmpd="thinThick">
            <a:solidFill>
              <a:srgbClr val="660033"/>
            </a:solidFill>
            <a:miter lim="800000"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b="1">
                <a:solidFill>
                  <a:srgbClr val="990000"/>
                </a:solidFill>
                <a:latin typeface="Times New Roman" panose="02020603050405020304"/>
                <a:ea typeface="楷体" panose="02010609060101010101" pitchFamily="49" charset="-122"/>
              </a:rPr>
              <a:t>……</a:t>
            </a:r>
            <a:endParaRPr lang="en-US" altLang="zh-CN" sz="2800" b="1">
              <a:solidFill>
                <a:srgbClr val="99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3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3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 bldLvl="0" animBg="1"/>
      <p:bldP spid="93187" grpId="0" bldLvl="0" animBg="1"/>
      <p:bldP spid="93188" grpId="0" bldLvl="0" animBg="1"/>
      <p:bldP spid="93189" grpId="0" bldLvl="0" animBg="1"/>
      <p:bldP spid="93190" grpId="0" bldLvl="0" animBg="1"/>
      <p:bldP spid="93191" grpId="0" bldLvl="0" animBg="1"/>
      <p:bldP spid="93192" grpId="0" bldLvl="0" animBg="1"/>
      <p:bldP spid="93193" grpId="0" bldLvl="0" animBg="1"/>
      <p:bldP spid="9319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04813"/>
            <a:ext cx="9144000" cy="1989137"/>
          </a:xfrm>
        </p:spPr>
        <p:txBody>
          <a:bodyPr/>
          <a:lstStyle/>
          <a:p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二、</a:t>
            </a:r>
            <a:r>
              <a:rPr lang="zh-CN" altLang="en-US" sz="4800" b="1">
                <a:latin typeface="Times New Roman" panose="02020603050405020304" pitchFamily="49" charset="-122"/>
                <a:ea typeface="楷体" panose="02010609060101010101" pitchFamily="49" charset="-122"/>
              </a:rPr>
              <a:t>材料使用误区</a:t>
            </a:r>
            <a:br>
              <a:rPr lang="zh-CN" altLang="en-US" sz="4800"/>
            </a:br>
            <a:br>
              <a:rPr lang="zh-CN" altLang="en-US" sz="4800"/>
            </a:br>
            <a:endParaRPr lang="zh-CN" altLang="en-US" sz="4800"/>
          </a:p>
        </p:txBody>
      </p:sp>
      <p:sp>
        <p:nvSpPr>
          <p:cNvPr id="718851" name="Text Box 3"/>
          <p:cNvSpPr txBox="1">
            <a:spLocks noChangeArrowheads="1"/>
          </p:cNvSpPr>
          <p:nvPr/>
        </p:nvSpPr>
        <p:spPr bwMode="auto">
          <a:xfrm>
            <a:off x="0" y="1341438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718852" name="Rectangle 4"/>
          <p:cNvSpPr>
            <a:spLocks noChangeArrowheads="1"/>
          </p:cNvSpPr>
          <p:nvPr/>
        </p:nvSpPr>
        <p:spPr bwMode="auto">
          <a:xfrm>
            <a:off x="0" y="2133600"/>
            <a:ext cx="9144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       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误区</a:t>
            </a: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1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：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全盘照抄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材料，一篇之中光两个材料字数就达到了六七百，然后聊聊几语加以收尾。</a:t>
            </a:r>
            <a:r>
              <a:rPr lang="zh-CN" altLang="en-US" sz="2800"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en-US" sz="28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8853" name="Text Box 5"/>
          <p:cNvSpPr txBox="1">
            <a:spLocks noChangeArrowheads="1"/>
          </p:cNvSpPr>
          <p:nvPr/>
        </p:nvSpPr>
        <p:spPr bwMode="auto">
          <a:xfrm>
            <a:off x="179388" y="2420938"/>
            <a:ext cx="79914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    </a:t>
            </a:r>
            <a:endParaRPr lang="en-US" altLang="zh-CN" sz="3200"/>
          </a:p>
        </p:txBody>
      </p:sp>
      <p:sp>
        <p:nvSpPr>
          <p:cNvPr id="718854" name="Text Box 6"/>
          <p:cNvSpPr txBox="1">
            <a:spLocks noChangeArrowheads="1"/>
          </p:cNvSpPr>
          <p:nvPr/>
        </p:nvSpPr>
        <p:spPr bwMode="auto">
          <a:xfrm>
            <a:off x="0" y="2852738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3200"/>
          </a:p>
        </p:txBody>
      </p:sp>
      <p:sp>
        <p:nvSpPr>
          <p:cNvPr id="718855" name="AutoShape 7"/>
          <p:cNvSpPr>
            <a:spLocks noChangeArrowheads="1"/>
          </p:cNvSpPr>
          <p:nvPr/>
        </p:nvSpPr>
        <p:spPr bwMode="auto">
          <a:xfrm>
            <a:off x="7164388" y="0"/>
            <a:ext cx="2160587" cy="2016125"/>
          </a:xfrm>
          <a:prstGeom prst="cloudCallout">
            <a:avLst>
              <a:gd name="adj1" fmla="val -43093"/>
              <a:gd name="adj2" fmla="val 76694"/>
            </a:avLst>
          </a:prstGeom>
          <a:solidFill>
            <a:srgbClr val="66FF66"/>
          </a:solidFill>
          <a:ln w="9525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捡到篮子里的都是菜吗？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85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553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05539" name="Line 3"/>
          <p:cNvSpPr>
            <a:spLocks noChangeShapeType="1"/>
          </p:cNvSpPr>
          <p:nvPr/>
        </p:nvSpPr>
        <p:spPr bwMode="auto">
          <a:xfrm flipH="1">
            <a:off x="381000" y="2743200"/>
            <a:ext cx="76200" cy="411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5540" name="Line 4"/>
          <p:cNvSpPr>
            <a:spLocks noChangeShapeType="1"/>
          </p:cNvSpPr>
          <p:nvPr/>
        </p:nvSpPr>
        <p:spPr bwMode="auto">
          <a:xfrm flipV="1">
            <a:off x="381000" y="6629400"/>
            <a:ext cx="6324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5541" name="Line 5"/>
          <p:cNvSpPr>
            <a:spLocks noChangeShapeType="1"/>
          </p:cNvSpPr>
          <p:nvPr/>
        </p:nvSpPr>
        <p:spPr bwMode="auto">
          <a:xfrm flipH="1" flipV="1">
            <a:off x="6477000" y="0"/>
            <a:ext cx="228600" cy="6629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5542" name="Line 6"/>
          <p:cNvSpPr>
            <a:spLocks noChangeShapeType="1"/>
          </p:cNvSpPr>
          <p:nvPr/>
        </p:nvSpPr>
        <p:spPr bwMode="auto">
          <a:xfrm>
            <a:off x="457200" y="2743200"/>
            <a:ext cx="2971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5543" name="Line 7"/>
          <p:cNvSpPr>
            <a:spLocks noChangeShapeType="1"/>
          </p:cNvSpPr>
          <p:nvPr/>
        </p:nvSpPr>
        <p:spPr bwMode="auto">
          <a:xfrm flipV="1">
            <a:off x="3505200" y="0"/>
            <a:ext cx="76200" cy="2667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5544" name="Line 8"/>
          <p:cNvSpPr>
            <a:spLocks noChangeShapeType="1"/>
          </p:cNvSpPr>
          <p:nvPr/>
        </p:nvSpPr>
        <p:spPr bwMode="auto">
          <a:xfrm>
            <a:off x="3581400" y="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05545" name="Text Box 9"/>
          <p:cNvSpPr txBox="1">
            <a:spLocks noChangeArrowheads="1"/>
          </p:cNvSpPr>
          <p:nvPr/>
        </p:nvSpPr>
        <p:spPr bwMode="auto">
          <a:xfrm>
            <a:off x="4343400" y="1295400"/>
            <a:ext cx="4343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latin typeface="Times New Roman" panose="02020603050405020304"/>
                <a:ea typeface="楷体" panose="02010609060101010101" pitchFamily="49" charset="-122"/>
              </a:rPr>
              <a:t>黑框部分就是文中写“苦丁茶”的部分，占到了全文三分之二的篇幅</a:t>
            </a:r>
            <a:endParaRPr lang="zh-CN" altLang="en-US" sz="20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8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877050" cy="1143000"/>
          </a:xfrm>
        </p:spPr>
        <p:txBody>
          <a:bodyPr/>
          <a:lstStyle/>
          <a:p>
            <a:r>
              <a:rPr lang="zh-CN" altLang="en-US" sz="5400" b="1">
                <a:solidFill>
                  <a:schemeClr val="accent2"/>
                </a:solidFill>
                <a:latin typeface="Times New Roman" panose="02020603050405020304"/>
                <a:ea typeface="楷体" panose="02010609060101010101" pitchFamily="49" charset="-122"/>
              </a:rPr>
              <a:t>方法与对策</a:t>
            </a:r>
            <a:endParaRPr lang="zh-CN" altLang="en-US" sz="5400" b="1">
              <a:solidFill>
                <a:schemeClr val="accent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60835" name="Text Box 3"/>
          <p:cNvSpPr txBox="1">
            <a:spLocks noChangeArrowheads="1"/>
          </p:cNvSpPr>
          <p:nvPr/>
        </p:nvSpPr>
        <p:spPr bwMode="auto">
          <a:xfrm>
            <a:off x="0" y="1143000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压缩法</a:t>
            </a:r>
            <a:endParaRPr kumimoji="1" lang="zh-CN" altLang="en-US" sz="32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60836" name="Text Box 4"/>
          <p:cNvSpPr txBox="1">
            <a:spLocks noChangeArrowheads="1"/>
          </p:cNvSpPr>
          <p:nvPr/>
        </p:nvSpPr>
        <p:spPr bwMode="auto">
          <a:xfrm>
            <a:off x="-684213" y="2349500"/>
            <a:ext cx="5329238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altLang="zh-CN" sz="3600" b="1">
                <a:latin typeface="Times New Roman" panose="02020603050405020304" pitchFamily="34" charset="0"/>
                <a:ea typeface="楷体" panose="02010609060101010101" pitchFamily="49" charset="-122"/>
              </a:rPr>
              <a:t>          1</a:t>
            </a:r>
            <a:r>
              <a:rPr kumimoji="1" lang="zh-CN" altLang="en-US" sz="3600" b="1">
                <a:latin typeface="Times New Roman" panose="02020603050405020304" pitchFamily="34" charset="0"/>
                <a:ea typeface="楷体" panose="02010609060101010101" pitchFamily="49" charset="-122"/>
              </a:rPr>
              <a:t>、短语法</a:t>
            </a:r>
            <a:r>
              <a:rPr kumimoji="1" lang="en-US" altLang="zh-CN" sz="3600" b="1">
                <a:latin typeface="Times New Roman" panose="02020603050405020304" pitchFamily="34" charset="0"/>
                <a:ea typeface="楷体" panose="02010609060101010101" pitchFamily="49" charset="-122"/>
              </a:rPr>
              <a:t>(</a:t>
            </a:r>
            <a:r>
              <a:rPr kumimoji="1" lang="zh-CN" altLang="en-US" sz="3600" b="1">
                <a:latin typeface="Times New Roman" panose="02020603050405020304" pitchFamily="34" charset="0"/>
                <a:ea typeface="楷体" panose="02010609060101010101" pitchFamily="49" charset="-122"/>
              </a:rPr>
              <a:t>成语</a:t>
            </a:r>
            <a:r>
              <a:rPr kumimoji="1" lang="en-US" altLang="zh-CN" sz="3600" b="1">
                <a:latin typeface="Times New Roman" panose="02020603050405020304" pitchFamily="34" charset="0"/>
                <a:ea typeface="楷体" panose="02010609060101010101" pitchFamily="49" charset="-122"/>
              </a:rPr>
              <a:t>)</a:t>
            </a:r>
            <a:endParaRPr kumimoji="1" lang="en-US" altLang="zh-CN" sz="3600" b="1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kumimoji="1" lang="en-US" altLang="zh-CN" sz="3600" b="1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kumimoji="1" lang="zh-CN" altLang="en-US" sz="3600" b="1">
                <a:latin typeface="Times New Roman" panose="02020603050405020304" pitchFamily="34" charset="0"/>
                <a:ea typeface="楷体" panose="02010609060101010101" pitchFamily="49" charset="-122"/>
              </a:rPr>
              <a:t>、句子法</a:t>
            </a:r>
            <a:endParaRPr kumimoji="1" lang="zh-CN" altLang="en-US" sz="3600" b="1">
              <a:latin typeface="Times New Roman" panose="02020603050405020304" pitchFamily="34" charset="0"/>
              <a:ea typeface="楷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kumimoji="1" lang="en-US" altLang="zh-CN" sz="3600" b="1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r>
              <a:rPr kumimoji="1" lang="zh-CN" altLang="en-US" sz="3600" b="1">
                <a:latin typeface="Times New Roman" panose="02020603050405020304" pitchFamily="34" charset="0"/>
                <a:ea typeface="楷体" panose="02010609060101010101" pitchFamily="49" charset="-122"/>
              </a:rPr>
              <a:t>、文段法 </a:t>
            </a:r>
            <a:endParaRPr kumimoji="1" lang="zh-CN" altLang="en-US" sz="36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0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0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0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60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760836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0835" grpId="0" bldLvl="0" animBg="1"/>
      <p:bldP spid="76083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Text Box 2"/>
          <p:cNvSpPr txBox="1">
            <a:spLocks noChangeArrowheads="1"/>
          </p:cNvSpPr>
          <p:nvPr/>
        </p:nvSpPr>
        <p:spPr bwMode="auto">
          <a:xfrm>
            <a:off x="250825" y="692150"/>
            <a:ext cx="8713788" cy="39449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 pitchFamily="34" charset="0"/>
                <a:ea typeface="楷体" panose="02010609060101010101" pitchFamily="49" charset="-122"/>
              </a:rPr>
              <a:t>        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肖邦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是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波兰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伟大的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音乐家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。他生于</a:t>
            </a:r>
            <a:r>
              <a:rPr kumimoji="1" lang="en-US" altLang="zh-CN" sz="2800" b="1">
                <a:latin typeface="Times New Roman" panose="02020603050405020304" pitchFamily="34" charset="0"/>
                <a:ea typeface="楷体" panose="02010609060101010101" pitchFamily="49" charset="-122"/>
              </a:rPr>
              <a:t>19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世纪初期，那时还是波兰人民遭受外国侵略和压迫的时代。他目睹了祖国的灾难，将自己爱国之情融入音乐创作之中。他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逝世时，波兰已在侵略者的占领之下，他的遗体无法运回祖国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。遵照肖邦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遗嘱，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人们将他的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心脏运回华沙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，埋葬在他的诞生地附近。这是一颗伟大爱国者的心脏，强烈地热爱自己祖国正是肖邦音乐创作的力量源泉所在。肖邦的爱国之志，感人肺腑，激励着一代代的爱国志士。</a:t>
            </a:r>
            <a:endParaRPr kumimoji="1" lang="zh-CN" altLang="en-US" sz="28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1065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772400" cy="838200"/>
          </a:xfrm>
        </p:spPr>
        <p:txBody>
          <a:bodyPr/>
          <a:lstStyle/>
          <a:p>
            <a:r>
              <a:rPr lang="zh-CN" altLang="en-US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肖邦</a:t>
            </a:r>
            <a:endParaRPr lang="zh-CN" altLang="en-US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0660" name="Text Box 4"/>
          <p:cNvSpPr txBox="1">
            <a:spLocks noChangeArrowheads="1"/>
          </p:cNvSpPr>
          <p:nvPr/>
        </p:nvSpPr>
        <p:spPr bwMode="auto">
          <a:xfrm>
            <a:off x="900113" y="4652963"/>
            <a:ext cx="7924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把心脏运回祖国的肖邦</a:t>
            </a:r>
            <a:r>
              <a:rPr kumimoji="1" lang="zh-CN" altLang="en-US" sz="2800" b="1">
                <a:solidFill>
                  <a:schemeClr val="accent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（短语式）</a:t>
            </a:r>
            <a:endParaRPr kumimoji="1" lang="zh-CN" altLang="en-US" sz="2800" b="1">
              <a:solidFill>
                <a:schemeClr val="accent2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10661" name="Text Box 5"/>
          <p:cNvSpPr txBox="1">
            <a:spLocks noChangeArrowheads="1"/>
          </p:cNvSpPr>
          <p:nvPr/>
        </p:nvSpPr>
        <p:spPr bwMode="auto">
          <a:xfrm>
            <a:off x="0" y="5084763"/>
            <a:ext cx="17637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提示：</a:t>
            </a:r>
            <a:endParaRPr kumimoji="1" lang="zh-CN" altLang="en-US" sz="28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10662" name="Rectangle 6"/>
          <p:cNvSpPr>
            <a:spLocks noChangeArrowheads="1"/>
          </p:cNvSpPr>
          <p:nvPr/>
        </p:nvSpPr>
        <p:spPr bwMode="auto">
          <a:xfrm>
            <a:off x="0" y="4652963"/>
            <a:ext cx="125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概括：</a:t>
            </a:r>
            <a:endParaRPr kumimoji="1" lang="zh-CN" altLang="en-US" sz="28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10663" name="Text Box 7"/>
          <p:cNvSpPr txBox="1">
            <a:spLocks noChangeArrowheads="1"/>
          </p:cNvSpPr>
          <p:nvPr/>
        </p:nvSpPr>
        <p:spPr bwMode="auto">
          <a:xfrm>
            <a:off x="395288" y="5084763"/>
            <a:ext cx="8748712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 pitchFamily="34" charset="0"/>
                <a:ea typeface="楷体" panose="02010609060101010101" pitchFamily="49" charset="-122"/>
              </a:rPr>
              <a:t>      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波兰音乐家肖邦，逝世时祖国在侵略者占领下，遗体无法运回祖国，他留下遗嘱要人们将他的心脏运回华沙。</a:t>
            </a:r>
            <a:endParaRPr kumimoji="1" lang="zh-CN" altLang="en-US" sz="28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0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0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0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0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0660" grpId="0" bldLvl="0" animBg="1"/>
      <p:bldP spid="71066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Text Box 2"/>
          <p:cNvSpPr txBox="1">
            <a:spLocks noChangeArrowheads="1"/>
          </p:cNvSpPr>
          <p:nvPr/>
        </p:nvSpPr>
        <p:spPr bwMode="auto">
          <a:xfrm>
            <a:off x="152400" y="990600"/>
            <a:ext cx="8839200" cy="39433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kumimoji="1" lang="en-US" altLang="zh-CN" sz="2800" b="1">
                <a:latin typeface="Times New Roman" panose="02020603050405020304" pitchFamily="34" charset="0"/>
                <a:ea typeface="楷体" panose="02010609060101010101" pitchFamily="49" charset="-122"/>
              </a:rPr>
              <a:t>      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英国作家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狄更斯幼年家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境十分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贫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寒。他的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父亲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因负债累累，无力偿还，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被送进负债监狱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，他小小年纪便饱经了羞辱和辛酸。为了养家糊口，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他</a:t>
            </a:r>
            <a:r>
              <a:rPr kumimoji="1" lang="en-US" altLang="zh-CN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12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岁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就挑起生活的重担，在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一家鞋油作坊做工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。作坊主让他做招揽生意的活广告，站在当街的玻璃橱窗中，向顾客和行人展出，每月只能得到微薄的收入，而且只能在取到工资后才能去狱中探望亲人，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痛苦恶劣的生活环境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并没有压垮他，反而</a:t>
            </a:r>
            <a:r>
              <a:rPr kumimoji="1" lang="zh-CN" altLang="en-US" sz="28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更激发了他对被压迫的穷人和不幸儿童的同情心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，对不公平的社会现象的憎恨，终于使他创作出了不朽的名著</a:t>
            </a:r>
            <a:r>
              <a:rPr kumimoji="1" lang="en-US" altLang="zh-CN" sz="2800" b="1">
                <a:latin typeface="Times New Roman" panose="02020603050405020304" pitchFamily="34" charset="0"/>
                <a:ea typeface="楷体" panose="02010609060101010101" pitchFamily="49" charset="-122"/>
              </a:rPr>
              <a:t>——</a:t>
            </a:r>
            <a:r>
              <a:rPr kumimoji="1" lang="en-US" altLang="zh-CN" sz="2800" b="1">
                <a:solidFill>
                  <a:schemeClr val="accent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《</a:t>
            </a:r>
            <a:r>
              <a:rPr kumimoji="1" lang="zh-CN" altLang="en-US" sz="2800" b="1">
                <a:solidFill>
                  <a:schemeClr val="accent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雾都孤儿</a:t>
            </a:r>
            <a:r>
              <a:rPr kumimoji="1" lang="en-US" altLang="zh-CN" sz="2800" b="1">
                <a:solidFill>
                  <a:schemeClr val="accent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》</a:t>
            </a:r>
            <a:r>
              <a:rPr kumimoji="1" lang="zh-CN" altLang="en-US" sz="2800" b="1">
                <a:latin typeface="Times New Roman" panose="02020603050405020304" pitchFamily="34" charset="0"/>
                <a:ea typeface="楷体" panose="02010609060101010101" pitchFamily="49" charset="-122"/>
              </a:rPr>
              <a:t>。</a:t>
            </a:r>
            <a:endParaRPr kumimoji="1" lang="zh-CN" altLang="en-US" sz="28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1475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0"/>
            <a:ext cx="7772400" cy="914400"/>
          </a:xfrm>
        </p:spPr>
        <p:txBody>
          <a:bodyPr/>
          <a:lstStyle/>
          <a:p>
            <a:r>
              <a:rPr lang="zh-CN" altLang="en-US" b="1" u="sng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狄更斯</a:t>
            </a:r>
            <a:endParaRPr lang="zh-CN" altLang="en-US" b="1" u="sng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14756" name="Text Box 4"/>
          <p:cNvSpPr txBox="1">
            <a:spLocks noChangeArrowheads="1"/>
          </p:cNvSpPr>
          <p:nvPr/>
        </p:nvSpPr>
        <p:spPr bwMode="auto">
          <a:xfrm>
            <a:off x="0" y="5029200"/>
            <a:ext cx="1258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 u="sng">
                <a:latin typeface="Times New Roman" panose="02020603050405020304" pitchFamily="34" charset="0"/>
                <a:ea typeface="楷体" panose="02010609060101010101" pitchFamily="49" charset="-122"/>
              </a:rPr>
              <a:t>概括：</a:t>
            </a:r>
            <a:endParaRPr kumimoji="1" lang="zh-CN" altLang="en-US" sz="2800" b="1" u="sng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14757" name="Text Box 5"/>
          <p:cNvSpPr txBox="1">
            <a:spLocks noChangeArrowheads="1"/>
          </p:cNvSpPr>
          <p:nvPr/>
        </p:nvSpPr>
        <p:spPr bwMode="auto">
          <a:xfrm>
            <a:off x="900113" y="4941888"/>
            <a:ext cx="7924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 u="sng">
                <a:solidFill>
                  <a:srgbClr val="A5002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</a:t>
            </a:r>
            <a:r>
              <a:rPr kumimoji="1" lang="en-US" altLang="zh-CN" sz="3200" b="1">
                <a:solidFill>
                  <a:srgbClr val="A5002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12</a:t>
            </a:r>
            <a:r>
              <a:rPr kumimoji="1" lang="zh-CN" altLang="en-US" sz="3200" b="1">
                <a:solidFill>
                  <a:srgbClr val="A50021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岁挑起养家糊口的生活重担的著名作家狄更斯。</a:t>
            </a:r>
            <a:r>
              <a:rPr kumimoji="1" lang="zh-CN" altLang="en-US" sz="3200" b="1">
                <a:solidFill>
                  <a:schemeClr val="accent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（句子式）</a:t>
            </a:r>
            <a:endParaRPr kumimoji="1" lang="zh-CN" altLang="en-US" sz="3200" b="1">
              <a:solidFill>
                <a:schemeClr val="accent2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14758" name="Text Box 6"/>
          <p:cNvSpPr txBox="1">
            <a:spLocks noChangeArrowheads="1"/>
          </p:cNvSpPr>
          <p:nvPr/>
        </p:nvSpPr>
        <p:spPr bwMode="auto">
          <a:xfrm>
            <a:off x="0" y="6021388"/>
            <a:ext cx="1835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 u="sng">
                <a:latin typeface="Times New Roman" panose="02020603050405020304" pitchFamily="34" charset="0"/>
                <a:ea typeface="楷体" panose="02010609060101010101" pitchFamily="49" charset="-122"/>
              </a:rPr>
              <a:t>提示：</a:t>
            </a:r>
            <a:endParaRPr kumimoji="1" lang="zh-CN" altLang="en-US" sz="2800" b="1" u="sng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14759" name="Text Box 7"/>
          <p:cNvSpPr txBox="1">
            <a:spLocks noChangeArrowheads="1"/>
          </p:cNvSpPr>
          <p:nvPr/>
        </p:nvSpPr>
        <p:spPr bwMode="auto">
          <a:xfrm>
            <a:off x="1258888" y="5949950"/>
            <a:ext cx="5964237" cy="534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latin typeface="Times New Roman" panose="02020603050405020304" pitchFamily="34" charset="0"/>
                <a:ea typeface="楷体" panose="02010609060101010101" pitchFamily="49" charset="-122"/>
              </a:rPr>
              <a:t>(</a:t>
            </a:r>
            <a:r>
              <a:rPr kumimoji="1" lang="zh-CN" altLang="en-US" sz="3200" b="1">
                <a:latin typeface="Times New Roman" panose="02020603050405020304" pitchFamily="34" charset="0"/>
                <a:ea typeface="楷体" panose="02010609060101010101" pitchFamily="49" charset="-122"/>
              </a:rPr>
              <a:t>见红色文字</a:t>
            </a:r>
            <a:r>
              <a:rPr kumimoji="1" lang="en-US" altLang="zh-CN" sz="3200" b="1">
                <a:latin typeface="Times New Roman" panose="02020603050405020304" pitchFamily="34" charset="0"/>
                <a:ea typeface="楷体" panose="02010609060101010101" pitchFamily="49" charset="-122"/>
              </a:rPr>
              <a:t>)</a:t>
            </a:r>
            <a:endParaRPr kumimoji="1" lang="en-US" altLang="zh-CN" sz="3200" b="1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4757" grpId="0" bldLvl="0" animBg="1"/>
      <p:bldP spid="714759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457200"/>
            <a:ext cx="8517255" cy="1325245"/>
          </a:xfrm>
        </p:spPr>
        <p:txBody>
          <a:bodyPr/>
          <a:lstStyle/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误区</a:t>
            </a:r>
            <a:r>
              <a:rPr lang="en-US" altLang="zh-CN" sz="3600" b="1">
                <a:latin typeface="Times New Roman" panose="02020603050405020304"/>
                <a:ea typeface="楷体" panose="02010609060101010101" pitchFamily="49" charset="-122"/>
              </a:rPr>
              <a:t>2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：用例不准确    以尊重为话题</a:t>
            </a:r>
            <a:endParaRPr lang="zh-CN" altLang="en-US" sz="36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764932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3908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825" y="171450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5956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04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6194" name="标题 136193"/>
          <p:cNvSpPr>
            <a:spLocks noGrp="1" noRot="1"/>
          </p:cNvSpPr>
          <p:nvPr>
            <p:ph type="title"/>
          </p:nvPr>
        </p:nvSpPr>
        <p:spPr>
          <a:xfrm>
            <a:off x="228600" y="381000"/>
            <a:ext cx="8540750" cy="1143000"/>
          </a:xfrm>
        </p:spPr>
        <p:txBody>
          <a:bodyPr anchor="ctr" anchorCtr="0"/>
          <a:p>
            <a:r>
              <a:rPr lang="zh-CN" altLang="en-US" sz="5400" dirty="0"/>
              <a:t>你喜欢吃哪个？为什么？</a:t>
            </a:r>
            <a:endParaRPr lang="zh-CN" altLang="en-US" sz="5400" dirty="0"/>
          </a:p>
        </p:txBody>
      </p:sp>
      <p:sp>
        <p:nvSpPr>
          <p:cNvPr id="136195" name="文本占位符 136194"/>
          <p:cNvSpPr>
            <a:spLocks noGrp="1" noRot="1"/>
          </p:cNvSpPr>
          <p:nvPr>
            <p:ph type="body" idx="1"/>
          </p:nvPr>
        </p:nvSpPr>
        <p:spPr/>
        <p:txBody>
          <a:bodyPr/>
          <a:p>
            <a:endParaRPr dirty="0"/>
          </a:p>
        </p:txBody>
      </p:sp>
      <p:pic>
        <p:nvPicPr>
          <p:cNvPr id="136197" name="图片 136196" descr="t01722b26b3260358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1990725"/>
            <a:ext cx="4114800" cy="4065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6199" name="图片 136198" descr="t010cde77eb37a439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057400"/>
            <a:ext cx="4267200" cy="3894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0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732588" cy="1403350"/>
          </a:xfrm>
        </p:spPr>
        <p:txBody>
          <a:bodyPr/>
          <a:lstStyle/>
          <a:p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误区</a:t>
            </a:r>
            <a:r>
              <a:rPr lang="en-US" altLang="zh-CN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>
                <a:latin typeface="Times New Roman" panose="02020603050405020304" pitchFamily="49" charset="-122"/>
                <a:ea typeface="楷体" panose="02010609060101010101" pitchFamily="49" charset="-122"/>
              </a:rPr>
              <a:t>：直说结果，缺少分析。</a:t>
            </a:r>
            <a:br>
              <a:rPr lang="zh-CN" altLang="en-US" sz="3200">
                <a:latin typeface="隶书" panose="02010509060101010101" pitchFamily="49" charset="-122"/>
                <a:ea typeface="隶书" panose="02010509060101010101" pitchFamily="49" charset="-122"/>
              </a:rPr>
            </a:br>
            <a:br>
              <a:rPr lang="zh-CN" altLang="en-US" sz="3200">
                <a:latin typeface="隶书" panose="02010509060101010101" pitchFamily="49" charset="-122"/>
                <a:ea typeface="隶书" panose="02010509060101010101" pitchFamily="49" charset="-122"/>
              </a:rPr>
            </a:br>
            <a:endParaRPr lang="zh-CN" altLang="en-US" sz="320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69027" name="Text Box 3"/>
          <p:cNvSpPr txBox="1">
            <a:spLocks noChangeArrowheads="1"/>
          </p:cNvSpPr>
          <p:nvPr/>
        </p:nvSpPr>
        <p:spPr bwMode="auto">
          <a:xfrm>
            <a:off x="0" y="404813"/>
            <a:ext cx="91440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       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用心雕琢心中充满坚强的天使。史铁生曾经说过：“困难的本质对于人的伤害是一样，如果不去寻找意义，生命就真的没有意义了。”他二十一岁因病残疾，大半辈子坐在轮椅上，晚年还受尽疾病的折磨，著名的</a:t>
            </a: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病隙碎笔</a:t>
            </a: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也是花了将近四年的时间辛苦完成的。然而身体的病痛打败了他吗？没有，坚强的史铁生还被认为是近代最爱笑的作家之一。只有筑起心中坚强的墙，才能战胜困难和挫折，取得成功。（高考二类文</a:t>
            </a: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雕琢心中坚强的天使</a:t>
            </a: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》) </a:t>
            </a:r>
            <a:endParaRPr lang="en-US" altLang="zh-CN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69028" name="Text Box 4"/>
          <p:cNvSpPr txBox="1">
            <a:spLocks noChangeArrowheads="1"/>
          </p:cNvSpPr>
          <p:nvPr/>
        </p:nvSpPr>
        <p:spPr bwMode="auto">
          <a:xfrm>
            <a:off x="250825" y="4630738"/>
            <a:ext cx="91440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    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误区揭示： “材料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+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结果” 史铁生是怎样“雕琢心中充满坚强的天使”的？</a:t>
            </a:r>
            <a:br>
              <a:rPr lang="zh-CN" altLang="en-US" sz="2800" b="1">
                <a:solidFill>
                  <a:srgbClr val="FF0000"/>
                </a:solidFill>
              </a:rPr>
            </a:br>
            <a:br>
              <a:rPr lang="zh-CN" altLang="en-US" sz="2800" b="1">
                <a:solidFill>
                  <a:srgbClr val="FF0000"/>
                </a:solidFill>
              </a:rPr>
            </a:b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9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9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9028" grpId="0" animBg="1"/>
      <p:bldP spid="769028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6115050" cy="1487487"/>
          </a:xfrm>
        </p:spPr>
        <p:txBody>
          <a:bodyPr/>
          <a:lstStyle/>
          <a:p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误区</a:t>
            </a:r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4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：一味堆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例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，缺少联系。</a:t>
            </a:r>
            <a:br>
              <a:rPr lang="zh-CN" altLang="en-US" sz="3200">
                <a:ea typeface="隶书" panose="02010509060101010101" pitchFamily="49" charset="-122"/>
              </a:rPr>
            </a:br>
            <a:br>
              <a:rPr lang="zh-CN" altLang="en-US" sz="3200">
                <a:ea typeface="隶书" panose="02010509060101010101" pitchFamily="49" charset="-122"/>
              </a:rPr>
            </a:br>
            <a:endParaRPr lang="zh-CN" altLang="en-US" sz="3200">
              <a:ea typeface="隶书" panose="02010509060101010101" pitchFamily="49" charset="-122"/>
            </a:endParaRPr>
          </a:p>
        </p:txBody>
      </p:sp>
      <p:sp>
        <p:nvSpPr>
          <p:cNvPr id="770051" name="Text Box 3"/>
          <p:cNvSpPr txBox="1">
            <a:spLocks noChangeArrowheads="1"/>
          </p:cNvSpPr>
          <p:nvPr/>
        </p:nvSpPr>
        <p:spPr bwMode="auto">
          <a:xfrm>
            <a:off x="0" y="620713"/>
            <a:ext cx="914400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      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汉代史学家司马迁为了写一部史书，从小研读库存史书，在不幸遭受宫刑之后，他并没有因为世人的白眼与唾弃而选择放弃，更加潜心钻研经史。他终于写出了被后世誉为“史家之绝唱，无韵之离骚”的</a:t>
            </a: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史记</a:t>
            </a: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，成为了厚实宝贵的文化遗产，千古流传。</a:t>
            </a:r>
            <a:br>
              <a:rPr lang="zh-CN" altLang="en-US" sz="2800" b="1"/>
            </a:b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　　文化英雄鲁迅用他那刀枪般锋利的文字与国民党，与黑暗社会作斗争，虽然反动派对其恨之入骨，对其进行迫害，但鲁迅毫无惧色，反而写出来的文章一篇比一篇捅得敌人心痛。（高考二类文</a:t>
            </a: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面对挫折</a:t>
            </a:r>
            <a:r>
              <a:rPr lang="en-US" altLang="zh-CN" sz="2800" b="1"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） </a:t>
            </a:r>
            <a:endParaRPr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0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0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0050" grpId="0"/>
      <p:bldP spid="77005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r>
              <a:rPr lang="zh-CN" altLang="en-US" b="1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rPr>
              <a:t>总结：运用事实论据要注意的问题</a:t>
            </a:r>
            <a:endParaRPr lang="zh-CN" altLang="en-US" b="1">
              <a:solidFill>
                <a:schemeClr val="tx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27043" name="Text Box 3"/>
          <p:cNvSpPr txBox="1">
            <a:spLocks noChangeArrowheads="1"/>
          </p:cNvSpPr>
          <p:nvPr/>
        </p:nvSpPr>
        <p:spPr bwMode="auto">
          <a:xfrm>
            <a:off x="609600" y="1676400"/>
            <a:ext cx="6096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r>
              <a:rPr kumimoji="1" lang="zh-CN" altLang="en-US" sz="4400" b="1">
                <a:latin typeface="Times New Roman" panose="02020603050405020304" pitchFamily="49" charset="-122"/>
                <a:ea typeface="楷体" panose="02010609060101010101" pitchFamily="49" charset="-122"/>
              </a:rPr>
              <a:t>、观点与材料统一</a:t>
            </a:r>
            <a:r>
              <a:rPr kumimoji="1" lang="zh-CN" altLang="en-US" sz="4400" b="1">
                <a:solidFill>
                  <a:schemeClr val="bg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</a:t>
            </a:r>
            <a:endParaRPr kumimoji="1" lang="zh-CN" altLang="en-US" sz="4400" b="1">
              <a:solidFill>
                <a:schemeClr val="bg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27044" name="Text Box 4"/>
          <p:cNvSpPr txBox="1">
            <a:spLocks noChangeArrowheads="1"/>
          </p:cNvSpPr>
          <p:nvPr/>
        </p:nvSpPr>
        <p:spPr bwMode="auto">
          <a:xfrm>
            <a:off x="571500" y="2667000"/>
            <a:ext cx="8572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kumimoji="1" lang="zh-CN" altLang="en-US" sz="4400" b="1">
                <a:latin typeface="Times New Roman" panose="02020603050405020304" pitchFamily="49" charset="-122"/>
                <a:ea typeface="楷体" panose="02010609060101010101" pitchFamily="49" charset="-122"/>
              </a:rPr>
              <a:t>、选取典型的、有代表性的事实</a:t>
            </a:r>
            <a:r>
              <a:rPr kumimoji="1" lang="zh-CN" altLang="en-US" sz="4400" b="1">
                <a:solidFill>
                  <a:schemeClr val="bg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</a:t>
            </a:r>
            <a:endParaRPr kumimoji="1" lang="zh-CN" altLang="en-US" sz="4400" b="1">
              <a:solidFill>
                <a:schemeClr val="bg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27045" name="Text Box 5"/>
          <p:cNvSpPr txBox="1">
            <a:spLocks noChangeArrowheads="1"/>
          </p:cNvSpPr>
          <p:nvPr/>
        </p:nvSpPr>
        <p:spPr bwMode="auto">
          <a:xfrm>
            <a:off x="609600" y="3657600"/>
            <a:ext cx="6096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kumimoji="1" lang="zh-CN" altLang="en-US" sz="4400" b="1">
                <a:latin typeface="Times New Roman" panose="02020603050405020304" pitchFamily="49" charset="-122"/>
                <a:ea typeface="楷体" panose="02010609060101010101" pitchFamily="49" charset="-122"/>
              </a:rPr>
              <a:t>、注意叙事的概括性 </a:t>
            </a:r>
            <a:endParaRPr kumimoji="1" lang="zh-CN" altLang="en-US" sz="44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27046" name="Text Box 6"/>
          <p:cNvSpPr txBox="1">
            <a:spLocks noChangeArrowheads="1"/>
          </p:cNvSpPr>
          <p:nvPr/>
        </p:nvSpPr>
        <p:spPr bwMode="auto">
          <a:xfrm>
            <a:off x="609600" y="4572000"/>
            <a:ext cx="6096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latin typeface="Times New Roman" panose="02020603050405020304" pitchFamily="49" charset="-122"/>
                <a:ea typeface="楷体" panose="02010609060101010101" pitchFamily="49" charset="-122"/>
              </a:rPr>
              <a:t>4</a:t>
            </a:r>
            <a:r>
              <a:rPr kumimoji="1" lang="zh-CN" altLang="en-US" sz="4400" b="1">
                <a:latin typeface="Times New Roman" panose="02020603050405020304" pitchFamily="49" charset="-122"/>
                <a:ea typeface="楷体" panose="02010609060101010101" pitchFamily="49" charset="-122"/>
              </a:rPr>
              <a:t>、注意叙事的指向性</a:t>
            </a:r>
            <a:r>
              <a:rPr kumimoji="1" lang="zh-CN" altLang="en-US" sz="4400" b="1">
                <a:solidFill>
                  <a:schemeClr val="bg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</a:t>
            </a:r>
            <a:endParaRPr kumimoji="1" lang="zh-CN" altLang="en-US" sz="4400" b="1">
              <a:solidFill>
                <a:schemeClr val="bg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27047" name="Text Box 7"/>
          <p:cNvSpPr txBox="1">
            <a:spLocks noChangeArrowheads="1"/>
          </p:cNvSpPr>
          <p:nvPr/>
        </p:nvSpPr>
        <p:spPr bwMode="auto">
          <a:xfrm>
            <a:off x="0" y="5410200"/>
            <a:ext cx="8839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4400" b="1">
                <a:solidFill>
                  <a:schemeClr val="bg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</a:t>
            </a:r>
            <a:r>
              <a:rPr kumimoji="1" lang="en-US" altLang="zh-CN" sz="4400" b="1">
                <a:latin typeface="Times New Roman" panose="02020603050405020304" pitchFamily="49" charset="-122"/>
                <a:ea typeface="楷体" panose="02010609060101010101" pitchFamily="49" charset="-122"/>
              </a:rPr>
              <a:t>5</a:t>
            </a:r>
            <a:r>
              <a:rPr kumimoji="1" lang="zh-CN" altLang="en-US" sz="4400" b="1">
                <a:latin typeface="Times New Roman" panose="02020603050405020304" pitchFamily="49" charset="-122"/>
                <a:ea typeface="楷体" panose="02010609060101010101" pitchFamily="49" charset="-122"/>
              </a:rPr>
              <a:t>、对事实要有一定的议论分析</a:t>
            </a:r>
            <a:r>
              <a:rPr kumimoji="1" lang="zh-CN" altLang="en-US" sz="4400" b="1">
                <a:solidFill>
                  <a:schemeClr val="bg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</a:t>
            </a:r>
            <a:endParaRPr kumimoji="1" lang="zh-CN" altLang="en-US" sz="4400" b="1">
              <a:solidFill>
                <a:schemeClr val="bg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43" grpId="0" bldLvl="0" animBg="1"/>
      <p:bldP spid="727044" grpId="0" bldLvl="0" animBg="1"/>
      <p:bldP spid="727045" grpId="0" bldLvl="0" animBg="1"/>
      <p:bldP spid="727046" grpId="0" bldLvl="0" animBg="1"/>
      <p:bldP spid="72704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301625" y="1235075"/>
            <a:ext cx="8842375" cy="56229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开放性改造材料。 </a:t>
            </a:r>
            <a:br>
              <a:rPr lang="zh-CN" altLang="en-US" b="1"/>
            </a:br>
            <a:r>
              <a:rPr lang="en-US" altLang="zh-CN" b="1"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劝学</a:t>
            </a:r>
            <a:r>
              <a:rPr lang="en-US" altLang="zh-CN" b="1"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中有一句“不积跬步无以至千里，不积小流无以成江海。”</a:t>
            </a:r>
            <a:r>
              <a:rPr lang="en-US" altLang="zh-CN" b="1">
                <a:latin typeface="Times New Roman" panose="02020603050405020304"/>
                <a:ea typeface="楷体" panose="02010609060101010101" pitchFamily="49" charset="-122"/>
              </a:rPr>
              <a:t>: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积累的重要。</a:t>
            </a:r>
            <a:br>
              <a:rPr lang="zh-CN" altLang="en-US" b="1"/>
            </a:br>
            <a:endParaRPr lang="zh-CN" altLang="en-US" b="1"/>
          </a:p>
          <a:p>
            <a:pPr>
              <a:lnSpc>
                <a:spcPct val="80000"/>
              </a:lnSpc>
            </a:pPr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例如：“不积跬步无以至千里”，但要一步一步地到达千里之遥远的地方，没有永恒的努力是不可能的。“不积小流无以成江海”，要想积涓涓细流成江海，又是一个多么漫长岁月啊。因此，要想“至千里”“成江海”，永恒的努力是追求成功的必由之路了。 </a:t>
            </a:r>
            <a:br>
              <a:rPr lang="zh-CN" altLang="en-US" b="1"/>
            </a:br>
            <a:endParaRPr lang="zh-CN" altLang="en-US" b="1"/>
          </a:p>
          <a:p>
            <a:pPr>
              <a:lnSpc>
                <a:spcPct val="80000"/>
              </a:lnSpc>
            </a:pPr>
            <a:r>
              <a:rPr lang="zh-CN" altLang="en-US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（说明努力的重要性） </a:t>
            </a:r>
            <a:br>
              <a:rPr lang="zh-CN" altLang="en-US" b="1">
                <a:solidFill>
                  <a:srgbClr val="FF0000"/>
                </a:solidFill>
              </a:rPr>
            </a:br>
            <a:br>
              <a:rPr lang="zh-CN" altLang="en-US" b="1"/>
            </a:br>
            <a:endParaRPr lang="zh-CN" altLang="en-US" b="1"/>
          </a:p>
        </p:txBody>
      </p:sp>
      <p:sp>
        <p:nvSpPr>
          <p:cNvPr id="722947" name="Text Box 3"/>
          <p:cNvSpPr txBox="1">
            <a:spLocks noChangeArrowheads="1"/>
          </p:cNvSpPr>
          <p:nvPr/>
        </p:nvSpPr>
        <p:spPr bwMode="auto">
          <a:xfrm>
            <a:off x="3851275" y="621665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/>
                <a:ea typeface="楷体" panose="02010609060101010101" pitchFamily="49" charset="-122"/>
              </a:rPr>
              <a:t>（一）横看成岭侧成峰</a:t>
            </a:r>
            <a:endParaRPr lang="zh-CN" altLang="en-US" sz="36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22948" name="Text Box 4"/>
          <p:cNvSpPr txBox="1">
            <a:spLocks noChangeArrowheads="1"/>
          </p:cNvSpPr>
          <p:nvPr/>
        </p:nvSpPr>
        <p:spPr bwMode="auto">
          <a:xfrm>
            <a:off x="250825" y="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latin typeface="Times New Roman" panose="02020603050405020304"/>
                <a:ea typeface="楷体" panose="02010609060101010101" pitchFamily="49" charset="-122"/>
              </a:rPr>
              <a:t>三、材料的运用</a:t>
            </a:r>
            <a:endParaRPr lang="zh-CN" altLang="en-US" sz="5400" b="1"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2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2946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l"/>
            <a:r>
              <a:rPr lang="en-US" altLang="zh-CN" sz="3200" b="1">
                <a:latin typeface="Times New Roman" panose="02020603050405020304"/>
                <a:ea typeface="楷体" panose="02010609060101010101" pitchFamily="49" charset="-122"/>
              </a:rPr>
              <a:t>        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技巧一：对于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大众熟悉的材料，采用时不必一一展开，可组成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排比，深刻剖析。</a:t>
            </a: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en-US" sz="4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44451" name="Text Box 3"/>
          <p:cNvSpPr txBox="1">
            <a:spLocks noChangeArrowheads="1"/>
          </p:cNvSpPr>
          <p:nvPr/>
        </p:nvSpPr>
        <p:spPr bwMode="auto">
          <a:xfrm>
            <a:off x="0" y="1773238"/>
            <a:ext cx="9144000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Times New Roman" panose="02020603050405020304"/>
                <a:ea typeface="楷体" panose="02010609060101010101" pitchFamily="49" charset="-122"/>
              </a:rPr>
              <a:t>      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鲁迅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先生一生未学过文学，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毛泽东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一生不曾进过军事院校，邓小平只读过一年大学。但鲁迅在现代文坛色地位，毛泽东叱咤风云的军事才能，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邓小平</a:t>
            </a:r>
            <a:r>
              <a:rPr lang="zh-CN" altLang="en-US" sz="2800" b="1">
                <a:latin typeface="Times New Roman" panose="02020603050405020304"/>
                <a:ea typeface="楷体" panose="02010609060101010101" pitchFamily="49" charset="-122"/>
              </a:rPr>
              <a:t>经事济民卓越才干，令人佩服的五体投地。“文凭即水平”的观点能站住脚吗？</a:t>
            </a:r>
            <a:endParaRPr lang="zh-CN" altLang="en-US" sz="28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44452" name="Text Box 4"/>
          <p:cNvSpPr txBox="1">
            <a:spLocks noChangeArrowheads="1"/>
          </p:cNvSpPr>
          <p:nvPr/>
        </p:nvSpPr>
        <p:spPr bwMode="auto">
          <a:xfrm>
            <a:off x="0" y="4076700"/>
            <a:ext cx="9144000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注意对材料的共同作用与文章中心相联系进行深刻剖析。</a:t>
            </a:r>
            <a:endParaRPr lang="zh-CN" altLang="en-US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br>
              <a:rPr lang="zh-CN" altLang="en-US" sz="2800">
                <a:solidFill>
                  <a:srgbClr val="FF0000"/>
                </a:solidFill>
              </a:rPr>
            </a:b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71450"/>
            <a:ext cx="8511540" cy="1143000"/>
          </a:xfrm>
        </p:spPr>
        <p:txBody>
          <a:bodyPr/>
          <a:lstStyle/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技巧二：引用名言与列举事例相结合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45475" name="Text Box 3"/>
          <p:cNvSpPr txBox="1">
            <a:spLocks noChangeArrowheads="1"/>
          </p:cNvSpPr>
          <p:nvPr/>
        </p:nvSpPr>
        <p:spPr bwMode="auto">
          <a:xfrm>
            <a:off x="0" y="549275"/>
            <a:ext cx="9144000" cy="607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是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爱迪生</a:t>
            </a:r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吧？他一手持蛋，一手持表，准备把蛋下锅煮五分钟，但是他心里想的是一桩发明，竟把表投在锅里，两眼钉着那个蛋。</a:t>
            </a:r>
            <a:br>
              <a:rPr lang="zh-CN" altLang="en-US" sz="2800" b="1">
                <a:latin typeface="华文行楷" panose="02010800040101010101" pitchFamily="2" charset="-122"/>
                <a:ea typeface="华文行楷" panose="02010800040101010101" pitchFamily="2" charset="-122"/>
              </a:rPr>
            </a:br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　 是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牛顿</a:t>
            </a:r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吧？专心做一项实验，忘了吃摆在桌上的一餐饭。有人故意戏弄他，把那一盘菜肴换为一盘吃剩的骨头。他饿极了，走过去吃，看到盘里的骨头叹口气说：“我真胡涂，我已经吃过了。”</a:t>
            </a:r>
            <a:br>
              <a:rPr lang="zh-CN" altLang="en-US" sz="2800" b="1">
                <a:latin typeface="华文行楷" panose="02010800040101010101" pitchFamily="2" charset="-122"/>
                <a:ea typeface="华文行楷" panose="02010800040101010101" pitchFamily="2" charset="-122"/>
              </a:rPr>
            </a:br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　这两件事其实都不能算是健忘，都是因为心有所旁鹜，心不在焉而已。</a:t>
            </a:r>
            <a:br>
              <a:rPr lang="zh-CN" altLang="en-US" sz="2800" b="1">
                <a:latin typeface="华文行楷" panose="02010800040101010101" pitchFamily="2" charset="-122"/>
                <a:ea typeface="华文行楷" panose="02010800040101010101" pitchFamily="2" charset="-122"/>
              </a:rPr>
            </a:br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　忘不一定是坏事。能主动彻底地忘，需要上乘的功夫。孔子家语：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“哀公问于孔子曰：‘寡人闻忘之甚者，徙而忘其妻，有诸？’孔子曰：‘此犹未甚者也，甚者乃忘其身’。”</a:t>
            </a:r>
            <a:r>
              <a:rPr lang="zh-CN" altLang="en-US" sz="2800" b="1">
                <a:latin typeface="Times New Roman" panose="02020603050405020304" pitchFamily="49" charset="-122"/>
                <a:ea typeface="楷体" panose="02010609060101010101" pitchFamily="49" charset="-122"/>
              </a:rPr>
              <a:t>徙而忘其妻，不足为训，但是忘其身则颇有道行。人之大患在于有身，能忘其身即是到了忘我的境界。</a:t>
            </a:r>
            <a:endParaRPr lang="zh-CN" altLang="en-US" sz="28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技巧三：正反对比，突出主题</a:t>
            </a:r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en-US" sz="4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46499" name="Text Box 3"/>
          <p:cNvSpPr txBox="1">
            <a:spLocks noChangeArrowheads="1"/>
          </p:cNvSpPr>
          <p:nvPr/>
        </p:nvSpPr>
        <p:spPr bwMode="auto">
          <a:xfrm>
            <a:off x="0" y="476250"/>
            <a:ext cx="9144000" cy="594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latin typeface="Times New Roman" panose="02020603050405020304"/>
                <a:ea typeface="楷体" panose="02010609060101010101" pitchFamily="49" charset="-122"/>
              </a:rPr>
              <a:t>       </a:t>
            </a:r>
            <a:endParaRPr lang="en-US" altLang="zh-CN" sz="2800">
              <a:latin typeface="Times New Roman" panose="02020603050405020304"/>
              <a:ea typeface="楷体" panose="02010609060101010101" pitchFamily="49" charset="-122"/>
            </a:endParaRPr>
          </a:p>
          <a:p>
            <a:r>
              <a:rPr lang="en-US" altLang="zh-CN" sz="2800">
                <a:latin typeface="Times New Roman" panose="02020603050405020304"/>
                <a:ea typeface="楷体" panose="02010609060101010101" pitchFamily="49" charset="-122"/>
              </a:rPr>
              <a:t>      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贝多芬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甩开了尘世的喧嚣，在音乐的国度里尽情跳跃；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居里夫妇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抛弃了名利的纷扰，在科学的世界中迈出了更深远的步伐；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陶渊明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忘却了世俗的黑暗，在自由的南山中悠然采菊，他们的人生轻松徜徉，嗅着人间的芬芳。而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别里科夫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被世俗束缚在套子里，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葛朗台</a:t>
            </a:r>
            <a:r>
              <a:rPr lang="zh-CN" altLang="en-US" sz="3200" b="1">
                <a:latin typeface="Times New Roman" panose="02020603050405020304"/>
                <a:ea typeface="楷体" panose="02010609060101010101" pitchFamily="49" charset="-122"/>
              </a:rPr>
              <a:t>被金钱拖至了死神的身边，他们没有全力轻松地奔跑，最终被卷入世俗的浊流中。</a:t>
            </a:r>
            <a:endParaRPr lang="zh-CN" altLang="en-US" sz="3200" b="1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zh-CN" altLang="en-US" sz="3200" b="1"/>
          </a:p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以“非走不可的弯路”</a:t>
            </a:r>
            <a:br>
              <a:rPr lang="zh-CN" altLang="en-US" sz="3200" b="1">
                <a:solidFill>
                  <a:srgbClr val="FF0000"/>
                </a:solidFill>
              </a:rPr>
            </a:b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为话题写一段正反对比型的议论性文字。</a:t>
            </a:r>
            <a:br>
              <a:rPr lang="zh-CN" altLang="en-US" sz="2800"/>
            </a:br>
            <a:br>
              <a:rPr lang="zh-CN" altLang="en-US"/>
            </a:b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71450"/>
            <a:ext cx="8229600" cy="1143000"/>
          </a:xfrm>
        </p:spPr>
        <p:txBody>
          <a:bodyPr/>
          <a:lstStyle/>
          <a:p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技巧四：连续设问，强化论证。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en-US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47523" name="Text Box 3"/>
          <p:cNvSpPr txBox="1">
            <a:spLocks noChangeArrowheads="1"/>
          </p:cNvSpPr>
          <p:nvPr/>
        </p:nvSpPr>
        <p:spPr bwMode="auto">
          <a:xfrm>
            <a:off x="0" y="692150"/>
            <a:ext cx="9144000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</a:rPr>
              <a:t>     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</a:rPr>
              <a:t>苹果落地，在我们看来是最寻常不过的事，苹果熟了掉下来砸着苹果树下的人也是司空见惯的，可苹果掉在牛顿头上却“砸”出了震惊世界的万有引力定律，“砸”出了奠定物理力学基础的三大力学定理，为科学事业的发展做出了卓越的贡献。你能说牛顿是因为比我们多了份机遇才有如此伟大的创造吗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？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</a:rPr>
              <a:t>假如曾经有苹果砸在你头上，会是怎样的结局呢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？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</a:rPr>
              <a:t>你是在抱怨今天真倒霉，一出门就被苹果砸到了呢，还是在庆幸自己真幸运，然后赞叹苹果的味道真好呢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？</a:t>
            </a:r>
            <a:endParaRPr lang="zh-CN" altLang="en-US" sz="32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842375" cy="1143000"/>
          </a:xfrm>
        </p:spPr>
        <p:txBody>
          <a:bodyPr/>
          <a:lstStyle/>
          <a:p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技巧五：</a:t>
            </a:r>
            <a:r>
              <a:rPr lang="zh-CN" altLang="en-US">
                <a:latin typeface="Times New Roman" panose="02020603050405020304"/>
                <a:ea typeface="楷体" panose="02010609060101010101" pitchFamily="49" charset="-122"/>
              </a:rPr>
              <a:t>材料</a:t>
            </a:r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选择须考虑覆盖面。</a:t>
            </a:r>
            <a:endParaRPr lang="zh-CN" altLang="en-US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48547" name="Text Box 3"/>
          <p:cNvSpPr txBox="1">
            <a:spLocks noChangeArrowheads="1"/>
          </p:cNvSpPr>
          <p:nvPr/>
        </p:nvSpPr>
        <p:spPr bwMode="auto">
          <a:xfrm>
            <a:off x="755650" y="1989138"/>
            <a:ext cx="72009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tx2"/>
                </a:solidFill>
                <a:latin typeface="Times New Roman" panose="02020603050405020304"/>
                <a:ea typeface="楷体" panose="02010609060101010101" pitchFamily="49" charset="-122"/>
              </a:rPr>
              <a:t>选择</a:t>
            </a:r>
            <a:r>
              <a:rPr lang="zh-CN" altLang="en-US" sz="3200">
                <a:solidFill>
                  <a:schemeClr val="tx2"/>
                </a:solidFill>
                <a:latin typeface="Times New Roman" panose="02020603050405020304"/>
                <a:ea typeface="楷体" panose="02010609060101010101" pitchFamily="49" charset="-122"/>
              </a:rPr>
              <a:t>材料</a:t>
            </a:r>
            <a:r>
              <a:rPr lang="zh-CN" altLang="en-US" sz="3200" b="1">
                <a:solidFill>
                  <a:schemeClr val="tx2"/>
                </a:solidFill>
                <a:latin typeface="Times New Roman" panose="02020603050405020304"/>
                <a:ea typeface="楷体" panose="02010609060101010101" pitchFamily="49" charset="-122"/>
              </a:rPr>
              <a:t>时应古今中外皆顾，从不同历史时期、民族、国家、职业、学科领域去选择，这样才可避免以偏概全的毛病。</a:t>
            </a:r>
            <a:endParaRPr lang="zh-CN" altLang="en-US" sz="3200" b="1">
              <a:solidFill>
                <a:schemeClr val="tx2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kumimoji="1" lang="zh-CN" altLang="en-US" sz="4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34" charset="0"/>
                <a:ea typeface="楷体" panose="02010609060101010101" pitchFamily="49" charset="-122"/>
              </a:rPr>
              <a:t>四、移花接木法</a:t>
            </a:r>
            <a:endParaRPr kumimoji="1" lang="zh-CN" altLang="en-US" sz="48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2493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考场作文的本质，在很大程度上，是一种展示，是一种表演，而不单是即兴创作。</a:t>
            </a:r>
            <a:endParaRPr lang="zh-CN" altLang="en-US" b="1">
              <a:latin typeface="Times New Roman" panose="02020603050405020304"/>
              <a:ea typeface="楷体" panose="02010609060101010101" pitchFamily="49" charset="-122"/>
            </a:endParaRPr>
          </a:p>
          <a:p>
            <a:r>
              <a:rPr lang="zh-CN" altLang="en-US" sz="36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移花接木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：</a:t>
            </a:r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就是将自己原来写的优秀作文或者看过的优秀作文，整体地或者局部地，拿过来加以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变通</a:t>
            </a:r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和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改造</a:t>
            </a:r>
            <a:r>
              <a:rPr lang="zh-CN" altLang="en-US" b="1">
                <a:latin typeface="Times New Roman" panose="02020603050405020304"/>
                <a:ea typeface="楷体" panose="02010609060101010101" pitchFamily="49" charset="-122"/>
              </a:rPr>
              <a:t>，使之与考试的命题和要求相符合。</a:t>
            </a:r>
            <a:endParaRPr lang="zh-CN" altLang="en-US" b="1">
              <a:latin typeface="Times New Roman" panose="02020603050405020304"/>
              <a:ea typeface="楷体" panose="02010609060101010101" pitchFamily="49" charset="-122"/>
            </a:endParaRPr>
          </a:p>
          <a:p>
            <a:endParaRPr lang="en-US" altLang="zh-CN" b="1"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336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3363" name="Text Box 3"/>
          <p:cNvSpPr txBox="1">
            <a:spLocks noChangeArrowheads="1"/>
          </p:cNvSpPr>
          <p:nvPr/>
        </p:nvSpPr>
        <p:spPr bwMode="auto">
          <a:xfrm>
            <a:off x="457200" y="2057400"/>
            <a:ext cx="8686800" cy="421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600" b="1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认识积累素材的重要性，养成积累、梳理素材的好习惯</a:t>
            </a:r>
            <a:endParaRPr lang="zh-CN" altLang="en-US" sz="3600" b="1">
              <a:solidFill>
                <a:srgbClr val="CC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600" b="1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600" b="1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学会多角度运用素材的方法</a:t>
            </a:r>
            <a:endParaRPr lang="zh-CN" altLang="en-US" sz="3600" b="1">
              <a:solidFill>
                <a:srgbClr val="CC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en-US" altLang="zh-CN" sz="3600" b="1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600" b="1">
                <a:solidFill>
                  <a:srgbClr val="CC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600" b="1">
                <a:latin typeface="Times New Roman" panose="02020603050405020304"/>
                <a:ea typeface="楷体" panose="02010609060101010101" pitchFamily="49" charset="-122"/>
              </a:rPr>
              <a:t>整理、思考运用作文素材，为高考作准 备。</a:t>
            </a:r>
            <a:endParaRPr lang="zh-CN" altLang="en-US" sz="36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36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36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83364" name="Text Box 4"/>
          <p:cNvSpPr txBox="1">
            <a:spLocks noChangeArrowheads="1"/>
          </p:cNvSpPr>
          <p:nvPr/>
        </p:nvSpPr>
        <p:spPr bwMode="auto">
          <a:xfrm>
            <a:off x="1447800" y="609600"/>
            <a:ext cx="5791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教学目标</a:t>
            </a:r>
            <a:endParaRPr lang="zh-CN" altLang="en-US" sz="4400">
              <a:solidFill>
                <a:schemeClr val="tx2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8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83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83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3363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altLang="zh-CN" sz="3600">
                <a:latin typeface="Times New Roman" panose="02020603050405020304"/>
                <a:ea typeface="楷体" panose="02010609060101010101" pitchFamily="49" charset="-122"/>
              </a:rPr>
              <a:t>“</a:t>
            </a:r>
            <a:r>
              <a:rPr lang="zh-CN" altLang="en-US" sz="3600">
                <a:latin typeface="Times New Roman" panose="02020603050405020304"/>
                <a:ea typeface="楷体" panose="02010609060101010101" pitchFamily="49" charset="-122"/>
              </a:rPr>
              <a:t>移花接木”具体有以下几种操作方法</a:t>
            </a:r>
            <a:endParaRPr lang="zh-CN" altLang="en-US" sz="36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60825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28600" y="1066800"/>
            <a:ext cx="8540750" cy="4022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、借鉴畅销书引发写作灵感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。</a:t>
            </a:r>
            <a:endParaRPr lang="zh-CN" altLang="en-US" sz="28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01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年余秋雨的散文集</a:t>
            </a: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千年一叹</a:t>
            </a: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问世，有位考生用了这个题目，给人耳目一新之感。</a:t>
            </a:r>
            <a:endParaRPr lang="zh-CN" altLang="en-US" sz="28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、借助中外名著来展开故事。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可以故事新编，也可以历史人物为依托编写与现实密切相关的故事。</a:t>
            </a:r>
            <a:endParaRPr lang="zh-CN" altLang="en-US" sz="28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、借鉴学过的课文看过的文章进行独创。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08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年甘肃高考优秀作文</a:t>
            </a: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精神的三间小屋</a:t>
            </a: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就仿照毕淑敏的</a:t>
            </a: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精神的三间小屋</a:t>
            </a: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。</a:t>
            </a:r>
            <a:endParaRPr lang="zh-CN" altLang="en-US" sz="28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、借助其他文体形式进行文本的嫁接和杂交。</a:t>
            </a:r>
            <a:endParaRPr lang="zh-CN" altLang="en-US" sz="2800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如用日记、手记或书信形式写小说就有了心意，还可以用招标书、诊断书、会议纪要、实验报告、采访记、问答录等形式写作文。</a:t>
            </a:r>
            <a:endParaRPr lang="zh-CN" altLang="en-US" sz="28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8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8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8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8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8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8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8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8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任意多边形 52225"/>
          <p:cNvSpPr/>
          <p:nvPr/>
        </p:nvSpPr>
        <p:spPr>
          <a:xfrm>
            <a:off x="3124200" y="4572000"/>
            <a:ext cx="1014413" cy="2241550"/>
          </a:xfrm>
          <a:custGeom>
            <a:avLst/>
            <a:gdLst/>
            <a:ahLst/>
            <a:cxnLst/>
            <a:pathLst>
              <a:path w="499" h="1043">
                <a:moveTo>
                  <a:pt x="0" y="0"/>
                </a:moveTo>
                <a:cubicBezTo>
                  <a:pt x="117" y="26"/>
                  <a:pt x="234" y="52"/>
                  <a:pt x="317" y="226"/>
                </a:cubicBezTo>
                <a:cubicBezTo>
                  <a:pt x="400" y="400"/>
                  <a:pt x="469" y="907"/>
                  <a:pt x="499" y="1043"/>
                </a:cubicBezTo>
              </a:path>
            </a:pathLst>
          </a:custGeom>
          <a:noFill/>
          <a:ln w="76200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2227" name="任意多边形 52226"/>
          <p:cNvSpPr/>
          <p:nvPr/>
        </p:nvSpPr>
        <p:spPr>
          <a:xfrm>
            <a:off x="3200400" y="2514600"/>
            <a:ext cx="981075" cy="2782888"/>
          </a:xfrm>
          <a:custGeom>
            <a:avLst/>
            <a:gdLst/>
            <a:ahLst/>
            <a:cxnLst/>
            <a:pathLst>
              <a:path w="681" h="1527">
                <a:moveTo>
                  <a:pt x="227" y="1043"/>
                </a:moveTo>
                <a:cubicBezTo>
                  <a:pt x="325" y="1081"/>
                  <a:pt x="423" y="1119"/>
                  <a:pt x="499" y="1179"/>
                </a:cubicBezTo>
                <a:cubicBezTo>
                  <a:pt x="575" y="1239"/>
                  <a:pt x="681" y="1527"/>
                  <a:pt x="681" y="1406"/>
                </a:cubicBezTo>
                <a:cubicBezTo>
                  <a:pt x="681" y="1285"/>
                  <a:pt x="612" y="688"/>
                  <a:pt x="499" y="454"/>
                </a:cubicBezTo>
                <a:cubicBezTo>
                  <a:pt x="386" y="220"/>
                  <a:pt x="83" y="76"/>
                  <a:pt x="0" y="0"/>
                </a:cubicBezTo>
              </a:path>
            </a:pathLst>
          </a:custGeom>
          <a:noFill/>
          <a:ln w="76200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2228" name="任意多边形 52227"/>
          <p:cNvSpPr/>
          <p:nvPr/>
        </p:nvSpPr>
        <p:spPr>
          <a:xfrm>
            <a:off x="3657600" y="2514600"/>
            <a:ext cx="1582738" cy="1152525"/>
          </a:xfrm>
          <a:custGeom>
            <a:avLst/>
            <a:gdLst/>
            <a:ahLst/>
            <a:cxnLst/>
            <a:pathLst>
              <a:path w="1088" h="643">
                <a:moveTo>
                  <a:pt x="0" y="0"/>
                </a:moveTo>
                <a:cubicBezTo>
                  <a:pt x="109" y="60"/>
                  <a:pt x="219" y="121"/>
                  <a:pt x="317" y="227"/>
                </a:cubicBezTo>
                <a:cubicBezTo>
                  <a:pt x="415" y="333"/>
                  <a:pt x="498" y="627"/>
                  <a:pt x="589" y="635"/>
                </a:cubicBezTo>
                <a:cubicBezTo>
                  <a:pt x="680" y="643"/>
                  <a:pt x="778" y="378"/>
                  <a:pt x="861" y="272"/>
                </a:cubicBezTo>
                <a:cubicBezTo>
                  <a:pt x="944" y="166"/>
                  <a:pt x="1050" y="45"/>
                  <a:pt x="1088" y="0"/>
                </a:cubicBezTo>
              </a:path>
            </a:pathLst>
          </a:custGeom>
          <a:noFill/>
          <a:ln w="76200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2229" name="任意多边形 52228"/>
          <p:cNvSpPr/>
          <p:nvPr/>
        </p:nvSpPr>
        <p:spPr>
          <a:xfrm>
            <a:off x="5334000" y="4495800"/>
            <a:ext cx="700088" cy="2133600"/>
          </a:xfrm>
          <a:custGeom>
            <a:avLst/>
            <a:gdLst/>
            <a:ahLst/>
            <a:cxnLst/>
            <a:pathLst>
              <a:path w="681" h="1089">
                <a:moveTo>
                  <a:pt x="681" y="0"/>
                </a:moveTo>
                <a:cubicBezTo>
                  <a:pt x="548" y="26"/>
                  <a:pt x="416" y="53"/>
                  <a:pt x="318" y="136"/>
                </a:cubicBezTo>
                <a:cubicBezTo>
                  <a:pt x="220" y="219"/>
                  <a:pt x="144" y="340"/>
                  <a:pt x="91" y="499"/>
                </a:cubicBezTo>
                <a:cubicBezTo>
                  <a:pt x="38" y="658"/>
                  <a:pt x="15" y="991"/>
                  <a:pt x="0" y="1089"/>
                </a:cubicBezTo>
              </a:path>
            </a:pathLst>
          </a:custGeom>
          <a:noFill/>
          <a:ln w="76200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2230" name="任意多边形 52229"/>
          <p:cNvSpPr/>
          <p:nvPr/>
        </p:nvSpPr>
        <p:spPr>
          <a:xfrm>
            <a:off x="4953000" y="2590800"/>
            <a:ext cx="658813" cy="2760663"/>
          </a:xfrm>
          <a:custGeom>
            <a:avLst/>
            <a:gdLst/>
            <a:ahLst/>
            <a:cxnLst/>
            <a:pathLst>
              <a:path w="415" h="1739">
                <a:moveTo>
                  <a:pt x="415" y="0"/>
                </a:moveTo>
                <a:cubicBezTo>
                  <a:pt x="354" y="72"/>
                  <a:pt x="294" y="144"/>
                  <a:pt x="234" y="272"/>
                </a:cubicBezTo>
                <a:cubicBezTo>
                  <a:pt x="174" y="400"/>
                  <a:pt x="91" y="544"/>
                  <a:pt x="53" y="771"/>
                </a:cubicBezTo>
                <a:cubicBezTo>
                  <a:pt x="15" y="998"/>
                  <a:pt x="0" y="1527"/>
                  <a:pt x="7" y="1633"/>
                </a:cubicBezTo>
                <a:cubicBezTo>
                  <a:pt x="14" y="1739"/>
                  <a:pt x="45" y="1489"/>
                  <a:pt x="98" y="1406"/>
                </a:cubicBezTo>
                <a:cubicBezTo>
                  <a:pt x="151" y="1323"/>
                  <a:pt x="287" y="1179"/>
                  <a:pt x="325" y="1134"/>
                </a:cubicBezTo>
              </a:path>
            </a:pathLst>
          </a:custGeom>
          <a:noFill/>
          <a:ln w="76200" cap="flat" cmpd="sng">
            <a:solidFill>
              <a:srgbClr val="996633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2231" name="文本框 52230"/>
          <p:cNvSpPr txBox="1"/>
          <p:nvPr/>
        </p:nvSpPr>
        <p:spPr>
          <a:xfrm>
            <a:off x="4217988" y="4765675"/>
            <a:ext cx="641350" cy="32004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CC0099"/>
                </a:solidFill>
                <a:latin typeface="Arial" panose="020B0604020202020204" pitchFamily="34" charset="0"/>
                <a:ea typeface="方正新舒体简体" pitchFamily="65" charset="-122"/>
              </a:rPr>
              <a:t>论点论据</a:t>
            </a:r>
            <a:endParaRPr lang="zh-CN" altLang="en-US" sz="3000" b="1" dirty="0">
              <a:solidFill>
                <a:srgbClr val="CC0099"/>
              </a:solidFill>
              <a:latin typeface="Arial" panose="020B0604020202020204" pitchFamily="34" charset="0"/>
              <a:ea typeface="方正新舒体简体" pitchFamily="65" charset="-122"/>
            </a:endParaRPr>
          </a:p>
        </p:txBody>
      </p:sp>
      <p:sp>
        <p:nvSpPr>
          <p:cNvPr id="52232" name="直接连接符 52231"/>
          <p:cNvSpPr/>
          <p:nvPr/>
        </p:nvSpPr>
        <p:spPr>
          <a:xfrm flipH="1" flipV="1">
            <a:off x="2667000" y="1447800"/>
            <a:ext cx="457200" cy="685800"/>
          </a:xfrm>
          <a:prstGeom prst="line">
            <a:avLst/>
          </a:prstGeom>
          <a:ln w="57150" cap="flat" cmpd="thickThin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2233" name="Cloud"/>
          <p:cNvSpPr>
            <a:spLocks noChangeAspect="1" noEditPoints="1"/>
          </p:cNvSpPr>
          <p:nvPr/>
        </p:nvSpPr>
        <p:spPr>
          <a:xfrm>
            <a:off x="1835150" y="3429000"/>
            <a:ext cx="2057400" cy="1350963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gradFill rotWithShape="1">
            <a:gsLst>
              <a:gs pos="0">
                <a:srgbClr val="3366FF"/>
              </a:gs>
              <a:gs pos="50000">
                <a:srgbClr val="FFFFFF"/>
              </a:gs>
              <a:gs pos="100000">
                <a:srgbClr val="3366FF"/>
              </a:gs>
            </a:gsLst>
            <a:lin ang="5400000" scaled="1"/>
            <a:tileRect/>
          </a:gradFill>
          <a:ln w="9525">
            <a:noFill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 algn="ctr"/>
            <a:r>
              <a:rPr lang="zh-CN" altLang="en-US" sz="3500" b="1" dirty="0">
                <a:latin typeface="微软雅黑" panose="020B0503020204020204" charset="-122"/>
                <a:ea typeface="微软雅黑" panose="020B0503020204020204" charset="-122"/>
              </a:rPr>
              <a:t>补充论据</a:t>
            </a:r>
            <a:endParaRPr lang="zh-CN" altLang="en-US" sz="35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234" name="Cloud"/>
          <p:cNvSpPr>
            <a:spLocks noChangeAspect="1" noEditPoints="1"/>
          </p:cNvSpPr>
          <p:nvPr/>
        </p:nvSpPr>
        <p:spPr>
          <a:xfrm>
            <a:off x="1835150" y="1916113"/>
            <a:ext cx="2738438" cy="1438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gradFill rotWithShape="1">
            <a:gsLst>
              <a:gs pos="0">
                <a:srgbClr val="3366FF"/>
              </a:gs>
              <a:gs pos="50000">
                <a:srgbClr val="FFFFFF"/>
              </a:gs>
              <a:gs pos="100000">
                <a:srgbClr val="3366FF"/>
              </a:gs>
            </a:gsLst>
            <a:lin ang="5400000" scaled="1"/>
            <a:tileRect/>
          </a:gradFill>
          <a:ln w="9525">
            <a:noFill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 algn="ctr"/>
            <a:r>
              <a:rPr lang="zh-CN" altLang="en-US" sz="4200" b="1" dirty="0">
                <a:latin typeface="微软雅黑" panose="020B0503020204020204" charset="-122"/>
                <a:ea typeface="微软雅黑" panose="020B0503020204020204" charset="-122"/>
              </a:rPr>
              <a:t>确定中心论点 </a:t>
            </a:r>
            <a:endParaRPr lang="zh-CN" altLang="en-US" sz="4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235" name="Cloud"/>
          <p:cNvSpPr>
            <a:spLocks noChangeAspect="1" noEditPoints="1"/>
          </p:cNvSpPr>
          <p:nvPr/>
        </p:nvSpPr>
        <p:spPr>
          <a:xfrm>
            <a:off x="5148263" y="3573463"/>
            <a:ext cx="2362200" cy="1550987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gradFill rotWithShape="1">
            <a:gsLst>
              <a:gs pos="0">
                <a:srgbClr val="3366FF"/>
              </a:gs>
              <a:gs pos="50000">
                <a:srgbClr val="FFFFFF"/>
              </a:gs>
              <a:gs pos="100000">
                <a:srgbClr val="3366FF"/>
              </a:gs>
            </a:gsLst>
            <a:lin ang="5400000" scaled="1"/>
            <a:tileRect/>
          </a:gradFill>
          <a:ln w="9525">
            <a:noFill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论据作用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236" name="椭圆 52235"/>
          <p:cNvSpPr/>
          <p:nvPr/>
        </p:nvSpPr>
        <p:spPr>
          <a:xfrm>
            <a:off x="609600" y="381000"/>
            <a:ext cx="2362200" cy="12192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1800" b="1" dirty="0">
                <a:solidFill>
                  <a:srgbClr val="CC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文中找论点</a:t>
            </a:r>
            <a:endParaRPr lang="zh-CN" altLang="en-US" sz="1800" b="1" dirty="0">
              <a:solidFill>
                <a:srgbClr val="CC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7" name="椭圆 52236"/>
          <p:cNvSpPr/>
          <p:nvPr/>
        </p:nvSpPr>
        <p:spPr>
          <a:xfrm>
            <a:off x="0" y="2708275"/>
            <a:ext cx="1905000" cy="11430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</a:pPr>
            <a:endParaRPr lang="zh-CN" altLang="en-US" sz="1800" b="1" dirty="0">
              <a:solidFill>
                <a:srgbClr val="CC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</a:pPr>
            <a:endParaRPr lang="zh-CN" altLang="en-US" sz="1800" b="1" dirty="0">
              <a:solidFill>
                <a:srgbClr val="CC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zh-CN" altLang="en-US" sz="1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证明论点、典型、真实</a:t>
            </a:r>
            <a:r>
              <a:rPr lang="zh-CN" altLang="en-US" sz="1800" dirty="0">
                <a:latin typeface="Arial" panose="020B0604020202020204" pitchFamily="34" charset="0"/>
                <a:ea typeface="宋体" panose="02010600030101010101" pitchFamily="2" charset="-122"/>
              </a:rPr>
              <a:t>、</a:t>
            </a:r>
            <a:endParaRPr lang="zh-CN" altLang="en-US" sz="1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8" name="椭圆 52237"/>
          <p:cNvSpPr/>
          <p:nvPr/>
        </p:nvSpPr>
        <p:spPr>
          <a:xfrm>
            <a:off x="3505200" y="381000"/>
            <a:ext cx="2133600" cy="1143000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1800" b="1" dirty="0">
                <a:solidFill>
                  <a:srgbClr val="CC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归纳论点</a:t>
            </a:r>
            <a:endParaRPr lang="zh-CN" altLang="en-US" sz="1800" b="1" dirty="0">
              <a:solidFill>
                <a:srgbClr val="CC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9" name="椭圆 52238"/>
          <p:cNvSpPr/>
          <p:nvPr/>
        </p:nvSpPr>
        <p:spPr>
          <a:xfrm rot="1393169">
            <a:off x="6491288" y="611188"/>
            <a:ext cx="2362200" cy="144462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1800" b="1" dirty="0">
                <a:solidFill>
                  <a:srgbClr val="CC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人物</a:t>
            </a:r>
            <a:r>
              <a:rPr lang="en-US" altLang="zh-CN" sz="1800" b="1" dirty="0">
                <a:solidFill>
                  <a:srgbClr val="CC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+</a:t>
            </a:r>
            <a:r>
              <a:rPr lang="zh-CN" altLang="en-US" sz="1800" b="1" dirty="0">
                <a:solidFill>
                  <a:srgbClr val="CC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事件</a:t>
            </a:r>
            <a:endParaRPr lang="zh-CN" altLang="en-US" sz="1800" b="1" dirty="0">
              <a:solidFill>
                <a:srgbClr val="CC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40" name="直接连接符 52239"/>
          <p:cNvSpPr/>
          <p:nvPr/>
        </p:nvSpPr>
        <p:spPr>
          <a:xfrm flipV="1">
            <a:off x="3352800" y="1371600"/>
            <a:ext cx="381000" cy="609600"/>
          </a:xfrm>
          <a:prstGeom prst="line">
            <a:avLst/>
          </a:prstGeom>
          <a:ln w="57150" cap="flat" cmpd="thickThin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2241" name="直接连接符 52240"/>
          <p:cNvSpPr/>
          <p:nvPr/>
        </p:nvSpPr>
        <p:spPr>
          <a:xfrm flipH="1" flipV="1">
            <a:off x="1828800" y="3657600"/>
            <a:ext cx="457200" cy="304800"/>
          </a:xfrm>
          <a:prstGeom prst="line">
            <a:avLst/>
          </a:prstGeom>
          <a:ln w="57150" cap="flat" cmpd="thickThin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2242" name="直接连接符 52241"/>
          <p:cNvSpPr/>
          <p:nvPr/>
        </p:nvSpPr>
        <p:spPr>
          <a:xfrm flipV="1">
            <a:off x="6248400" y="1524000"/>
            <a:ext cx="457200" cy="457200"/>
          </a:xfrm>
          <a:prstGeom prst="line">
            <a:avLst/>
          </a:prstGeom>
          <a:ln w="57150" cap="flat" cmpd="thickThin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2243" name="Cloud"/>
          <p:cNvSpPr>
            <a:spLocks noChangeAspect="1" noEditPoints="1"/>
          </p:cNvSpPr>
          <p:nvPr/>
        </p:nvSpPr>
        <p:spPr>
          <a:xfrm rot="225842">
            <a:off x="4449763" y="1700213"/>
            <a:ext cx="2209800" cy="14509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gradFill rotWithShape="1">
            <a:gsLst>
              <a:gs pos="0">
                <a:srgbClr val="3366FF"/>
              </a:gs>
              <a:gs pos="50000">
                <a:srgbClr val="FFFFFF"/>
              </a:gs>
              <a:gs pos="100000">
                <a:srgbClr val="3366FF"/>
              </a:gs>
            </a:gsLst>
            <a:lin ang="5400000" scaled="1"/>
            <a:tileRect/>
          </a:gradFill>
          <a:ln w="9525">
            <a:noFill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 algn="ctr"/>
            <a:r>
              <a:rPr lang="zh-CN" altLang="en-US" sz="4300" b="1" dirty="0">
                <a:latin typeface="微软雅黑" panose="020B0503020204020204" charset="-122"/>
                <a:ea typeface="微软雅黑" panose="020B0503020204020204" charset="-122"/>
              </a:rPr>
              <a:t>概括论据</a:t>
            </a:r>
            <a:endParaRPr lang="zh-CN" altLang="en-US" sz="43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245" name="直接连接符 52244"/>
          <p:cNvSpPr/>
          <p:nvPr/>
        </p:nvSpPr>
        <p:spPr>
          <a:xfrm flipV="1">
            <a:off x="7235825" y="3500438"/>
            <a:ext cx="457200" cy="457200"/>
          </a:xfrm>
          <a:prstGeom prst="line">
            <a:avLst/>
          </a:prstGeom>
          <a:ln w="57150" cap="flat" cmpd="thickThin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2246" name="椭圆 52245"/>
          <p:cNvSpPr/>
          <p:nvPr/>
        </p:nvSpPr>
        <p:spPr>
          <a:xfrm rot="1393169">
            <a:off x="6659563" y="2492375"/>
            <a:ext cx="2362200" cy="144462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1800" b="1" dirty="0">
                <a:solidFill>
                  <a:srgbClr val="CC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引出论点、论题；证明论点；</a:t>
            </a:r>
            <a:endParaRPr lang="zh-CN" altLang="en-US" sz="1800" b="1" dirty="0">
              <a:solidFill>
                <a:srgbClr val="CC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ctr"/>
            <a:r>
              <a:rPr lang="zh-CN" altLang="en-US" sz="1800" b="1" dirty="0">
                <a:solidFill>
                  <a:srgbClr val="CC00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补充论证</a:t>
            </a:r>
            <a:endParaRPr lang="zh-CN" altLang="en-US" sz="1800" b="1" dirty="0">
              <a:solidFill>
                <a:srgbClr val="CC00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-20320" y="-70485"/>
            <a:ext cx="8878570" cy="70154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20320" y="76200"/>
            <a:ext cx="4900295" cy="2595880"/>
          </a:xfrm>
          <a:noFill/>
          <a:ln>
            <a:noFill/>
          </a:ln>
          <a:effectLst/>
          <a:sp3d prstMaterial="plastic"/>
        </p:spPr>
        <p:txBody>
          <a:bodyPr vert="horz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br>
              <a:rPr kumimoji="0" lang="en-US" altLang="zh-CN" sz="72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br>
              <a:rPr kumimoji="0" lang="en-US" altLang="zh-CN" sz="72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zh-CN" sz="72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altLang="zh-CN" sz="72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</a:t>
            </a:r>
            <a:br>
              <a:rPr kumimoji="0" lang="en-US" altLang="zh-CN" sz="72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zh-CN" sz="72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学习</a:t>
            </a:r>
            <a:r>
              <a:rPr kumimoji="0" lang="zh-CN" altLang="zh-CN" sz="7200" b="1" i="0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选择和使用</a:t>
            </a:r>
            <a:r>
              <a:rPr kumimoji="0" lang="zh-CN" altLang="zh-CN" sz="7200" b="1" i="1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论据</a:t>
            </a:r>
            <a:r>
              <a:rPr kumimoji="0" lang="en-US" altLang="zh-CN" sz="72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altLang="zh-CN" sz="7200" b="1" i="0" u="none" strike="noStrike" kern="1200" cap="all" spc="50" normalizeH="0" baseline="0" noProof="0" smtClean="0">
              <a:ln w="1587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31750" dir="3600000" algn="tl" rotWithShape="0">
                  <a:srgbClr val="000000">
                    <a:alpha val="6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rand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6858000"/>
          </a:xfrm>
        </p:spPr>
        <p:txBody>
          <a:bodyPr vert="horz" wrap="square" lIns="91440" tIns="45720" rIns="91440" bIns="45720" numCol="1" rtlCol="0" anchor="t" anchorCtr="0" compatLnSpc="1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一考生的失败例文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</a:t>
            </a:r>
            <a:r>
              <a:rPr kumimoji="0" lang="zh-CN" altLang="zh-CN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提倡乐于助人</a:t>
            </a:r>
            <a:endParaRPr kumimoji="0" lang="en-US" altLang="zh-CN" sz="4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乐于助人是我们中华民族的传统美德之一。自古以来，多少圣人贤士在他们文章和行为艘表现这一美德。可生活中总有些人，却学别人遇到麻烦事</a:t>
            </a: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“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悄悄走开</a:t>
            </a: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”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。何也？可能是那些人认为这是最好的一种</a:t>
            </a: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“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处世哲学</a:t>
            </a: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”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。但你遇到麻烦事，别人悄悄走开你又作何感想呢？你肯定说现在人人都自私，不易团结。若此下去，中华民族的凝聚力不是就消失了吗？可见我们的中学生一定要乐于助人。</a:t>
            </a:r>
            <a:endParaRPr kumimoji="0" lang="zh-CN" altLang="zh-CN" sz="3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       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纵观中国五千年的历史，我国祖先从禹开始，但为了使人民免遭洪水的袭击，冥思夜想，终于想出治洪水的办法。成为人类水利工程的始祖，成为人民世世代代敬仰之人。</a:t>
            </a:r>
            <a:endParaRPr kumimoji="0" lang="zh-CN" altLang="zh-CN" sz="3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     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到清朝时由于腐败的满清政府，正在西方帝国主义日益强大，闭目塞听，认为大清帝国地大物博，龙恩四海。就这样长期骄傲自满，于是</a:t>
            </a: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“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悄悄走开</a:t>
            </a: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”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，就使本来强大帝国远远地落后了，于是鸦片战争开始了，中国丢失了香港。</a:t>
            </a:r>
            <a:endParaRPr kumimoji="0" lang="zh-CN" altLang="zh-CN" sz="3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     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到了中华人民共和国成立，中国共产党总结失败的教训，乐于向西方先进技术来武装自己，使自己逐步强大起来，并在</a:t>
            </a: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1997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年</a:t>
            </a: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7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月</a:t>
            </a: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1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日恢复对香港行使主权，洗刷了百年耻辱。</a:t>
            </a:r>
            <a:endParaRPr kumimoji="0" lang="zh-CN" altLang="zh-CN" sz="3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    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从上面的例子可知只有乐于助人，才能得到人民的团结，中国共产党就是发扬乐于助人的精神，而得到中国人民的大力支持，而使国力大大加强。</a:t>
            </a:r>
            <a:endParaRPr kumimoji="0" lang="zh-CN" altLang="zh-CN" sz="3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 </a:t>
            </a:r>
            <a:r>
              <a:rPr kumimoji="0" lang="zh-CN" altLang="zh-CN" sz="3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讨论：你给这篇文章打多少分？为什么？</a:t>
            </a:r>
            <a:endParaRPr kumimoji="0" lang="zh-CN" altLang="zh-CN" sz="3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vert="horz" wrap="square" lIns="91440" tIns="45720" rIns="91440" bIns="45720" anchor="t" anchorCtr="0"/>
          <a:p>
            <a:pPr eaLnBrk="1" hangingPunct="1"/>
            <a:endParaRPr lang="en-US" altLang="zh-CN" sz="4800" b="1" u="sng" dirty="0">
              <a:solidFill>
                <a:srgbClr val="FF0000"/>
              </a:solidFill>
            </a:endParaRPr>
          </a:p>
          <a:p>
            <a:pPr algn="just" eaLnBrk="1" hangingPunct="1">
              <a:buNone/>
            </a:pPr>
            <a:r>
              <a:rPr lang="zh-CN" altLang="zh-CN" sz="4800" b="1" u="sng" dirty="0">
                <a:solidFill>
                  <a:srgbClr val="FF0000"/>
                </a:solidFill>
              </a:rPr>
              <a:t>该文的论点和论据之间严重脱节，文不对题。另外结构、语言方面也存在诸多毛病。</a:t>
            </a:r>
            <a:endParaRPr lang="zh-CN" altLang="zh-CN" sz="4800" dirty="0">
              <a:solidFill>
                <a:srgbClr val="FF0000"/>
              </a:solidFill>
            </a:endParaRPr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72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三、学习选择论据</a:t>
            </a:r>
            <a:br>
              <a:rPr kumimoji="0" lang="zh-CN" altLang="zh-CN" sz="40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zh-CN" altLang="en-US" sz="4000" b="1" i="0" u="none" strike="noStrike" kern="1200" cap="all" spc="50" normalizeH="0" baseline="0" noProof="0">
              <a:ln w="1587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31750" dir="3600000" algn="tl" rotWithShape="0">
                  <a:srgbClr val="000000">
                    <a:alpha val="6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63" y="2133600"/>
            <a:ext cx="8229600" cy="47244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</a:t>
            </a:r>
            <a:r>
              <a:rPr kumimoji="0" lang="zh-CN" altLang="zh-CN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、 证明论点</a:t>
            </a:r>
            <a:endParaRPr kumimoji="0" lang="zh-CN" altLang="zh-CN" sz="60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715500" cy="6858000"/>
          </a:xfrm>
        </p:spPr>
        <p:txBody>
          <a:bodyPr vert="horz" wrap="square" lIns="91440" tIns="45720" rIns="91440" bIns="45720" numCol="1" rtlCol="0" anchor="t" anchorCtr="0" compatLnSpc="1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）有同学以“勤能补拙”为话题作了一篇议论文，使用了一下几个论据，请同学们讨论这些论据的选择是否合适？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①我国第一个电子学女博士韦钰在西德进修期间，没有空暇到繁华的街头漫步，没有精力去剧场、影院欣赏艺术，她一心扑在专业学习上，就连生病也拒绝休息。正是这种刻苦精神，才使她为祖国赢得了荣誉。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②姚明作为世界体坛的巨星，已是全世界年轻人的偶像。与其他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NBA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球员相比，姚明身体条件偏差，在弹跳、肌肉方面根本没法和黑人相比。但姚明相信勤能补拙。每次训练前，他都要自己先练上两个小时的体能。负责给他洗衣服的师傅说：“姚明训练可真刻苦，大冬天，也出那么多汗，鞋子里倒得出水来。” 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③王羲之经常在自己的衣服上写字，将衣服划破，终于成为一个有名的书法家。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④梅兰芳小时候口吃，为了弥补这一缺陷，他坚持每天早上含沙练唱，最终改掉了口吃的毛病，成为一位闻名中外的艺术大师。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4429125"/>
          </a:xfrm>
        </p:spPr>
        <p:txBody>
          <a:bodyPr vert="horz" wrap="square" lIns="91440" tIns="45720" rIns="91440" bIns="45720" numCol="1" rtlCol="0" anchor="t" anchorCtr="0" compatLnSpc="1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zh-CN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明</a:t>
            </a:r>
            <a:r>
              <a:rPr kumimoji="0" lang="zh-CN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确：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论据②④合适，①③不合适。因为姚明身体条件偏差，在弹跳、肌肉方面根本没法和黑人比，是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“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拙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”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，这个例子紧扣了论点；①并不是表明韦钰是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“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拙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”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的；③中王羲之确实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“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勤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”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，也取得了成功，但王羲之并不拙，与补拙毫不沾边。这是论据选择时要注意的第一个要求，论据一定要证明论点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。</a:t>
            </a:r>
            <a:endParaRPr kumimoji="0" lang="zh-CN" altLang="zh-CN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3" y="5000625"/>
            <a:ext cx="8107362" cy="14462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zh-CN" sz="44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小结：选材要弄清材料的实质，</a:t>
            </a:r>
            <a:endParaRPr lang="en-US" altLang="zh-CN" sz="4400" b="1" u="sng" dirty="0">
              <a:solidFill>
                <a:srgbClr val="FF0000"/>
              </a:solidFill>
              <a:latin typeface="Constantia" panose="02030602050306030303" pitchFamily="18" charset="0"/>
            </a:endParaRPr>
          </a:p>
          <a:p>
            <a:r>
              <a:rPr lang="zh-CN" altLang="zh-CN" sz="44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紧扣论点</a:t>
            </a:r>
            <a:endParaRPr lang="zh-CN" altLang="zh-CN" sz="44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5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charRg st="15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内容占位符 2"/>
          <p:cNvSpPr>
            <a:spLocks noGrp="1"/>
          </p:cNvSpPr>
          <p:nvPr>
            <p:ph idx="1"/>
          </p:nvPr>
        </p:nvSpPr>
        <p:spPr>
          <a:xfrm>
            <a:off x="-214312" y="0"/>
            <a:ext cx="9358312" cy="68580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zh-CN" b="1" dirty="0">
                <a:solidFill>
                  <a:srgbClr val="FF0000"/>
                </a:solidFill>
              </a:rPr>
              <a:t>（</a:t>
            </a:r>
            <a:r>
              <a:rPr lang="en-US" altLang="zh-CN" b="1" dirty="0">
                <a:solidFill>
                  <a:srgbClr val="FF0000"/>
                </a:solidFill>
              </a:rPr>
              <a:t>2</a:t>
            </a:r>
            <a:r>
              <a:rPr lang="zh-CN" altLang="zh-CN" b="1" dirty="0">
                <a:solidFill>
                  <a:srgbClr val="FF0000"/>
                </a:solidFill>
              </a:rPr>
              <a:t>）请分析下组材料能否证明论点？</a:t>
            </a:r>
            <a:endParaRPr lang="zh-CN" altLang="zh-CN" b="1" dirty="0">
              <a:solidFill>
                <a:srgbClr val="FF0000"/>
              </a:solidFill>
            </a:endParaRPr>
          </a:p>
          <a:p>
            <a:pPr eaLnBrk="1" hangingPunct="1"/>
            <a:r>
              <a:rPr lang="zh-CN" altLang="zh-CN" b="1" dirty="0"/>
              <a:t>唐玄宗宠幸杨贵妃，不理朝政，终于酿成了安史之乱。叛军即将攻入长安，唐玄宗听从了杨国忠的建议，逃往蜀地。逃亡途中，随行将士越想越气，好好的长安呆不住，弄得到处流亡，受尽辛苦。于是他们杀死了杨国忠并要处死杨贵妃。这可把唐玄宗难住了，他怎么舍得杀这个宠爱的妃子呢？但是众怒难犯，唐玄宗为了保全自己的性命，只好狠了狠心，作出了痛苦的选择，叫高力士把杨贵妃带到别的地方，用带子勒死了她。于是才出现了马嵬坡上那一幕：杨贵妃泪眼涟涟，唐玄宗掩面不救，一群大雁在空中低飞……</a:t>
            </a:r>
            <a:r>
              <a:rPr lang="en-US" altLang="zh-CN" b="1" dirty="0"/>
              <a:t>             </a:t>
            </a:r>
            <a:endParaRPr lang="en-US" altLang="zh-CN" b="1" dirty="0"/>
          </a:p>
          <a:p>
            <a:pPr eaLnBrk="1" hangingPunct="1"/>
            <a:r>
              <a:rPr lang="en-US" altLang="zh-CN" b="1" dirty="0"/>
              <a:t>         </a:t>
            </a:r>
            <a:r>
              <a:rPr lang="zh-CN" altLang="zh-CN" b="1" dirty="0"/>
              <a:t>——话题“感情亲疏与对事物的认识”</a:t>
            </a:r>
            <a:endParaRPr lang="zh-CN" altLang="zh-CN" b="1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214313"/>
            <a:ext cx="9144000" cy="6643688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zh-CN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明确：</a:t>
            </a: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这个材料写的是“马嵬坡事件”，应该说是一个不错的论据，但是，读罢这个材料我们感觉到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能证明的观点是“选择”或是唐玄宗“忍痛割爱”，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而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与本文的话题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“感情亲疏与对事物的认识”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毫无关系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。作者牵强附会，非要以此来论证主题，就犯了</a:t>
            </a:r>
            <a:r>
              <a:rPr kumimoji="0" lang="zh-CN" altLang="zh-CN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材料、观点不相符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的毛病了。此类现象在考场作文中颇多，值得同学们注意。</a:t>
            </a:r>
            <a:endParaRPr kumimoji="0" lang="zh-CN" altLang="zh-CN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62" name="Text Box 2"/>
          <p:cNvSpPr txBox="1">
            <a:spLocks noChangeArrowheads="1"/>
          </p:cNvSpPr>
          <p:nvPr/>
        </p:nvSpPr>
        <p:spPr bwMode="auto">
          <a:xfrm>
            <a:off x="501650" y="981075"/>
            <a:ext cx="8642350" cy="350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Times New Roman" panose="02020603050405020304"/>
                <a:ea typeface="楷体" panose="02010609060101010101" pitchFamily="49" charset="-122"/>
              </a:rPr>
              <a:t>“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语文是那巍巍昆仑，是那</a:t>
            </a:r>
            <a:r>
              <a:rPr lang="zh-CN" altLang="en-US" sz="3200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草叶上久久不肯滴落的露珠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，</a:t>
            </a:r>
            <a:r>
              <a:rPr lang="zh-CN" altLang="en-US" sz="3200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是古城旧都中国色天香的牡丹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；语文是那</a:t>
            </a:r>
            <a:r>
              <a:rPr lang="zh-CN" altLang="en-US" sz="3200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无声的冷月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，是那</a:t>
            </a:r>
            <a:r>
              <a:rPr lang="zh-CN" altLang="en-US" sz="3200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静谧的荷塘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，是</a:t>
            </a:r>
            <a:r>
              <a:rPr lang="zh-CN" altLang="en-US" sz="3200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秦皇岛外滔天白浪里的打鱼船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，是那</a:t>
            </a:r>
            <a:r>
              <a:rPr lang="zh-CN" altLang="en-US" sz="3200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青天里的一行白鹭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，是那</a:t>
            </a:r>
            <a:r>
              <a:rPr lang="zh-CN" altLang="en-US" sz="3200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沉舟侧畔的万点白帆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，是那</a:t>
            </a:r>
            <a:r>
              <a:rPr lang="zh-CN" altLang="en-US" sz="3200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山重水复后的柳暗花明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。潜过了</a:t>
            </a:r>
            <a:r>
              <a:rPr lang="zh-CN" altLang="en-US" sz="3200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落满雪梨花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的大自然，</a:t>
            </a:r>
            <a:r>
              <a:rPr lang="zh-CN" altLang="en-US" sz="3200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让我们乘着“刚朵拉”到生活中寻找它的答案</a:t>
            </a: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。”</a:t>
            </a:r>
            <a:endParaRPr lang="zh-CN" altLang="en-US" sz="32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06563" name="AutoShape 3"/>
          <p:cNvSpPr>
            <a:spLocks noChangeArrowheads="1"/>
          </p:cNvSpPr>
          <p:nvPr/>
        </p:nvSpPr>
        <p:spPr bwMode="auto">
          <a:xfrm>
            <a:off x="5028883" y="533400"/>
            <a:ext cx="2808287" cy="358775"/>
          </a:xfrm>
          <a:prstGeom prst="wedgeRect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惠特曼</a:t>
            </a:r>
            <a:r>
              <a:rPr lang="en-US" altLang="zh-CN" sz="2000"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草叶集</a:t>
            </a:r>
            <a:r>
              <a:rPr lang="en-US" altLang="zh-CN" sz="2000">
                <a:latin typeface="Times New Roman" panose="02020603050405020304"/>
                <a:ea typeface="楷体" panose="02010609060101010101" pitchFamily="49" charset="-122"/>
              </a:rPr>
              <a:t>》</a:t>
            </a:r>
            <a:endParaRPr lang="en-US" altLang="zh-CN" sz="2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06564" name="AutoShape 4"/>
          <p:cNvSpPr>
            <a:spLocks noChangeArrowheads="1"/>
          </p:cNvSpPr>
          <p:nvPr/>
        </p:nvSpPr>
        <p:spPr bwMode="auto">
          <a:xfrm>
            <a:off x="2590800" y="1300163"/>
            <a:ext cx="2089150" cy="431800"/>
          </a:xfrm>
          <a:prstGeom prst="wedgeRectCallout">
            <a:avLst>
              <a:gd name="adj1" fmla="val -52278"/>
              <a:gd name="adj2" fmla="val 12610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姜夔《扬州慢》</a:t>
            </a:r>
            <a:endParaRPr lang="en-US" altLang="zh-CN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06565" name="AutoShape 5"/>
          <p:cNvSpPr>
            <a:spLocks noChangeArrowheads="1"/>
          </p:cNvSpPr>
          <p:nvPr/>
        </p:nvSpPr>
        <p:spPr bwMode="auto">
          <a:xfrm>
            <a:off x="5257800" y="1447483"/>
            <a:ext cx="3024188" cy="431800"/>
          </a:xfrm>
          <a:prstGeom prst="wedgeRectCallout">
            <a:avLst>
              <a:gd name="adj1" fmla="val -46116"/>
              <a:gd name="adj2" fmla="val 797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朱自清《荷塘月色》</a:t>
            </a:r>
            <a:endParaRPr lang="zh-CN" altLang="en-US" sz="2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06566" name="AutoShape 6"/>
          <p:cNvSpPr>
            <a:spLocks noChangeArrowheads="1"/>
          </p:cNvSpPr>
          <p:nvPr/>
        </p:nvSpPr>
        <p:spPr bwMode="auto">
          <a:xfrm>
            <a:off x="1980883" y="1981200"/>
            <a:ext cx="3097212" cy="360363"/>
          </a:xfrm>
          <a:prstGeom prst="wedgeRectCallout">
            <a:avLst>
              <a:gd name="adj1" fmla="val -43185"/>
              <a:gd name="adj2" fmla="val 8964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毛泽东《浪淘沙·北戴河》</a:t>
            </a:r>
            <a:endParaRPr lang="en-US" altLang="zh-CN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06567" name="AutoShape 7"/>
          <p:cNvSpPr>
            <a:spLocks noChangeArrowheads="1"/>
          </p:cNvSpPr>
          <p:nvPr/>
        </p:nvSpPr>
        <p:spPr bwMode="auto">
          <a:xfrm>
            <a:off x="6781800" y="1980883"/>
            <a:ext cx="1439863" cy="431800"/>
          </a:xfrm>
          <a:prstGeom prst="wedgeRectCallout">
            <a:avLst>
              <a:gd name="adj1" fmla="val -36000"/>
              <a:gd name="adj2" fmla="val 698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杜甫《绝句》</a:t>
            </a:r>
            <a:endParaRPr lang="zh-CN" altLang="en-US" sz="2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06568" name="AutoShape 8"/>
          <p:cNvSpPr>
            <a:spLocks noChangeArrowheads="1"/>
          </p:cNvSpPr>
          <p:nvPr/>
        </p:nvSpPr>
        <p:spPr bwMode="auto">
          <a:xfrm>
            <a:off x="533400" y="2590800"/>
            <a:ext cx="3761105" cy="431800"/>
          </a:xfrm>
          <a:prstGeom prst="wedgeRectCallout">
            <a:avLst>
              <a:gd name="adj1" fmla="val 58426"/>
              <a:gd name="adj2" fmla="val 33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刘禹锡《酬乐天扬州初逢席上见赠》 </a:t>
            </a:r>
            <a:endParaRPr lang="zh-CN" altLang="en-US" sz="2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06569" name="AutoShape 9"/>
          <p:cNvSpPr>
            <a:spLocks noChangeArrowheads="1"/>
          </p:cNvSpPr>
          <p:nvPr/>
        </p:nvSpPr>
        <p:spPr bwMode="auto">
          <a:xfrm>
            <a:off x="3276600" y="2819400"/>
            <a:ext cx="2305050" cy="360363"/>
          </a:xfrm>
          <a:prstGeom prst="wedgeRectCallout">
            <a:avLst>
              <a:gd name="adj1" fmla="val -101102"/>
              <a:gd name="adj2" fmla="val 12973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陆游</a:t>
            </a:r>
            <a:r>
              <a:rPr lang="en-US" altLang="zh-CN" sz="2000"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游山西村</a:t>
            </a:r>
            <a:r>
              <a:rPr lang="en-US" altLang="zh-CN" sz="2000">
                <a:latin typeface="Times New Roman" panose="02020603050405020304"/>
                <a:ea typeface="楷体" panose="02010609060101010101" pitchFamily="49" charset="-122"/>
              </a:rPr>
              <a:t>》</a:t>
            </a:r>
            <a:endParaRPr lang="en-US" altLang="zh-CN" sz="2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06570" name="AutoShape 10"/>
          <p:cNvSpPr>
            <a:spLocks noChangeArrowheads="1"/>
          </p:cNvSpPr>
          <p:nvPr/>
        </p:nvSpPr>
        <p:spPr bwMode="auto">
          <a:xfrm>
            <a:off x="6624638" y="2895283"/>
            <a:ext cx="2519362" cy="358775"/>
          </a:xfrm>
          <a:prstGeom prst="wedgeRectCallout">
            <a:avLst>
              <a:gd name="adj1" fmla="val -44079"/>
              <a:gd name="adj2" fmla="val 778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杜牧《鹭鸶</a:t>
            </a:r>
            <a:r>
              <a:rPr lang="en-US" altLang="zh-CN">
                <a:latin typeface="Times New Roman" panose="02020603050405020304"/>
                <a:ea typeface="楷体" panose="02010609060101010101" pitchFamily="49" charset="-122"/>
              </a:rPr>
              <a:t>》</a:t>
            </a:r>
            <a:endParaRPr lang="en-US" altLang="zh-CN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06571" name="AutoShape 11"/>
          <p:cNvSpPr>
            <a:spLocks noChangeArrowheads="1"/>
          </p:cNvSpPr>
          <p:nvPr/>
        </p:nvSpPr>
        <p:spPr bwMode="auto">
          <a:xfrm>
            <a:off x="4876800" y="3657600"/>
            <a:ext cx="2879725" cy="360363"/>
          </a:xfrm>
          <a:prstGeom prst="wedgeRectCallout">
            <a:avLst>
              <a:gd name="adj1" fmla="val -75028"/>
              <a:gd name="adj2" fmla="val -682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朱自清</a:t>
            </a:r>
            <a:r>
              <a:rPr lang="en-US" altLang="zh-CN" sz="2000"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2000">
                <a:latin typeface="Times New Roman" panose="02020603050405020304"/>
                <a:ea typeface="楷体" panose="02010609060101010101" pitchFamily="49" charset="-122"/>
              </a:rPr>
              <a:t>威尼斯</a:t>
            </a:r>
            <a:r>
              <a:rPr lang="en-US" altLang="zh-CN" sz="2000">
                <a:latin typeface="Times New Roman" panose="02020603050405020304"/>
                <a:ea typeface="楷体" panose="02010609060101010101" pitchFamily="49" charset="-122"/>
              </a:rPr>
              <a:t>》</a:t>
            </a:r>
            <a:endParaRPr lang="en-US" altLang="zh-CN" sz="2000"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06572" name="Rectangle 12"/>
          <p:cNvSpPr>
            <a:spLocks noChangeArrowheads="1"/>
          </p:cNvSpPr>
          <p:nvPr/>
        </p:nvSpPr>
        <p:spPr bwMode="auto">
          <a:xfrm>
            <a:off x="2916238" y="188913"/>
            <a:ext cx="2317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冷香飞上语文</a:t>
            </a:r>
            <a:endParaRPr lang="zh-CN" altLang="en-US" sz="2800" b="1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6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6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06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06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6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06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06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6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06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06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62" grpId="0" bldLvl="0" animBg="1"/>
      <p:bldP spid="706563" grpId="0" bldLvl="0" animBg="1"/>
      <p:bldP spid="706564" grpId="0" bldLvl="0" animBg="1"/>
      <p:bldP spid="706565" grpId="0" bldLvl="0" animBg="1"/>
      <p:bldP spid="706566" grpId="0" bldLvl="0" animBg="1"/>
      <p:bldP spid="706567" grpId="0" bldLvl="0" animBg="1"/>
      <p:bldP spid="706568" grpId="0" bldLvl="0" animBg="1"/>
      <p:bldP spid="706569" grpId="0" bldLvl="0" animBg="1"/>
      <p:bldP spid="706570" grpId="0" bldLvl="0" animBg="1"/>
      <p:bldP spid="706571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all" spc="50" normalizeH="0" baseline="0" noProof="0">
              <a:ln w="158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1750" dir="3600000" algn="tl" rotWithShape="0">
                  <a:srgbClr val="000000">
                    <a:alpha val="6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</a:t>
            </a:r>
            <a:r>
              <a:rPr kumimoji="0" lang="zh-CN" altLang="zh-CN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、真实</a:t>
            </a:r>
            <a:endParaRPr kumimoji="0" lang="zh-CN" altLang="zh-CN" sz="8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5715000"/>
          </a:xfrm>
        </p:spPr>
        <p:txBody>
          <a:bodyPr vert="horz" wrap="square" lIns="91440" tIns="45720" rIns="91440" bIns="45720" numCol="1" rtlCol="0" anchor="t" anchorCtr="0" compatLnSpc="1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）下面是同学们作文中使用的一些论据，你能看出有何不妥吗？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李煜在唱：载不动，许多愁，恰似一江春水向东流。</a:t>
            </a:r>
            <a:endParaRPr kumimoji="0" lang="zh-CN" altLang="zh-CN" sz="3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倘若不是蒙哥马利将军从失败中作出反省继续努力，又怎能在滑铁卢战役中大败拿破仑呢？</a:t>
            </a:r>
            <a:endParaRPr kumimoji="0" lang="zh-CN" altLang="zh-CN" sz="3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岳飞选择精忠报国，死而后已，他一生征战无数，以至于匈奴兵对他闻风丧胆。</a:t>
            </a:r>
            <a:endParaRPr kumimoji="0" lang="zh-CN" altLang="zh-CN" sz="3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而被流放的屈原，时时不忘报国，终因报国无门，而自刎乌江。</a:t>
            </a:r>
            <a:endParaRPr kumimoji="0" lang="zh-CN" altLang="zh-CN" sz="3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5657850"/>
            <a:ext cx="91440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600" u="sng" dirty="0">
                <a:solidFill>
                  <a:srgbClr val="FF0000"/>
                </a:solidFill>
                <a:latin typeface="Constantia" panose="02030602050306030303" pitchFamily="18" charset="0"/>
              </a:rPr>
              <a:t>明确：</a:t>
            </a:r>
            <a:r>
              <a:rPr lang="zh-CN" altLang="zh-CN" sz="36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张冠李戴，失去真实性。这是论据选择时容易出现的第二个问题，论据不真实。</a:t>
            </a:r>
            <a:endParaRPr lang="zh-CN" altLang="zh-CN" sz="36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all" spc="50" normalizeH="0" baseline="0" noProof="0">
              <a:ln w="158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1750" dir="3600000" algn="tl" rotWithShape="0">
                  <a:srgbClr val="000000">
                    <a:alpha val="6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</a:t>
            </a:r>
            <a:r>
              <a:rPr kumimoji="0" lang="zh-CN" altLang="zh-CN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、典型</a:t>
            </a:r>
            <a:endParaRPr kumimoji="0" lang="zh-CN" altLang="zh-CN" sz="8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357187" y="0"/>
            <a:ext cx="9501188" cy="4500563"/>
          </a:xfrm>
        </p:spPr>
        <p:txBody>
          <a:bodyPr vert="horz" wrap="square" lIns="91440" tIns="45720" rIns="91440" bIns="45720" numCol="1" rtlCol="0" anchor="t" anchorCtr="0" compatLnSpc="1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）下面的论据说服力强吗？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有同学在写“压力与成功”的话题作文时，为了证明“善于化压力为动力往往能使我们绝处逢生，取得成功”这一论点，这样写道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zh-CN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“我们班有一男生，第一次考试成绩很不理想，面对众多高手给自己的压力。他没有气馁，而是认真苦学，最后期末考试名列前茅。”</a:t>
            </a:r>
            <a:endParaRPr kumimoji="0" lang="zh-CN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143375"/>
            <a:ext cx="9144000" cy="2862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600" u="sng" dirty="0">
                <a:solidFill>
                  <a:srgbClr val="FF0000"/>
                </a:solidFill>
                <a:latin typeface="Constantia" panose="02030602050306030303" pitchFamily="18" charset="0"/>
              </a:rPr>
              <a:t>明确：</a:t>
            </a:r>
            <a:endParaRPr lang="en-US" altLang="zh-CN" sz="3600" u="sng" dirty="0">
              <a:solidFill>
                <a:srgbClr val="FF0000"/>
              </a:solidFill>
              <a:latin typeface="Constantia" panose="02030602050306030303" pitchFamily="18" charset="0"/>
            </a:endParaRPr>
          </a:p>
          <a:p>
            <a:r>
              <a:rPr lang="zh-CN" altLang="zh-CN" sz="36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语段中所选事例</a:t>
            </a:r>
            <a:r>
              <a:rPr lang="zh-CN" altLang="zh-CN" sz="3600" b="1" u="sng" dirty="0">
                <a:solidFill>
                  <a:srgbClr val="0000FF"/>
                </a:solidFill>
                <a:latin typeface="Constantia" panose="02030602050306030303" pitchFamily="18" charset="0"/>
              </a:rPr>
              <a:t>无从考证，无典型性、代表性可言</a:t>
            </a:r>
            <a:r>
              <a:rPr lang="zh-CN" altLang="zh-CN" sz="36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。纯属根据临时需要</a:t>
            </a:r>
            <a:r>
              <a:rPr lang="zh-CN" altLang="zh-CN" sz="3600" b="1" u="sng" dirty="0">
                <a:solidFill>
                  <a:srgbClr val="0000FF"/>
                </a:solidFill>
                <a:latin typeface="Constantia" panose="02030602050306030303" pitchFamily="18" charset="0"/>
              </a:rPr>
              <a:t>编造出来的</a:t>
            </a:r>
            <a:r>
              <a:rPr lang="zh-CN" altLang="zh-CN" sz="36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，因此也就</a:t>
            </a:r>
            <a:r>
              <a:rPr lang="zh-CN" altLang="zh-CN" sz="3600" b="1" u="sng" dirty="0">
                <a:solidFill>
                  <a:srgbClr val="0000FF"/>
                </a:solidFill>
                <a:latin typeface="Constantia" panose="02030602050306030303" pitchFamily="18" charset="0"/>
              </a:rPr>
              <a:t>缺乏说服力</a:t>
            </a:r>
            <a:r>
              <a:rPr lang="zh-CN" altLang="zh-CN" sz="36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。这是论据选择时容易出现的第三个问题，</a:t>
            </a:r>
            <a:r>
              <a:rPr lang="zh-CN" altLang="zh-CN" sz="3600" b="1" u="sng" dirty="0">
                <a:solidFill>
                  <a:srgbClr val="0000FF"/>
                </a:solidFill>
                <a:latin typeface="Constantia" panose="02030602050306030303" pitchFamily="18" charset="0"/>
              </a:rPr>
              <a:t>论据选择不典型。</a:t>
            </a:r>
            <a:endParaRPr lang="zh-CN" altLang="zh-CN" sz="36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500062" y="0"/>
            <a:ext cx="9644063" cy="5000625"/>
          </a:xfrm>
        </p:spPr>
        <p:txBody>
          <a:bodyPr vert="horz" wrap="square" lIns="91440" tIns="45720" rIns="91440" bIns="45720" numCol="1" rtlCol="0" anchor="t" anchorCtr="0" compatLnSpc="1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en-US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）同样是写上述话题，证明同样的论点，同学们欣赏下面语段，说说它的典型性如何？ </a:t>
            </a:r>
            <a:endParaRPr kumimoji="0" lang="zh-CN" altLang="zh-CN" sz="39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zh-CN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“大家可能还记得</a:t>
            </a:r>
            <a:r>
              <a:rPr kumimoji="0" lang="en-US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2000</a:t>
            </a:r>
            <a:r>
              <a:rPr kumimoji="0" lang="zh-CN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年悉尼奥运会上，占旭刚面对强大的对手那句掷地有声的豪言</a:t>
            </a:r>
            <a:r>
              <a:rPr kumimoji="0" lang="en-US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zh-CN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‘今天就死这儿了</a:t>
            </a:r>
            <a:r>
              <a:rPr kumimoji="0" lang="en-US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r>
              <a:rPr kumimoji="0" lang="zh-CN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’但他并没有死，他获得了世界冠军。他是把强大的压力变成了强大的动力。使自己站立了起来。站在了冠军的领奖台上。 </a:t>
            </a:r>
            <a:endParaRPr kumimoji="0" lang="zh-CN" altLang="zh-CN" sz="3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zh-CN" altLang="zh-CN" sz="3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背水一战的韩信，破釜沉舟的项羽，他们面对的是死神施加的压力，但他们把这种压力变成了战斗的动力，压力使他们成了历史英雄，而我认为，他们本来就是英雄。如果这样的压力加在一个懦夫身上，也许早就投降或自杀了。”</a:t>
            </a:r>
            <a:endParaRPr kumimoji="0" lang="zh-CN" altLang="zh-CN" sz="3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500563"/>
            <a:ext cx="9144000" cy="2554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200" u="sng" dirty="0">
                <a:solidFill>
                  <a:srgbClr val="0000FF"/>
                </a:solidFill>
                <a:latin typeface="Constantia" panose="02030602050306030303" pitchFamily="18" charset="0"/>
              </a:rPr>
              <a:t>明确：</a:t>
            </a:r>
            <a:r>
              <a:rPr lang="zh-CN" altLang="zh-CN" sz="3200" b="1" u="sng" dirty="0">
                <a:solidFill>
                  <a:srgbClr val="0000FF"/>
                </a:solidFill>
                <a:latin typeface="Constantia" panose="02030602050306030303" pitchFamily="18" charset="0"/>
              </a:rPr>
              <a:t>语段中选取了三个事例，其中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占旭刚</a:t>
            </a:r>
            <a:r>
              <a:rPr lang="zh-CN" altLang="zh-CN" sz="3200" b="1" u="sng" dirty="0">
                <a:solidFill>
                  <a:srgbClr val="0000FF"/>
                </a:solidFill>
                <a:latin typeface="Constantia" panose="02030602050306030303" pitchFamily="18" charset="0"/>
              </a:rPr>
              <a:t>属举重名将，奥运冠军，为世人所熟知；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韩信、项羽</a:t>
            </a:r>
            <a:r>
              <a:rPr lang="zh-CN" altLang="zh-CN" sz="3200" b="1" u="sng" dirty="0">
                <a:solidFill>
                  <a:srgbClr val="0000FF"/>
                </a:solidFill>
                <a:latin typeface="Constantia" panose="02030602050306030303" pitchFamily="18" charset="0"/>
              </a:rPr>
              <a:t>为历史上著名的的英雄豪杰。这则材料选取体育方面、军事方面的事例，范围广、时间跨度大，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其典型程度不言而喻，其说服力不容置疑。</a:t>
            </a:r>
            <a:endParaRPr lang="zh-CN" altLang="zh-CN" sz="32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all" spc="50" normalizeH="0" baseline="0" noProof="0">
              <a:ln w="158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1750" dir="3600000" algn="tl" rotWithShape="0">
                  <a:srgbClr val="000000">
                    <a:alpha val="6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4</a:t>
            </a:r>
            <a:r>
              <a:rPr kumimoji="0" lang="zh-CN" altLang="zh-CN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、新颖</a:t>
            </a:r>
            <a:endParaRPr kumimoji="0" lang="zh-CN" altLang="zh-CN" sz="8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357187" y="0"/>
            <a:ext cx="9501188" cy="4724400"/>
          </a:xfrm>
        </p:spPr>
        <p:txBody>
          <a:bodyPr vert="horz" wrap="square" lIns="91440" tIns="45720" rIns="91440" bIns="45720" numCol="1" rtlCol="0" anchor="t" anchorCtr="0" compatLnSpc="1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en-US" altLang="zh-CN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zh-CN" altLang="zh-CN" sz="3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）同学们知道韩寒吗？下面是韩寒在其早期作品《三重门》里的一段议论。作为批判现实主义的作家，他在这里讽刺的是什么呢？</a:t>
            </a:r>
            <a:r>
              <a:rPr kumimoji="0" lang="zh-CN" altLang="zh-CN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</a:t>
            </a:r>
            <a:r>
              <a:rPr kumimoji="0" lang="en-US" altLang="zh-CN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zh-CN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zh-CN" altLang="zh-CN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勤奋学习的是爱因斯坦，淡泊名利的是居里夫人，助人为乐的是雷锋，不畏死亡的是刘胡兰，身残志坚的是张海迪，鞠躬尽瘁的是周恩来，就这么几个死定的例子，光荣地造就了上海乃至全国这么多考试和比赛里的作文高手。</a:t>
            </a:r>
            <a:r>
              <a:rPr kumimoji="0" lang="zh-CN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　 </a:t>
            </a:r>
            <a:endParaRPr kumimoji="0" lang="zh-CN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500563"/>
            <a:ext cx="9144000" cy="1938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4000" u="sng" dirty="0">
                <a:solidFill>
                  <a:srgbClr val="FF0000"/>
                </a:solidFill>
                <a:latin typeface="Constantia" panose="02030602050306030303" pitchFamily="18" charset="0"/>
              </a:rPr>
              <a:t>明确：</a:t>
            </a:r>
            <a:r>
              <a:rPr lang="zh-CN" altLang="zh-CN" sz="40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学生作文论据陈旧。这是论据选择最容易出现的第四个问题，论据选择不新鲜。</a:t>
            </a:r>
            <a:endParaRPr lang="zh-CN" altLang="zh-CN" sz="4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6858000"/>
          </a:xfrm>
        </p:spPr>
        <p:txBody>
          <a:bodyPr vert="horz" wrap="square" lIns="91440" tIns="45720" rIns="91440" bIns="45720" numCol="1" rtlCol="0" anchor="t" anchorCtr="0" compatLnSpc="1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（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）请同学们看下面的材料，这段论证虽然</a:t>
            </a:r>
            <a:r>
              <a:rPr kumimoji="0" lang="zh-CN" altLang="zh-CN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语言精练，选材典型，有一定的说服力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，但是所选取的三则</a:t>
            </a:r>
            <a:r>
              <a:rPr kumimoji="0" lang="zh-CN" altLang="zh-CN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事例陈旧</a:t>
            </a:r>
            <a:r>
              <a:rPr kumimoji="0" lang="zh-CN" altLang="zh-CN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，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难以吸引读者。你能用其它新颖的论据替换，使文章升格吗？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下面以作文</a:t>
            </a:r>
            <a:r>
              <a:rPr kumimoji="0" lang="zh-CN" altLang="zh-CN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“谈‘韧’的精神”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为例，为了证明</a:t>
            </a:r>
            <a:r>
              <a:rPr kumimoji="0" lang="zh-CN" altLang="zh-CN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中心论点“人没有一股韧劲是什么事也干不成的”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，有同学这样写道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司马迁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受宫刑之后。写下了被称为‘史家之绝唱，无韵之离骚’的《史记》。试想，他如果不是发愤图强，以身残之躯跋山涉水，遍访民间，博览群书，数十年如一口地搜集整理，笔耕不辍，哪里会有这部巨著的问世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张海迪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在身体瘫痪三分之二的情况下，啃外语，钻医学，学文化，成为大家学习的楷模。她成功的秘决是什么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韧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居里夫人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经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45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个月不分昼夜的辛勤工作，从十几吨的铀矿中提炼出一克纯铀，其坚忍不拔的毅力，令世人叹服。” 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14312" y="0"/>
            <a:ext cx="9358313" cy="6858000"/>
          </a:xfrm>
        </p:spPr>
        <p:txBody>
          <a:bodyPr vert="horz" wrap="square" lIns="91440" tIns="45720" rIns="91440" bIns="45720" numCol="1" rtlCol="0" anchor="t" anchorCtr="0" compatLnSpc="1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（</a:t>
            </a:r>
            <a:r>
              <a:rPr kumimoji="0" lang="en-US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3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）下面是上则材料的论点“人没有一股韧劲是什么事也干不成的” 较为新颖的论据，请欣赏。</a:t>
            </a:r>
            <a:endParaRPr kumimoji="0" lang="en-US" altLang="zh-CN" sz="3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当代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王选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，从</a:t>
            </a:r>
            <a:r>
              <a:rPr kumimoji="0" lang="en-US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1975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年开始致力于文字、图形和图像的计算机处理研究，他拖着病体。克服经费紧缺、条件艰苦等困难，几十年如一日，终于开发了汉字激光照排系统。试想如果不发愤图强，潜心研究，哪会有这项伟大的发明问世。 </a:t>
            </a:r>
            <a:endParaRPr kumimoji="0" lang="zh-CN" altLang="zh-CN" sz="3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乒坛名将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王皓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雅典奥运会惜败柳承敏。指责、非议一时四起，之后多次大赛屈居第二，与冠军无缘，被戏称‘乒坛老二’，但他始终没有放弃，坚持苦练技术，磨练意志，终于在</a:t>
            </a:r>
            <a:r>
              <a:rPr kumimoji="0" lang="en-US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2006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年多哈亚运会和</a:t>
            </a:r>
            <a:r>
              <a:rPr kumimoji="0" lang="en-US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2007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年</a:t>
            </a:r>
            <a:r>
              <a:rPr kumimoji="0" lang="en-US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10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月的乒乓球世锦赛上两次以</a:t>
            </a:r>
            <a:r>
              <a:rPr kumimoji="0" lang="en-US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比</a:t>
            </a:r>
            <a:r>
              <a:rPr kumimoji="0" lang="en-US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0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的绝对优势完胜宿敌柳承敏，报雅典一箭之仇。是‘韧’的精神圆了他的王者之梦。 </a:t>
            </a:r>
            <a:endParaRPr kumimoji="0" lang="zh-CN" altLang="zh-CN" sz="3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悲情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阿拉法特</a:t>
            </a:r>
            <a:r>
              <a:rPr kumimoji="0" lang="zh-CN" altLang="zh-CN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几十年战斗在争取民族解放和中东和平的战线上。期间，他被捕过，流六过，被软禁过，但直到生命的最后时刻仍没停止战斗。其坚忍不拔的战斗精神赢得了世界人民的敬仰。</a:t>
            </a:r>
            <a:endParaRPr kumimoji="0" lang="zh-CN" altLang="zh-CN" sz="3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68580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zh-CN" sz="4000" dirty="0"/>
              <a:t>小结：</a:t>
            </a:r>
            <a:r>
              <a:rPr lang="zh-CN" altLang="zh-CN" sz="4000" b="1" dirty="0"/>
              <a:t>有的同学把领袖人物、著名人物、先进人物、名言警句当作</a:t>
            </a:r>
            <a:r>
              <a:rPr lang="en-US" altLang="zh-CN" sz="4000" b="1" dirty="0"/>
              <a:t>“</a:t>
            </a:r>
            <a:r>
              <a:rPr lang="zh-CN" altLang="zh-CN" sz="4000" b="1" dirty="0">
                <a:solidFill>
                  <a:srgbClr val="FF0000"/>
                </a:solidFill>
              </a:rPr>
              <a:t>万能胶</a:t>
            </a:r>
            <a:r>
              <a:rPr lang="en-US" altLang="zh-CN" sz="4000" b="1" dirty="0"/>
              <a:t>”</a:t>
            </a:r>
            <a:r>
              <a:rPr lang="zh-CN" altLang="zh-CN" sz="4000" b="1" dirty="0"/>
              <a:t>，而且多年不变，没有从中挖掘出更有说服力的东西；也</a:t>
            </a:r>
            <a:r>
              <a:rPr lang="zh-CN" altLang="zh-CN" sz="4000" b="1" dirty="0">
                <a:solidFill>
                  <a:srgbClr val="FF0000"/>
                </a:solidFill>
              </a:rPr>
              <a:t>不注重平时的阅读积累</a:t>
            </a:r>
            <a:r>
              <a:rPr lang="zh-CN" altLang="zh-CN" sz="4000" b="1" dirty="0"/>
              <a:t>，</a:t>
            </a:r>
            <a:r>
              <a:rPr lang="zh-CN" altLang="zh-CN" sz="4000" b="1" dirty="0">
                <a:solidFill>
                  <a:srgbClr val="FF0000"/>
                </a:solidFill>
              </a:rPr>
              <a:t>不善于从生活中选择新鲜的论据</a:t>
            </a:r>
            <a:r>
              <a:rPr lang="zh-CN" altLang="zh-CN" sz="4000" b="1" dirty="0"/>
              <a:t>，说到这个论点，或者说到那个论点，都是常用的几个论据，让人</a:t>
            </a:r>
            <a:r>
              <a:rPr lang="zh-CN" altLang="zh-CN" sz="4000" b="1" dirty="0">
                <a:solidFill>
                  <a:srgbClr val="FF0000"/>
                </a:solidFill>
              </a:rPr>
              <a:t>味同嚼蜡</a:t>
            </a:r>
            <a:r>
              <a:rPr lang="zh-CN" altLang="zh-CN" sz="4000" b="1" dirty="0"/>
              <a:t>。正如有的高考语文阅卷考试感慨道：“</a:t>
            </a:r>
            <a:r>
              <a:rPr lang="zh-CN" altLang="zh-CN" sz="4000" b="1" dirty="0">
                <a:solidFill>
                  <a:srgbClr val="0000FF"/>
                </a:solidFill>
              </a:rPr>
              <a:t>在每年的高考作文中，屈原一次又一次地跳汨罗江，霸王一次又一次地自刎，而司马迁一次有一次地遭受宫刑。</a:t>
            </a:r>
            <a:r>
              <a:rPr lang="zh-CN" altLang="zh-CN" sz="4000" b="1" dirty="0"/>
              <a:t>”</a:t>
            </a:r>
            <a:endParaRPr lang="zh-CN" altLang="zh-CN" sz="4000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827088" y="1341438"/>
            <a:ext cx="7416800" cy="4127500"/>
          </a:xfrm>
          <a:prstGeom prst="rect">
            <a:avLst/>
          </a:prstGeom>
          <a:noFill/>
          <a:ln w="9525">
            <a:pattFill prst="solidDmnd">
              <a:fgClr>
                <a:schemeClr val="tx1"/>
              </a:fgClr>
              <a:bgClr>
                <a:srgbClr val="008000"/>
              </a:bgClr>
            </a:patt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3300" b="1">
                <a:latin typeface="Times New Roman" panose="02020603050405020304"/>
                <a:ea typeface="楷体" panose="02010609060101010101" pitchFamily="49" charset="-122"/>
              </a:rPr>
              <a:t>①</a:t>
            </a:r>
            <a:r>
              <a:rPr lang="zh-CN" altLang="en-US" sz="3300" b="1">
                <a:latin typeface="Times New Roman" panose="02020603050405020304"/>
                <a:ea typeface="楷体" panose="02010609060101010101" pitchFamily="49" charset="-122"/>
              </a:rPr>
              <a:t>从各科教材中。</a:t>
            </a:r>
            <a:endParaRPr lang="zh-CN" altLang="en-US" sz="33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300" b="1">
                <a:latin typeface="Times New Roman" panose="02020603050405020304"/>
                <a:ea typeface="楷体" panose="02010609060101010101" pitchFamily="49" charset="-122"/>
              </a:rPr>
              <a:t>②从自己的生活经历中找。</a:t>
            </a:r>
            <a:endParaRPr lang="zh-CN" altLang="en-US" sz="33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300" b="1">
                <a:latin typeface="Times New Roman" panose="02020603050405020304"/>
                <a:ea typeface="楷体" panose="02010609060101010101" pitchFamily="49" charset="-122"/>
              </a:rPr>
              <a:t>③从平时的阅读中找。历史典故、名人  逸事都可以通过阅读获得。</a:t>
            </a:r>
            <a:endParaRPr lang="zh-CN" altLang="en-US" sz="33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300" b="1">
                <a:latin typeface="Times New Roman" panose="02020603050405020304"/>
                <a:ea typeface="楷体" panose="02010609060101010101" pitchFamily="49" charset="-122"/>
              </a:rPr>
              <a:t>④从语文复习资料中找：文言文阅读、现代文阅读、作文材料等。</a:t>
            </a:r>
            <a:endParaRPr lang="zh-CN" altLang="en-US" sz="3300" b="1">
              <a:latin typeface="Times New Roman" panose="02020603050405020304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300" b="1">
                <a:latin typeface="Times New Roman" panose="02020603050405020304"/>
                <a:ea typeface="楷体" panose="02010609060101010101" pitchFamily="49" charset="-122"/>
              </a:rPr>
              <a:t>⑤除此之外，网络、电视，甚至手机短信等都是写作材料的来源之处。</a:t>
            </a:r>
            <a:endParaRPr lang="zh-CN" altLang="en-US" sz="3300" b="1"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96259" name="Picture 3" descr="BD00028_"/>
          <p:cNvPicPr>
            <a:picLocks noGrp="1" noChangeAspect="1" noChangeArrowheads="1"/>
          </p:cNvPicPr>
          <p:nvPr>
            <p:ph idx="4294967295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988" y="260350"/>
            <a:ext cx="862012" cy="844550"/>
          </a:xfrm>
          <a:noFill/>
        </p:spPr>
      </p:pic>
      <p:sp>
        <p:nvSpPr>
          <p:cNvPr id="582660" name="AutoShape 4"/>
          <p:cNvSpPr>
            <a:spLocks noChangeArrowheads="1"/>
          </p:cNvSpPr>
          <p:nvPr/>
        </p:nvSpPr>
        <p:spPr bwMode="auto">
          <a:xfrm>
            <a:off x="611188" y="0"/>
            <a:ext cx="5256212" cy="1439863"/>
          </a:xfrm>
          <a:prstGeom prst="cloudCallout">
            <a:avLst>
              <a:gd name="adj1" fmla="val 27139"/>
              <a:gd name="adj2" fmla="val 5463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/>
            <a:r>
              <a:rPr lang="zh-CN" altLang="en-US" sz="3400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高考作文的材料哪里找？</a:t>
            </a:r>
            <a:endParaRPr lang="zh-CN" altLang="en-US" sz="3400" b="1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250825" y="5589588"/>
            <a:ext cx="8893175" cy="588962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3200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我们不是缺乏材料，缺乏的是发现材料的眼力。</a:t>
            </a:r>
            <a:endParaRPr lang="zh-CN" altLang="en-US" sz="3200" b="1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 bldLvl="0" animBg="1"/>
      <p:bldP spid="96261" grpId="0" bldLvl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all" spc="50" normalizeH="0" baseline="0" noProof="0">
              <a:ln w="158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1750" dir="3600000" algn="tl" rotWithShape="0">
                  <a:srgbClr val="000000">
                    <a:alpha val="6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843" name="内容占位符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724400"/>
          </a:xfrm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zh-CN" sz="8000" b="1" dirty="0">
                <a:solidFill>
                  <a:srgbClr val="FF0000"/>
                </a:solidFill>
              </a:rPr>
              <a:t>四、论据的使用</a:t>
            </a:r>
            <a:endParaRPr lang="en-US" altLang="zh-CN" sz="8000" b="1" dirty="0">
              <a:solidFill>
                <a:srgbClr val="FF0000"/>
              </a:solidFill>
            </a:endParaRPr>
          </a:p>
          <a:p>
            <a:pPr eaLnBrk="1" hangingPunct="1"/>
            <a:endParaRPr lang="zh-CN" altLang="zh-CN" sz="6000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540750" cy="1143000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ea"/>
                <a:ea typeface="+mj-ea"/>
                <a:cs typeface="+mj-cs"/>
              </a:rPr>
              <a:t>1</a:t>
            </a:r>
            <a:r>
              <a:rPr kumimoji="0" lang="zh-CN" altLang="zh-CN" sz="40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ea"/>
                <a:ea typeface="+mj-ea"/>
                <a:cs typeface="+mj-cs"/>
              </a:rPr>
              <a:t>、论据的叙述技巧</a:t>
            </a:r>
            <a:br>
              <a:rPr kumimoji="0" lang="zh-CN" altLang="zh-CN" sz="40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ea"/>
                <a:ea typeface="+mj-ea"/>
                <a:cs typeface="+mj-cs"/>
              </a:rPr>
            </a:br>
            <a:endParaRPr kumimoji="0" lang="zh-CN" altLang="en-US" sz="4000" b="1" i="0" u="none" strike="noStrike" kern="1200" cap="all" spc="50" normalizeH="0" baseline="0" noProof="0">
              <a:ln w="158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1750" dir="3600000" algn="tl" rotWithShape="0">
                  <a:srgbClr val="000000">
                    <a:alpha val="6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867" name="内容占位符 2"/>
          <p:cNvSpPr>
            <a:spLocks noGrp="1"/>
          </p:cNvSpPr>
          <p:nvPr>
            <p:ph idx="1"/>
          </p:nvPr>
        </p:nvSpPr>
        <p:spPr>
          <a:xfrm>
            <a:off x="-73025" y="837883"/>
            <a:ext cx="9144000" cy="5929312"/>
          </a:xfrm>
        </p:spPr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en-US" altLang="zh-CN" sz="3600" b="1" dirty="0"/>
              <a:t>           </a:t>
            </a:r>
            <a:r>
              <a:rPr lang="zh-CN" altLang="zh-CN" sz="3600" b="1" dirty="0">
                <a:solidFill>
                  <a:srgbClr val="FF0000"/>
                </a:solidFill>
              </a:rPr>
              <a:t>论据在叙述时要力求简明扼要</a:t>
            </a:r>
            <a:r>
              <a:rPr lang="zh-CN" altLang="zh-CN" sz="3600" b="1" dirty="0"/>
              <a:t>，这是由</a:t>
            </a:r>
            <a:r>
              <a:rPr lang="zh-CN" altLang="zh-CN" sz="3600" b="1" dirty="0">
                <a:solidFill>
                  <a:srgbClr val="FF0000"/>
                </a:solidFill>
              </a:rPr>
              <a:t>议论文</a:t>
            </a:r>
            <a:r>
              <a:rPr lang="zh-CN" altLang="zh-CN" sz="3600" b="1" dirty="0"/>
              <a:t>的文体特点及论据的任务决定的。我们应该明白，议论文中的事例是作为论据出现的，它的任务是确立论点，而不在于向读者展示本身发生的过程，因此，</a:t>
            </a:r>
            <a:r>
              <a:rPr lang="zh-CN" altLang="zh-CN" sz="3600" b="1" dirty="0">
                <a:solidFill>
                  <a:srgbClr val="FF0000"/>
                </a:solidFill>
              </a:rPr>
              <a:t>陈说事实应该简明扼要</a:t>
            </a:r>
            <a:r>
              <a:rPr lang="zh-CN" altLang="zh-CN" sz="3600" b="1" dirty="0"/>
              <a:t>，力避繁荣拖沓，以叙代议。所用事实若为人们所熟知，那只需“一言以蔽之”，使之能证明论点即可；所用事实若不为人所熟知，也同样要力求简要，做到要言不烦。</a:t>
            </a:r>
            <a:r>
              <a:rPr lang="en-US" altLang="zh-CN" sz="3600" b="1" dirty="0"/>
              <a:t> </a:t>
            </a:r>
            <a:endParaRPr lang="zh-CN" altLang="zh-CN" sz="3600" b="1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14312" y="0"/>
            <a:ext cx="9358313" cy="6858000"/>
          </a:xfrm>
        </p:spPr>
        <p:txBody>
          <a:bodyPr vert="horz" wrap="square" lIns="91440" tIns="45720" rIns="91440" bIns="45720" numCol="1" rtlCol="0" anchor="t" anchorCtr="0" compatLnSpc="1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如果我们用下面的例子来论证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失败是成功之母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该怎样对材料进行取舍呢？　　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①化学家诺贝尔为减轻工地上挖土工人的繁重劳动，决心发明炸药。　　 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②四年里，诺贝尔废寝忘食，一丝不苟做了数百次实验，换来的却只是数百次失败，但是，他毫不气馁。因为他心中始终有一个坚定信念。一定要发明“炸药”，减轻工人们繁重的负担。　　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③最后一次实验时，他聚精会神地盯着延燃的导火线，一声巨响，“炸药”爆炸产和了极大的威力，在旁边一不禁惊叫：“诺贝尔完了！”　　 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④然而，正当人们为失去一位伟大的化学家而悲痛的时候，诺贝尔神奇般的从浓烟中跳出来，他面孔乌黑，身上带着血，兴奋地狂呼：“成功了”。　　 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⑤就这样，诺贝尔发明了炸药，从那时起，大大减轻了挖土工人的劳动强度。　　</a:t>
            </a:r>
            <a:r>
              <a:rPr kumimoji="0" lang="zh-CN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6858000"/>
          </a:xfrm>
        </p:spPr>
        <p:txBody>
          <a:bodyPr vert="horz" wrap="square" lIns="91440" tIns="45720" rIns="91440" bIns="45720" numCol="1" rtlCol="0" anchor="t" anchorCtr="0" compatLnSpc="1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明确：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这段材料比较长，照抄显然不行，我们来分析一下，它由这么几个要点构成：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诺贝尔发明炸药的目的①、努力的经过②、最后一次试验的场面③④、炸药的作用⑤，我们再来看一下论点，它具有三个要素：①经历了失败，②经过不懈努力，善于从失败中吸取经验教训，③最终取得了成功。材料与之相关的只有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②（经历了八百次失败）和⑤（最终发明了炸药）。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那么①③④叙述时就可略去。所以。我们不妨这样叙述：　　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zh-CN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化学家诺贝尔为了发明炸药，四年里废寝忘食，一丝不苟地做了数百次实验，换来的却只是数百次失败。但他毫不气馁，不断地更换原料，改进方法，在他的不懈努力下终于发明了威力巨大的炸药。　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内容占位符 2"/>
          <p:cNvSpPr>
            <a:spLocks noGrp="1"/>
          </p:cNvSpPr>
          <p:nvPr>
            <p:ph idx="1"/>
          </p:nvPr>
        </p:nvSpPr>
        <p:spPr>
          <a:xfrm>
            <a:off x="-357187" y="0"/>
            <a:ext cx="9501187" cy="68580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4400" b="1" dirty="0">
                <a:solidFill>
                  <a:srgbClr val="FF0000"/>
                </a:solidFill>
              </a:rPr>
              <a:t>2</a:t>
            </a:r>
            <a:r>
              <a:rPr lang="zh-CN" altLang="zh-CN" sz="4400" b="1" dirty="0">
                <a:solidFill>
                  <a:srgbClr val="FF0000"/>
                </a:solidFill>
              </a:rPr>
              <a:t>、材料的组合技巧</a:t>
            </a:r>
            <a:endParaRPr lang="zh-CN" altLang="zh-CN" sz="4400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zh-CN" dirty="0"/>
              <a:t>  </a:t>
            </a:r>
            <a:r>
              <a:rPr lang="zh-CN" altLang="zh-CN" sz="4400" b="1" dirty="0"/>
              <a:t>不少同学在叙例时千篇一律，陈词滥调，罗列材料，堆积词语，导致平淡寡趣、枯燥呆板。尽管所讲的道理千真万确，所用的语言却干瘪乏味。因此，在例子的表述上也应讲究技巧</a:t>
            </a:r>
            <a:endParaRPr lang="zh-CN" altLang="en-US" sz="4400" b="1" dirty="0"/>
          </a:p>
        </p:txBody>
      </p:sp>
    </p:spTree>
  </p:cSld>
  <p:clrMapOvr>
    <a:masterClrMapping/>
  </p:clrMapOvr>
  <p:transition spd="med">
    <p:random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2999"/>
          </a:xfrm>
          <a:noFill/>
          <a:ln>
            <a:noFill/>
          </a:ln>
          <a:effectLst/>
          <a:sp3d prstMaterial="plastic"/>
        </p:spPr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80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巩固练习</a:t>
            </a:r>
            <a:br>
              <a:rPr kumimoji="0" lang="zh-CN" altLang="en-US" sz="8000" b="1" i="0" u="none" strike="noStrike" kern="1200" cap="all" spc="50" normalizeH="0" baseline="0" noProof="0" smtClean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zh-CN" altLang="en-US" sz="8000" b="1" i="0" u="none" strike="noStrike" kern="1200" cap="all" spc="50" normalizeH="0" baseline="0" noProof="0">
              <a:ln w="1587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31750" dir="3600000" algn="tl" rotWithShape="0">
                  <a:srgbClr val="000000">
                    <a:alpha val="6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107" name="内容占位符 2"/>
          <p:cNvSpPr>
            <a:spLocks noGrp="1"/>
          </p:cNvSpPr>
          <p:nvPr>
            <p:ph idx="1"/>
          </p:nvPr>
        </p:nvSpPr>
        <p:spPr>
          <a:xfrm>
            <a:off x="-285750" y="857250"/>
            <a:ext cx="9715500" cy="4929188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3600" b="1" dirty="0"/>
              <a:t>1</a:t>
            </a:r>
            <a:r>
              <a:rPr lang="zh-CN" altLang="zh-CN" sz="3600" b="1" dirty="0"/>
              <a:t>、以</a:t>
            </a:r>
            <a:r>
              <a:rPr lang="en-US" altLang="zh-CN" sz="3600" b="1" dirty="0"/>
              <a:t>“</a:t>
            </a:r>
            <a:r>
              <a:rPr lang="zh-CN" altLang="zh-CN" sz="3600" b="1" dirty="0"/>
              <a:t>才能来自勤奋学习</a:t>
            </a:r>
            <a:r>
              <a:rPr lang="en-US" altLang="zh-CN" sz="3600" b="1" dirty="0"/>
              <a:t>”</a:t>
            </a:r>
            <a:r>
              <a:rPr lang="zh-CN" altLang="zh-CN" sz="3600" b="1" dirty="0"/>
              <a:t>为论点，写了这样一个段落。同学们讨论一下，有没有问题？</a:t>
            </a:r>
            <a:endParaRPr lang="zh-CN" altLang="zh-CN" sz="3600" b="1" dirty="0"/>
          </a:p>
          <a:p>
            <a:pPr eaLnBrk="1" hangingPunct="1"/>
            <a:r>
              <a:rPr lang="zh-CN" altLang="zh-CN" sz="3600" b="1" dirty="0"/>
              <a:t>论点：才能来自勤奋学习</a:t>
            </a:r>
            <a:endParaRPr lang="zh-CN" altLang="zh-CN" sz="3600" b="1" dirty="0"/>
          </a:p>
          <a:p>
            <a:pPr eaLnBrk="1" hangingPunct="1"/>
            <a:r>
              <a:rPr lang="zh-CN" altLang="zh-CN" sz="3600" b="1" dirty="0"/>
              <a:t>事例：革命导师马克思，为了写作《资本论》，花了四十年的工夫，阅读资料和摘写笔记。他在伦敦，每天到大英博物馆院图书馆阅读，竟在座位前的地板上踩出一双脚印。马克思是我们的光辉榜样，这双脚印深刻地说明：才能来自勤奋学习。</a:t>
            </a:r>
            <a:endParaRPr lang="zh-CN" altLang="zh-CN" sz="3600" b="1" dirty="0"/>
          </a:p>
          <a:p>
            <a:pPr eaLnBrk="1" hangingPunct="1"/>
            <a:endParaRPr lang="zh-CN" altLang="en-US" sz="3600" dirty="0"/>
          </a:p>
        </p:txBody>
      </p:sp>
      <p:sp>
        <p:nvSpPr>
          <p:cNvPr id="4" name="矩形 3"/>
          <p:cNvSpPr/>
          <p:nvPr/>
        </p:nvSpPr>
        <p:spPr>
          <a:xfrm>
            <a:off x="0" y="6072188"/>
            <a:ext cx="8986838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zh-CN" sz="3600" b="1" dirty="0">
                <a:solidFill>
                  <a:srgbClr val="FF0000"/>
                </a:solidFill>
                <a:latin typeface="Constantia" panose="02030602050306030303" pitchFamily="18" charset="0"/>
              </a:rPr>
              <a:t>明确：</a:t>
            </a:r>
            <a:r>
              <a:rPr lang="zh-CN" altLang="zh-CN" sz="36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材料符合典型、新颖、确切的要求。</a:t>
            </a:r>
            <a:endParaRPr lang="zh-CN" altLang="zh-CN" sz="36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4929188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3500" b="1" dirty="0">
                <a:solidFill>
                  <a:srgbClr val="0000FF"/>
                </a:solidFill>
              </a:rPr>
              <a:t>2</a:t>
            </a:r>
            <a:r>
              <a:rPr lang="zh-CN" altLang="zh-CN" sz="3500" b="1" dirty="0">
                <a:solidFill>
                  <a:srgbClr val="0000FF"/>
                </a:solidFill>
              </a:rPr>
              <a:t>、以</a:t>
            </a:r>
            <a:r>
              <a:rPr lang="en-US" altLang="zh-CN" sz="3500" b="1" dirty="0">
                <a:solidFill>
                  <a:srgbClr val="0000FF"/>
                </a:solidFill>
              </a:rPr>
              <a:t>“</a:t>
            </a:r>
            <a:r>
              <a:rPr lang="zh-CN" altLang="zh-CN" sz="3500" b="1" dirty="0">
                <a:solidFill>
                  <a:srgbClr val="0000FF"/>
                </a:solidFill>
              </a:rPr>
              <a:t>学贵有恒</a:t>
            </a:r>
            <a:r>
              <a:rPr lang="en-US" altLang="zh-CN" sz="3500" b="1" dirty="0">
                <a:solidFill>
                  <a:srgbClr val="0000FF"/>
                </a:solidFill>
              </a:rPr>
              <a:t>”</a:t>
            </a:r>
            <a:r>
              <a:rPr lang="zh-CN" altLang="zh-CN" sz="3500" b="1" dirty="0">
                <a:solidFill>
                  <a:srgbClr val="0000FF"/>
                </a:solidFill>
              </a:rPr>
              <a:t>为论点，写了这样一个段落。同学们讨论一下，有没有问题？</a:t>
            </a:r>
            <a:endParaRPr lang="zh-CN" altLang="zh-CN" sz="3500" b="1" dirty="0">
              <a:solidFill>
                <a:srgbClr val="0000FF"/>
              </a:solidFill>
            </a:endParaRPr>
          </a:p>
          <a:p>
            <a:pPr eaLnBrk="1" hangingPunct="1"/>
            <a:r>
              <a:rPr lang="zh-CN" altLang="zh-CN" sz="3500" b="1" dirty="0"/>
              <a:t>论点：学贵有恒</a:t>
            </a:r>
            <a:endParaRPr lang="zh-CN" altLang="zh-CN" sz="3500" b="1" dirty="0"/>
          </a:p>
          <a:p>
            <a:pPr eaLnBrk="1" hangingPunct="1"/>
            <a:r>
              <a:rPr lang="zh-CN" altLang="zh-CN" sz="3500" b="1" dirty="0"/>
              <a:t>事例：居里夫人在法国读书时每天早晨总是第一个来到教室；每天晚上几乎都在图书馆度过。图书馆到十点就关门，她便回到自己的小屋子里，在煤油灯下读书，常到深夜两点钟。</a:t>
            </a:r>
            <a:endParaRPr lang="zh-CN" altLang="zh-CN" sz="3500" b="1" dirty="0"/>
          </a:p>
          <a:p>
            <a:pPr eaLnBrk="1" hangingPunct="1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4429125"/>
            <a:ext cx="9144000" cy="2062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200" b="1" dirty="0">
                <a:solidFill>
                  <a:srgbClr val="FF0000"/>
                </a:solidFill>
                <a:latin typeface="Constantia" panose="02030602050306030303" pitchFamily="18" charset="0"/>
              </a:rPr>
              <a:t>明确：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犯了</a:t>
            </a:r>
            <a:r>
              <a:rPr lang="zh-CN" altLang="zh-CN" sz="3200" b="1" u="sng" dirty="0">
                <a:solidFill>
                  <a:srgbClr val="0000FF"/>
                </a:solidFill>
                <a:latin typeface="Constantia" panose="02030602050306030303" pitchFamily="18" charset="0"/>
              </a:rPr>
              <a:t>选例不确切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的毛病。论点是</a:t>
            </a:r>
            <a:r>
              <a:rPr lang="en-US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“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学贵有恒</a:t>
            </a:r>
            <a:r>
              <a:rPr lang="en-US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”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，例子却是非常刻苦。</a:t>
            </a:r>
            <a:r>
              <a:rPr lang="en-US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“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刻苦</a:t>
            </a:r>
            <a:r>
              <a:rPr lang="en-US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”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与</a:t>
            </a:r>
            <a:r>
              <a:rPr lang="en-US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“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学贵有恒</a:t>
            </a:r>
            <a:r>
              <a:rPr lang="en-US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”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是两回事。 可选：</a:t>
            </a:r>
            <a:r>
              <a:rPr lang="en-US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“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只要功夫深，铁杵磨成针</a:t>
            </a:r>
            <a:r>
              <a:rPr lang="en-US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”</a:t>
            </a:r>
            <a:r>
              <a:rPr lang="zh-CN" altLang="zh-CN" sz="3200" b="1" u="sng" dirty="0">
                <a:solidFill>
                  <a:srgbClr val="FF0000"/>
                </a:solidFill>
                <a:latin typeface="Constantia" panose="02030602050306030303" pitchFamily="18" charset="0"/>
              </a:rPr>
              <a:t>。也就是说，做什么事只在有恒心，就能达到成功的彼岸。</a:t>
            </a:r>
            <a:endParaRPr lang="zh-CN" altLang="zh-CN" sz="32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内容占位符 2"/>
          <p:cNvSpPr>
            <a:spLocks noGrp="1"/>
          </p:cNvSpPr>
          <p:nvPr>
            <p:ph idx="1"/>
          </p:nvPr>
        </p:nvSpPr>
        <p:spPr>
          <a:xfrm>
            <a:off x="-357187" y="0"/>
            <a:ext cx="9501187" cy="5572125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b="1" dirty="0"/>
              <a:t>3</a:t>
            </a:r>
            <a:r>
              <a:rPr lang="zh-CN" altLang="zh-CN" b="1" dirty="0"/>
              <a:t>、以</a:t>
            </a:r>
            <a:r>
              <a:rPr lang="en-US" altLang="zh-CN" b="1" dirty="0"/>
              <a:t>“</a:t>
            </a:r>
            <a:r>
              <a:rPr lang="zh-CN" altLang="zh-CN" b="1" dirty="0"/>
              <a:t>凡事预则立</a:t>
            </a:r>
            <a:r>
              <a:rPr lang="en-US" altLang="zh-CN" b="1" dirty="0"/>
              <a:t>”</a:t>
            </a:r>
            <a:r>
              <a:rPr lang="zh-CN" altLang="zh-CN" b="1" dirty="0"/>
              <a:t>为论点，写了这样一个段落。同学们讨论一下，有没有问题？</a:t>
            </a:r>
            <a:endParaRPr lang="zh-CN" altLang="zh-CN" b="1" dirty="0"/>
          </a:p>
          <a:p>
            <a:pPr eaLnBrk="1" hangingPunct="1"/>
            <a:r>
              <a:rPr lang="zh-CN" altLang="zh-CN" b="1" dirty="0"/>
              <a:t>论点：凡事预则立</a:t>
            </a:r>
            <a:endParaRPr lang="zh-CN" altLang="zh-CN" b="1" dirty="0"/>
          </a:p>
          <a:p>
            <a:pPr eaLnBrk="1" hangingPunct="1"/>
            <a:r>
              <a:rPr lang="zh-CN" altLang="zh-CN" b="1" dirty="0"/>
              <a:t>事例：有的青年工人喜欢凑热闹，看见买英语书的人很多，想想现在学英语挺热门，就也买书来读。但没过几天，觉得没意思了，便改学语文，改学数学，等等。到头来，一样也没学好，倒费了很多钱买书。学习不能没头没脑地东抓西摸，只有缺什么补什么，才能学得有用，学得巩固。</a:t>
            </a:r>
            <a:endParaRPr lang="zh-CN" altLang="zh-CN" b="1" dirty="0"/>
          </a:p>
          <a:p>
            <a:pPr eaLnBrk="1" hangingPunct="1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4643438"/>
            <a:ext cx="914400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600" b="1" dirty="0">
                <a:solidFill>
                  <a:srgbClr val="C00000"/>
                </a:solidFill>
                <a:latin typeface="Constantia" panose="02030602050306030303" pitchFamily="18" charset="0"/>
              </a:rPr>
              <a:t>明确：不确切。论点中的</a:t>
            </a:r>
            <a:r>
              <a:rPr lang="en-US" altLang="zh-CN" sz="3600" b="1" dirty="0">
                <a:solidFill>
                  <a:srgbClr val="C00000"/>
                </a:solidFill>
                <a:latin typeface="Constantia" panose="02030602050306030303" pitchFamily="18" charset="0"/>
              </a:rPr>
              <a:t>“</a:t>
            </a:r>
            <a:r>
              <a:rPr lang="zh-CN" altLang="zh-CN" sz="3600" b="1" dirty="0">
                <a:solidFill>
                  <a:srgbClr val="C00000"/>
                </a:solidFill>
                <a:latin typeface="Constantia" panose="02030602050306030303" pitchFamily="18" charset="0"/>
              </a:rPr>
              <a:t>预</a:t>
            </a:r>
            <a:r>
              <a:rPr lang="en-US" altLang="zh-CN" sz="3600" b="1" dirty="0">
                <a:solidFill>
                  <a:srgbClr val="C00000"/>
                </a:solidFill>
                <a:latin typeface="Constantia" panose="02030602050306030303" pitchFamily="18" charset="0"/>
              </a:rPr>
              <a:t>”</a:t>
            </a:r>
            <a:r>
              <a:rPr lang="zh-CN" altLang="zh-CN" sz="3600" b="1" dirty="0">
                <a:solidFill>
                  <a:srgbClr val="C00000"/>
                </a:solidFill>
                <a:latin typeface="Constantia" panose="02030602050306030303" pitchFamily="18" charset="0"/>
              </a:rPr>
              <a:t>，是指做事情要预先估计准确，作好充分准备。而选例是说明做事情一定要目标明确，不能凑热闹。</a:t>
            </a:r>
            <a:endParaRPr lang="zh-CN" altLang="zh-CN" sz="3600" b="1" dirty="0">
              <a:solidFill>
                <a:srgbClr val="C0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5072063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4000" b="1" dirty="0"/>
              <a:t>4</a:t>
            </a:r>
            <a:r>
              <a:rPr lang="zh-CN" altLang="zh-CN" sz="4000" b="1" dirty="0"/>
              <a:t>、以</a:t>
            </a:r>
            <a:r>
              <a:rPr lang="en-US" altLang="zh-CN" sz="4000" b="1" dirty="0"/>
              <a:t>“</a:t>
            </a:r>
            <a:r>
              <a:rPr lang="zh-CN" altLang="zh-CN" sz="4000" b="1" dirty="0"/>
              <a:t>不要轻视小事</a:t>
            </a:r>
            <a:r>
              <a:rPr lang="en-US" altLang="zh-CN" sz="4000" b="1" dirty="0"/>
              <a:t>”</a:t>
            </a:r>
            <a:r>
              <a:rPr lang="zh-CN" altLang="zh-CN" sz="4000" b="1" dirty="0"/>
              <a:t>为论点，引用下面的话作为论据。同学们讨论一下，看是否合适？</a:t>
            </a:r>
            <a:r>
              <a:rPr lang="en-US" altLang="zh-CN" sz="4000" b="1" dirty="0"/>
              <a:t> </a:t>
            </a:r>
            <a:endParaRPr lang="zh-CN" altLang="zh-CN" sz="4000" b="1" dirty="0"/>
          </a:p>
          <a:p>
            <a:pPr eaLnBrk="1" hangingPunct="1"/>
            <a:r>
              <a:rPr lang="zh-CN" altLang="zh-CN" sz="4000" b="1" dirty="0"/>
              <a:t>引言：荀子说，</a:t>
            </a:r>
            <a:r>
              <a:rPr lang="en-US" altLang="zh-CN" sz="4000" b="1" dirty="0"/>
              <a:t>“</a:t>
            </a:r>
            <a:r>
              <a:rPr lang="zh-CN" altLang="zh-CN" sz="4000" b="1" dirty="0"/>
              <a:t>不积跬步，无以至千里；不积小流，无以成江海。</a:t>
            </a:r>
            <a:r>
              <a:rPr lang="en-US" altLang="zh-CN" sz="4000" b="1" dirty="0"/>
              <a:t>”</a:t>
            </a:r>
            <a:endParaRPr lang="zh-CN" altLang="zh-CN" sz="4000" b="1" dirty="0"/>
          </a:p>
          <a:p>
            <a:pPr eaLnBrk="1" hangingPunct="1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3429000"/>
            <a:ext cx="9144000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4800" b="1" dirty="0">
                <a:solidFill>
                  <a:srgbClr val="C00000"/>
                </a:solidFill>
                <a:latin typeface="Constantia" panose="02030602050306030303" pitchFamily="18" charset="0"/>
              </a:rPr>
              <a:t>明确：不准确。荀子的话说的是积累的问题，与</a:t>
            </a:r>
            <a:r>
              <a:rPr lang="en-US" altLang="zh-CN" sz="4800" b="1" dirty="0">
                <a:solidFill>
                  <a:srgbClr val="C00000"/>
                </a:solidFill>
                <a:latin typeface="Constantia" panose="02030602050306030303" pitchFamily="18" charset="0"/>
              </a:rPr>
              <a:t>“</a:t>
            </a:r>
            <a:r>
              <a:rPr lang="zh-CN" altLang="zh-CN" sz="4800" b="1" dirty="0">
                <a:solidFill>
                  <a:srgbClr val="C00000"/>
                </a:solidFill>
                <a:latin typeface="Constantia" panose="02030602050306030303" pitchFamily="18" charset="0"/>
              </a:rPr>
              <a:t>不要轻视小事无关</a:t>
            </a:r>
            <a:r>
              <a:rPr lang="en-US" altLang="zh-CN" sz="4800" b="1" dirty="0">
                <a:solidFill>
                  <a:srgbClr val="C00000"/>
                </a:solidFill>
                <a:latin typeface="Constantia" panose="02030602050306030303" pitchFamily="18" charset="0"/>
              </a:rPr>
              <a:t>”</a:t>
            </a:r>
            <a:r>
              <a:rPr lang="zh-CN" altLang="zh-CN" sz="4800" b="1" dirty="0">
                <a:solidFill>
                  <a:srgbClr val="C00000"/>
                </a:solidFill>
                <a:latin typeface="Constantia" panose="02030602050306030303" pitchFamily="18" charset="0"/>
              </a:rPr>
              <a:t>。</a:t>
            </a:r>
            <a:endParaRPr lang="zh-CN" altLang="zh-CN" sz="4800" b="1" dirty="0">
              <a:solidFill>
                <a:srgbClr val="C0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47244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3600" b="1" dirty="0"/>
              <a:t>5</a:t>
            </a:r>
            <a:r>
              <a:rPr lang="zh-CN" altLang="zh-CN" sz="3600" b="1" dirty="0"/>
              <a:t>、以</a:t>
            </a:r>
            <a:r>
              <a:rPr lang="en-US" altLang="zh-CN" sz="3600" b="1" dirty="0"/>
              <a:t>“</a:t>
            </a:r>
            <a:r>
              <a:rPr lang="zh-CN" altLang="zh-CN" sz="3600" b="1" dirty="0"/>
              <a:t>挫折是一种财富</a:t>
            </a:r>
            <a:r>
              <a:rPr lang="en-US" altLang="zh-CN" sz="3600" b="1" dirty="0"/>
              <a:t>”</a:t>
            </a:r>
            <a:r>
              <a:rPr lang="zh-CN" altLang="zh-CN" sz="3600" b="1" dirty="0"/>
              <a:t>为论点，引用下面的话作为论据。同学们讨论一下，看是否有问题？</a:t>
            </a:r>
            <a:endParaRPr lang="zh-CN" altLang="zh-CN" sz="3600" b="1" dirty="0"/>
          </a:p>
          <a:p>
            <a:pPr eaLnBrk="1" hangingPunct="1"/>
            <a:r>
              <a:rPr lang="zh-CN" altLang="zh-CN" sz="3600" b="1" dirty="0"/>
              <a:t>引言：罗素说过，</a:t>
            </a:r>
            <a:r>
              <a:rPr lang="en-US" altLang="zh-CN" sz="3600" b="1" dirty="0"/>
              <a:t>“</a:t>
            </a:r>
            <a:r>
              <a:rPr lang="zh-CN" altLang="zh-CN" sz="3600" b="1" dirty="0"/>
              <a:t>累累的创伤就是生命给你的最好的东西。人生应当做点错事，做错事就是长见识</a:t>
            </a:r>
            <a:r>
              <a:rPr lang="en-US" altLang="zh-CN" sz="3600" b="1" dirty="0"/>
              <a:t>”</a:t>
            </a:r>
            <a:r>
              <a:rPr lang="zh-CN" altLang="zh-CN" sz="3600" b="1" dirty="0"/>
              <a:t>。</a:t>
            </a:r>
            <a:endParaRPr lang="zh-CN" altLang="zh-CN" sz="3600" b="1" dirty="0"/>
          </a:p>
          <a:p>
            <a:pPr eaLnBrk="1" hangingPunct="1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3571875"/>
            <a:ext cx="9144000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4400" b="1" dirty="0">
                <a:solidFill>
                  <a:srgbClr val="C00000"/>
                </a:solidFill>
                <a:latin typeface="Constantia" panose="02030602050306030303" pitchFamily="18" charset="0"/>
              </a:rPr>
              <a:t>明确：张冠李戴。这句话是法国作家罗曼</a:t>
            </a:r>
            <a:r>
              <a:rPr lang="en-US" altLang="zh-CN" sz="4400" b="1" dirty="0">
                <a:solidFill>
                  <a:srgbClr val="C00000"/>
                </a:solidFill>
                <a:latin typeface="Constantia" panose="02030602050306030303" pitchFamily="18" charset="0"/>
              </a:rPr>
              <a:t>·</a:t>
            </a:r>
            <a:r>
              <a:rPr lang="zh-CN" altLang="zh-CN" sz="4400" b="1" dirty="0">
                <a:solidFill>
                  <a:srgbClr val="C00000"/>
                </a:solidFill>
                <a:latin typeface="Constantia" panose="02030602050306030303" pitchFamily="18" charset="0"/>
              </a:rPr>
              <a:t>罗兰说的。</a:t>
            </a:r>
            <a:endParaRPr lang="zh-CN" altLang="zh-CN" sz="4400" b="1" dirty="0">
              <a:solidFill>
                <a:srgbClr val="C0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4475163" cy="776288"/>
          </a:xfrm>
          <a:prstGeom prst="rect">
            <a:avLst/>
          </a:prstGeom>
          <a:solidFill>
            <a:srgbClr val="00FFFF">
              <a:alpha val="50000"/>
            </a:srgbClr>
          </a:solidFill>
          <a:ln w="25400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36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广播、电视、网络：</a:t>
            </a:r>
            <a:endParaRPr kumimoji="1" lang="zh-CN" altLang="en-US" sz="36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80291" name="Text Box 3"/>
          <p:cNvSpPr txBox="1">
            <a:spLocks noChangeArrowheads="1"/>
          </p:cNvSpPr>
          <p:nvPr/>
        </p:nvSpPr>
        <p:spPr bwMode="auto">
          <a:xfrm>
            <a:off x="381000" y="1752600"/>
            <a:ext cx="8583613" cy="1684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《</a:t>
            </a:r>
            <a:r>
              <a:rPr kumimoji="1" lang="zh-CN" altLang="en-US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焦点访谈</a:t>
            </a:r>
            <a:r>
              <a:rPr kumimoji="1" lang="en-US" altLang="zh-CN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》《</a:t>
            </a:r>
            <a:r>
              <a:rPr kumimoji="1" lang="zh-CN" altLang="en-US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午间新闻</a:t>
            </a:r>
            <a:r>
              <a:rPr kumimoji="1" lang="en-US" altLang="zh-CN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》《</a:t>
            </a:r>
            <a:r>
              <a:rPr kumimoji="1" lang="zh-CN" altLang="en-US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晚间新闻</a:t>
            </a:r>
            <a:r>
              <a:rPr kumimoji="1" lang="en-US" altLang="zh-CN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》</a:t>
            </a:r>
            <a:endParaRPr kumimoji="1" lang="en-US" altLang="zh-CN" sz="3600" b="1" u="sng">
              <a:solidFill>
                <a:schemeClr val="tx2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WWW.XINHUANET.COM</a:t>
            </a:r>
            <a:r>
              <a:rPr kumimoji="1" lang="zh-CN" altLang="en-US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（新华网）、网易</a:t>
            </a:r>
            <a:endParaRPr kumimoji="1" lang="zh-CN" altLang="en-US" sz="3600" b="1" u="sng">
              <a:solidFill>
                <a:schemeClr val="tx2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80292" name="Text Box 4"/>
          <p:cNvSpPr txBox="1">
            <a:spLocks noChangeArrowheads="1"/>
          </p:cNvSpPr>
          <p:nvPr/>
        </p:nvSpPr>
        <p:spPr bwMode="auto">
          <a:xfrm>
            <a:off x="395288" y="4221163"/>
            <a:ext cx="4038600" cy="760412"/>
          </a:xfrm>
          <a:prstGeom prst="rect">
            <a:avLst/>
          </a:prstGeom>
          <a:solidFill>
            <a:srgbClr val="00FFFF">
              <a:alpha val="50000"/>
            </a:srgbClr>
          </a:solidFill>
          <a:ln w="9525">
            <a:solidFill>
              <a:srgbClr val="FF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36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报纸、杂志、专著</a:t>
            </a:r>
            <a:endParaRPr kumimoji="1" lang="zh-CN" altLang="en-US" sz="36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80293" name="Text Box 5"/>
          <p:cNvSpPr txBox="1">
            <a:spLocks noChangeArrowheads="1"/>
          </p:cNvSpPr>
          <p:nvPr/>
        </p:nvSpPr>
        <p:spPr bwMode="auto">
          <a:xfrm>
            <a:off x="457200" y="5105400"/>
            <a:ext cx="8435975" cy="75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《</a:t>
            </a:r>
            <a:r>
              <a:rPr kumimoji="1" lang="zh-CN" altLang="en-US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中学生时事报</a:t>
            </a:r>
            <a:r>
              <a:rPr kumimoji="1" lang="en-US" altLang="zh-CN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》《</a:t>
            </a:r>
            <a:r>
              <a:rPr kumimoji="1" lang="zh-CN" altLang="en-US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半月谈</a:t>
            </a:r>
            <a:r>
              <a:rPr kumimoji="1" lang="en-US" altLang="zh-CN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》《</a:t>
            </a:r>
            <a:r>
              <a:rPr kumimoji="1" lang="zh-CN" altLang="en-US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时事</a:t>
            </a:r>
            <a:r>
              <a:rPr kumimoji="1" lang="en-US" altLang="zh-CN" sz="3600" b="1" u="sng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》</a:t>
            </a:r>
            <a:endParaRPr kumimoji="1" lang="en-US" altLang="zh-CN" sz="3600" b="1" u="sng">
              <a:solidFill>
                <a:schemeClr val="tx2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0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0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0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0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0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0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0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80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0290" grpId="0" bldLvl="0" animBg="1"/>
      <p:bldP spid="780291" grpId="0" bldLvl="0" animBg="1"/>
      <p:bldP spid="780292" grpId="0" bldLvl="0" animBg="1"/>
      <p:bldP spid="780293" grpId="0" bldLvl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5786438"/>
          </a:xfrm>
        </p:spPr>
        <p:txBody>
          <a:bodyPr vert="horz" wrap="square" lIns="91440" tIns="45720" rIns="91440" bIns="45720" numCol="1" rtlCol="0" anchor="t" anchorCtr="0" compatLnSpc="1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、以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要认真学好语文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为论点，写了这样一个段落。同学们讨论一下，有没有问题？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论点：要认真学好语文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事例的叙述：由于生活所迫，英国著名科学家法拉第十四岁便进了小书店当学徒，接触到一些科学读物，由此激发了他对科学的兴趣，开始热爱科学并决心献身于科学事业。由于刻苦，他第一个发现电磁感应和光电感应，为科学作出了贡献。遗憾的是这个对近现代物理学的研究与应用具有伟大意义的发现，就因为法拉第语文水平低，写出的学术论文晦涩难懂，又缺少数学的证明，人们看不明白，在当时一直未引起大的反响。直到麦克斯韦用通俗流畅的语言和数学方法阐明后，这两项伟大的发现，才被世界所公认。后来，法拉第要把自己的研究成果写成《电学的实际研究》等理论性书籍，总感到诸多不便。为此，他深深感到，科学缺少语文知识是不行的。他很后悔自己没有多读一点书，特别是没有学好语文。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5500688"/>
            <a:ext cx="9144000" cy="1077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3200" b="1" dirty="0">
                <a:solidFill>
                  <a:srgbClr val="C00000"/>
                </a:solidFill>
                <a:latin typeface="Constantia" panose="02030602050306030303" pitchFamily="18" charset="0"/>
              </a:rPr>
              <a:t>明确：事例真实、典型、确切。能够证明论点。但叙述不够概括，不符合议论文的叙述要求。</a:t>
            </a:r>
            <a:endParaRPr lang="zh-CN" altLang="zh-CN" sz="3200" b="1" dirty="0">
              <a:solidFill>
                <a:srgbClr val="C000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6500813"/>
          </a:xfrm>
        </p:spPr>
        <p:txBody>
          <a:bodyPr vert="horz" wrap="square" lIns="91440" tIns="45720" rIns="91440" bIns="45720" numCol="1" rtlCol="0" anchor="t" anchorCtr="0" compatLnSpc="1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可概括叙述为：</a:t>
            </a:r>
            <a:endParaRPr kumimoji="0" lang="zh-CN" altLang="zh-C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zh-CN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一个发现电磁感应和光电感应英国著名科学家法拉第，因为语文水平低，写出的学术论文晦涩难懂，人们看不明白而在当时一直未引起大的反响。直到麦克斯韦用通俗流畅的语言和数学方法阐明后，这两项伟大的发现，才被世界所公认。为此，他很后悔自己没有学好语文。</a:t>
            </a:r>
            <a:endParaRPr kumimoji="0" lang="zh-CN" altLang="zh-C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357187" y="0"/>
            <a:ext cx="9501188" cy="57150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、以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失败是成功之母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为论点，写了这样一个段落。同学们讨论一下，有没有问题？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论点：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失败是成功之母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事例的分析：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发明家爱迪生一生有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1628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项发明，经过多少次失败且不去说，他在发明电灯的实验中为寻找一种合适的灯丝，就试用了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1600</a:t>
            </a:r>
            <a:r>
              <a:rPr kumimoji="0" lang="zh-CN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多种材料。试想，假使爱迪生没有顽强的毅力，遇到困难就却步，那么电灯的出现还不知要推迟多少年。</a:t>
            </a:r>
            <a:endParaRPr kumimoji="0" lang="zh-CN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214813"/>
            <a:ext cx="91440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明确：最后一句的议论偏到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毅力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r>
              <a:rPr kumimoji="0" lang="zh-CN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方面，属于议论不当。应改为：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kumimoji="0" lang="zh-CN" altLang="zh-CN" sz="3600" b="1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ea"/>
                <a:ea typeface="+mj-ea"/>
                <a:cs typeface="+mn-cs"/>
              </a:rPr>
              <a:t>爱迪生总结了无数次失败的教训才取得成功。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”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1" i="0" u="none" strike="noStrike" kern="1200" cap="all" spc="50" normalizeH="0" baseline="0" noProof="0">
              <a:ln w="1587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1750" dir="3600000" algn="tl" rotWithShape="0">
                  <a:srgbClr val="000000">
                    <a:alpha val="6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5299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p>
            <a:pPr eaLnBrk="1" hangingPunct="1">
              <a:buNone/>
            </a:pPr>
            <a:r>
              <a:rPr lang="zh-CN" altLang="zh-CN" sz="8000" b="1" dirty="0"/>
              <a:t>六、成功范文：</a:t>
            </a:r>
            <a:endParaRPr lang="zh-CN" altLang="zh-CN" sz="8000" b="1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6858000"/>
          </a:xfrm>
        </p:spPr>
        <p:txBody>
          <a:bodyPr vert="horz" wrap="square" lIns="91440" tIns="45720" rIns="91440" bIns="45720" anchor="t" anchorCtr="0"/>
          <a:p>
            <a:pPr algn="ctr" eaLnBrk="1" hangingPunct="1">
              <a:buNone/>
            </a:pPr>
            <a:r>
              <a:rPr lang="zh-CN" altLang="zh-CN" sz="5400" b="1" dirty="0">
                <a:solidFill>
                  <a:srgbClr val="0000FF"/>
                </a:solidFill>
              </a:rPr>
              <a:t>稳中求胜</a:t>
            </a:r>
            <a:endParaRPr lang="zh-CN" altLang="zh-CN" sz="5400" b="1" dirty="0">
              <a:solidFill>
                <a:srgbClr val="0000FF"/>
              </a:solidFill>
            </a:endParaRPr>
          </a:p>
          <a:p>
            <a:pPr eaLnBrk="1" hangingPunct="1"/>
            <a:r>
              <a:rPr lang="zh-CN" altLang="zh-CN" dirty="0"/>
              <a:t>　　</a:t>
            </a:r>
            <a:r>
              <a:rPr lang="zh-CN" altLang="zh-CN" sz="4000" b="1" dirty="0"/>
              <a:t>梁山智有吴用，道有公孙，武更是好汉如云，英雄如雨，却以宋江为首。蜀国谋赖孔明，勇让关张，却以刘备为王。东木西金，南水北火，却以戍土居中。何也？</a:t>
            </a:r>
            <a:endParaRPr lang="zh-CN" altLang="zh-CN" sz="4000" b="1" dirty="0"/>
          </a:p>
          <a:p>
            <a:pPr eaLnBrk="1" hangingPunct="1"/>
            <a:r>
              <a:rPr lang="en-US" altLang="zh-CN" sz="4000" b="1" dirty="0"/>
              <a:t>         </a:t>
            </a:r>
            <a:r>
              <a:rPr lang="zh-CN" altLang="zh-CN" sz="4000" b="1" dirty="0"/>
              <a:t>宋公明为人沉稳，刘备做事敦厚，戍土谦稳厚实，终脱颖而出，施展风采，各得其所，故曰：为人沉稳，稳中求胜，吉。</a:t>
            </a:r>
            <a:endParaRPr lang="zh-CN" altLang="zh-CN" sz="4000" b="1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内容占位符 2"/>
          <p:cNvSpPr>
            <a:spLocks noGrp="1"/>
          </p:cNvSpPr>
          <p:nvPr>
            <p:ph idx="1"/>
          </p:nvPr>
        </p:nvSpPr>
        <p:spPr>
          <a:xfrm>
            <a:off x="-428625" y="0"/>
            <a:ext cx="9572625" cy="68580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zh-CN" altLang="zh-CN" dirty="0"/>
              <a:t>　</a:t>
            </a:r>
            <a:r>
              <a:rPr lang="en-US" altLang="zh-CN" dirty="0"/>
              <a:t>      </a:t>
            </a:r>
            <a:r>
              <a:rPr lang="zh-CN" altLang="zh-CN" sz="4000" b="1" u="sng" dirty="0">
                <a:solidFill>
                  <a:srgbClr val="C00000"/>
                </a:solidFill>
              </a:rPr>
              <a:t>沉稳从志而来。</a:t>
            </a:r>
            <a:r>
              <a:rPr lang="zh-CN" altLang="zh-CN" sz="4000" b="1" dirty="0"/>
              <a:t>一个人若没有远大的志向，只沉迷于现实的花花世界之中，自然无法拥有沉稳的性格。</a:t>
            </a:r>
            <a:r>
              <a:rPr lang="zh-CN" altLang="zh-CN" sz="4000" b="1" u="sng" dirty="0">
                <a:solidFill>
                  <a:srgbClr val="0000FF"/>
                </a:solidFill>
              </a:rPr>
              <a:t>班超</a:t>
            </a:r>
            <a:r>
              <a:rPr lang="zh-CN" altLang="zh-CN" sz="4000" b="1" dirty="0"/>
              <a:t>投笔从戎，志在报国，在对匈奴一战中从容不迫，沉稳冷静，终弘扬国威，不教胡马度阴山。</a:t>
            </a:r>
            <a:r>
              <a:rPr lang="zh-CN" altLang="zh-CN" sz="4000" b="1" u="sng" dirty="0">
                <a:solidFill>
                  <a:srgbClr val="0000FF"/>
                </a:solidFill>
              </a:rPr>
              <a:t>林则徐</a:t>
            </a:r>
            <a:r>
              <a:rPr lang="zh-CN" altLang="zh-CN" sz="4000" b="1" dirty="0"/>
              <a:t>斩钉截铁，志在禁烟，在与洋人交涉中不卑不亢，稳中含刚，终虎门销烟，让洋人胆战心寒。有远大的志向，眼光便放得远，心胸会沉稳下来，故曰：非有志者不能稳也。</a:t>
            </a:r>
            <a:endParaRPr lang="zh-CN" altLang="zh-CN" sz="4000" b="1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内容占位符 2"/>
          <p:cNvSpPr>
            <a:spLocks noGrp="1"/>
          </p:cNvSpPr>
          <p:nvPr>
            <p:ph idx="1"/>
          </p:nvPr>
        </p:nvSpPr>
        <p:spPr>
          <a:xfrm>
            <a:off x="-214312" y="0"/>
            <a:ext cx="9358312" cy="68580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3600" b="1" dirty="0"/>
              <a:t>        </a:t>
            </a:r>
            <a:r>
              <a:rPr lang="zh-CN" altLang="zh-CN" sz="3600" b="1" u="sng" dirty="0">
                <a:solidFill>
                  <a:srgbClr val="FF0000"/>
                </a:solidFill>
              </a:rPr>
              <a:t>沉稳从难而来。</a:t>
            </a:r>
            <a:r>
              <a:rPr lang="zh-CN" altLang="zh-CN" sz="3600" b="1" dirty="0"/>
              <a:t>一个人若没有经历无数的挫折与磨难，身陷蜜水与襁褓之中，自然无法拥有沉稳的性格，一遇困境，便心浮气躁，岂能成所谓大事哉？君不见</a:t>
            </a:r>
            <a:r>
              <a:rPr lang="zh-CN" altLang="zh-CN" sz="3600" b="1" dirty="0">
                <a:solidFill>
                  <a:srgbClr val="0000FF"/>
                </a:solidFill>
              </a:rPr>
              <a:t>文王拘而演《周易》，仲尼厄而作《春秋》，左丘失明厥有《国语》，孙子膑脚《兵法》修列</a:t>
            </a:r>
            <a:r>
              <a:rPr lang="zh-CN" altLang="zh-CN" sz="3600" b="1" dirty="0"/>
              <a:t>。没有经历磨难，便无法形成沉稳的性格，也就无法取得辉煌的成就。</a:t>
            </a:r>
            <a:r>
              <a:rPr lang="zh-CN" altLang="zh-CN" sz="3600" b="1" dirty="0">
                <a:solidFill>
                  <a:srgbClr val="0000FF"/>
                </a:solidFill>
              </a:rPr>
              <a:t>始皇</a:t>
            </a:r>
            <a:r>
              <a:rPr lang="zh-CN" altLang="zh-CN" sz="3600" b="1" dirty="0"/>
              <a:t>建秦以来，不居安思危，身陷声色犬马，终心浮气躁，毫无沉稳。一夫作难而七庙隳，身死人手，为天下笑。倘若秦王不念纷奢，经历磨难，以求沉稳，则可递三世以至万世而为君。</a:t>
            </a:r>
            <a:endParaRPr lang="zh-CN" altLang="zh-CN" sz="3600" b="1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4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68580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3600" b="1" dirty="0"/>
              <a:t>        </a:t>
            </a:r>
            <a:r>
              <a:rPr lang="zh-CN" altLang="zh-CN" sz="3600" b="1" u="sng" dirty="0">
                <a:solidFill>
                  <a:srgbClr val="FF0000"/>
                </a:solidFill>
              </a:rPr>
              <a:t>沉稳从无欲而来。</a:t>
            </a:r>
            <a:r>
              <a:rPr lang="zh-CN" altLang="zh-CN" sz="3600" b="1" dirty="0">
                <a:solidFill>
                  <a:srgbClr val="0000FF"/>
                </a:solidFill>
              </a:rPr>
              <a:t>孟子曰：</a:t>
            </a:r>
            <a:r>
              <a:rPr lang="en-US" altLang="zh-CN" sz="3600" b="1" dirty="0">
                <a:solidFill>
                  <a:srgbClr val="0000FF"/>
                </a:solidFill>
              </a:rPr>
              <a:t>“</a:t>
            </a:r>
            <a:r>
              <a:rPr lang="zh-CN" altLang="zh-CN" sz="3600" b="1" dirty="0">
                <a:solidFill>
                  <a:srgbClr val="0000FF"/>
                </a:solidFill>
              </a:rPr>
              <a:t>无欲者，可王矣。</a:t>
            </a:r>
            <a:r>
              <a:rPr lang="en-US" altLang="zh-CN" sz="3600" b="1" dirty="0">
                <a:solidFill>
                  <a:srgbClr val="0000FF"/>
                </a:solidFill>
              </a:rPr>
              <a:t>”</a:t>
            </a:r>
            <a:r>
              <a:rPr lang="zh-CN" altLang="zh-CN" sz="3600" b="1" dirty="0"/>
              <a:t>无欲就是没有私欲，做大事者，不能因蝇头私利而毁坏全局，只有这样才能练就沉稳的性格，赢得最终的胜利。</a:t>
            </a:r>
            <a:r>
              <a:rPr lang="zh-CN" altLang="zh-CN" sz="3600" b="1" dirty="0">
                <a:solidFill>
                  <a:srgbClr val="0000FF"/>
                </a:solidFill>
              </a:rPr>
              <a:t>如来佛祖</a:t>
            </a:r>
            <a:r>
              <a:rPr lang="zh-CN" altLang="zh-CN" sz="3600" b="1" dirty="0"/>
              <a:t>抛除私欲，性格沉稳，终修成正果，普渡众生；</a:t>
            </a:r>
            <a:r>
              <a:rPr lang="zh-CN" altLang="zh-CN" sz="3600" b="1" dirty="0">
                <a:solidFill>
                  <a:srgbClr val="0000FF"/>
                </a:solidFill>
              </a:rPr>
              <a:t>诸葛孔明</a:t>
            </a:r>
            <a:r>
              <a:rPr lang="zh-CN" altLang="zh-CN" sz="3600" b="1" dirty="0"/>
              <a:t>淡泊明志，宁静致远，终运筹帷幄，功成名就。有了私欲，心中自然无法沉稳下来，遇事则慌，处事则乱。</a:t>
            </a:r>
            <a:r>
              <a:rPr lang="zh-CN" altLang="zh-CN" sz="3600" b="1" dirty="0">
                <a:solidFill>
                  <a:srgbClr val="0000FF"/>
                </a:solidFill>
              </a:rPr>
              <a:t>霸王</a:t>
            </a:r>
            <a:r>
              <a:rPr lang="zh-CN" altLang="zh-CN" sz="3600" b="1" dirty="0"/>
              <a:t>以一己私欲，赶走亚父，气走韩信，终被困垓下，遗憾千古，长使英雄泪满襟。霸王之败，后人哀之。后人哀之而不鉴之，则必使后人而复哀后人矣。</a:t>
            </a:r>
            <a:endParaRPr lang="zh-CN" altLang="zh-CN" sz="3600" b="1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内容占位符 2"/>
          <p:cNvSpPr>
            <a:spLocks noGrp="1"/>
          </p:cNvSpPr>
          <p:nvPr>
            <p:ph idx="1"/>
          </p:nvPr>
        </p:nvSpPr>
        <p:spPr>
          <a:xfrm>
            <a:off x="-285750" y="0"/>
            <a:ext cx="9429750" cy="6858000"/>
          </a:xfrm>
        </p:spPr>
        <p:txBody>
          <a:bodyPr vert="horz" wrap="square" lIns="91440" tIns="45720" rIns="91440" bIns="45720" anchor="t" anchorCtr="0"/>
          <a:p>
            <a:pPr eaLnBrk="1" hangingPunct="1"/>
            <a:r>
              <a:rPr lang="en-US" altLang="zh-CN" sz="4400" b="1" dirty="0"/>
              <a:t>        </a:t>
            </a:r>
            <a:r>
              <a:rPr lang="zh-CN" altLang="zh-CN" sz="4400" b="1" dirty="0"/>
              <a:t>宋公明以沉稳之心赢得了好汉的拥护，刘备以沉稳之心赢得了半壁江山，而自然界的大山以沉稳的性格也在四季中变化出不同的色彩。让我们拥有一颗和大山一样沉稳的心吧，自己的人生中也变化出不同的色彩来。</a:t>
            </a:r>
            <a:endParaRPr lang="zh-CN" altLang="zh-CN" sz="4400" b="1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14312" y="0"/>
            <a:ext cx="9358313" cy="68580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zh-CN" altLang="zh-CN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七、课堂小结</a:t>
            </a:r>
            <a:endParaRPr kumimoji="0" lang="zh-CN" altLang="zh-CN" sz="4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这节课我们学习了选择和使用论据的一些要求、技巧，关键是同学们能付诸写作实践。真正要用好论据，需做到：</a:t>
            </a:r>
            <a:endParaRPr kumimoji="0" lang="zh-CN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、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“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巧妇难为无米之炊。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”——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多积累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          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2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、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“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学而不思则罔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”——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勤思考</a:t>
            </a:r>
            <a:endParaRPr kumimoji="0" lang="zh-CN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None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3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、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“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纸上得来终觉浅，绝知此事要躬行。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”——</a:t>
            </a:r>
            <a:r>
              <a:rPr kumimoji="0" lang="zh-CN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勤练笔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</a:t>
            </a:r>
            <a:endParaRPr kumimoji="0" lang="zh-CN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bria" panose="02040503050406030204"/>
              <a:buChar char="+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9266" name="Picture 2">
            <a:hlinkClick r:id="rId1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184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9267" name="Text Box 3"/>
          <p:cNvSpPr txBox="1">
            <a:spLocks noChangeArrowheads="1"/>
          </p:cNvSpPr>
          <p:nvPr/>
        </p:nvSpPr>
        <p:spPr bwMode="auto">
          <a:xfrm>
            <a:off x="2209800" y="1828800"/>
            <a:ext cx="6934200" cy="4765675"/>
          </a:xfrm>
          <a:prstGeom prst="rect">
            <a:avLst/>
          </a:prstGeom>
          <a:solidFill>
            <a:srgbClr val="33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3200" b="1">
                <a:solidFill>
                  <a:schemeClr val="bg1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以热爱祖国为荣，以危害祖国为耻；                      以服务人民为荣，以背离人民为耻；                    以崇尚科学为荣，以愚昧无知为耻；                         以辛勤劳动为荣，以好逸恶劳为耻；                  以团结互助为荣，以损人利己为耻；                   以诚实守信为荣，以见利忘义为耻；             以遵纪守法为荣，以违法乱纪为耻；              以艰苦奋斗为荣，以骄奢淫逸为耻；</a:t>
            </a:r>
            <a:endParaRPr kumimoji="1" lang="zh-CN" altLang="en-US" sz="3200" b="1">
              <a:solidFill>
                <a:schemeClr val="bg1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779268" name="Text Box 4"/>
          <p:cNvSpPr txBox="1">
            <a:spLocks noChangeArrowheads="1"/>
          </p:cNvSpPr>
          <p:nvPr/>
        </p:nvSpPr>
        <p:spPr bwMode="auto">
          <a:xfrm>
            <a:off x="762000" y="2895600"/>
            <a:ext cx="852488" cy="1981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2800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</a:t>
            </a:r>
            <a:r>
              <a:rPr kumimoji="1" lang="zh-CN" altLang="en-US" sz="3600" b="1">
                <a:solidFill>
                  <a:srgbClr val="FF33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政 治  </a:t>
            </a:r>
            <a:endParaRPr kumimoji="1" lang="zh-CN" altLang="en-US" sz="3600" b="1">
              <a:solidFill>
                <a:srgbClr val="FF33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5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51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283"/>
            <a:ext cx="6062663" cy="1325562"/>
          </a:xfrm>
        </p:spPr>
        <p:txBody>
          <a:bodyPr/>
          <a:lstStyle/>
          <a:p>
            <a:br>
              <a:rPr lang="en-US" altLang="zh-CN" sz="5400">
                <a:solidFill>
                  <a:schemeClr val="tx1"/>
                </a:solidFill>
                <a:ea typeface="黑体" panose="02010609060101010101" pitchFamily="2" charset="-122"/>
              </a:rPr>
            </a:br>
            <a:r>
              <a:rPr lang="zh-CN" altLang="en-US" sz="5400" b="1">
                <a:solidFill>
                  <a:schemeClr val="tx1"/>
                </a:solidFill>
                <a:latin typeface="Times New Roman" panose="02020603050405020304"/>
                <a:ea typeface="楷体" panose="02010609060101010101" pitchFamily="49" charset="-122"/>
              </a:rPr>
              <a:t>我们都一样</a:t>
            </a:r>
            <a:br>
              <a:rPr lang="zh-CN" altLang="en-US" sz="5400">
                <a:solidFill>
                  <a:schemeClr val="tx1"/>
                </a:solidFill>
                <a:ea typeface="黑体" panose="02010609060101010101" pitchFamily="2" charset="-122"/>
              </a:rPr>
            </a:br>
            <a:endParaRPr lang="zh-CN" altLang="en-US" sz="5400">
              <a:solidFill>
                <a:schemeClr val="tx1"/>
              </a:solidFill>
              <a:ea typeface="黑体" panose="02010609060101010101" pitchFamily="2" charset="-122"/>
            </a:endParaRPr>
          </a:p>
        </p:txBody>
      </p:sp>
      <p:sp>
        <p:nvSpPr>
          <p:cNvPr id="775172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-1905" y="1371600"/>
            <a:ext cx="9145905" cy="639000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4400">
                <a:solidFill>
                  <a:srgbClr val="3366FF"/>
                </a:solidFill>
                <a:latin typeface="Times New Roman" panose="02020603050405020304"/>
                <a:ea typeface="楷体" panose="02010609060101010101" pitchFamily="49" charset="-122"/>
              </a:rPr>
              <a:t>        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我曾被周杰伦</a:t>
            </a:r>
            <a:r>
              <a:rPr lang="en-US" altLang="zh-CN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蜗牛</a:t>
            </a:r>
            <a:r>
              <a:rPr lang="en-US" altLang="zh-CN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中“</a:t>
            </a:r>
            <a:r>
              <a:rPr lang="zh-CN" altLang="en-US" sz="4000" b="1">
                <a:solidFill>
                  <a:srgbClr val="CC3300"/>
                </a:solidFill>
                <a:latin typeface="Times New Roman" panose="02020603050405020304"/>
                <a:ea typeface="楷体" panose="02010609060101010101" pitchFamily="49" charset="-122"/>
              </a:rPr>
              <a:t>我要一步一步往上爬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”的坚持而感动；也曾被张韶涵</a:t>
            </a:r>
            <a:r>
              <a:rPr lang="en-US" altLang="zh-CN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隐形的翅膀</a:t>
            </a:r>
            <a:r>
              <a:rPr lang="en-US" altLang="zh-CN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中“</a:t>
            </a:r>
            <a:r>
              <a:rPr lang="zh-CN" altLang="en-US" sz="4000" b="1">
                <a:solidFill>
                  <a:srgbClr val="CC3300"/>
                </a:solidFill>
                <a:latin typeface="Times New Roman" panose="02020603050405020304"/>
                <a:ea typeface="楷体" panose="02010609060101010101" pitchFamily="49" charset="-122"/>
              </a:rPr>
              <a:t>我终于看到所有梦想都开花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”的信念而感动；而今天，我又被李宇春</a:t>
            </a:r>
            <a:r>
              <a:rPr lang="en-US" altLang="zh-CN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《</a:t>
            </a:r>
            <a:r>
              <a:rPr lang="zh-CN" altLang="en-US" sz="4000" b="1">
                <a:latin typeface="Times New Roman" panose="02020603050405020304"/>
                <a:ea typeface="楷体" panose="02010609060101010101" pitchFamily="49" charset="-122"/>
              </a:rPr>
              <a:t>我们都一样</a:t>
            </a:r>
            <a:r>
              <a:rPr lang="en-US" altLang="zh-CN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》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中“</a:t>
            </a:r>
            <a:r>
              <a:rPr lang="zh-CN" altLang="en-US" sz="4000" b="1">
                <a:solidFill>
                  <a:srgbClr val="CC3300"/>
                </a:solidFill>
                <a:latin typeface="Times New Roman" panose="02020603050405020304"/>
                <a:ea typeface="楷体" panose="02010609060101010101" pitchFamily="49" charset="-122"/>
              </a:rPr>
              <a:t>我和你一样坚强</a:t>
            </a:r>
            <a:r>
              <a:rPr lang="zh-CN" altLang="en-US" sz="40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”的坚定而感动了。</a:t>
            </a:r>
            <a:endParaRPr lang="zh-CN" altLang="en-US" sz="40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775173" name="Text Box 5"/>
          <p:cNvSpPr txBox="1">
            <a:spLocks noChangeArrowheads="1"/>
          </p:cNvSpPr>
          <p:nvPr/>
        </p:nvSpPr>
        <p:spPr bwMode="auto">
          <a:xfrm>
            <a:off x="7086600" y="1143000"/>
            <a:ext cx="1676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3600" b="1">
              <a:solidFill>
                <a:srgbClr val="FF00FF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75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517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zh-CN" altLang="en-US" sz="5400">
                <a:solidFill>
                  <a:srgbClr val="FF0000"/>
                </a:solidFill>
                <a:latin typeface="Times New Roman" panose="02020603050405020304"/>
                <a:ea typeface="楷体" panose="02010609060101010101" pitchFamily="49" charset="-122"/>
              </a:rPr>
              <a:t>一、临场作文如何选材？</a:t>
            </a:r>
            <a:endParaRPr lang="zh-CN" altLang="en-US" sz="5400">
              <a:solidFill>
                <a:srgbClr val="FF00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12288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zh-CN" altLang="en-US" sz="4400">
                <a:latin typeface="Times New Roman" panose="02020603050405020304" pitchFamily="49" charset="-122"/>
                <a:ea typeface="楷体" panose="02010609060101010101" pitchFamily="49" charset="-122"/>
              </a:rPr>
              <a:t>记住一句话：</a:t>
            </a:r>
            <a:endParaRPr lang="zh-CN" altLang="en-US" sz="44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r>
              <a:rPr lang="zh-CN" altLang="en-US" sz="4000">
                <a:latin typeface="Times New Roman" panose="02020603050405020304"/>
                <a:ea typeface="楷体" panose="02010609060101010101" pitchFamily="49" charset="-122"/>
              </a:rPr>
              <a:t>        </a:t>
            </a: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四面八方各行各业</a:t>
            </a:r>
            <a:endParaRPr lang="zh-CN" altLang="en-US" sz="4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4400">
                <a:latin typeface="Times New Roman" panose="02020603050405020304" pitchFamily="49" charset="-122"/>
                <a:ea typeface="楷体" panose="02010609060101010101" pitchFamily="49" charset="-122"/>
              </a:rPr>
              <a:t>运用六字秘诀：</a:t>
            </a:r>
            <a:endParaRPr lang="zh-CN" altLang="en-US" sz="4400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 古、今、中、外、正、反</a:t>
            </a:r>
            <a:endParaRPr lang="zh-CN" altLang="en-US" sz="4400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228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/>
    </p:bldLst>
  </p:timing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0</TotalTime>
  <Words>10940</Words>
  <Application>WPS 演示</Application>
  <PresentationFormat>在屏幕上显示</PresentationFormat>
  <Paragraphs>429</Paragraphs>
  <Slides>69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69</vt:i4>
      </vt:variant>
    </vt:vector>
  </HeadingPairs>
  <TitlesOfParts>
    <vt:vector size="86" baseType="lpstr">
      <vt:lpstr>Arial</vt:lpstr>
      <vt:lpstr>宋体</vt:lpstr>
      <vt:lpstr>Wingdings</vt:lpstr>
      <vt:lpstr>Comic Sans MS</vt:lpstr>
      <vt:lpstr>华文行楷</vt:lpstr>
      <vt:lpstr>黑体</vt:lpstr>
      <vt:lpstr>Times New Roman</vt:lpstr>
      <vt:lpstr>楷体</vt:lpstr>
      <vt:lpstr>Times New Roman</vt:lpstr>
      <vt:lpstr>微软雅黑</vt:lpstr>
      <vt:lpstr>Times New Roman</vt:lpstr>
      <vt:lpstr>隶书</vt:lpstr>
      <vt:lpstr>方正新舒体简体</vt:lpstr>
      <vt:lpstr>Cambria</vt:lpstr>
      <vt:lpstr>Constantia</vt:lpstr>
      <vt:lpstr>Arial Unicode MS</vt:lpstr>
      <vt:lpstr>古瓶荷花</vt:lpstr>
      <vt:lpstr>PowerPoint 演示文稿</vt:lpstr>
      <vt:lpstr>你喜欢吃哪个？为什么？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我们都一样 </vt:lpstr>
      <vt:lpstr>一、临场作文如何选材？</vt:lpstr>
      <vt:lpstr>PowerPoint 演示文稿</vt:lpstr>
      <vt:lpstr>二、材料使用误区  </vt:lpstr>
      <vt:lpstr>PowerPoint 演示文稿</vt:lpstr>
      <vt:lpstr>方法与对策</vt:lpstr>
      <vt:lpstr>肖邦</vt:lpstr>
      <vt:lpstr>狄更斯</vt:lpstr>
      <vt:lpstr>误区2：用例不准确    以尊重为话题</vt:lpstr>
      <vt:lpstr>PowerPoint 演示文稿</vt:lpstr>
      <vt:lpstr>PowerPoint 演示文稿</vt:lpstr>
      <vt:lpstr>PowerPoint 演示文稿</vt:lpstr>
      <vt:lpstr>误区3：直说结果，缺少分析。  </vt:lpstr>
      <vt:lpstr>误区4：一味堆例，缺少联系。  </vt:lpstr>
      <vt:lpstr>总结：运用事实论据要注意的问题</vt:lpstr>
      <vt:lpstr>PowerPoint 演示文稿</vt:lpstr>
      <vt:lpstr>        技巧一：对于大众熟悉的材料，采用时不必一一展开，可组成排比，深刻剖析。 </vt:lpstr>
      <vt:lpstr>技巧二：引用名言与列举事例相结合 </vt:lpstr>
      <vt:lpstr>技巧三：正反对比，突出主题 </vt:lpstr>
      <vt:lpstr>技巧四：连续设问，强化论证。 </vt:lpstr>
      <vt:lpstr>技巧五：材料选择须考虑覆盖面。</vt:lpstr>
      <vt:lpstr>四、移花接木法</vt:lpstr>
      <vt:lpstr>“移花接木”具体有以下几种操作方法</vt:lpstr>
      <vt:lpstr>PowerPoint 演示文稿</vt:lpstr>
      <vt:lpstr>        学习选择和使用论据 </vt:lpstr>
      <vt:lpstr>PowerPoint 演示文稿</vt:lpstr>
      <vt:lpstr>PowerPoint 演示文稿</vt:lpstr>
      <vt:lpstr>三、学习选择论据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1、论据的叙述技巧 </vt:lpstr>
      <vt:lpstr>PowerPoint 演示文稿</vt:lpstr>
      <vt:lpstr>PowerPoint 演示文稿</vt:lpstr>
      <vt:lpstr>PowerPoint 演示文稿</vt:lpstr>
      <vt:lpstr>巩固练习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Lenovo</cp:lastModifiedBy>
  <cp:revision>65</cp:revision>
  <dcterms:created xsi:type="dcterms:W3CDTF">2022-04-08T01:47:00Z</dcterms:created>
  <dcterms:modified xsi:type="dcterms:W3CDTF">2022-04-12T00:49:15Z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9BC8378AD1B849E2B49196D786A088B5</vt:lpwstr>
  </property>
  <property fmtid="{D5CDD505-2E9C-101B-9397-08002B2CF9AE}" pid="4" name="KSOProductBuildVer">
    <vt:lpwstr>2052-11.1.0.11365</vt:lpwstr>
  </property>
</Properties>
</file>