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40"/>
  </p:handoutMasterIdLst>
  <p:sldIdLst>
    <p:sldId id="283" r:id="rId3"/>
    <p:sldId id="433" r:id="rId4"/>
    <p:sldId id="470" r:id="rId5"/>
    <p:sldId id="297" r:id="rId6"/>
    <p:sldId id="426" r:id="rId7"/>
    <p:sldId id="427" r:id="rId9"/>
    <p:sldId id="386" r:id="rId10"/>
    <p:sldId id="429" r:id="rId11"/>
    <p:sldId id="430" r:id="rId12"/>
    <p:sldId id="431" r:id="rId13"/>
    <p:sldId id="432" r:id="rId14"/>
    <p:sldId id="387" r:id="rId15"/>
    <p:sldId id="399" r:id="rId16"/>
    <p:sldId id="434" r:id="rId17"/>
    <p:sldId id="415" r:id="rId18"/>
    <p:sldId id="506" r:id="rId19"/>
    <p:sldId id="405" r:id="rId20"/>
    <p:sldId id="395" r:id="rId21"/>
    <p:sldId id="406" r:id="rId22"/>
    <p:sldId id="403" r:id="rId23"/>
    <p:sldId id="423" r:id="rId24"/>
    <p:sldId id="396" r:id="rId25"/>
    <p:sldId id="436" r:id="rId26"/>
    <p:sldId id="438" r:id="rId27"/>
    <p:sldId id="439" r:id="rId28"/>
    <p:sldId id="422" r:id="rId29"/>
    <p:sldId id="435" r:id="rId30"/>
    <p:sldId id="393" r:id="rId31"/>
    <p:sldId id="440" r:id="rId32"/>
    <p:sldId id="441" r:id="rId33"/>
    <p:sldId id="442" r:id="rId34"/>
    <p:sldId id="443" r:id="rId35"/>
    <p:sldId id="444" r:id="rId36"/>
    <p:sldId id="445" r:id="rId37"/>
    <p:sldId id="446" r:id="rId38"/>
    <p:sldId id="447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FF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CC"/>
    <a:srgbClr val="CC3300"/>
    <a:srgbClr val="0000FF"/>
    <a:srgbClr val="CCECFF"/>
    <a:srgbClr val="FFFFCC"/>
    <a:srgbClr val="FF6600"/>
    <a:srgbClr val="3333FF"/>
    <a:srgbClr val="33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502" autoAdjust="0"/>
    <p:restoredTop sz="94682" autoAdjust="0"/>
  </p:normalViewPr>
  <p:slideViewPr>
    <p:cSldViewPr>
      <p:cViewPr>
        <p:scale>
          <a:sx n="75" d="100"/>
          <a:sy n="75" d="100"/>
        </p:scale>
        <p:origin x="-1002" y="90"/>
      </p:cViewPr>
      <p:guideLst>
        <p:guide orient="horz" pos="2228"/>
        <p:guide pos="29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kumimoji="1"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1"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kumimoji="1"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fld id="{91D5D3BC-0AF2-4C12-AF9E-205D2A29A43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0-06-24T12:53: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</inkml:brush>
  </inkml:definitions>
  <inkml:trace contextRef="#ctx0" brushRef="#br0">1463 7989,'0'0,"25"0,-25 0,0 25,25-25,0 25,-25-25,50 0,-26 0,1 0,50 0,-51 0,26 0,0 26,-1-2,50-24,25 0,50 25,24-25,1 0,24 0,50 0,-25 0,25 0,0-49,-25 49,-50 0,-49-26,-25 26,25 0,-25 0,-25-25,50 25,-25 0,25-25,24 25,0-25,-24 25,0-25,24 25,-49 0,0 0,25 0,-50 0,1 0,49 0,-25 0,0 0,24 0,26 0,-25 0,124 0,-25 0,0 0,0 0,25 0,0 0,49 25,-24-25,-25 25,-75-25,-49 0,0 0,-25 0,0 0,0 0,-25 0,50-25,-25 25,25 0,-25 0,-25 0,-25 0,25 0,1 0,24 25,-50-25,25 0,25 0,25 0,-25 0,25 0,-25 0,-25 0,75 0,-50 0,25 0,0 0,-25 0,24 0,-24 0,0 0,99 25,-74-25,-1 0,-73 0,-26 0,1 0,0 0,49 0,50 0,-25 0,74 25,50-25,-25 0,50 0,50 0,-100 0,-25 0,-49 0,-74 0,-26 0,-24 0,0 0,-25 0,25 0,24 0,-24 0,25-25,-1 25,1-25,24 0,1 0,-1 25,1 0,-26-25,-24 25,25-25,-1 25,-24-25,25 25,-1-26,26 26,-26-25,-24 25,0-24,0 24,-25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0-06-24T12:53: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</inkml:brush>
  </inkml:definitions>
  <inkml:trace contextRef="#ctx0" brushRef="#br0">7541 9872,'0'0,"24"0,1 0,25 0,49 0,0 25,50 0,-25-25,99 25,1-25,-1 0,50 0,0-50,-25 25,24 0,2-24,-1-1,50 1,-51 24,-48 0,-26 25,-49 0,-25 0,-50-25,1 25,-1 0,-24 0,24 0,-24 0,-50 0,25 0,24 0,51 0,-1 0,50 0,-25 25,24 0,-24 0,50-1,25 1,-26 0,-49 0,-25 0,1-1,-26 1,0-25,-24 25,0-25,-1 0,-24 0,0 0,0 0,-1 0,1 0,25 0,0 0,-1 0,26 0,-26 0,1 0,-1 0,1 25,0-25,24 0,25 0,50 0,-25 0,26 0,-26 0,74 0,-49 0,-74 0,-1 0,25 0,0 0,25-25,25 0,25 0,24 1,-24-1,0 0,-75 0,-25 0,-24 25,-1 0,-24 0,-25 0,50 0,-25 0,24 0,1 0,0-24,24 24,-24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0-06-24T12:53: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</inkml:brush>
  </inkml:definitions>
  <inkml:trace contextRef="#ctx0" brushRef="#br0">18852 12769,'24'25,"1"-25,50 24,-1-24,25 0,-49 0,-1 0,-24 0,25 0,-1 0,-24 0,74 0,75-24,0-1,24 2,-24-1,-1-1,-49 1,50 24,-75 0,-24 0,-1 0,-24 0,-1 0,26 0,-1 0,-24 0,-25 0,24 0,1 0,-25 0,24 0,-49 0,50 0,-25 0,49 0,25 0,75 0,24-48,-49 48,25 0,-25 0,-50 0,0-24,-49 24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0-06-24T12:53: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</inkml:brush>
  </inkml:definitions>
  <inkml:trace contextRef="#ctx0" brushRef="#br0">2034 14461,'25'0,"24"0,1 0,24 24,75-24,0 0,50 0,-1 0,-24 0,-100 0,-24 0,-1 0,-49 0,25 0,25 0,-1 0,1 0,-1 0,26 0,-1 0,-24 0,0 0,24 0,75 0,0 0,49 0,50 0,0 0,25 0,0 0,-25 0,-50 0,-24 0,0 0,-50 0,49 0,1 0,49 0,0 0,50 0,0 0,25-48,49 24,25 1,174-1,-50 24,-25 0,-74 0,25 0,-100-48,-24 48,-25 0,-25-47,25 23,-125 0,-98 24,-25 0,0 0,-25 0,24 0,-24 24,25-24,0 0,25 0,49 0,25 0,49 0,51 0,-1 0,25 0,-25 0,-49 0,-25 0,24 0,-24 0,0 0,25 0,24 0,1 0,-1-47,0 23,26 0,-26 1,-49 23,25 0,24 0,50 0,-25-48,100 48,-26 0,-24-48,-25 48,25-47,0 23,-50 0,-49 0,-1 24,-48 0,23 0,-48 0,-1-23,0 23,25 0,-50 0,1 0,-1 0,-24 0,24 0,1 0,-1 0,-49 0,0 0,0 0,-25 0,24 0,1 0,25 0,-1 0,26 0,-26 0,1 0,49 0,25 0,-25 0,-49 0,24 0,1 0,-50 0,-25 0,24 0,1 0,25 0,0 0,-1 0,1 0,-25 0,49 0,-49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0-06-24T12:53: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</inkml:brush>
  </inkml:definitions>
  <inkml:trace contextRef="#ctx0" brushRef="#br0">1935 16146,'0'0,"25"0,-25 0,24 0,51 0,-1 22,1-22,-1 0,25 0,100 22,-1 0,50-22,0 0,25 0,-25 0,0 0,-99 0,49 0,-24-22,0 22,-25-22,-25 22,24-22,51 22,24 0,0 0,25 0,-49 0,24 0,0 0,25 22,25 0,-50 0,1 0,-1 0,0 1,0-23,25 0,50 21,-75-21,-24 22,-26-22,-49 0,25 0,-25 0,25 0,-25 0,25 0,-25 0,0 0,-25 0,-24 0,-26 0,-24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kumimoji="1"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kumimoji="1"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TW" altLang="en-US" noProof="0" smtClean="0"/>
              <a:t>按一下以編輯母片</a:t>
            </a:r>
            <a:endParaRPr lang="zh-TW" altLang="en-US" noProof="0" smtClean="0"/>
          </a:p>
          <a:p>
            <a:pPr lvl="1"/>
            <a:r>
              <a:rPr lang="zh-TW" altLang="en-US" noProof="0" smtClean="0"/>
              <a:t>第二層</a:t>
            </a:r>
            <a:endParaRPr lang="zh-TW" altLang="en-US" noProof="0" smtClean="0"/>
          </a:p>
          <a:p>
            <a:pPr lvl="2"/>
            <a:r>
              <a:rPr lang="zh-TW" altLang="en-US" noProof="0" smtClean="0"/>
              <a:t>第三層</a:t>
            </a:r>
            <a:endParaRPr lang="zh-TW" altLang="en-US" noProof="0" smtClean="0"/>
          </a:p>
          <a:p>
            <a:pPr lvl="3"/>
            <a:r>
              <a:rPr lang="zh-TW" altLang="en-US" noProof="0" smtClean="0"/>
              <a:t>第四層</a:t>
            </a:r>
            <a:endParaRPr lang="zh-TW" altLang="en-US" noProof="0" smtClean="0"/>
          </a:p>
          <a:p>
            <a:pPr lvl="4"/>
            <a:r>
              <a:rPr lang="zh-TW" altLang="en-US" noProof="0" smtClean="0"/>
              <a:t>第五層</a:t>
            </a:r>
            <a:endParaRPr lang="zh-TW" altLang="en-US" noProof="0" smtClean="0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kumimoji="1"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Times New Roman" panose="02020603050405020304" pitchFamily="18" charset="0"/>
                <a:ea typeface="PMingLiU" panose="02020500000000000000" pitchFamily="18" charset="-120"/>
              </a:defRPr>
            </a:lvl1pPr>
          </a:lstStyle>
          <a:p>
            <a:fld id="{F500FC2D-C525-45B6-B807-95C158DD58C3}" type="slidenum">
              <a:rPr lang="zh-TW" altLang="en-US"/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ctr"/>
          <a:lstStyle/>
          <a:p>
            <a:endParaRPr lang="zh-CN" altLang="en-US" smtClean="0"/>
          </a:p>
        </p:txBody>
      </p:sp>
      <p:sp>
        <p:nvSpPr>
          <p:cNvPr id="153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B49DC3E-770D-44B1-8FB1-87D8C0DA02A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84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77C9BED-65B8-4D33-A066-B0E881487E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84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77C9BED-65B8-4D33-A066-B0E881487E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FAD35C6-3916-4FD8-864C-39D100AA7279}" type="slidenum">
              <a:rPr lang="zh-TW" altLang="en-US"/>
            </a:fld>
            <a:endParaRPr lang="zh-TW" alt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TW" altLang="en-US" sz="1000" smtClean="0">
              <a:ea typeface="DFKai-SB" panose="03000509000000000000" pitchFamily="65" charset="-12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8130617-2F62-4773-B58E-1F76731E042D}" type="slidenum">
              <a:rPr lang="en-US" altLang="zh-CN"/>
            </a:fld>
            <a:endParaRPr lang="en-US" altLang="zh-CN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TW" altLang="en-US" sz="1000" smtClean="0">
              <a:ea typeface="DFKai-SB" panose="03000509000000000000" pitchFamily="65" charset="-12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E79687F-2616-41B7-BBC5-214680B15E1A}" type="slidenum">
              <a:rPr lang="en-US" altLang="zh-CN"/>
            </a:fld>
            <a:endParaRPr lang="en-US" altLang="zh-CN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TW" altLang="en-US" sz="1000" smtClean="0">
              <a:ea typeface="DFKai-SB" panose="03000509000000000000" pitchFamily="65" charset="-12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729ABC4-2622-4B21-9AB9-63A0B26E69B5}" type="slidenum">
              <a:rPr lang="en-US" altLang="zh-CN"/>
            </a:fld>
            <a:endParaRPr lang="en-US" altLang="zh-CN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TW" altLang="en-US" sz="1000" smtClean="0">
              <a:ea typeface="DFKai-SB" panose="03000509000000000000" pitchFamily="65" charset="-12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6E90F6E-7278-4D5A-A2B5-E937EFBE720D}" type="slidenum">
              <a:rPr lang="en-US" altLang="zh-CN"/>
            </a:fld>
            <a:endParaRPr lang="en-US" altLang="zh-CN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zh-CN" altLang="en-US" b="1" smtClean="0"/>
              <a:t>引出题眼</a:t>
            </a:r>
            <a:endParaRPr lang="zh-CN" altLang="en-US" b="1" smtClean="0"/>
          </a:p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/>
          <p:nvPr/>
        </p:nvSpPr>
        <p:spPr bwMode="auto">
          <a:xfrm>
            <a:off x="4760913" y="20638"/>
            <a:ext cx="4438650" cy="4038600"/>
          </a:xfrm>
          <a:custGeom>
            <a:avLst/>
            <a:gdLst/>
            <a:ahLst/>
            <a:cxnLst>
              <a:cxn ang="0">
                <a:pos x="23" y="4"/>
              </a:cxn>
              <a:cxn ang="0">
                <a:pos x="11" y="71"/>
              </a:cxn>
              <a:cxn ang="0">
                <a:pos x="25" y="393"/>
              </a:cxn>
              <a:cxn ang="0">
                <a:pos x="54" y="457"/>
              </a:cxn>
              <a:cxn ang="0">
                <a:pos x="158" y="482"/>
              </a:cxn>
              <a:cxn ang="0">
                <a:pos x="204" y="495"/>
              </a:cxn>
              <a:cxn ang="0">
                <a:pos x="520" y="475"/>
              </a:cxn>
              <a:cxn ang="0">
                <a:pos x="533" y="167"/>
              </a:cxn>
              <a:cxn ang="0">
                <a:pos x="369" y="16"/>
              </a:cxn>
              <a:cxn ang="0">
                <a:pos x="249" y="29"/>
              </a:cxn>
              <a:cxn ang="0">
                <a:pos x="198" y="11"/>
              </a:cxn>
              <a:cxn ang="0">
                <a:pos x="151" y="2"/>
              </a:cxn>
              <a:cxn ang="0">
                <a:pos x="23" y="4"/>
              </a:cxn>
            </a:cxnLst>
            <a:rect l="0" t="0" r="r" b="b"/>
            <a:pathLst>
              <a:path w="546" h="497">
                <a:moveTo>
                  <a:pt x="23" y="4"/>
                </a:moveTo>
                <a:cubicBezTo>
                  <a:pt x="23" y="4"/>
                  <a:pt x="0" y="34"/>
                  <a:pt x="11" y="71"/>
                </a:cubicBezTo>
                <a:cubicBezTo>
                  <a:pt x="19" y="100"/>
                  <a:pt x="25" y="393"/>
                  <a:pt x="25" y="393"/>
                </a:cubicBezTo>
                <a:cubicBezTo>
                  <a:pt x="25" y="393"/>
                  <a:pt x="42" y="452"/>
                  <a:pt x="54" y="457"/>
                </a:cubicBezTo>
                <a:cubicBezTo>
                  <a:pt x="66" y="462"/>
                  <a:pt x="158" y="482"/>
                  <a:pt x="158" y="482"/>
                </a:cubicBezTo>
                <a:cubicBezTo>
                  <a:pt x="158" y="482"/>
                  <a:pt x="191" y="497"/>
                  <a:pt x="204" y="495"/>
                </a:cubicBezTo>
                <a:cubicBezTo>
                  <a:pt x="217" y="494"/>
                  <a:pt x="506" y="487"/>
                  <a:pt x="520" y="475"/>
                </a:cubicBezTo>
                <a:cubicBezTo>
                  <a:pt x="533" y="463"/>
                  <a:pt x="546" y="218"/>
                  <a:pt x="533" y="167"/>
                </a:cubicBezTo>
                <a:cubicBezTo>
                  <a:pt x="520" y="117"/>
                  <a:pt x="404" y="14"/>
                  <a:pt x="369" y="16"/>
                </a:cubicBezTo>
                <a:cubicBezTo>
                  <a:pt x="335" y="17"/>
                  <a:pt x="249" y="29"/>
                  <a:pt x="249" y="29"/>
                </a:cubicBezTo>
                <a:lnTo>
                  <a:pt x="198" y="11"/>
                </a:lnTo>
                <a:lnTo>
                  <a:pt x="151" y="2"/>
                </a:lnTo>
                <a:cubicBezTo>
                  <a:pt x="151" y="2"/>
                  <a:pt x="79" y="0"/>
                  <a:pt x="23" y="4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grpSp>
        <p:nvGrpSpPr>
          <p:cNvPr id="5" name="Group 3"/>
          <p:cNvGrpSpPr/>
          <p:nvPr/>
        </p:nvGrpSpPr>
        <p:grpSpPr bwMode="auto">
          <a:xfrm>
            <a:off x="4572000" y="28575"/>
            <a:ext cx="4756150" cy="4338638"/>
            <a:chOff x="2918" y="18"/>
            <a:chExt cx="2958" cy="2699"/>
          </a:xfrm>
        </p:grpSpPr>
        <p:sp>
          <p:nvSpPr>
            <p:cNvPr id="6" name="Freeform 4"/>
            <p:cNvSpPr/>
            <p:nvPr/>
          </p:nvSpPr>
          <p:spPr bwMode="auto">
            <a:xfrm>
              <a:off x="3060" y="18"/>
              <a:ext cx="490" cy="187"/>
            </a:xfrm>
            <a:custGeom>
              <a:avLst/>
              <a:gdLst/>
              <a:ahLst/>
              <a:cxnLst>
                <a:cxn ang="0">
                  <a:pos x="71" y="25"/>
                </a:cxn>
                <a:cxn ang="0">
                  <a:pos x="91" y="20"/>
                </a:cxn>
                <a:cxn ang="0">
                  <a:pos x="92" y="17"/>
                </a:cxn>
                <a:cxn ang="0">
                  <a:pos x="88" y="0"/>
                </a:cxn>
                <a:cxn ang="0">
                  <a:pos x="25" y="0"/>
                </a:cxn>
                <a:cxn ang="0">
                  <a:pos x="10" y="22"/>
                </a:cxn>
                <a:cxn ang="0">
                  <a:pos x="71" y="25"/>
                </a:cxn>
              </a:cxnLst>
              <a:rect l="0" t="0" r="r" b="b"/>
              <a:pathLst>
                <a:path w="97" h="37">
                  <a:moveTo>
                    <a:pt x="71" y="25"/>
                  </a:moveTo>
                  <a:cubicBezTo>
                    <a:pt x="81" y="22"/>
                    <a:pt x="87" y="21"/>
                    <a:pt x="91" y="20"/>
                  </a:cubicBezTo>
                  <a:cubicBezTo>
                    <a:pt x="91" y="19"/>
                    <a:pt x="91" y="19"/>
                    <a:pt x="92" y="17"/>
                  </a:cubicBezTo>
                  <a:cubicBezTo>
                    <a:pt x="97" y="11"/>
                    <a:pt x="95" y="4"/>
                    <a:pt x="88" y="0"/>
                  </a:cubicBezTo>
                  <a:lnTo>
                    <a:pt x="25" y="0"/>
                  </a:lnTo>
                  <a:cubicBezTo>
                    <a:pt x="10" y="3"/>
                    <a:pt x="0" y="10"/>
                    <a:pt x="10" y="22"/>
                  </a:cubicBezTo>
                  <a:cubicBezTo>
                    <a:pt x="10" y="22"/>
                    <a:pt x="28" y="37"/>
                    <a:pt x="71" y="2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2918" y="18"/>
              <a:ext cx="2958" cy="2699"/>
            </a:xfrm>
            <a:custGeom>
              <a:avLst/>
              <a:gdLst/>
              <a:ahLst/>
              <a:cxnLst>
                <a:cxn ang="0">
                  <a:pos x="504" y="1"/>
                </a:cxn>
                <a:cxn ang="0">
                  <a:pos x="157" y="0"/>
                </a:cxn>
                <a:cxn ang="0">
                  <a:pos x="225" y="21"/>
                </a:cxn>
                <a:cxn ang="0">
                  <a:pos x="174" y="39"/>
                </a:cxn>
                <a:cxn ang="0">
                  <a:pos x="207" y="71"/>
                </a:cxn>
                <a:cxn ang="0">
                  <a:pos x="74" y="60"/>
                </a:cxn>
                <a:cxn ang="0">
                  <a:pos x="26" y="63"/>
                </a:cxn>
                <a:cxn ang="0">
                  <a:pos x="199" y="487"/>
                </a:cxn>
                <a:cxn ang="0">
                  <a:pos x="144" y="341"/>
                </a:cxn>
                <a:cxn ang="0">
                  <a:pos x="105" y="376"/>
                </a:cxn>
                <a:cxn ang="0">
                  <a:pos x="94" y="435"/>
                </a:cxn>
                <a:cxn ang="0">
                  <a:pos x="124" y="265"/>
                </a:cxn>
                <a:cxn ang="0">
                  <a:pos x="153" y="228"/>
                </a:cxn>
                <a:cxn ang="0">
                  <a:pos x="209" y="237"/>
                </a:cxn>
                <a:cxn ang="0">
                  <a:pos x="188" y="306"/>
                </a:cxn>
                <a:cxn ang="0">
                  <a:pos x="192" y="395"/>
                </a:cxn>
                <a:cxn ang="0">
                  <a:pos x="515" y="483"/>
                </a:cxn>
                <a:cxn ang="0">
                  <a:pos x="454" y="427"/>
                </a:cxn>
                <a:cxn ang="0">
                  <a:pos x="425" y="345"/>
                </a:cxn>
                <a:cxn ang="0">
                  <a:pos x="396" y="270"/>
                </a:cxn>
                <a:cxn ang="0">
                  <a:pos x="460" y="256"/>
                </a:cxn>
                <a:cxn ang="0">
                  <a:pos x="407" y="223"/>
                </a:cxn>
                <a:cxn ang="0">
                  <a:pos x="439" y="226"/>
                </a:cxn>
                <a:cxn ang="0">
                  <a:pos x="438" y="209"/>
                </a:cxn>
                <a:cxn ang="0">
                  <a:pos x="376" y="211"/>
                </a:cxn>
                <a:cxn ang="0">
                  <a:pos x="357" y="343"/>
                </a:cxn>
                <a:cxn ang="0">
                  <a:pos x="347" y="230"/>
                </a:cxn>
                <a:cxn ang="0">
                  <a:pos x="331" y="182"/>
                </a:cxn>
                <a:cxn ang="0">
                  <a:pos x="347" y="136"/>
                </a:cxn>
                <a:cxn ang="0">
                  <a:pos x="339" y="99"/>
                </a:cxn>
                <a:cxn ang="0">
                  <a:pos x="331" y="62"/>
                </a:cxn>
                <a:cxn ang="0">
                  <a:pos x="369" y="103"/>
                </a:cxn>
                <a:cxn ang="0">
                  <a:pos x="415" y="47"/>
                </a:cxn>
                <a:cxn ang="0">
                  <a:pos x="409" y="95"/>
                </a:cxn>
                <a:cxn ang="0">
                  <a:pos x="401" y="130"/>
                </a:cxn>
                <a:cxn ang="0">
                  <a:pos x="401" y="181"/>
                </a:cxn>
                <a:cxn ang="0">
                  <a:pos x="558" y="181"/>
                </a:cxn>
                <a:cxn ang="0">
                  <a:pos x="554" y="76"/>
                </a:cxn>
                <a:cxn ang="0">
                  <a:pos x="249" y="69"/>
                </a:cxn>
                <a:cxn ang="0">
                  <a:pos x="293" y="93"/>
                </a:cxn>
                <a:cxn ang="0">
                  <a:pos x="171" y="195"/>
                </a:cxn>
                <a:cxn ang="0">
                  <a:pos x="69" y="98"/>
                </a:cxn>
                <a:cxn ang="0">
                  <a:pos x="191" y="106"/>
                </a:cxn>
                <a:cxn ang="0">
                  <a:pos x="220" y="105"/>
                </a:cxn>
                <a:cxn ang="0">
                  <a:pos x="302" y="121"/>
                </a:cxn>
                <a:cxn ang="0">
                  <a:pos x="276" y="256"/>
                </a:cxn>
                <a:cxn ang="0">
                  <a:pos x="260" y="137"/>
                </a:cxn>
                <a:cxn ang="0">
                  <a:pos x="171" y="195"/>
                </a:cxn>
                <a:cxn ang="0">
                  <a:pos x="223" y="225"/>
                </a:cxn>
                <a:cxn ang="0">
                  <a:pos x="247" y="158"/>
                </a:cxn>
                <a:cxn ang="0">
                  <a:pos x="326" y="292"/>
                </a:cxn>
                <a:cxn ang="0">
                  <a:pos x="215" y="321"/>
                </a:cxn>
                <a:cxn ang="0">
                  <a:pos x="309" y="277"/>
                </a:cxn>
                <a:cxn ang="0">
                  <a:pos x="318" y="133"/>
                </a:cxn>
                <a:cxn ang="0">
                  <a:pos x="313" y="213"/>
                </a:cxn>
                <a:cxn ang="0">
                  <a:pos x="299" y="144"/>
                </a:cxn>
                <a:cxn ang="0">
                  <a:pos x="507" y="179"/>
                </a:cxn>
                <a:cxn ang="0">
                  <a:pos x="461" y="162"/>
                </a:cxn>
              </a:cxnLst>
              <a:rect l="0" t="0" r="r" b="b"/>
              <a:pathLst>
                <a:path w="585" h="534">
                  <a:moveTo>
                    <a:pt x="554" y="76"/>
                  </a:moveTo>
                  <a:cubicBezTo>
                    <a:pt x="551" y="32"/>
                    <a:pt x="543" y="9"/>
                    <a:pt x="504" y="1"/>
                  </a:cubicBezTo>
                  <a:cubicBezTo>
                    <a:pt x="500" y="1"/>
                    <a:pt x="494" y="0"/>
                    <a:pt x="486" y="0"/>
                  </a:cubicBezTo>
                  <a:lnTo>
                    <a:pt x="157" y="0"/>
                  </a:lnTo>
                  <a:cubicBezTo>
                    <a:pt x="156" y="5"/>
                    <a:pt x="153" y="17"/>
                    <a:pt x="158" y="17"/>
                  </a:cubicBezTo>
                  <a:cubicBezTo>
                    <a:pt x="171" y="17"/>
                    <a:pt x="223" y="21"/>
                    <a:pt x="225" y="21"/>
                  </a:cubicBezTo>
                  <a:cubicBezTo>
                    <a:pt x="226" y="21"/>
                    <a:pt x="250" y="16"/>
                    <a:pt x="237" y="28"/>
                  </a:cubicBezTo>
                  <a:cubicBezTo>
                    <a:pt x="223" y="41"/>
                    <a:pt x="192" y="41"/>
                    <a:pt x="174" y="39"/>
                  </a:cubicBezTo>
                  <a:cubicBezTo>
                    <a:pt x="131" y="36"/>
                    <a:pt x="152" y="56"/>
                    <a:pt x="168" y="56"/>
                  </a:cubicBezTo>
                  <a:cubicBezTo>
                    <a:pt x="218" y="56"/>
                    <a:pt x="228" y="68"/>
                    <a:pt x="207" y="71"/>
                  </a:cubicBezTo>
                  <a:cubicBezTo>
                    <a:pt x="186" y="74"/>
                    <a:pt x="182" y="73"/>
                    <a:pt x="162" y="76"/>
                  </a:cubicBezTo>
                  <a:cubicBezTo>
                    <a:pt x="7" y="101"/>
                    <a:pt x="59" y="60"/>
                    <a:pt x="74" y="60"/>
                  </a:cubicBezTo>
                  <a:cubicBezTo>
                    <a:pt x="139" y="59"/>
                    <a:pt x="123" y="37"/>
                    <a:pt x="107" y="42"/>
                  </a:cubicBezTo>
                  <a:cubicBezTo>
                    <a:pt x="91" y="46"/>
                    <a:pt x="34" y="27"/>
                    <a:pt x="26" y="63"/>
                  </a:cubicBezTo>
                  <a:cubicBezTo>
                    <a:pt x="19" y="100"/>
                    <a:pt x="42" y="282"/>
                    <a:pt x="36" y="317"/>
                  </a:cubicBezTo>
                  <a:cubicBezTo>
                    <a:pt x="0" y="534"/>
                    <a:pt x="199" y="487"/>
                    <a:pt x="199" y="487"/>
                  </a:cubicBezTo>
                  <a:cubicBezTo>
                    <a:pt x="156" y="453"/>
                    <a:pt x="174" y="421"/>
                    <a:pt x="171" y="403"/>
                  </a:cubicBezTo>
                  <a:cubicBezTo>
                    <a:pt x="161" y="345"/>
                    <a:pt x="154" y="337"/>
                    <a:pt x="144" y="341"/>
                  </a:cubicBezTo>
                  <a:cubicBezTo>
                    <a:pt x="121" y="352"/>
                    <a:pt x="123" y="358"/>
                    <a:pt x="126" y="367"/>
                  </a:cubicBezTo>
                  <a:cubicBezTo>
                    <a:pt x="142" y="416"/>
                    <a:pt x="105" y="376"/>
                    <a:pt x="105" y="376"/>
                  </a:cubicBezTo>
                  <a:cubicBezTo>
                    <a:pt x="98" y="380"/>
                    <a:pt x="95" y="390"/>
                    <a:pt x="99" y="399"/>
                  </a:cubicBezTo>
                  <a:cubicBezTo>
                    <a:pt x="131" y="463"/>
                    <a:pt x="101" y="446"/>
                    <a:pt x="94" y="435"/>
                  </a:cubicBezTo>
                  <a:cubicBezTo>
                    <a:pt x="61" y="390"/>
                    <a:pt x="92" y="366"/>
                    <a:pt x="88" y="352"/>
                  </a:cubicBezTo>
                  <a:cubicBezTo>
                    <a:pt x="75" y="295"/>
                    <a:pt x="118" y="274"/>
                    <a:pt x="124" y="265"/>
                  </a:cubicBezTo>
                  <a:cubicBezTo>
                    <a:pt x="130" y="256"/>
                    <a:pt x="127" y="253"/>
                    <a:pt x="129" y="234"/>
                  </a:cubicBezTo>
                  <a:cubicBezTo>
                    <a:pt x="136" y="195"/>
                    <a:pt x="155" y="216"/>
                    <a:pt x="153" y="228"/>
                  </a:cubicBezTo>
                  <a:cubicBezTo>
                    <a:pt x="148" y="274"/>
                    <a:pt x="176" y="242"/>
                    <a:pt x="186" y="228"/>
                  </a:cubicBezTo>
                  <a:cubicBezTo>
                    <a:pt x="218" y="186"/>
                    <a:pt x="214" y="229"/>
                    <a:pt x="209" y="237"/>
                  </a:cubicBezTo>
                  <a:cubicBezTo>
                    <a:pt x="203" y="244"/>
                    <a:pt x="198" y="255"/>
                    <a:pt x="200" y="260"/>
                  </a:cubicBezTo>
                  <a:cubicBezTo>
                    <a:pt x="208" y="283"/>
                    <a:pt x="193" y="305"/>
                    <a:pt x="188" y="306"/>
                  </a:cubicBezTo>
                  <a:cubicBezTo>
                    <a:pt x="184" y="308"/>
                    <a:pt x="170" y="314"/>
                    <a:pt x="170" y="332"/>
                  </a:cubicBezTo>
                  <a:cubicBezTo>
                    <a:pt x="171" y="350"/>
                    <a:pt x="192" y="382"/>
                    <a:pt x="192" y="395"/>
                  </a:cubicBezTo>
                  <a:cubicBezTo>
                    <a:pt x="193" y="492"/>
                    <a:pt x="236" y="499"/>
                    <a:pt x="255" y="497"/>
                  </a:cubicBezTo>
                  <a:cubicBezTo>
                    <a:pt x="275" y="496"/>
                    <a:pt x="445" y="490"/>
                    <a:pt x="515" y="483"/>
                  </a:cubicBezTo>
                  <a:cubicBezTo>
                    <a:pt x="585" y="477"/>
                    <a:pt x="538" y="458"/>
                    <a:pt x="518" y="458"/>
                  </a:cubicBezTo>
                  <a:cubicBezTo>
                    <a:pt x="467" y="458"/>
                    <a:pt x="454" y="427"/>
                    <a:pt x="454" y="427"/>
                  </a:cubicBezTo>
                  <a:cubicBezTo>
                    <a:pt x="454" y="427"/>
                    <a:pt x="453" y="405"/>
                    <a:pt x="431" y="400"/>
                  </a:cubicBezTo>
                  <a:cubicBezTo>
                    <a:pt x="376" y="385"/>
                    <a:pt x="411" y="353"/>
                    <a:pt x="425" y="345"/>
                  </a:cubicBezTo>
                  <a:cubicBezTo>
                    <a:pt x="438" y="338"/>
                    <a:pt x="430" y="335"/>
                    <a:pt x="420" y="329"/>
                  </a:cubicBezTo>
                  <a:cubicBezTo>
                    <a:pt x="398" y="316"/>
                    <a:pt x="394" y="300"/>
                    <a:pt x="396" y="270"/>
                  </a:cubicBezTo>
                  <a:cubicBezTo>
                    <a:pt x="397" y="240"/>
                    <a:pt x="416" y="249"/>
                    <a:pt x="416" y="249"/>
                  </a:cubicBezTo>
                  <a:cubicBezTo>
                    <a:pt x="416" y="249"/>
                    <a:pt x="448" y="262"/>
                    <a:pt x="460" y="256"/>
                  </a:cubicBezTo>
                  <a:cubicBezTo>
                    <a:pt x="472" y="250"/>
                    <a:pt x="467" y="239"/>
                    <a:pt x="461" y="244"/>
                  </a:cubicBezTo>
                  <a:cubicBezTo>
                    <a:pt x="455" y="248"/>
                    <a:pt x="412" y="244"/>
                    <a:pt x="407" y="223"/>
                  </a:cubicBezTo>
                  <a:cubicBezTo>
                    <a:pt x="403" y="202"/>
                    <a:pt x="418" y="213"/>
                    <a:pt x="422" y="214"/>
                  </a:cubicBezTo>
                  <a:cubicBezTo>
                    <a:pt x="427" y="216"/>
                    <a:pt x="427" y="220"/>
                    <a:pt x="439" y="226"/>
                  </a:cubicBezTo>
                  <a:cubicBezTo>
                    <a:pt x="468" y="241"/>
                    <a:pt x="454" y="224"/>
                    <a:pt x="454" y="224"/>
                  </a:cubicBezTo>
                  <a:cubicBezTo>
                    <a:pt x="454" y="224"/>
                    <a:pt x="454" y="224"/>
                    <a:pt x="438" y="209"/>
                  </a:cubicBezTo>
                  <a:cubicBezTo>
                    <a:pt x="423" y="194"/>
                    <a:pt x="406" y="199"/>
                    <a:pt x="389" y="199"/>
                  </a:cubicBezTo>
                  <a:cubicBezTo>
                    <a:pt x="373" y="199"/>
                    <a:pt x="376" y="211"/>
                    <a:pt x="376" y="211"/>
                  </a:cubicBezTo>
                  <a:cubicBezTo>
                    <a:pt x="376" y="211"/>
                    <a:pt x="373" y="242"/>
                    <a:pt x="370" y="291"/>
                  </a:cubicBezTo>
                  <a:cubicBezTo>
                    <a:pt x="368" y="341"/>
                    <a:pt x="360" y="347"/>
                    <a:pt x="357" y="343"/>
                  </a:cubicBezTo>
                  <a:cubicBezTo>
                    <a:pt x="354" y="338"/>
                    <a:pt x="350" y="313"/>
                    <a:pt x="350" y="305"/>
                  </a:cubicBezTo>
                  <a:cubicBezTo>
                    <a:pt x="350" y="298"/>
                    <a:pt x="345" y="264"/>
                    <a:pt x="347" y="230"/>
                  </a:cubicBezTo>
                  <a:cubicBezTo>
                    <a:pt x="350" y="195"/>
                    <a:pt x="356" y="210"/>
                    <a:pt x="334" y="201"/>
                  </a:cubicBezTo>
                  <a:cubicBezTo>
                    <a:pt x="311" y="192"/>
                    <a:pt x="323" y="182"/>
                    <a:pt x="331" y="182"/>
                  </a:cubicBezTo>
                  <a:cubicBezTo>
                    <a:pt x="338" y="182"/>
                    <a:pt x="350" y="189"/>
                    <a:pt x="352" y="181"/>
                  </a:cubicBezTo>
                  <a:cubicBezTo>
                    <a:pt x="356" y="160"/>
                    <a:pt x="359" y="141"/>
                    <a:pt x="347" y="136"/>
                  </a:cubicBezTo>
                  <a:cubicBezTo>
                    <a:pt x="322" y="127"/>
                    <a:pt x="332" y="121"/>
                    <a:pt x="341" y="118"/>
                  </a:cubicBezTo>
                  <a:cubicBezTo>
                    <a:pt x="350" y="115"/>
                    <a:pt x="352" y="94"/>
                    <a:pt x="339" y="99"/>
                  </a:cubicBezTo>
                  <a:cubicBezTo>
                    <a:pt x="313" y="107"/>
                    <a:pt x="316" y="85"/>
                    <a:pt x="321" y="82"/>
                  </a:cubicBezTo>
                  <a:cubicBezTo>
                    <a:pt x="325" y="79"/>
                    <a:pt x="334" y="83"/>
                    <a:pt x="331" y="62"/>
                  </a:cubicBezTo>
                  <a:cubicBezTo>
                    <a:pt x="328" y="41"/>
                    <a:pt x="347" y="34"/>
                    <a:pt x="351" y="53"/>
                  </a:cubicBezTo>
                  <a:cubicBezTo>
                    <a:pt x="354" y="73"/>
                    <a:pt x="363" y="112"/>
                    <a:pt x="369" y="103"/>
                  </a:cubicBezTo>
                  <a:cubicBezTo>
                    <a:pt x="375" y="94"/>
                    <a:pt x="385" y="57"/>
                    <a:pt x="395" y="41"/>
                  </a:cubicBezTo>
                  <a:cubicBezTo>
                    <a:pt x="406" y="24"/>
                    <a:pt x="418" y="38"/>
                    <a:pt x="415" y="47"/>
                  </a:cubicBezTo>
                  <a:cubicBezTo>
                    <a:pt x="401" y="88"/>
                    <a:pt x="426" y="90"/>
                    <a:pt x="426" y="90"/>
                  </a:cubicBezTo>
                  <a:cubicBezTo>
                    <a:pt x="426" y="90"/>
                    <a:pt x="423" y="96"/>
                    <a:pt x="409" y="95"/>
                  </a:cubicBezTo>
                  <a:cubicBezTo>
                    <a:pt x="382" y="92"/>
                    <a:pt x="393" y="110"/>
                    <a:pt x="405" y="115"/>
                  </a:cubicBezTo>
                  <a:cubicBezTo>
                    <a:pt x="431" y="124"/>
                    <a:pt x="414" y="130"/>
                    <a:pt x="401" y="130"/>
                  </a:cubicBezTo>
                  <a:cubicBezTo>
                    <a:pt x="387" y="130"/>
                    <a:pt x="381" y="134"/>
                    <a:pt x="378" y="148"/>
                  </a:cubicBezTo>
                  <a:cubicBezTo>
                    <a:pt x="369" y="191"/>
                    <a:pt x="401" y="181"/>
                    <a:pt x="401" y="181"/>
                  </a:cubicBezTo>
                  <a:cubicBezTo>
                    <a:pt x="452" y="195"/>
                    <a:pt x="528" y="188"/>
                    <a:pt x="528" y="188"/>
                  </a:cubicBezTo>
                  <a:cubicBezTo>
                    <a:pt x="543" y="192"/>
                    <a:pt x="552" y="189"/>
                    <a:pt x="558" y="181"/>
                  </a:cubicBezTo>
                  <a:lnTo>
                    <a:pt x="558" y="103"/>
                  </a:lnTo>
                  <a:cubicBezTo>
                    <a:pt x="556" y="93"/>
                    <a:pt x="555" y="84"/>
                    <a:pt x="554" y="76"/>
                  </a:cubicBezTo>
                  <a:close/>
                  <a:moveTo>
                    <a:pt x="231" y="77"/>
                  </a:moveTo>
                  <a:cubicBezTo>
                    <a:pt x="233" y="65"/>
                    <a:pt x="249" y="69"/>
                    <a:pt x="249" y="69"/>
                  </a:cubicBezTo>
                  <a:cubicBezTo>
                    <a:pt x="249" y="69"/>
                    <a:pt x="278" y="79"/>
                    <a:pt x="290" y="78"/>
                  </a:cubicBezTo>
                  <a:cubicBezTo>
                    <a:pt x="301" y="76"/>
                    <a:pt x="318" y="93"/>
                    <a:pt x="293" y="93"/>
                  </a:cubicBezTo>
                  <a:cubicBezTo>
                    <a:pt x="267" y="93"/>
                    <a:pt x="228" y="104"/>
                    <a:pt x="231" y="77"/>
                  </a:cubicBezTo>
                  <a:close/>
                  <a:moveTo>
                    <a:pt x="171" y="195"/>
                  </a:moveTo>
                  <a:cubicBezTo>
                    <a:pt x="153" y="195"/>
                    <a:pt x="46" y="237"/>
                    <a:pt x="45" y="128"/>
                  </a:cubicBezTo>
                  <a:cubicBezTo>
                    <a:pt x="45" y="104"/>
                    <a:pt x="39" y="83"/>
                    <a:pt x="69" y="98"/>
                  </a:cubicBezTo>
                  <a:cubicBezTo>
                    <a:pt x="99" y="112"/>
                    <a:pt x="72" y="111"/>
                    <a:pt x="137" y="108"/>
                  </a:cubicBezTo>
                  <a:cubicBezTo>
                    <a:pt x="137" y="108"/>
                    <a:pt x="184" y="110"/>
                    <a:pt x="191" y="106"/>
                  </a:cubicBezTo>
                  <a:cubicBezTo>
                    <a:pt x="199" y="101"/>
                    <a:pt x="192" y="91"/>
                    <a:pt x="207" y="91"/>
                  </a:cubicBezTo>
                  <a:cubicBezTo>
                    <a:pt x="222" y="90"/>
                    <a:pt x="220" y="105"/>
                    <a:pt x="220" y="105"/>
                  </a:cubicBezTo>
                  <a:cubicBezTo>
                    <a:pt x="220" y="105"/>
                    <a:pt x="207" y="124"/>
                    <a:pt x="305" y="111"/>
                  </a:cubicBezTo>
                  <a:cubicBezTo>
                    <a:pt x="317" y="109"/>
                    <a:pt x="327" y="121"/>
                    <a:pt x="302" y="121"/>
                  </a:cubicBezTo>
                  <a:cubicBezTo>
                    <a:pt x="290" y="122"/>
                    <a:pt x="272" y="128"/>
                    <a:pt x="278" y="143"/>
                  </a:cubicBezTo>
                  <a:cubicBezTo>
                    <a:pt x="284" y="158"/>
                    <a:pt x="276" y="256"/>
                    <a:pt x="276" y="256"/>
                  </a:cubicBezTo>
                  <a:cubicBezTo>
                    <a:pt x="276" y="256"/>
                    <a:pt x="271" y="274"/>
                    <a:pt x="262" y="245"/>
                  </a:cubicBezTo>
                  <a:cubicBezTo>
                    <a:pt x="259" y="235"/>
                    <a:pt x="262" y="144"/>
                    <a:pt x="260" y="137"/>
                  </a:cubicBezTo>
                  <a:cubicBezTo>
                    <a:pt x="259" y="129"/>
                    <a:pt x="217" y="122"/>
                    <a:pt x="215" y="154"/>
                  </a:cubicBezTo>
                  <a:cubicBezTo>
                    <a:pt x="214" y="185"/>
                    <a:pt x="205" y="195"/>
                    <a:pt x="171" y="195"/>
                  </a:cubicBezTo>
                  <a:close/>
                  <a:moveTo>
                    <a:pt x="237" y="231"/>
                  </a:moveTo>
                  <a:cubicBezTo>
                    <a:pt x="230" y="240"/>
                    <a:pt x="219" y="247"/>
                    <a:pt x="223" y="225"/>
                  </a:cubicBezTo>
                  <a:cubicBezTo>
                    <a:pt x="228" y="202"/>
                    <a:pt x="232" y="170"/>
                    <a:pt x="232" y="155"/>
                  </a:cubicBezTo>
                  <a:cubicBezTo>
                    <a:pt x="232" y="155"/>
                    <a:pt x="244" y="135"/>
                    <a:pt x="247" y="158"/>
                  </a:cubicBezTo>
                  <a:cubicBezTo>
                    <a:pt x="250" y="181"/>
                    <a:pt x="244" y="221"/>
                    <a:pt x="237" y="231"/>
                  </a:cubicBezTo>
                  <a:close/>
                  <a:moveTo>
                    <a:pt x="326" y="292"/>
                  </a:moveTo>
                  <a:cubicBezTo>
                    <a:pt x="327" y="320"/>
                    <a:pt x="355" y="400"/>
                    <a:pt x="286" y="399"/>
                  </a:cubicBezTo>
                  <a:cubicBezTo>
                    <a:pt x="217" y="398"/>
                    <a:pt x="214" y="409"/>
                    <a:pt x="215" y="321"/>
                  </a:cubicBezTo>
                  <a:cubicBezTo>
                    <a:pt x="216" y="236"/>
                    <a:pt x="225" y="253"/>
                    <a:pt x="230" y="264"/>
                  </a:cubicBezTo>
                  <a:cubicBezTo>
                    <a:pt x="230" y="264"/>
                    <a:pt x="253" y="318"/>
                    <a:pt x="309" y="277"/>
                  </a:cubicBezTo>
                  <a:cubicBezTo>
                    <a:pt x="319" y="269"/>
                    <a:pt x="324" y="263"/>
                    <a:pt x="326" y="292"/>
                  </a:cubicBezTo>
                  <a:close/>
                  <a:moveTo>
                    <a:pt x="318" y="133"/>
                  </a:moveTo>
                  <a:cubicBezTo>
                    <a:pt x="338" y="148"/>
                    <a:pt x="316" y="165"/>
                    <a:pt x="316" y="165"/>
                  </a:cubicBezTo>
                  <a:cubicBezTo>
                    <a:pt x="316" y="165"/>
                    <a:pt x="302" y="189"/>
                    <a:pt x="313" y="213"/>
                  </a:cubicBezTo>
                  <a:cubicBezTo>
                    <a:pt x="324" y="237"/>
                    <a:pt x="324" y="265"/>
                    <a:pt x="301" y="239"/>
                  </a:cubicBezTo>
                  <a:cubicBezTo>
                    <a:pt x="279" y="214"/>
                    <a:pt x="293" y="156"/>
                    <a:pt x="299" y="144"/>
                  </a:cubicBezTo>
                  <a:cubicBezTo>
                    <a:pt x="299" y="144"/>
                    <a:pt x="299" y="118"/>
                    <a:pt x="318" y="133"/>
                  </a:cubicBezTo>
                  <a:close/>
                  <a:moveTo>
                    <a:pt x="507" y="179"/>
                  </a:moveTo>
                  <a:cubicBezTo>
                    <a:pt x="498" y="185"/>
                    <a:pt x="507" y="179"/>
                    <a:pt x="465" y="177"/>
                  </a:cubicBezTo>
                  <a:cubicBezTo>
                    <a:pt x="423" y="176"/>
                    <a:pt x="461" y="162"/>
                    <a:pt x="461" y="162"/>
                  </a:cubicBezTo>
                  <a:cubicBezTo>
                    <a:pt x="565" y="166"/>
                    <a:pt x="516" y="173"/>
                    <a:pt x="507" y="179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3621" y="1287"/>
              <a:ext cx="238" cy="283"/>
            </a:xfrm>
            <a:custGeom>
              <a:avLst/>
              <a:gdLst/>
              <a:ahLst/>
              <a:cxnLst>
                <a:cxn ang="0">
                  <a:pos x="40" y="15"/>
                </a:cxn>
                <a:cxn ang="0">
                  <a:pos x="27" y="56"/>
                </a:cxn>
                <a:cxn ang="0">
                  <a:pos x="40" y="15"/>
                </a:cxn>
              </a:cxnLst>
              <a:rect l="0" t="0" r="r" b="b"/>
              <a:pathLst>
                <a:path w="47" h="56">
                  <a:moveTo>
                    <a:pt x="40" y="15"/>
                  </a:moveTo>
                  <a:cubicBezTo>
                    <a:pt x="37" y="0"/>
                    <a:pt x="0" y="23"/>
                    <a:pt x="27" y="56"/>
                  </a:cubicBezTo>
                  <a:cubicBezTo>
                    <a:pt x="27" y="56"/>
                    <a:pt x="47" y="49"/>
                    <a:pt x="40" y="1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3403" y="1403"/>
              <a:ext cx="208" cy="379"/>
            </a:xfrm>
            <a:custGeom>
              <a:avLst/>
              <a:gdLst/>
              <a:ahLst/>
              <a:cxnLst>
                <a:cxn ang="0">
                  <a:pos x="19" y="27"/>
                </a:cxn>
                <a:cxn ang="0">
                  <a:pos x="12" y="69"/>
                </a:cxn>
                <a:cxn ang="0">
                  <a:pos x="40" y="45"/>
                </a:cxn>
                <a:cxn ang="0">
                  <a:pos x="37" y="24"/>
                </a:cxn>
                <a:cxn ang="0">
                  <a:pos x="19" y="27"/>
                </a:cxn>
              </a:cxnLst>
              <a:rect l="0" t="0" r="r" b="b"/>
              <a:pathLst>
                <a:path w="41" h="75">
                  <a:moveTo>
                    <a:pt x="19" y="27"/>
                  </a:moveTo>
                  <a:cubicBezTo>
                    <a:pt x="0" y="54"/>
                    <a:pt x="6" y="63"/>
                    <a:pt x="12" y="69"/>
                  </a:cubicBezTo>
                  <a:cubicBezTo>
                    <a:pt x="18" y="75"/>
                    <a:pt x="30" y="74"/>
                    <a:pt x="40" y="45"/>
                  </a:cubicBezTo>
                  <a:cubicBezTo>
                    <a:pt x="40" y="45"/>
                    <a:pt x="32" y="31"/>
                    <a:pt x="37" y="24"/>
                  </a:cubicBezTo>
                  <a:cubicBezTo>
                    <a:pt x="41" y="16"/>
                    <a:pt x="38" y="0"/>
                    <a:pt x="19" y="2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3272" y="645"/>
              <a:ext cx="674" cy="318"/>
            </a:xfrm>
            <a:custGeom>
              <a:avLst/>
              <a:gdLst/>
              <a:ahLst/>
              <a:cxnLst>
                <a:cxn ang="0">
                  <a:pos x="112" y="4"/>
                </a:cxn>
                <a:cxn ang="0">
                  <a:pos x="24" y="4"/>
                </a:cxn>
                <a:cxn ang="0">
                  <a:pos x="2" y="25"/>
                </a:cxn>
                <a:cxn ang="0">
                  <a:pos x="60" y="58"/>
                </a:cxn>
                <a:cxn ang="0">
                  <a:pos x="96" y="54"/>
                </a:cxn>
                <a:cxn ang="0">
                  <a:pos x="113" y="53"/>
                </a:cxn>
                <a:cxn ang="0">
                  <a:pos x="112" y="4"/>
                </a:cxn>
              </a:cxnLst>
              <a:rect l="0" t="0" r="r" b="b"/>
              <a:pathLst>
                <a:path w="135" h="63">
                  <a:moveTo>
                    <a:pt x="112" y="4"/>
                  </a:moveTo>
                  <a:cubicBezTo>
                    <a:pt x="105" y="9"/>
                    <a:pt x="24" y="4"/>
                    <a:pt x="24" y="4"/>
                  </a:cubicBezTo>
                  <a:cubicBezTo>
                    <a:pt x="15" y="4"/>
                    <a:pt x="3" y="1"/>
                    <a:pt x="2" y="25"/>
                  </a:cubicBezTo>
                  <a:cubicBezTo>
                    <a:pt x="0" y="63"/>
                    <a:pt x="48" y="58"/>
                    <a:pt x="60" y="58"/>
                  </a:cubicBezTo>
                  <a:cubicBezTo>
                    <a:pt x="72" y="58"/>
                    <a:pt x="84" y="48"/>
                    <a:pt x="96" y="54"/>
                  </a:cubicBezTo>
                  <a:cubicBezTo>
                    <a:pt x="96" y="54"/>
                    <a:pt x="107" y="63"/>
                    <a:pt x="113" y="53"/>
                  </a:cubicBezTo>
                  <a:cubicBezTo>
                    <a:pt x="135" y="13"/>
                    <a:pt x="120" y="0"/>
                    <a:pt x="112" y="4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4046" y="1545"/>
              <a:ext cx="499" cy="516"/>
            </a:xfrm>
            <a:custGeom>
              <a:avLst/>
              <a:gdLst/>
              <a:ahLst/>
              <a:cxnLst>
                <a:cxn ang="0">
                  <a:pos x="67" y="5"/>
                </a:cxn>
                <a:cxn ang="0">
                  <a:pos x="31" y="5"/>
                </a:cxn>
                <a:cxn ang="0">
                  <a:pos x="12" y="57"/>
                </a:cxn>
                <a:cxn ang="0">
                  <a:pos x="79" y="62"/>
                </a:cxn>
                <a:cxn ang="0">
                  <a:pos x="67" y="5"/>
                </a:cxn>
              </a:cxnLst>
              <a:rect l="0" t="0" r="r" b="b"/>
              <a:pathLst>
                <a:path w="97" h="102">
                  <a:moveTo>
                    <a:pt x="67" y="5"/>
                  </a:moveTo>
                  <a:cubicBezTo>
                    <a:pt x="55" y="10"/>
                    <a:pt x="31" y="5"/>
                    <a:pt x="31" y="5"/>
                  </a:cubicBezTo>
                  <a:cubicBezTo>
                    <a:pt x="0" y="6"/>
                    <a:pt x="16" y="39"/>
                    <a:pt x="12" y="57"/>
                  </a:cubicBezTo>
                  <a:cubicBezTo>
                    <a:pt x="8" y="76"/>
                    <a:pt x="63" y="102"/>
                    <a:pt x="79" y="62"/>
                  </a:cubicBezTo>
                  <a:cubicBezTo>
                    <a:pt x="97" y="20"/>
                    <a:pt x="79" y="0"/>
                    <a:pt x="67" y="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5173" y="1024"/>
              <a:ext cx="501" cy="9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40" y="15"/>
                </a:cxn>
                <a:cxn ang="0">
                  <a:pos x="15" y="0"/>
                </a:cxn>
              </a:cxnLst>
              <a:rect l="0" t="0" r="r" b="b"/>
              <a:pathLst>
                <a:path w="99" h="19">
                  <a:moveTo>
                    <a:pt x="15" y="0"/>
                  </a:moveTo>
                  <a:cubicBezTo>
                    <a:pt x="0" y="0"/>
                    <a:pt x="19" y="19"/>
                    <a:pt x="40" y="15"/>
                  </a:cubicBezTo>
                  <a:cubicBezTo>
                    <a:pt x="99" y="1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5340" y="1004"/>
              <a:ext cx="385" cy="237"/>
            </a:xfrm>
            <a:custGeom>
              <a:avLst/>
              <a:gdLst/>
              <a:ahLst/>
              <a:cxnLst>
                <a:cxn ang="0">
                  <a:pos x="21" y="37"/>
                </a:cxn>
                <a:cxn ang="0">
                  <a:pos x="70" y="17"/>
                </a:cxn>
                <a:cxn ang="0">
                  <a:pos x="48" y="3"/>
                </a:cxn>
                <a:cxn ang="0">
                  <a:pos x="19" y="32"/>
                </a:cxn>
                <a:cxn ang="0">
                  <a:pos x="21" y="37"/>
                </a:cxn>
              </a:cxnLst>
              <a:rect l="0" t="0" r="r" b="b"/>
              <a:pathLst>
                <a:path w="76" h="47">
                  <a:moveTo>
                    <a:pt x="21" y="37"/>
                  </a:moveTo>
                  <a:cubicBezTo>
                    <a:pt x="21" y="37"/>
                    <a:pt x="50" y="47"/>
                    <a:pt x="70" y="17"/>
                  </a:cubicBezTo>
                  <a:cubicBezTo>
                    <a:pt x="76" y="7"/>
                    <a:pt x="65" y="0"/>
                    <a:pt x="48" y="3"/>
                  </a:cubicBezTo>
                  <a:cubicBezTo>
                    <a:pt x="39" y="5"/>
                    <a:pt x="39" y="32"/>
                    <a:pt x="19" y="32"/>
                  </a:cubicBezTo>
                  <a:cubicBezTo>
                    <a:pt x="0" y="32"/>
                    <a:pt x="21" y="37"/>
                    <a:pt x="21" y="3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5325" y="1201"/>
              <a:ext cx="415" cy="187"/>
            </a:xfrm>
            <a:custGeom>
              <a:avLst/>
              <a:gdLst/>
              <a:ahLst/>
              <a:cxnLst>
                <a:cxn ang="0">
                  <a:pos x="72" y="6"/>
                </a:cxn>
                <a:cxn ang="0">
                  <a:pos x="24" y="17"/>
                </a:cxn>
                <a:cxn ang="0">
                  <a:pos x="17" y="26"/>
                </a:cxn>
                <a:cxn ang="0">
                  <a:pos x="76" y="23"/>
                </a:cxn>
                <a:cxn ang="0">
                  <a:pos x="82" y="20"/>
                </a:cxn>
                <a:cxn ang="0">
                  <a:pos x="82" y="0"/>
                </a:cxn>
                <a:cxn ang="0">
                  <a:pos x="72" y="6"/>
                </a:cxn>
              </a:cxnLst>
              <a:rect l="0" t="0" r="r" b="b"/>
              <a:pathLst>
                <a:path w="82" h="37">
                  <a:moveTo>
                    <a:pt x="72" y="6"/>
                  </a:moveTo>
                  <a:cubicBezTo>
                    <a:pt x="57" y="23"/>
                    <a:pt x="24" y="17"/>
                    <a:pt x="24" y="17"/>
                  </a:cubicBezTo>
                  <a:cubicBezTo>
                    <a:pt x="24" y="17"/>
                    <a:pt x="0" y="16"/>
                    <a:pt x="17" y="26"/>
                  </a:cubicBezTo>
                  <a:cubicBezTo>
                    <a:pt x="33" y="37"/>
                    <a:pt x="53" y="32"/>
                    <a:pt x="76" y="23"/>
                  </a:cubicBezTo>
                  <a:cubicBezTo>
                    <a:pt x="78" y="22"/>
                    <a:pt x="80" y="21"/>
                    <a:pt x="82" y="20"/>
                  </a:cubicBezTo>
                  <a:lnTo>
                    <a:pt x="82" y="0"/>
                  </a:lnTo>
                  <a:cubicBezTo>
                    <a:pt x="79" y="1"/>
                    <a:pt x="75" y="2"/>
                    <a:pt x="72" y="6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5001" y="1378"/>
              <a:ext cx="698" cy="167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8" y="14"/>
                </a:cxn>
                <a:cxn ang="0">
                  <a:pos x="57" y="22"/>
                </a:cxn>
                <a:cxn ang="0">
                  <a:pos x="117" y="23"/>
                </a:cxn>
                <a:cxn ang="0">
                  <a:pos x="114" y="8"/>
                </a:cxn>
                <a:cxn ang="0">
                  <a:pos x="82" y="3"/>
                </a:cxn>
                <a:cxn ang="0">
                  <a:pos x="21" y="1"/>
                </a:cxn>
              </a:cxnLst>
              <a:rect l="0" t="0" r="r" b="b"/>
              <a:pathLst>
                <a:path w="138" h="33">
                  <a:moveTo>
                    <a:pt x="21" y="1"/>
                  </a:moveTo>
                  <a:cubicBezTo>
                    <a:pt x="21" y="1"/>
                    <a:pt x="0" y="8"/>
                    <a:pt x="8" y="14"/>
                  </a:cubicBezTo>
                  <a:cubicBezTo>
                    <a:pt x="15" y="20"/>
                    <a:pt x="48" y="22"/>
                    <a:pt x="57" y="22"/>
                  </a:cubicBezTo>
                  <a:cubicBezTo>
                    <a:pt x="66" y="22"/>
                    <a:pt x="96" y="33"/>
                    <a:pt x="117" y="23"/>
                  </a:cubicBezTo>
                  <a:cubicBezTo>
                    <a:pt x="138" y="12"/>
                    <a:pt x="123" y="9"/>
                    <a:pt x="114" y="8"/>
                  </a:cubicBezTo>
                  <a:cubicBezTo>
                    <a:pt x="105" y="6"/>
                    <a:pt x="102" y="0"/>
                    <a:pt x="82" y="3"/>
                  </a:cubicBezTo>
                  <a:cubicBezTo>
                    <a:pt x="37" y="11"/>
                    <a:pt x="21" y="1"/>
                    <a:pt x="21" y="1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5077" y="1540"/>
              <a:ext cx="567" cy="146"/>
            </a:xfrm>
            <a:custGeom>
              <a:avLst/>
              <a:gdLst/>
              <a:ahLst/>
              <a:cxnLst>
                <a:cxn ang="0">
                  <a:pos x="98" y="19"/>
                </a:cxn>
                <a:cxn ang="0">
                  <a:pos x="103" y="4"/>
                </a:cxn>
                <a:cxn ang="0">
                  <a:pos x="74" y="10"/>
                </a:cxn>
                <a:cxn ang="0">
                  <a:pos x="36" y="6"/>
                </a:cxn>
                <a:cxn ang="0">
                  <a:pos x="2" y="4"/>
                </a:cxn>
                <a:cxn ang="0">
                  <a:pos x="98" y="19"/>
                </a:cxn>
              </a:cxnLst>
              <a:rect l="0" t="0" r="r" b="b"/>
              <a:pathLst>
                <a:path w="112" h="29">
                  <a:moveTo>
                    <a:pt x="98" y="19"/>
                  </a:moveTo>
                  <a:cubicBezTo>
                    <a:pt x="112" y="13"/>
                    <a:pt x="111" y="0"/>
                    <a:pt x="103" y="4"/>
                  </a:cubicBezTo>
                  <a:cubicBezTo>
                    <a:pt x="96" y="9"/>
                    <a:pt x="83" y="10"/>
                    <a:pt x="74" y="10"/>
                  </a:cubicBezTo>
                  <a:cubicBezTo>
                    <a:pt x="65" y="11"/>
                    <a:pt x="45" y="3"/>
                    <a:pt x="36" y="6"/>
                  </a:cubicBezTo>
                  <a:cubicBezTo>
                    <a:pt x="27" y="9"/>
                    <a:pt x="2" y="4"/>
                    <a:pt x="2" y="4"/>
                  </a:cubicBezTo>
                  <a:cubicBezTo>
                    <a:pt x="0" y="29"/>
                    <a:pt x="83" y="25"/>
                    <a:pt x="98" y="19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5042" y="1656"/>
              <a:ext cx="584" cy="480"/>
            </a:xfrm>
            <a:custGeom>
              <a:avLst/>
              <a:gdLst/>
              <a:ahLst/>
              <a:cxnLst>
                <a:cxn ang="0">
                  <a:pos x="3" y="53"/>
                </a:cxn>
                <a:cxn ang="0">
                  <a:pos x="26" y="54"/>
                </a:cxn>
                <a:cxn ang="0">
                  <a:pos x="50" y="77"/>
                </a:cxn>
                <a:cxn ang="0">
                  <a:pos x="59" y="84"/>
                </a:cxn>
                <a:cxn ang="0">
                  <a:pos x="81" y="52"/>
                </a:cxn>
                <a:cxn ang="0">
                  <a:pos x="111" y="52"/>
                </a:cxn>
                <a:cxn ang="0">
                  <a:pos x="79" y="27"/>
                </a:cxn>
                <a:cxn ang="0">
                  <a:pos x="37" y="16"/>
                </a:cxn>
                <a:cxn ang="0">
                  <a:pos x="12" y="41"/>
                </a:cxn>
                <a:cxn ang="0">
                  <a:pos x="3" y="53"/>
                </a:cxn>
              </a:cxnLst>
              <a:rect l="0" t="0" r="r" b="b"/>
              <a:pathLst>
                <a:path w="115" h="95">
                  <a:moveTo>
                    <a:pt x="3" y="53"/>
                  </a:moveTo>
                  <a:cubicBezTo>
                    <a:pt x="5" y="60"/>
                    <a:pt x="14" y="68"/>
                    <a:pt x="26" y="54"/>
                  </a:cubicBezTo>
                  <a:cubicBezTo>
                    <a:pt x="48" y="29"/>
                    <a:pt x="48" y="72"/>
                    <a:pt x="50" y="77"/>
                  </a:cubicBezTo>
                  <a:cubicBezTo>
                    <a:pt x="51" y="81"/>
                    <a:pt x="54" y="95"/>
                    <a:pt x="59" y="84"/>
                  </a:cubicBezTo>
                  <a:cubicBezTo>
                    <a:pt x="63" y="74"/>
                    <a:pt x="70" y="39"/>
                    <a:pt x="81" y="52"/>
                  </a:cubicBezTo>
                  <a:cubicBezTo>
                    <a:pt x="100" y="76"/>
                    <a:pt x="115" y="54"/>
                    <a:pt x="111" y="52"/>
                  </a:cubicBezTo>
                  <a:cubicBezTo>
                    <a:pt x="106" y="51"/>
                    <a:pt x="79" y="37"/>
                    <a:pt x="79" y="27"/>
                  </a:cubicBezTo>
                  <a:cubicBezTo>
                    <a:pt x="79" y="16"/>
                    <a:pt x="42" y="0"/>
                    <a:pt x="37" y="16"/>
                  </a:cubicBezTo>
                  <a:cubicBezTo>
                    <a:pt x="33" y="33"/>
                    <a:pt x="12" y="41"/>
                    <a:pt x="12" y="41"/>
                  </a:cubicBezTo>
                  <a:cubicBezTo>
                    <a:pt x="0" y="44"/>
                    <a:pt x="2" y="45"/>
                    <a:pt x="3" y="5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5421" y="1464"/>
              <a:ext cx="329" cy="854"/>
            </a:xfrm>
            <a:custGeom>
              <a:avLst/>
              <a:gdLst/>
              <a:ahLst/>
              <a:cxnLst>
                <a:cxn ang="0">
                  <a:pos x="51" y="40"/>
                </a:cxn>
                <a:cxn ang="0">
                  <a:pos x="22" y="49"/>
                </a:cxn>
                <a:cxn ang="0">
                  <a:pos x="22" y="59"/>
                </a:cxn>
                <a:cxn ang="0">
                  <a:pos x="50" y="90"/>
                </a:cxn>
                <a:cxn ang="0">
                  <a:pos x="34" y="118"/>
                </a:cxn>
                <a:cxn ang="0">
                  <a:pos x="0" y="148"/>
                </a:cxn>
                <a:cxn ang="0">
                  <a:pos x="17" y="155"/>
                </a:cxn>
                <a:cxn ang="0">
                  <a:pos x="47" y="166"/>
                </a:cxn>
                <a:cxn ang="0">
                  <a:pos x="63" y="162"/>
                </a:cxn>
                <a:cxn ang="0">
                  <a:pos x="65" y="0"/>
                </a:cxn>
                <a:cxn ang="0">
                  <a:pos x="51" y="40"/>
                </a:cxn>
              </a:cxnLst>
              <a:rect l="0" t="0" r="r" b="b"/>
              <a:pathLst>
                <a:path w="65" h="169">
                  <a:moveTo>
                    <a:pt x="51" y="40"/>
                  </a:moveTo>
                  <a:cubicBezTo>
                    <a:pt x="44" y="46"/>
                    <a:pt x="30" y="49"/>
                    <a:pt x="22" y="49"/>
                  </a:cubicBezTo>
                  <a:cubicBezTo>
                    <a:pt x="13" y="48"/>
                    <a:pt x="14" y="56"/>
                    <a:pt x="22" y="59"/>
                  </a:cubicBezTo>
                  <a:cubicBezTo>
                    <a:pt x="30" y="62"/>
                    <a:pt x="49" y="75"/>
                    <a:pt x="50" y="90"/>
                  </a:cubicBezTo>
                  <a:cubicBezTo>
                    <a:pt x="50" y="104"/>
                    <a:pt x="51" y="115"/>
                    <a:pt x="34" y="118"/>
                  </a:cubicBezTo>
                  <a:cubicBezTo>
                    <a:pt x="18" y="122"/>
                    <a:pt x="3" y="124"/>
                    <a:pt x="0" y="148"/>
                  </a:cubicBezTo>
                  <a:cubicBezTo>
                    <a:pt x="0" y="148"/>
                    <a:pt x="10" y="154"/>
                    <a:pt x="17" y="155"/>
                  </a:cubicBezTo>
                  <a:cubicBezTo>
                    <a:pt x="23" y="155"/>
                    <a:pt x="42" y="163"/>
                    <a:pt x="47" y="166"/>
                  </a:cubicBezTo>
                  <a:cubicBezTo>
                    <a:pt x="51" y="169"/>
                    <a:pt x="58" y="167"/>
                    <a:pt x="63" y="162"/>
                  </a:cubicBezTo>
                  <a:lnTo>
                    <a:pt x="65" y="0"/>
                  </a:lnTo>
                  <a:cubicBezTo>
                    <a:pt x="64" y="8"/>
                    <a:pt x="58" y="36"/>
                    <a:pt x="51" y="4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9" name="Group 17"/>
          <p:cNvGrpSpPr/>
          <p:nvPr/>
        </p:nvGrpSpPr>
        <p:grpSpPr bwMode="auto">
          <a:xfrm>
            <a:off x="554038" y="36513"/>
            <a:ext cx="7891462" cy="6821487"/>
            <a:chOff x="349" y="23"/>
            <a:chExt cx="4971" cy="4297"/>
          </a:xfrm>
        </p:grpSpPr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auto"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Freeform 23"/>
            <p:cNvSpPr>
              <a:spLocks noEditPoints="1"/>
            </p:cNvSpPr>
            <p:nvPr/>
          </p:nvSpPr>
          <p:spPr bwMode="auto"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auto"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2" name="Freeform 50"/>
            <p:cNvSpPr>
              <a:spLocks noEditPoints="1"/>
            </p:cNvSpPr>
            <p:nvPr/>
          </p:nvSpPr>
          <p:spPr bwMode="auto"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3" name="Freeform 61"/>
            <p:cNvSpPr>
              <a:spLocks noEditPoints="1"/>
            </p:cNvSpPr>
            <p:nvPr/>
          </p:nvSpPr>
          <p:spPr bwMode="auto"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6" name="Freeform 64"/>
            <p:cNvSpPr>
              <a:spLocks noEditPoints="1"/>
            </p:cNvSpPr>
            <p:nvPr/>
          </p:nvSpPr>
          <p:spPr bwMode="auto"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0" name="Freeform 68"/>
            <p:cNvSpPr>
              <a:spLocks noEditPoints="1"/>
            </p:cNvSpPr>
            <p:nvPr/>
          </p:nvSpPr>
          <p:spPr bwMode="auto"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2" name="Freeform 70"/>
            <p:cNvSpPr>
              <a:spLocks noEditPoints="1"/>
            </p:cNvSpPr>
            <p:nvPr/>
          </p:nvSpPr>
          <p:spPr bwMode="auto"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3" name="Freeform 71"/>
            <p:cNvSpPr>
              <a:spLocks noEditPoints="1"/>
            </p:cNvSpPr>
            <p:nvPr/>
          </p:nvSpPr>
          <p:spPr bwMode="auto"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4" name="Freeform 72"/>
            <p:cNvSpPr>
              <a:spLocks noEditPoints="1"/>
            </p:cNvSpPr>
            <p:nvPr/>
          </p:nvSpPr>
          <p:spPr bwMode="auto"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6" name="Freeform 74"/>
            <p:cNvSpPr>
              <a:spLocks noEditPoints="1"/>
            </p:cNvSpPr>
            <p:nvPr/>
          </p:nvSpPr>
          <p:spPr bwMode="auto"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7" name="Freeform 75"/>
            <p:cNvSpPr>
              <a:spLocks noEditPoints="1"/>
            </p:cNvSpPr>
            <p:nvPr/>
          </p:nvSpPr>
          <p:spPr bwMode="auto"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8" name="Freeform 76"/>
            <p:cNvSpPr>
              <a:spLocks noEditPoints="1"/>
            </p:cNvSpPr>
            <p:nvPr/>
          </p:nvSpPr>
          <p:spPr bwMode="auto"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1" name="Freeform 79"/>
            <p:cNvSpPr>
              <a:spLocks noEditPoints="1"/>
            </p:cNvSpPr>
            <p:nvPr/>
          </p:nvSpPr>
          <p:spPr bwMode="auto"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2" name="Freeform 80"/>
            <p:cNvSpPr>
              <a:spLocks noEditPoints="1"/>
            </p:cNvSpPr>
            <p:nvPr/>
          </p:nvSpPr>
          <p:spPr bwMode="auto"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4" name="Freeform 82"/>
            <p:cNvSpPr>
              <a:spLocks noEditPoints="1"/>
            </p:cNvSpPr>
            <p:nvPr/>
          </p:nvSpPr>
          <p:spPr bwMode="auto"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9" name="Freeform 87"/>
            <p:cNvSpPr>
              <a:spLocks noEditPoints="1"/>
            </p:cNvSpPr>
            <p:nvPr/>
          </p:nvSpPr>
          <p:spPr bwMode="auto"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1" name="Rectangle 89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3" name="Freeform 91"/>
            <p:cNvSpPr>
              <a:spLocks noEditPoints="1"/>
            </p:cNvSpPr>
            <p:nvPr/>
          </p:nvSpPr>
          <p:spPr bwMode="auto"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4" name="Freeform 92"/>
            <p:cNvSpPr>
              <a:spLocks noEditPoints="1"/>
            </p:cNvSpPr>
            <p:nvPr/>
          </p:nvSpPr>
          <p:spPr bwMode="auto"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6" name="Freeform 94"/>
            <p:cNvSpPr>
              <a:spLocks noEditPoints="1"/>
            </p:cNvSpPr>
            <p:nvPr/>
          </p:nvSpPr>
          <p:spPr bwMode="auto"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7" name="Freeform 95"/>
            <p:cNvSpPr>
              <a:spLocks noEditPoints="1"/>
            </p:cNvSpPr>
            <p:nvPr/>
          </p:nvSpPr>
          <p:spPr bwMode="auto"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8" name="Freeform 96"/>
            <p:cNvSpPr>
              <a:spLocks noEditPoints="1"/>
            </p:cNvSpPr>
            <p:nvPr/>
          </p:nvSpPr>
          <p:spPr bwMode="auto"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9" name="Freeform 97"/>
            <p:cNvSpPr>
              <a:spLocks noEditPoints="1"/>
            </p:cNvSpPr>
            <p:nvPr/>
          </p:nvSpPr>
          <p:spPr bwMode="auto"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0" name="Freeform 98"/>
            <p:cNvSpPr>
              <a:spLocks noEditPoints="1"/>
            </p:cNvSpPr>
            <p:nvPr/>
          </p:nvSpPr>
          <p:spPr bwMode="auto"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1" name="Freeform 99"/>
            <p:cNvSpPr>
              <a:spLocks noEditPoints="1"/>
            </p:cNvSpPr>
            <p:nvPr/>
          </p:nvSpPr>
          <p:spPr bwMode="auto"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2" name="Freeform 100"/>
            <p:cNvSpPr>
              <a:spLocks noEditPoints="1"/>
            </p:cNvSpPr>
            <p:nvPr/>
          </p:nvSpPr>
          <p:spPr bwMode="auto"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3" name="Rectangle 101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4" name="Rectangle 102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5" name="Freeform 103"/>
            <p:cNvSpPr>
              <a:spLocks noEditPoints="1"/>
            </p:cNvSpPr>
            <p:nvPr/>
          </p:nvSpPr>
          <p:spPr bwMode="auto"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6" name="Freeform 104"/>
            <p:cNvSpPr>
              <a:spLocks noEditPoints="1"/>
            </p:cNvSpPr>
            <p:nvPr/>
          </p:nvSpPr>
          <p:spPr bwMode="auto"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7" name="Freeform 105"/>
            <p:cNvSpPr>
              <a:spLocks noEditPoints="1"/>
            </p:cNvSpPr>
            <p:nvPr/>
          </p:nvSpPr>
          <p:spPr bwMode="auto"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8" name="Freeform 106"/>
            <p:cNvSpPr>
              <a:spLocks noEditPoints="1"/>
            </p:cNvSpPr>
            <p:nvPr/>
          </p:nvSpPr>
          <p:spPr bwMode="auto"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9" name="Freeform 107"/>
            <p:cNvSpPr>
              <a:spLocks noEditPoints="1"/>
            </p:cNvSpPr>
            <p:nvPr/>
          </p:nvSpPr>
          <p:spPr bwMode="auto"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0" name="Freeform 108"/>
            <p:cNvSpPr>
              <a:spLocks noEditPoints="1"/>
            </p:cNvSpPr>
            <p:nvPr/>
          </p:nvSpPr>
          <p:spPr bwMode="auto"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" name="Freeform 109"/>
            <p:cNvSpPr>
              <a:spLocks noEditPoints="1"/>
            </p:cNvSpPr>
            <p:nvPr/>
          </p:nvSpPr>
          <p:spPr bwMode="auto"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" name="Freeform 110"/>
            <p:cNvSpPr>
              <a:spLocks noEditPoints="1"/>
            </p:cNvSpPr>
            <p:nvPr/>
          </p:nvSpPr>
          <p:spPr bwMode="auto"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3" name="Freeform 111"/>
            <p:cNvSpPr>
              <a:spLocks noEditPoints="1"/>
            </p:cNvSpPr>
            <p:nvPr/>
          </p:nvSpPr>
          <p:spPr bwMode="auto"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4" name="Freeform 112"/>
            <p:cNvSpPr>
              <a:spLocks noEditPoints="1"/>
            </p:cNvSpPr>
            <p:nvPr/>
          </p:nvSpPr>
          <p:spPr bwMode="auto"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6" name="Rectangle 114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7" name="Freeform 115"/>
            <p:cNvSpPr>
              <a:spLocks noEditPoints="1"/>
            </p:cNvSpPr>
            <p:nvPr/>
          </p:nvSpPr>
          <p:spPr bwMode="auto"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8" name="Freeform 116"/>
            <p:cNvSpPr>
              <a:spLocks noEditPoints="1"/>
            </p:cNvSpPr>
            <p:nvPr/>
          </p:nvSpPr>
          <p:spPr bwMode="auto"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9" name="Freeform 117"/>
            <p:cNvSpPr>
              <a:spLocks noEditPoints="1"/>
            </p:cNvSpPr>
            <p:nvPr/>
          </p:nvSpPr>
          <p:spPr bwMode="auto"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0" name="Freeform 118"/>
            <p:cNvSpPr>
              <a:spLocks noEditPoints="1"/>
            </p:cNvSpPr>
            <p:nvPr/>
          </p:nvSpPr>
          <p:spPr bwMode="auto"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1" name="Freeform 119"/>
            <p:cNvSpPr>
              <a:spLocks noEditPoints="1"/>
            </p:cNvSpPr>
            <p:nvPr/>
          </p:nvSpPr>
          <p:spPr bwMode="auto"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2" name="Freeform 120"/>
            <p:cNvSpPr>
              <a:spLocks noEditPoints="1"/>
            </p:cNvSpPr>
            <p:nvPr/>
          </p:nvSpPr>
          <p:spPr bwMode="auto"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" name="Freeform 121"/>
            <p:cNvSpPr>
              <a:spLocks noEditPoints="1"/>
            </p:cNvSpPr>
            <p:nvPr/>
          </p:nvSpPr>
          <p:spPr bwMode="auto"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4" name="Freeform 122"/>
            <p:cNvSpPr>
              <a:spLocks noEditPoints="1"/>
            </p:cNvSpPr>
            <p:nvPr/>
          </p:nvSpPr>
          <p:spPr bwMode="auto"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" name="Freeform 123"/>
            <p:cNvSpPr>
              <a:spLocks noEditPoints="1"/>
            </p:cNvSpPr>
            <p:nvPr/>
          </p:nvSpPr>
          <p:spPr bwMode="auto"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" name="Freeform 124"/>
            <p:cNvSpPr>
              <a:spLocks noEditPoints="1"/>
            </p:cNvSpPr>
            <p:nvPr/>
          </p:nvSpPr>
          <p:spPr bwMode="auto"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7" name="Rectangle 125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8" name="Rectangle 126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9" name="Freeform 127"/>
            <p:cNvSpPr>
              <a:spLocks noEditPoints="1"/>
            </p:cNvSpPr>
            <p:nvPr/>
          </p:nvSpPr>
          <p:spPr bwMode="auto"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0" name="Freeform 128"/>
            <p:cNvSpPr>
              <a:spLocks noEditPoints="1"/>
            </p:cNvSpPr>
            <p:nvPr/>
          </p:nvSpPr>
          <p:spPr bwMode="auto"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1" name="Freeform 129"/>
            <p:cNvSpPr>
              <a:spLocks noEditPoints="1"/>
            </p:cNvSpPr>
            <p:nvPr/>
          </p:nvSpPr>
          <p:spPr bwMode="auto"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2" name="Freeform 130"/>
            <p:cNvSpPr>
              <a:spLocks noEditPoints="1"/>
            </p:cNvSpPr>
            <p:nvPr/>
          </p:nvSpPr>
          <p:spPr bwMode="auto"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3" name="Freeform 131"/>
            <p:cNvSpPr>
              <a:spLocks noEditPoints="1"/>
            </p:cNvSpPr>
            <p:nvPr/>
          </p:nvSpPr>
          <p:spPr bwMode="auto"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4" name="Freeform 132"/>
            <p:cNvSpPr>
              <a:spLocks noEditPoints="1"/>
            </p:cNvSpPr>
            <p:nvPr/>
          </p:nvSpPr>
          <p:spPr bwMode="auto"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5" name="Freeform 133"/>
            <p:cNvSpPr>
              <a:spLocks noEditPoints="1"/>
            </p:cNvSpPr>
            <p:nvPr/>
          </p:nvSpPr>
          <p:spPr bwMode="auto"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6" name="Freeform 134"/>
            <p:cNvSpPr>
              <a:spLocks noEditPoints="1"/>
            </p:cNvSpPr>
            <p:nvPr/>
          </p:nvSpPr>
          <p:spPr bwMode="auto"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8" name="Freeform 136"/>
            <p:cNvSpPr>
              <a:spLocks noEditPoints="1"/>
            </p:cNvSpPr>
            <p:nvPr/>
          </p:nvSpPr>
          <p:spPr bwMode="auto"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2" name="Freeform 140"/>
            <p:cNvSpPr>
              <a:spLocks noEditPoints="1"/>
            </p:cNvSpPr>
            <p:nvPr/>
          </p:nvSpPr>
          <p:spPr bwMode="auto"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" name="Freeform 141"/>
            <p:cNvSpPr>
              <a:spLocks noEditPoints="1"/>
            </p:cNvSpPr>
            <p:nvPr/>
          </p:nvSpPr>
          <p:spPr bwMode="auto"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4" name="Freeform 142"/>
            <p:cNvSpPr>
              <a:spLocks noEditPoints="1"/>
            </p:cNvSpPr>
            <p:nvPr/>
          </p:nvSpPr>
          <p:spPr bwMode="auto"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5" name="Freeform 143"/>
            <p:cNvSpPr>
              <a:spLocks noEditPoints="1"/>
            </p:cNvSpPr>
            <p:nvPr/>
          </p:nvSpPr>
          <p:spPr bwMode="auto"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6" name="Freeform 144"/>
            <p:cNvSpPr>
              <a:spLocks noEditPoints="1"/>
            </p:cNvSpPr>
            <p:nvPr/>
          </p:nvSpPr>
          <p:spPr bwMode="auto"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7" name="Freeform 145"/>
            <p:cNvSpPr>
              <a:spLocks noEditPoints="1"/>
            </p:cNvSpPr>
            <p:nvPr/>
          </p:nvSpPr>
          <p:spPr bwMode="auto"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8" name="Freeform 146"/>
            <p:cNvSpPr>
              <a:spLocks noEditPoints="1"/>
            </p:cNvSpPr>
            <p:nvPr/>
          </p:nvSpPr>
          <p:spPr bwMode="auto"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0" name="Freeform 148"/>
            <p:cNvSpPr>
              <a:spLocks noEditPoints="1"/>
            </p:cNvSpPr>
            <p:nvPr/>
          </p:nvSpPr>
          <p:spPr bwMode="auto"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1" name="Rectangle 149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2" name="Rectangle 150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" name="Freeform 151"/>
            <p:cNvSpPr>
              <a:spLocks noEditPoints="1"/>
            </p:cNvSpPr>
            <p:nvPr/>
          </p:nvSpPr>
          <p:spPr bwMode="auto"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4" name="Freeform 152"/>
            <p:cNvSpPr>
              <a:spLocks noEditPoints="1"/>
            </p:cNvSpPr>
            <p:nvPr/>
          </p:nvSpPr>
          <p:spPr bwMode="auto"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5" name="Freeform 153"/>
            <p:cNvSpPr>
              <a:spLocks noEditPoints="1"/>
            </p:cNvSpPr>
            <p:nvPr/>
          </p:nvSpPr>
          <p:spPr bwMode="auto"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6" name="Freeform 154"/>
            <p:cNvSpPr>
              <a:spLocks noEditPoints="1"/>
            </p:cNvSpPr>
            <p:nvPr/>
          </p:nvSpPr>
          <p:spPr bwMode="auto"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7" name="Freeform 155"/>
            <p:cNvSpPr>
              <a:spLocks noEditPoints="1"/>
            </p:cNvSpPr>
            <p:nvPr/>
          </p:nvSpPr>
          <p:spPr bwMode="auto"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8" name="Freeform 156"/>
            <p:cNvSpPr>
              <a:spLocks noEditPoints="1"/>
            </p:cNvSpPr>
            <p:nvPr/>
          </p:nvSpPr>
          <p:spPr bwMode="auto"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9" name="Freeform 157"/>
            <p:cNvSpPr>
              <a:spLocks noEditPoints="1"/>
            </p:cNvSpPr>
            <p:nvPr/>
          </p:nvSpPr>
          <p:spPr bwMode="auto"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0" name="Freeform 158"/>
            <p:cNvSpPr>
              <a:spLocks noEditPoints="1"/>
            </p:cNvSpPr>
            <p:nvPr/>
          </p:nvSpPr>
          <p:spPr bwMode="auto"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1" name="Freeform 159"/>
            <p:cNvSpPr>
              <a:spLocks noEditPoints="1"/>
            </p:cNvSpPr>
            <p:nvPr/>
          </p:nvSpPr>
          <p:spPr bwMode="auto"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2" name="Freeform 160"/>
            <p:cNvSpPr>
              <a:spLocks noEditPoints="1"/>
            </p:cNvSpPr>
            <p:nvPr/>
          </p:nvSpPr>
          <p:spPr bwMode="auto"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" name="Rectangle 161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4" name="Freeform 162"/>
            <p:cNvSpPr/>
            <p:nvPr/>
          </p:nvSpPr>
          <p:spPr bwMode="auto"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65" name="Group 168"/>
          <p:cNvGrpSpPr/>
          <p:nvPr/>
        </p:nvGrpSpPr>
        <p:grpSpPr bwMode="auto">
          <a:xfrm>
            <a:off x="152400" y="4724400"/>
            <a:ext cx="1685925" cy="1557338"/>
            <a:chOff x="96" y="2784"/>
            <a:chExt cx="1062" cy="981"/>
          </a:xfrm>
        </p:grpSpPr>
        <p:sp>
          <p:nvSpPr>
            <p:cNvPr id="166" name="Freeform 169"/>
            <p:cNvSpPr/>
            <p:nvPr/>
          </p:nvSpPr>
          <p:spPr bwMode="auto"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7" name="Freeform 170"/>
            <p:cNvSpPr>
              <a:spLocks noEditPoints="1"/>
            </p:cNvSpPr>
            <p:nvPr/>
          </p:nvSpPr>
          <p:spPr bwMode="auto"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8" name="Freeform 171"/>
            <p:cNvSpPr/>
            <p:nvPr/>
          </p:nvSpPr>
          <p:spPr bwMode="auto"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9" name="Freeform 172"/>
            <p:cNvSpPr/>
            <p:nvPr/>
          </p:nvSpPr>
          <p:spPr bwMode="auto"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0" name="Freeform 173"/>
            <p:cNvSpPr/>
            <p:nvPr/>
          </p:nvSpPr>
          <p:spPr bwMode="auto"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1" name="Freeform 174"/>
            <p:cNvSpPr/>
            <p:nvPr/>
          </p:nvSpPr>
          <p:spPr bwMode="auto"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2" name="Freeform 175"/>
            <p:cNvSpPr/>
            <p:nvPr/>
          </p:nvSpPr>
          <p:spPr bwMode="auto"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3" name="Freeform 176"/>
            <p:cNvSpPr/>
            <p:nvPr/>
          </p:nvSpPr>
          <p:spPr bwMode="auto"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4" name="Freeform 177"/>
            <p:cNvSpPr/>
            <p:nvPr/>
          </p:nvSpPr>
          <p:spPr bwMode="auto"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5" name="Freeform 178"/>
            <p:cNvSpPr/>
            <p:nvPr/>
          </p:nvSpPr>
          <p:spPr bwMode="auto"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6" name="Freeform 179"/>
            <p:cNvSpPr/>
            <p:nvPr/>
          </p:nvSpPr>
          <p:spPr bwMode="auto"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7" name="Freeform 180"/>
            <p:cNvSpPr/>
            <p:nvPr/>
          </p:nvSpPr>
          <p:spPr bwMode="auto"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8" name="Freeform 181"/>
            <p:cNvSpPr/>
            <p:nvPr/>
          </p:nvSpPr>
          <p:spPr bwMode="auto"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folHlink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27139" name="Rectangle 163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27143" name="Rectangle 167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179" name="Rectangle 164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84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0" name="Rectangle 16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1" name="Rectangle 16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191D8D28-09B8-4E28-A1DD-3D32A2C2407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04CED-475B-4DC9-9B84-BDA97E79604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4013" y="228600"/>
            <a:ext cx="2135187" cy="587057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8450" y="228600"/>
            <a:ext cx="6253163" cy="587057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E4034-20CF-4DB0-87F5-BC8CDFCA28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8450" y="228600"/>
            <a:ext cx="854075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4000500" cy="44989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762500" y="1600200"/>
            <a:ext cx="4000500" cy="449897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5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2E6E2-80CB-4D2F-A008-4BCD18BBF91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298450" y="228600"/>
            <a:ext cx="8540750" cy="58705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9AB56-FF5B-4A6D-85D1-27C7DD2027E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2AEAF-F080-4B1B-A0B5-FE1E1DCA5F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025BC-1636-4589-AA92-12249268F3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40005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9533E-9DA8-4180-94A9-4EB9A17E841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D378E-1735-4FFA-A82E-7D234164C6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58587-6D45-4E8F-8A5E-18298995C5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61C5D-DF2D-465D-8057-D117F1A799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5F806-D72C-4F6F-BD75-154F9381245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Rectangle 25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2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D2EF0-D570-4062-AEA5-101EE2BFEB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CCECFF"/>
            </a:gs>
            <a:gs pos="100000">
              <a:srgbClr val="FFFFCC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566738" y="0"/>
            <a:ext cx="7891462" cy="6821488"/>
            <a:chOff x="349" y="23"/>
            <a:chExt cx="4971" cy="4297"/>
          </a:xfrm>
        </p:grpSpPr>
        <p:sp>
          <p:nvSpPr>
            <p:cNvPr id="125955" name="Rectangle 3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56" name="Freeform 4"/>
            <p:cNvSpPr>
              <a:spLocks noEditPoints="1"/>
            </p:cNvSpPr>
            <p:nvPr/>
          </p:nvSpPr>
          <p:spPr bwMode="auto"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57" name="Freeform 5"/>
            <p:cNvSpPr>
              <a:spLocks noEditPoints="1"/>
            </p:cNvSpPr>
            <p:nvPr/>
          </p:nvSpPr>
          <p:spPr bwMode="auto"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58" name="Freeform 6"/>
            <p:cNvSpPr>
              <a:spLocks noEditPoints="1"/>
            </p:cNvSpPr>
            <p:nvPr/>
          </p:nvSpPr>
          <p:spPr bwMode="auto"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59" name="Freeform 7"/>
            <p:cNvSpPr>
              <a:spLocks noEditPoints="1"/>
            </p:cNvSpPr>
            <p:nvPr/>
          </p:nvSpPr>
          <p:spPr bwMode="auto"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0" name="Freeform 8"/>
            <p:cNvSpPr>
              <a:spLocks noEditPoints="1"/>
            </p:cNvSpPr>
            <p:nvPr/>
          </p:nvSpPr>
          <p:spPr bwMode="auto"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1" name="Freeform 9"/>
            <p:cNvSpPr>
              <a:spLocks noEditPoints="1"/>
            </p:cNvSpPr>
            <p:nvPr/>
          </p:nvSpPr>
          <p:spPr bwMode="auto"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2" name="Freeform 10"/>
            <p:cNvSpPr>
              <a:spLocks noEditPoints="1"/>
            </p:cNvSpPr>
            <p:nvPr/>
          </p:nvSpPr>
          <p:spPr bwMode="auto"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3" name="Freeform 11"/>
            <p:cNvSpPr>
              <a:spLocks noEditPoints="1"/>
            </p:cNvSpPr>
            <p:nvPr/>
          </p:nvSpPr>
          <p:spPr bwMode="auto"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4" name="Freeform 12"/>
            <p:cNvSpPr>
              <a:spLocks noEditPoints="1"/>
            </p:cNvSpPr>
            <p:nvPr/>
          </p:nvSpPr>
          <p:spPr bwMode="auto"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5" name="Freeform 13"/>
            <p:cNvSpPr>
              <a:spLocks noEditPoints="1"/>
            </p:cNvSpPr>
            <p:nvPr/>
          </p:nvSpPr>
          <p:spPr bwMode="auto"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6" name="Rectangle 14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7" name="Rectangle 15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8" name="Freeform 16"/>
            <p:cNvSpPr>
              <a:spLocks noEditPoints="1"/>
            </p:cNvSpPr>
            <p:nvPr/>
          </p:nvSpPr>
          <p:spPr bwMode="auto"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69" name="Freeform 17"/>
            <p:cNvSpPr>
              <a:spLocks noEditPoints="1"/>
            </p:cNvSpPr>
            <p:nvPr/>
          </p:nvSpPr>
          <p:spPr bwMode="auto"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0" name="Freeform 18"/>
            <p:cNvSpPr>
              <a:spLocks noEditPoints="1"/>
            </p:cNvSpPr>
            <p:nvPr/>
          </p:nvSpPr>
          <p:spPr bwMode="auto"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1" name="Freeform 19"/>
            <p:cNvSpPr>
              <a:spLocks noEditPoints="1"/>
            </p:cNvSpPr>
            <p:nvPr/>
          </p:nvSpPr>
          <p:spPr bwMode="auto"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2" name="Freeform 20"/>
            <p:cNvSpPr>
              <a:spLocks noEditPoints="1"/>
            </p:cNvSpPr>
            <p:nvPr/>
          </p:nvSpPr>
          <p:spPr bwMode="auto"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3" name="Freeform 21"/>
            <p:cNvSpPr>
              <a:spLocks noEditPoints="1"/>
            </p:cNvSpPr>
            <p:nvPr/>
          </p:nvSpPr>
          <p:spPr bwMode="auto"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4" name="Freeform 22"/>
            <p:cNvSpPr>
              <a:spLocks noEditPoints="1"/>
            </p:cNvSpPr>
            <p:nvPr/>
          </p:nvSpPr>
          <p:spPr bwMode="auto"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5" name="Freeform 23"/>
            <p:cNvSpPr>
              <a:spLocks noEditPoints="1"/>
            </p:cNvSpPr>
            <p:nvPr/>
          </p:nvSpPr>
          <p:spPr bwMode="auto"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6" name="Freeform 24"/>
            <p:cNvSpPr>
              <a:spLocks noEditPoints="1"/>
            </p:cNvSpPr>
            <p:nvPr/>
          </p:nvSpPr>
          <p:spPr bwMode="auto"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7" name="Freeform 25"/>
            <p:cNvSpPr>
              <a:spLocks noEditPoints="1"/>
            </p:cNvSpPr>
            <p:nvPr/>
          </p:nvSpPr>
          <p:spPr bwMode="auto"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8" name="Rectangle 26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79" name="Rectangle 27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0" name="Freeform 28"/>
            <p:cNvSpPr>
              <a:spLocks noEditPoints="1"/>
            </p:cNvSpPr>
            <p:nvPr/>
          </p:nvSpPr>
          <p:spPr bwMode="auto"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1" name="Freeform 29"/>
            <p:cNvSpPr>
              <a:spLocks noEditPoints="1"/>
            </p:cNvSpPr>
            <p:nvPr/>
          </p:nvSpPr>
          <p:spPr bwMode="auto"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2" name="Freeform 30"/>
            <p:cNvSpPr>
              <a:spLocks noEditPoints="1"/>
            </p:cNvSpPr>
            <p:nvPr/>
          </p:nvSpPr>
          <p:spPr bwMode="auto"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3" name="Freeform 31"/>
            <p:cNvSpPr>
              <a:spLocks noEditPoints="1"/>
            </p:cNvSpPr>
            <p:nvPr/>
          </p:nvSpPr>
          <p:spPr bwMode="auto"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4" name="Freeform 32"/>
            <p:cNvSpPr>
              <a:spLocks noEditPoints="1"/>
            </p:cNvSpPr>
            <p:nvPr/>
          </p:nvSpPr>
          <p:spPr bwMode="auto"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5" name="Freeform 33"/>
            <p:cNvSpPr>
              <a:spLocks noEditPoints="1"/>
            </p:cNvSpPr>
            <p:nvPr/>
          </p:nvSpPr>
          <p:spPr bwMode="auto"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6" name="Freeform 34"/>
            <p:cNvSpPr>
              <a:spLocks noEditPoints="1"/>
            </p:cNvSpPr>
            <p:nvPr/>
          </p:nvSpPr>
          <p:spPr bwMode="auto"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7" name="Freeform 35"/>
            <p:cNvSpPr>
              <a:spLocks noEditPoints="1"/>
            </p:cNvSpPr>
            <p:nvPr/>
          </p:nvSpPr>
          <p:spPr bwMode="auto"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8" name="Freeform 36"/>
            <p:cNvSpPr>
              <a:spLocks noEditPoints="1"/>
            </p:cNvSpPr>
            <p:nvPr/>
          </p:nvSpPr>
          <p:spPr bwMode="auto"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89" name="Freeform 37"/>
            <p:cNvSpPr>
              <a:spLocks noEditPoints="1"/>
            </p:cNvSpPr>
            <p:nvPr/>
          </p:nvSpPr>
          <p:spPr bwMode="auto"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0" name="Rectangle 38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1" name="Rectangle 39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2" name="Freeform 40"/>
            <p:cNvSpPr>
              <a:spLocks noEditPoints="1"/>
            </p:cNvSpPr>
            <p:nvPr/>
          </p:nvSpPr>
          <p:spPr bwMode="auto"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3" name="Freeform 41"/>
            <p:cNvSpPr>
              <a:spLocks noEditPoints="1"/>
            </p:cNvSpPr>
            <p:nvPr/>
          </p:nvSpPr>
          <p:spPr bwMode="auto"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4" name="Freeform 42"/>
            <p:cNvSpPr>
              <a:spLocks noEditPoints="1"/>
            </p:cNvSpPr>
            <p:nvPr/>
          </p:nvSpPr>
          <p:spPr bwMode="auto"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5" name="Freeform 43"/>
            <p:cNvSpPr>
              <a:spLocks noEditPoints="1"/>
            </p:cNvSpPr>
            <p:nvPr/>
          </p:nvSpPr>
          <p:spPr bwMode="auto"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6" name="Freeform 44"/>
            <p:cNvSpPr>
              <a:spLocks noEditPoints="1"/>
            </p:cNvSpPr>
            <p:nvPr/>
          </p:nvSpPr>
          <p:spPr bwMode="auto"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7" name="Freeform 45"/>
            <p:cNvSpPr>
              <a:spLocks noEditPoints="1"/>
            </p:cNvSpPr>
            <p:nvPr/>
          </p:nvSpPr>
          <p:spPr bwMode="auto"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8" name="Freeform 46"/>
            <p:cNvSpPr>
              <a:spLocks noEditPoints="1"/>
            </p:cNvSpPr>
            <p:nvPr/>
          </p:nvSpPr>
          <p:spPr bwMode="auto"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5999" name="Freeform 47"/>
            <p:cNvSpPr>
              <a:spLocks noEditPoints="1"/>
            </p:cNvSpPr>
            <p:nvPr/>
          </p:nvSpPr>
          <p:spPr bwMode="auto"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0" name="Freeform 48"/>
            <p:cNvSpPr>
              <a:spLocks noEditPoints="1"/>
            </p:cNvSpPr>
            <p:nvPr/>
          </p:nvSpPr>
          <p:spPr bwMode="auto"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1" name="Freeform 49"/>
            <p:cNvSpPr>
              <a:spLocks noEditPoints="1"/>
            </p:cNvSpPr>
            <p:nvPr/>
          </p:nvSpPr>
          <p:spPr bwMode="auto"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2" name="Rectangle 50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3" name="Rectangle 51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4" name="Freeform 52"/>
            <p:cNvSpPr>
              <a:spLocks noEditPoints="1"/>
            </p:cNvSpPr>
            <p:nvPr/>
          </p:nvSpPr>
          <p:spPr bwMode="auto"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5" name="Freeform 53"/>
            <p:cNvSpPr>
              <a:spLocks noEditPoints="1"/>
            </p:cNvSpPr>
            <p:nvPr/>
          </p:nvSpPr>
          <p:spPr bwMode="auto"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6" name="Freeform 54"/>
            <p:cNvSpPr>
              <a:spLocks noEditPoints="1"/>
            </p:cNvSpPr>
            <p:nvPr/>
          </p:nvSpPr>
          <p:spPr bwMode="auto"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7" name="Freeform 55"/>
            <p:cNvSpPr>
              <a:spLocks noEditPoints="1"/>
            </p:cNvSpPr>
            <p:nvPr/>
          </p:nvSpPr>
          <p:spPr bwMode="auto"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8" name="Freeform 56"/>
            <p:cNvSpPr>
              <a:spLocks noEditPoints="1"/>
            </p:cNvSpPr>
            <p:nvPr/>
          </p:nvSpPr>
          <p:spPr bwMode="auto"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09" name="Freeform 57"/>
            <p:cNvSpPr>
              <a:spLocks noEditPoints="1"/>
            </p:cNvSpPr>
            <p:nvPr/>
          </p:nvSpPr>
          <p:spPr bwMode="auto"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0" name="Freeform 58"/>
            <p:cNvSpPr>
              <a:spLocks noEditPoints="1"/>
            </p:cNvSpPr>
            <p:nvPr/>
          </p:nvSpPr>
          <p:spPr bwMode="auto"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1" name="Freeform 59"/>
            <p:cNvSpPr>
              <a:spLocks noEditPoints="1"/>
            </p:cNvSpPr>
            <p:nvPr/>
          </p:nvSpPr>
          <p:spPr bwMode="auto"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2" name="Freeform 60"/>
            <p:cNvSpPr>
              <a:spLocks noEditPoints="1"/>
            </p:cNvSpPr>
            <p:nvPr/>
          </p:nvSpPr>
          <p:spPr bwMode="auto"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3" name="Freeform 61"/>
            <p:cNvSpPr>
              <a:spLocks noEditPoints="1"/>
            </p:cNvSpPr>
            <p:nvPr/>
          </p:nvSpPr>
          <p:spPr bwMode="auto"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4" name="Rectangle 62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5" name="Rectangle 63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6" name="Freeform 64"/>
            <p:cNvSpPr>
              <a:spLocks noEditPoints="1"/>
            </p:cNvSpPr>
            <p:nvPr/>
          </p:nvSpPr>
          <p:spPr bwMode="auto"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7" name="Freeform 65"/>
            <p:cNvSpPr>
              <a:spLocks noEditPoints="1"/>
            </p:cNvSpPr>
            <p:nvPr/>
          </p:nvSpPr>
          <p:spPr bwMode="auto"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8" name="Freeform 66"/>
            <p:cNvSpPr>
              <a:spLocks noEditPoints="1"/>
            </p:cNvSpPr>
            <p:nvPr/>
          </p:nvSpPr>
          <p:spPr bwMode="auto"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19" name="Freeform 67"/>
            <p:cNvSpPr>
              <a:spLocks noEditPoints="1"/>
            </p:cNvSpPr>
            <p:nvPr/>
          </p:nvSpPr>
          <p:spPr bwMode="auto"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0" name="Freeform 68"/>
            <p:cNvSpPr>
              <a:spLocks noEditPoints="1"/>
            </p:cNvSpPr>
            <p:nvPr/>
          </p:nvSpPr>
          <p:spPr bwMode="auto"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1" name="Freeform 69"/>
            <p:cNvSpPr>
              <a:spLocks noEditPoints="1"/>
            </p:cNvSpPr>
            <p:nvPr/>
          </p:nvSpPr>
          <p:spPr bwMode="auto"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2" name="Freeform 70"/>
            <p:cNvSpPr>
              <a:spLocks noEditPoints="1"/>
            </p:cNvSpPr>
            <p:nvPr/>
          </p:nvSpPr>
          <p:spPr bwMode="auto"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3" name="Freeform 71"/>
            <p:cNvSpPr>
              <a:spLocks noEditPoints="1"/>
            </p:cNvSpPr>
            <p:nvPr/>
          </p:nvSpPr>
          <p:spPr bwMode="auto"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4" name="Freeform 72"/>
            <p:cNvSpPr>
              <a:spLocks noEditPoints="1"/>
            </p:cNvSpPr>
            <p:nvPr/>
          </p:nvSpPr>
          <p:spPr bwMode="auto"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5" name="Freeform 73"/>
            <p:cNvSpPr>
              <a:spLocks noEditPoints="1"/>
            </p:cNvSpPr>
            <p:nvPr/>
          </p:nvSpPr>
          <p:spPr bwMode="auto"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6" name="Rectangle 74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7" name="Rectangle 75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8" name="Freeform 76"/>
            <p:cNvSpPr>
              <a:spLocks noEditPoints="1"/>
            </p:cNvSpPr>
            <p:nvPr/>
          </p:nvSpPr>
          <p:spPr bwMode="auto"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29" name="Freeform 77"/>
            <p:cNvSpPr>
              <a:spLocks noEditPoints="1"/>
            </p:cNvSpPr>
            <p:nvPr/>
          </p:nvSpPr>
          <p:spPr bwMode="auto"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0" name="Freeform 78"/>
            <p:cNvSpPr>
              <a:spLocks noEditPoints="1"/>
            </p:cNvSpPr>
            <p:nvPr/>
          </p:nvSpPr>
          <p:spPr bwMode="auto"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1" name="Freeform 79"/>
            <p:cNvSpPr>
              <a:spLocks noEditPoints="1"/>
            </p:cNvSpPr>
            <p:nvPr/>
          </p:nvSpPr>
          <p:spPr bwMode="auto"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2" name="Freeform 80"/>
            <p:cNvSpPr>
              <a:spLocks noEditPoints="1"/>
            </p:cNvSpPr>
            <p:nvPr/>
          </p:nvSpPr>
          <p:spPr bwMode="auto"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3" name="Freeform 81"/>
            <p:cNvSpPr>
              <a:spLocks noEditPoints="1"/>
            </p:cNvSpPr>
            <p:nvPr/>
          </p:nvSpPr>
          <p:spPr bwMode="auto"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4" name="Freeform 82"/>
            <p:cNvSpPr>
              <a:spLocks noEditPoints="1"/>
            </p:cNvSpPr>
            <p:nvPr/>
          </p:nvSpPr>
          <p:spPr bwMode="auto"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5" name="Freeform 83"/>
            <p:cNvSpPr>
              <a:spLocks noEditPoints="1"/>
            </p:cNvSpPr>
            <p:nvPr/>
          </p:nvSpPr>
          <p:spPr bwMode="auto"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6" name="Freeform 84"/>
            <p:cNvSpPr>
              <a:spLocks noEditPoints="1"/>
            </p:cNvSpPr>
            <p:nvPr/>
          </p:nvSpPr>
          <p:spPr bwMode="auto"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7" name="Freeform 85"/>
            <p:cNvSpPr>
              <a:spLocks noEditPoints="1"/>
            </p:cNvSpPr>
            <p:nvPr/>
          </p:nvSpPr>
          <p:spPr bwMode="auto"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8" name="Rectangle 86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39" name="Rectangle 87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0" name="Freeform 88"/>
            <p:cNvSpPr>
              <a:spLocks noEditPoints="1"/>
            </p:cNvSpPr>
            <p:nvPr/>
          </p:nvSpPr>
          <p:spPr bwMode="auto"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1" name="Freeform 89"/>
            <p:cNvSpPr>
              <a:spLocks noEditPoints="1"/>
            </p:cNvSpPr>
            <p:nvPr/>
          </p:nvSpPr>
          <p:spPr bwMode="auto"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2" name="Freeform 90"/>
            <p:cNvSpPr>
              <a:spLocks noEditPoints="1"/>
            </p:cNvSpPr>
            <p:nvPr/>
          </p:nvSpPr>
          <p:spPr bwMode="auto"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3" name="Freeform 91"/>
            <p:cNvSpPr>
              <a:spLocks noEditPoints="1"/>
            </p:cNvSpPr>
            <p:nvPr/>
          </p:nvSpPr>
          <p:spPr bwMode="auto"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4" name="Freeform 92"/>
            <p:cNvSpPr>
              <a:spLocks noEditPoints="1"/>
            </p:cNvSpPr>
            <p:nvPr/>
          </p:nvSpPr>
          <p:spPr bwMode="auto"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5" name="Freeform 93"/>
            <p:cNvSpPr>
              <a:spLocks noEditPoints="1"/>
            </p:cNvSpPr>
            <p:nvPr/>
          </p:nvSpPr>
          <p:spPr bwMode="auto"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6" name="Freeform 94"/>
            <p:cNvSpPr>
              <a:spLocks noEditPoints="1"/>
            </p:cNvSpPr>
            <p:nvPr/>
          </p:nvSpPr>
          <p:spPr bwMode="auto"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7" name="Freeform 95"/>
            <p:cNvSpPr>
              <a:spLocks noEditPoints="1"/>
            </p:cNvSpPr>
            <p:nvPr/>
          </p:nvSpPr>
          <p:spPr bwMode="auto"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8" name="Freeform 96"/>
            <p:cNvSpPr>
              <a:spLocks noEditPoints="1"/>
            </p:cNvSpPr>
            <p:nvPr/>
          </p:nvSpPr>
          <p:spPr bwMode="auto"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49" name="Freeform 97"/>
            <p:cNvSpPr>
              <a:spLocks noEditPoints="1"/>
            </p:cNvSpPr>
            <p:nvPr/>
          </p:nvSpPr>
          <p:spPr bwMode="auto"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0" name="Rectangle 98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1" name="Rectangle 99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2" name="Freeform 100"/>
            <p:cNvSpPr>
              <a:spLocks noEditPoints="1"/>
            </p:cNvSpPr>
            <p:nvPr/>
          </p:nvSpPr>
          <p:spPr bwMode="auto"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3" name="Freeform 101"/>
            <p:cNvSpPr>
              <a:spLocks noEditPoints="1"/>
            </p:cNvSpPr>
            <p:nvPr/>
          </p:nvSpPr>
          <p:spPr bwMode="auto"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4" name="Freeform 102"/>
            <p:cNvSpPr>
              <a:spLocks noEditPoints="1"/>
            </p:cNvSpPr>
            <p:nvPr/>
          </p:nvSpPr>
          <p:spPr bwMode="auto"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5" name="Freeform 103"/>
            <p:cNvSpPr>
              <a:spLocks noEditPoints="1"/>
            </p:cNvSpPr>
            <p:nvPr/>
          </p:nvSpPr>
          <p:spPr bwMode="auto"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6" name="Freeform 104"/>
            <p:cNvSpPr>
              <a:spLocks noEditPoints="1"/>
            </p:cNvSpPr>
            <p:nvPr/>
          </p:nvSpPr>
          <p:spPr bwMode="auto"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7" name="Freeform 105"/>
            <p:cNvSpPr>
              <a:spLocks noEditPoints="1"/>
            </p:cNvSpPr>
            <p:nvPr/>
          </p:nvSpPr>
          <p:spPr bwMode="auto"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8" name="Freeform 106"/>
            <p:cNvSpPr>
              <a:spLocks noEditPoints="1"/>
            </p:cNvSpPr>
            <p:nvPr/>
          </p:nvSpPr>
          <p:spPr bwMode="auto"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59" name="Freeform 107"/>
            <p:cNvSpPr>
              <a:spLocks noEditPoints="1"/>
            </p:cNvSpPr>
            <p:nvPr/>
          </p:nvSpPr>
          <p:spPr bwMode="auto"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0" name="Freeform 108"/>
            <p:cNvSpPr>
              <a:spLocks noEditPoints="1"/>
            </p:cNvSpPr>
            <p:nvPr/>
          </p:nvSpPr>
          <p:spPr bwMode="auto"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1" name="Freeform 109"/>
            <p:cNvSpPr>
              <a:spLocks noEditPoints="1"/>
            </p:cNvSpPr>
            <p:nvPr/>
          </p:nvSpPr>
          <p:spPr bwMode="auto"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2" name="Rectangle 110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3" name="Rectangle 111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4" name="Freeform 112"/>
            <p:cNvSpPr>
              <a:spLocks noEditPoints="1"/>
            </p:cNvSpPr>
            <p:nvPr/>
          </p:nvSpPr>
          <p:spPr bwMode="auto"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5" name="Freeform 113"/>
            <p:cNvSpPr>
              <a:spLocks noEditPoints="1"/>
            </p:cNvSpPr>
            <p:nvPr/>
          </p:nvSpPr>
          <p:spPr bwMode="auto"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6" name="Freeform 114"/>
            <p:cNvSpPr>
              <a:spLocks noEditPoints="1"/>
            </p:cNvSpPr>
            <p:nvPr/>
          </p:nvSpPr>
          <p:spPr bwMode="auto"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7" name="Freeform 115"/>
            <p:cNvSpPr>
              <a:spLocks noEditPoints="1"/>
            </p:cNvSpPr>
            <p:nvPr/>
          </p:nvSpPr>
          <p:spPr bwMode="auto"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8" name="Freeform 116"/>
            <p:cNvSpPr>
              <a:spLocks noEditPoints="1"/>
            </p:cNvSpPr>
            <p:nvPr/>
          </p:nvSpPr>
          <p:spPr bwMode="auto"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69" name="Freeform 117"/>
            <p:cNvSpPr>
              <a:spLocks noEditPoints="1"/>
            </p:cNvSpPr>
            <p:nvPr/>
          </p:nvSpPr>
          <p:spPr bwMode="auto"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0" name="Freeform 118"/>
            <p:cNvSpPr>
              <a:spLocks noEditPoints="1"/>
            </p:cNvSpPr>
            <p:nvPr/>
          </p:nvSpPr>
          <p:spPr bwMode="auto"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1" name="Freeform 119"/>
            <p:cNvSpPr>
              <a:spLocks noEditPoints="1"/>
            </p:cNvSpPr>
            <p:nvPr/>
          </p:nvSpPr>
          <p:spPr bwMode="auto"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2" name="Freeform 120"/>
            <p:cNvSpPr>
              <a:spLocks noEditPoints="1"/>
            </p:cNvSpPr>
            <p:nvPr/>
          </p:nvSpPr>
          <p:spPr bwMode="auto"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3" name="Freeform 121"/>
            <p:cNvSpPr>
              <a:spLocks noEditPoints="1"/>
            </p:cNvSpPr>
            <p:nvPr/>
          </p:nvSpPr>
          <p:spPr bwMode="auto"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4" name="Rectangle 122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5" name="Rectangle 123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6" name="Freeform 124"/>
            <p:cNvSpPr>
              <a:spLocks noEditPoints="1"/>
            </p:cNvSpPr>
            <p:nvPr/>
          </p:nvSpPr>
          <p:spPr bwMode="auto"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7" name="Freeform 125"/>
            <p:cNvSpPr>
              <a:spLocks noEditPoints="1"/>
            </p:cNvSpPr>
            <p:nvPr/>
          </p:nvSpPr>
          <p:spPr bwMode="auto"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8" name="Freeform 126"/>
            <p:cNvSpPr>
              <a:spLocks noEditPoints="1"/>
            </p:cNvSpPr>
            <p:nvPr/>
          </p:nvSpPr>
          <p:spPr bwMode="auto"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79" name="Freeform 127"/>
            <p:cNvSpPr>
              <a:spLocks noEditPoints="1"/>
            </p:cNvSpPr>
            <p:nvPr/>
          </p:nvSpPr>
          <p:spPr bwMode="auto"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0" name="Freeform 128"/>
            <p:cNvSpPr>
              <a:spLocks noEditPoints="1"/>
            </p:cNvSpPr>
            <p:nvPr/>
          </p:nvSpPr>
          <p:spPr bwMode="auto"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1" name="Freeform 129"/>
            <p:cNvSpPr>
              <a:spLocks noEditPoints="1"/>
            </p:cNvSpPr>
            <p:nvPr/>
          </p:nvSpPr>
          <p:spPr bwMode="auto"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2" name="Freeform 130"/>
            <p:cNvSpPr>
              <a:spLocks noEditPoints="1"/>
            </p:cNvSpPr>
            <p:nvPr/>
          </p:nvSpPr>
          <p:spPr bwMode="auto"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3" name="Freeform 131"/>
            <p:cNvSpPr>
              <a:spLocks noEditPoints="1"/>
            </p:cNvSpPr>
            <p:nvPr/>
          </p:nvSpPr>
          <p:spPr bwMode="auto"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4" name="Freeform 132"/>
            <p:cNvSpPr>
              <a:spLocks noEditPoints="1"/>
            </p:cNvSpPr>
            <p:nvPr/>
          </p:nvSpPr>
          <p:spPr bwMode="auto"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5" name="Freeform 133"/>
            <p:cNvSpPr>
              <a:spLocks noEditPoints="1"/>
            </p:cNvSpPr>
            <p:nvPr/>
          </p:nvSpPr>
          <p:spPr bwMode="auto"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6" name="Rectangle 134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7" name="Rectangle 135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8" name="Freeform 136"/>
            <p:cNvSpPr>
              <a:spLocks noEditPoints="1"/>
            </p:cNvSpPr>
            <p:nvPr/>
          </p:nvSpPr>
          <p:spPr bwMode="auto"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89" name="Freeform 137"/>
            <p:cNvSpPr>
              <a:spLocks noEditPoints="1"/>
            </p:cNvSpPr>
            <p:nvPr/>
          </p:nvSpPr>
          <p:spPr bwMode="auto"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0" name="Freeform 138"/>
            <p:cNvSpPr>
              <a:spLocks noEditPoints="1"/>
            </p:cNvSpPr>
            <p:nvPr/>
          </p:nvSpPr>
          <p:spPr bwMode="auto"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1" name="Freeform 139"/>
            <p:cNvSpPr>
              <a:spLocks noEditPoints="1"/>
            </p:cNvSpPr>
            <p:nvPr/>
          </p:nvSpPr>
          <p:spPr bwMode="auto"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2" name="Freeform 140"/>
            <p:cNvSpPr>
              <a:spLocks noEditPoints="1"/>
            </p:cNvSpPr>
            <p:nvPr/>
          </p:nvSpPr>
          <p:spPr bwMode="auto"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3" name="Freeform 141"/>
            <p:cNvSpPr>
              <a:spLocks noEditPoints="1"/>
            </p:cNvSpPr>
            <p:nvPr/>
          </p:nvSpPr>
          <p:spPr bwMode="auto"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4" name="Freeform 142"/>
            <p:cNvSpPr>
              <a:spLocks noEditPoints="1"/>
            </p:cNvSpPr>
            <p:nvPr/>
          </p:nvSpPr>
          <p:spPr bwMode="auto"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5" name="Freeform 143"/>
            <p:cNvSpPr>
              <a:spLocks noEditPoints="1"/>
            </p:cNvSpPr>
            <p:nvPr/>
          </p:nvSpPr>
          <p:spPr bwMode="auto"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6" name="Freeform 144"/>
            <p:cNvSpPr>
              <a:spLocks noEditPoints="1"/>
            </p:cNvSpPr>
            <p:nvPr/>
          </p:nvSpPr>
          <p:spPr bwMode="auto"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7" name="Freeform 145"/>
            <p:cNvSpPr>
              <a:spLocks noEditPoints="1"/>
            </p:cNvSpPr>
            <p:nvPr/>
          </p:nvSpPr>
          <p:spPr bwMode="auto"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40"/>
                </a:cxn>
                <a:cxn ang="0">
                  <a:pos x="0" y="60"/>
                </a:cxn>
                <a:cxn ang="0">
                  <a:pos x="4" y="60"/>
                </a:cxn>
                <a:cxn ang="0">
                  <a:pos x="4" y="40"/>
                </a:cxn>
                <a:cxn ang="0">
                  <a:pos x="0" y="40"/>
                </a:cxn>
              </a:cxnLst>
              <a:rect l="0" t="0" r="r" b="b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8" name="Rectangle 146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099" name="Freeform 147"/>
            <p:cNvSpPr/>
            <p:nvPr/>
          </p:nvSpPr>
          <p:spPr bwMode="auto"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172" name="Group 148"/>
          <p:cNvGrpSpPr/>
          <p:nvPr/>
        </p:nvGrpSpPr>
        <p:grpSpPr bwMode="auto">
          <a:xfrm>
            <a:off x="1066800" y="3444875"/>
            <a:ext cx="533400" cy="492125"/>
            <a:chOff x="96" y="2784"/>
            <a:chExt cx="1062" cy="981"/>
          </a:xfrm>
        </p:grpSpPr>
        <p:sp>
          <p:nvSpPr>
            <p:cNvPr id="126101" name="Freeform 149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2" name="Freeform 150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3" name="Freeform 151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4" name="Freeform 152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5" name="Freeform 153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6" name="Freeform 154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7" name="Freeform 155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8" name="Freeform 156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09" name="Freeform 157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0" name="Freeform 158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1" name="Freeform 159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2" name="Freeform 160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3" name="Freeform 161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186" name="Group 162"/>
          <p:cNvGrpSpPr/>
          <p:nvPr/>
        </p:nvGrpSpPr>
        <p:grpSpPr bwMode="auto">
          <a:xfrm>
            <a:off x="1066800" y="4552950"/>
            <a:ext cx="533400" cy="492125"/>
            <a:chOff x="96" y="2784"/>
            <a:chExt cx="1062" cy="981"/>
          </a:xfrm>
        </p:grpSpPr>
        <p:sp>
          <p:nvSpPr>
            <p:cNvPr id="126115" name="Freeform 163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6" name="Freeform 164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7" name="Freeform 165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8" name="Freeform 166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19" name="Freeform 167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0" name="Freeform 168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1" name="Freeform 169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2" name="Freeform 170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3" name="Freeform 171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4" name="Freeform 172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5" name="Freeform 173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6" name="Freeform 174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27" name="Freeform 175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00" name="Group 176"/>
          <p:cNvGrpSpPr/>
          <p:nvPr/>
        </p:nvGrpSpPr>
        <p:grpSpPr bwMode="auto">
          <a:xfrm>
            <a:off x="1066800" y="5562600"/>
            <a:ext cx="533400" cy="492125"/>
            <a:chOff x="96" y="2784"/>
            <a:chExt cx="1062" cy="981"/>
          </a:xfrm>
        </p:grpSpPr>
        <p:sp>
          <p:nvSpPr>
            <p:cNvPr id="126129" name="Freeform 177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0" name="Freeform 178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1" name="Freeform 179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2" name="Freeform 180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3" name="Freeform 181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4" name="Freeform 182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5" name="Freeform 183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6" name="Freeform 184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7" name="Freeform 185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8" name="Freeform 186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39" name="Freeform 187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0" name="Freeform 188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1" name="Freeform 189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14" name="Group 190"/>
          <p:cNvGrpSpPr/>
          <p:nvPr/>
        </p:nvGrpSpPr>
        <p:grpSpPr bwMode="auto">
          <a:xfrm>
            <a:off x="381000" y="3962400"/>
            <a:ext cx="533400" cy="492125"/>
            <a:chOff x="96" y="2784"/>
            <a:chExt cx="1062" cy="981"/>
          </a:xfrm>
        </p:grpSpPr>
        <p:sp>
          <p:nvSpPr>
            <p:cNvPr id="126143" name="Freeform 191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4" name="Freeform 192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5" name="Freeform 193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6" name="Freeform 194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7" name="Freeform 195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8" name="Freeform 196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49" name="Freeform 197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0" name="Freeform 198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1" name="Freeform 199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2" name="Freeform 200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3" name="Freeform 201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4" name="Freeform 202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5" name="Freeform 203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28" name="Group 204"/>
          <p:cNvGrpSpPr/>
          <p:nvPr/>
        </p:nvGrpSpPr>
        <p:grpSpPr bwMode="auto">
          <a:xfrm>
            <a:off x="381000" y="5070475"/>
            <a:ext cx="533400" cy="492125"/>
            <a:chOff x="96" y="2784"/>
            <a:chExt cx="1062" cy="981"/>
          </a:xfrm>
        </p:grpSpPr>
        <p:sp>
          <p:nvSpPr>
            <p:cNvPr id="126157" name="Freeform 205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8" name="Freeform 206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59" name="Freeform 207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0" name="Freeform 208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1" name="Freeform 209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2" name="Freeform 210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3" name="Freeform 211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4" name="Freeform 212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5" name="Freeform 213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6" name="Freeform 214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7" name="Freeform 215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8" name="Freeform 216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69" name="Freeform 217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42" name="Group 218"/>
          <p:cNvGrpSpPr/>
          <p:nvPr/>
        </p:nvGrpSpPr>
        <p:grpSpPr bwMode="auto">
          <a:xfrm>
            <a:off x="381000" y="6121400"/>
            <a:ext cx="533400" cy="492125"/>
            <a:chOff x="96" y="2784"/>
            <a:chExt cx="1062" cy="981"/>
          </a:xfrm>
        </p:grpSpPr>
        <p:sp>
          <p:nvSpPr>
            <p:cNvPr id="126171" name="Freeform 219"/>
            <p:cNvSpPr/>
            <p:nvPr/>
          </p:nvSpPr>
          <p:spPr bwMode="auto"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37" y="10"/>
                </a:cxn>
                <a:cxn ang="0">
                  <a:pos x="38" y="9"/>
                </a:cxn>
                <a:cxn ang="0">
                  <a:pos x="31" y="1"/>
                </a:cxn>
                <a:cxn ang="0">
                  <a:pos x="8" y="11"/>
                </a:cxn>
                <a:cxn ang="0">
                  <a:pos x="30" y="12"/>
                </a:cxn>
              </a:cxnLst>
              <a:rect l="0" t="0" r="r" b="b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2" name="Freeform 220"/>
            <p:cNvSpPr>
              <a:spLocks noEditPoints="1"/>
            </p:cNvSpPr>
            <p:nvPr/>
          </p:nvSpPr>
          <p:spPr bwMode="auto"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163" y="155"/>
                </a:cxn>
                <a:cxn ang="0">
                  <a:pos x="152" y="125"/>
                </a:cxn>
                <a:cxn ang="0">
                  <a:pos x="142" y="99"/>
                </a:cxn>
                <a:cxn ang="0">
                  <a:pos x="165" y="93"/>
                </a:cxn>
                <a:cxn ang="0">
                  <a:pos x="146" y="82"/>
                </a:cxn>
                <a:cxn ang="0">
                  <a:pos x="157" y="83"/>
                </a:cxn>
                <a:cxn ang="0">
                  <a:pos x="157" y="77"/>
                </a:cxn>
                <a:cxn ang="0">
                  <a:pos x="135" y="78"/>
                </a:cxn>
                <a:cxn ang="0">
                  <a:pos x="128" y="125"/>
                </a:cxn>
                <a:cxn ang="0">
                  <a:pos x="124" y="84"/>
                </a:cxn>
                <a:cxn ang="0">
                  <a:pos x="118" y="67"/>
                </a:cxn>
                <a:cxn ang="0">
                  <a:pos x="124" y="51"/>
                </a:cxn>
                <a:cxn ang="0">
                  <a:pos x="121" y="37"/>
                </a:cxn>
                <a:cxn ang="0">
                  <a:pos x="119" y="24"/>
                </a:cxn>
                <a:cxn ang="0">
                  <a:pos x="132" y="39"/>
                </a:cxn>
                <a:cxn ang="0">
                  <a:pos x="149" y="18"/>
                </a:cxn>
                <a:cxn ang="0">
                  <a:pos x="147" y="36"/>
                </a:cxn>
                <a:cxn ang="0">
                  <a:pos x="143" y="48"/>
                </a:cxn>
                <a:cxn ang="0">
                  <a:pos x="144" y="67"/>
                </a:cxn>
                <a:cxn ang="0">
                  <a:pos x="199" y="29"/>
                </a:cxn>
                <a:cxn ang="0">
                  <a:pos x="90" y="1"/>
                </a:cxn>
                <a:cxn ang="0">
                  <a:pos x="56" y="8"/>
                </a:cxn>
                <a:cxn ang="0">
                  <a:pos x="85" y="12"/>
                </a:cxn>
                <a:cxn ang="0">
                  <a:pos x="60" y="22"/>
                </a:cxn>
                <a:cxn ang="0">
                  <a:pos x="58" y="29"/>
                </a:cxn>
                <a:cxn ang="0">
                  <a:pos x="38" y="17"/>
                </a:cxn>
                <a:cxn ang="0">
                  <a:pos x="13" y="115"/>
                </a:cxn>
                <a:cxn ang="0">
                  <a:pos x="61" y="146"/>
                </a:cxn>
                <a:cxn ang="0">
                  <a:pos x="45" y="133"/>
                </a:cxn>
                <a:cxn ang="0">
                  <a:pos x="35" y="145"/>
                </a:cxn>
                <a:cxn ang="0">
                  <a:pos x="32" y="128"/>
                </a:cxn>
                <a:cxn ang="0">
                  <a:pos x="46" y="86"/>
                </a:cxn>
                <a:cxn ang="0">
                  <a:pos x="67" y="83"/>
                </a:cxn>
                <a:cxn ang="0">
                  <a:pos x="71" y="95"/>
                </a:cxn>
                <a:cxn ang="0">
                  <a:pos x="61" y="121"/>
                </a:cxn>
                <a:cxn ang="0">
                  <a:pos x="91" y="180"/>
                </a:cxn>
                <a:cxn ang="0">
                  <a:pos x="186" y="166"/>
                </a:cxn>
                <a:cxn ang="0">
                  <a:pos x="182" y="66"/>
                </a:cxn>
                <a:cxn ang="0">
                  <a:pos x="165" y="60"/>
                </a:cxn>
                <a:cxn ang="0">
                  <a:pos x="113" y="61"/>
                </a:cxn>
                <a:cxn ang="0">
                  <a:pos x="108" y="87"/>
                </a:cxn>
                <a:cxn ang="0">
                  <a:pos x="114" y="50"/>
                </a:cxn>
                <a:cxn ang="0">
                  <a:pos x="89" y="26"/>
                </a:cxn>
                <a:cxn ang="0">
                  <a:pos x="105" y="35"/>
                </a:cxn>
                <a:cxn ang="0">
                  <a:pos x="61" y="72"/>
                </a:cxn>
                <a:cxn ang="0">
                  <a:pos x="24" y="37"/>
                </a:cxn>
                <a:cxn ang="0">
                  <a:pos x="68" y="40"/>
                </a:cxn>
                <a:cxn ang="0">
                  <a:pos x="79" y="40"/>
                </a:cxn>
                <a:cxn ang="0">
                  <a:pos x="108" y="45"/>
                </a:cxn>
                <a:cxn ang="0">
                  <a:pos x="99" y="93"/>
                </a:cxn>
                <a:cxn ang="0">
                  <a:pos x="93" y="51"/>
                </a:cxn>
                <a:cxn ang="0">
                  <a:pos x="61" y="72"/>
                </a:cxn>
                <a:cxn ang="0">
                  <a:pos x="80" y="82"/>
                </a:cxn>
                <a:cxn ang="0">
                  <a:pos x="88" y="58"/>
                </a:cxn>
                <a:cxn ang="0">
                  <a:pos x="102" y="145"/>
                </a:cxn>
                <a:cxn ang="0">
                  <a:pos x="82" y="96"/>
                </a:cxn>
                <a:cxn ang="0">
                  <a:pos x="117" y="106"/>
                </a:cxn>
              </a:cxnLst>
              <a:rect l="0" t="0" r="r" b="b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3" name="Freeform 221"/>
            <p:cNvSpPr/>
            <p:nvPr/>
          </p:nvSpPr>
          <p:spPr bwMode="auto"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20"/>
                </a:cxn>
                <a:cxn ang="0">
                  <a:pos x="14" y="5"/>
                </a:cxn>
              </a:cxnLst>
              <a:rect l="0" t="0" r="r" b="b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4" name="Freeform 222"/>
            <p:cNvSpPr/>
            <p:nvPr/>
          </p:nvSpPr>
          <p:spPr bwMode="auto"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7" y="10"/>
                </a:cxn>
                <a:cxn ang="0">
                  <a:pos x="4" y="25"/>
                </a:cxn>
                <a:cxn ang="0">
                  <a:pos x="15" y="16"/>
                </a:cxn>
                <a:cxn ang="0">
                  <a:pos x="13" y="8"/>
                </a:cxn>
                <a:cxn ang="0">
                  <a:pos x="7" y="10"/>
                </a:cxn>
              </a:cxnLst>
              <a:rect l="0" t="0" r="r" b="b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5" name="Freeform 223"/>
            <p:cNvSpPr/>
            <p:nvPr/>
          </p:nvSpPr>
          <p:spPr bwMode="auto"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9" y="1"/>
                </a:cxn>
                <a:cxn ang="0">
                  <a:pos x="1" y="9"/>
                </a:cxn>
                <a:cxn ang="0">
                  <a:pos x="22" y="21"/>
                </a:cxn>
                <a:cxn ang="0">
                  <a:pos x="34" y="20"/>
                </a:cxn>
                <a:cxn ang="0">
                  <a:pos x="40" y="19"/>
                </a:cxn>
                <a:cxn ang="0">
                  <a:pos x="40" y="2"/>
                </a:cxn>
              </a:cxnLst>
              <a:rect l="0" t="0" r="r" b="b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6" name="Freeform 224"/>
            <p:cNvSpPr/>
            <p:nvPr/>
          </p:nvSpPr>
          <p:spPr bwMode="auto"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1" y="2"/>
                </a:cxn>
                <a:cxn ang="0">
                  <a:pos x="4" y="20"/>
                </a:cxn>
                <a:cxn ang="0">
                  <a:pos x="28" y="22"/>
                </a:cxn>
                <a:cxn ang="0">
                  <a:pos x="24" y="2"/>
                </a:cxn>
              </a:cxnLst>
              <a:rect l="0" t="0" r="r" b="b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7" name="Freeform 225"/>
            <p:cNvSpPr/>
            <p:nvPr/>
          </p:nvSpPr>
          <p:spPr bwMode="auto"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4" y="5"/>
                </a:cxn>
                <a:cxn ang="0">
                  <a:pos x="5" y="0"/>
                </a:cxn>
              </a:cxnLst>
              <a:rect l="0" t="0" r="r" b="b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8" name="Freeform 226"/>
            <p:cNvSpPr/>
            <p:nvPr/>
          </p:nvSpPr>
          <p:spPr bwMode="auto"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25" y="6"/>
                </a:cxn>
                <a:cxn ang="0">
                  <a:pos x="17" y="1"/>
                </a:cxn>
                <a:cxn ang="0">
                  <a:pos x="7" y="11"/>
                </a:cxn>
                <a:cxn ang="0">
                  <a:pos x="7" y="13"/>
                </a:cxn>
              </a:cxnLst>
              <a:rect l="0" t="0" r="r" b="b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79" name="Freeform 227"/>
            <p:cNvSpPr/>
            <p:nvPr/>
          </p:nvSpPr>
          <p:spPr bwMode="auto"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5" y="6"/>
                </a:cxn>
                <a:cxn ang="0">
                  <a:pos x="8" y="10"/>
                </a:cxn>
                <a:cxn ang="0">
                  <a:pos x="6" y="13"/>
                </a:cxn>
                <a:cxn ang="0">
                  <a:pos x="27" y="12"/>
                </a:cxn>
                <a:cxn ang="0">
                  <a:pos x="25" y="6"/>
                </a:cxn>
              </a:cxnLst>
              <a:rect l="0" t="0" r="r" b="b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80" name="Freeform 228"/>
            <p:cNvSpPr/>
            <p:nvPr/>
          </p:nvSpPr>
          <p:spPr bwMode="auto"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2" y="5"/>
                </a:cxn>
                <a:cxn ang="0">
                  <a:pos x="20" y="8"/>
                </a:cxn>
                <a:cxn ang="0">
                  <a:pos x="41" y="8"/>
                </a:cxn>
                <a:cxn ang="0">
                  <a:pos x="40" y="3"/>
                </a:cxn>
              </a:cxnLst>
              <a:rect l="0" t="0" r="r" b="b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81" name="Freeform 229"/>
            <p:cNvSpPr/>
            <p:nvPr/>
          </p:nvSpPr>
          <p:spPr bwMode="auto"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26" y="4"/>
                </a:cxn>
                <a:cxn ang="0">
                  <a:pos x="13" y="3"/>
                </a:cxn>
                <a:cxn ang="0">
                  <a:pos x="1" y="2"/>
                </a:cxn>
                <a:cxn ang="0">
                  <a:pos x="35" y="8"/>
                </a:cxn>
                <a:cxn ang="0">
                  <a:pos x="37" y="2"/>
                </a:cxn>
              </a:cxnLst>
              <a:rect l="0" t="0" r="r" b="b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82" name="Freeform 230"/>
            <p:cNvSpPr/>
            <p:nvPr/>
          </p:nvSpPr>
          <p:spPr bwMode="auto"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8" y="9"/>
                </a:cxn>
                <a:cxn ang="0">
                  <a:pos x="13" y="6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9" y="19"/>
                </a:cxn>
                <a:cxn ang="0">
                  <a:pos x="17" y="27"/>
                </a:cxn>
                <a:cxn ang="0">
                  <a:pos x="21" y="30"/>
                </a:cxn>
                <a:cxn ang="0">
                  <a:pos x="29" y="19"/>
                </a:cxn>
                <a:cxn ang="0">
                  <a:pos x="39" y="19"/>
                </a:cxn>
                <a:cxn ang="0">
                  <a:pos x="28" y="9"/>
                </a:cxn>
              </a:cxnLst>
              <a:rect l="0" t="0" r="r" b="b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6183" name="Freeform 231"/>
            <p:cNvSpPr/>
            <p:nvPr/>
          </p:nvSpPr>
          <p:spPr bwMode="auto"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8" y="17"/>
                </a:cxn>
                <a:cxn ang="0">
                  <a:pos x="7" y="20"/>
                </a:cxn>
                <a:cxn ang="0">
                  <a:pos x="7" y="23"/>
                </a:cxn>
                <a:cxn ang="0">
                  <a:pos x="17" y="34"/>
                </a:cxn>
                <a:cxn ang="0">
                  <a:pos x="12" y="45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6" y="62"/>
                </a:cxn>
                <a:cxn ang="0">
                  <a:pos x="23" y="57"/>
                </a:cxn>
                <a:cxn ang="0">
                  <a:pos x="25" y="14"/>
                </a:cxn>
                <a:cxn ang="0">
                  <a:pos x="25" y="2"/>
                </a:cxn>
                <a:cxn ang="0">
                  <a:pos x="22" y="2"/>
                </a:cxn>
              </a:cxnLst>
              <a:rect l="0" t="0" r="r" b="b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56" name="Group 232"/>
          <p:cNvGrpSpPr/>
          <p:nvPr/>
        </p:nvGrpSpPr>
        <p:grpSpPr bwMode="auto">
          <a:xfrm>
            <a:off x="6934200" y="-7938"/>
            <a:ext cx="2317750" cy="2063751"/>
            <a:chOff x="4080" y="-5"/>
            <a:chExt cx="1748" cy="1556"/>
          </a:xfrm>
        </p:grpSpPr>
        <p:sp>
          <p:nvSpPr>
            <p:cNvPr id="126185" name="Freeform 233"/>
            <p:cNvSpPr/>
            <p:nvPr/>
          </p:nvSpPr>
          <p:spPr bwMode="auto">
            <a:xfrm>
              <a:off x="4161" y="-5"/>
              <a:ext cx="1585" cy="1443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11" y="71"/>
                </a:cxn>
                <a:cxn ang="0">
                  <a:pos x="25" y="393"/>
                </a:cxn>
                <a:cxn ang="0">
                  <a:pos x="54" y="457"/>
                </a:cxn>
                <a:cxn ang="0">
                  <a:pos x="158" y="482"/>
                </a:cxn>
                <a:cxn ang="0">
                  <a:pos x="204" y="495"/>
                </a:cxn>
                <a:cxn ang="0">
                  <a:pos x="520" y="475"/>
                </a:cxn>
                <a:cxn ang="0">
                  <a:pos x="533" y="167"/>
                </a:cxn>
                <a:cxn ang="0">
                  <a:pos x="369" y="16"/>
                </a:cxn>
                <a:cxn ang="0">
                  <a:pos x="249" y="29"/>
                </a:cxn>
                <a:cxn ang="0">
                  <a:pos x="198" y="11"/>
                </a:cxn>
                <a:cxn ang="0">
                  <a:pos x="151" y="2"/>
                </a:cxn>
                <a:cxn ang="0">
                  <a:pos x="23" y="4"/>
                </a:cxn>
              </a:cxnLst>
              <a:rect l="0" t="0" r="r" b="b"/>
              <a:pathLst>
                <a:path w="546" h="497">
                  <a:moveTo>
                    <a:pt x="23" y="4"/>
                  </a:moveTo>
                  <a:cubicBezTo>
                    <a:pt x="23" y="4"/>
                    <a:pt x="0" y="34"/>
                    <a:pt x="11" y="71"/>
                  </a:cubicBezTo>
                  <a:cubicBezTo>
                    <a:pt x="19" y="100"/>
                    <a:pt x="25" y="393"/>
                    <a:pt x="25" y="393"/>
                  </a:cubicBezTo>
                  <a:cubicBezTo>
                    <a:pt x="25" y="393"/>
                    <a:pt x="42" y="452"/>
                    <a:pt x="54" y="457"/>
                  </a:cubicBezTo>
                  <a:cubicBezTo>
                    <a:pt x="66" y="462"/>
                    <a:pt x="158" y="482"/>
                    <a:pt x="158" y="482"/>
                  </a:cubicBezTo>
                  <a:cubicBezTo>
                    <a:pt x="158" y="482"/>
                    <a:pt x="191" y="497"/>
                    <a:pt x="204" y="495"/>
                  </a:cubicBezTo>
                  <a:cubicBezTo>
                    <a:pt x="217" y="494"/>
                    <a:pt x="506" y="487"/>
                    <a:pt x="520" y="475"/>
                  </a:cubicBezTo>
                  <a:cubicBezTo>
                    <a:pt x="533" y="463"/>
                    <a:pt x="546" y="218"/>
                    <a:pt x="533" y="167"/>
                  </a:cubicBezTo>
                  <a:cubicBezTo>
                    <a:pt x="520" y="117"/>
                    <a:pt x="404" y="14"/>
                    <a:pt x="369" y="16"/>
                  </a:cubicBezTo>
                  <a:cubicBezTo>
                    <a:pt x="335" y="17"/>
                    <a:pt x="249" y="29"/>
                    <a:pt x="249" y="29"/>
                  </a:cubicBezTo>
                  <a:lnTo>
                    <a:pt x="198" y="11"/>
                  </a:lnTo>
                  <a:lnTo>
                    <a:pt x="151" y="2"/>
                  </a:lnTo>
                  <a:cubicBezTo>
                    <a:pt x="151" y="2"/>
                    <a:pt x="79" y="0"/>
                    <a:pt x="23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258" name="Group 234"/>
            <p:cNvGrpSpPr/>
            <p:nvPr userDrawn="1"/>
          </p:nvGrpSpPr>
          <p:grpSpPr bwMode="auto">
            <a:xfrm>
              <a:off x="4080" y="0"/>
              <a:ext cx="1748" cy="1551"/>
              <a:chOff x="2918" y="18"/>
              <a:chExt cx="2958" cy="2699"/>
            </a:xfrm>
          </p:grpSpPr>
          <p:sp>
            <p:nvSpPr>
              <p:cNvPr id="126187" name="Freeform 235"/>
              <p:cNvSpPr/>
              <p:nvPr/>
            </p:nvSpPr>
            <p:spPr bwMode="auto">
              <a:xfrm>
                <a:off x="3060" y="18"/>
                <a:ext cx="490" cy="187"/>
              </a:xfrm>
              <a:custGeom>
                <a:avLst/>
                <a:gdLst/>
                <a:ahLst/>
                <a:cxnLst>
                  <a:cxn ang="0">
                    <a:pos x="71" y="25"/>
                  </a:cxn>
                  <a:cxn ang="0">
                    <a:pos x="91" y="20"/>
                  </a:cxn>
                  <a:cxn ang="0">
                    <a:pos x="92" y="17"/>
                  </a:cxn>
                  <a:cxn ang="0">
                    <a:pos x="88" y="0"/>
                  </a:cxn>
                  <a:cxn ang="0">
                    <a:pos x="25" y="0"/>
                  </a:cxn>
                  <a:cxn ang="0">
                    <a:pos x="10" y="22"/>
                  </a:cxn>
                  <a:cxn ang="0">
                    <a:pos x="71" y="25"/>
                  </a:cxn>
                </a:cxnLst>
                <a:rect l="0" t="0" r="r" b="b"/>
                <a:pathLst>
                  <a:path w="97" h="37">
                    <a:moveTo>
                      <a:pt x="71" y="25"/>
                    </a:moveTo>
                    <a:cubicBezTo>
                      <a:pt x="81" y="22"/>
                      <a:pt x="87" y="21"/>
                      <a:pt x="91" y="20"/>
                    </a:cubicBezTo>
                    <a:cubicBezTo>
                      <a:pt x="91" y="19"/>
                      <a:pt x="91" y="19"/>
                      <a:pt x="92" y="17"/>
                    </a:cubicBezTo>
                    <a:cubicBezTo>
                      <a:pt x="97" y="11"/>
                      <a:pt x="95" y="4"/>
                      <a:pt x="88" y="0"/>
                    </a:cubicBezTo>
                    <a:lnTo>
                      <a:pt x="25" y="0"/>
                    </a:lnTo>
                    <a:cubicBezTo>
                      <a:pt x="10" y="3"/>
                      <a:pt x="0" y="10"/>
                      <a:pt x="10" y="22"/>
                    </a:cubicBezTo>
                    <a:cubicBezTo>
                      <a:pt x="10" y="22"/>
                      <a:pt x="28" y="37"/>
                      <a:pt x="71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88" name="Freeform 236"/>
              <p:cNvSpPr>
                <a:spLocks noEditPoints="1"/>
              </p:cNvSpPr>
              <p:nvPr/>
            </p:nvSpPr>
            <p:spPr bwMode="auto">
              <a:xfrm>
                <a:off x="2918" y="18"/>
                <a:ext cx="2958" cy="2699"/>
              </a:xfrm>
              <a:custGeom>
                <a:avLst/>
                <a:gdLst/>
                <a:ahLst/>
                <a:cxnLst>
                  <a:cxn ang="0">
                    <a:pos x="504" y="1"/>
                  </a:cxn>
                  <a:cxn ang="0">
                    <a:pos x="157" y="0"/>
                  </a:cxn>
                  <a:cxn ang="0">
                    <a:pos x="225" y="21"/>
                  </a:cxn>
                  <a:cxn ang="0">
                    <a:pos x="174" y="39"/>
                  </a:cxn>
                  <a:cxn ang="0">
                    <a:pos x="207" y="71"/>
                  </a:cxn>
                  <a:cxn ang="0">
                    <a:pos x="74" y="60"/>
                  </a:cxn>
                  <a:cxn ang="0">
                    <a:pos x="26" y="63"/>
                  </a:cxn>
                  <a:cxn ang="0">
                    <a:pos x="199" y="487"/>
                  </a:cxn>
                  <a:cxn ang="0">
                    <a:pos x="144" y="341"/>
                  </a:cxn>
                  <a:cxn ang="0">
                    <a:pos x="105" y="376"/>
                  </a:cxn>
                  <a:cxn ang="0">
                    <a:pos x="94" y="435"/>
                  </a:cxn>
                  <a:cxn ang="0">
                    <a:pos x="124" y="265"/>
                  </a:cxn>
                  <a:cxn ang="0">
                    <a:pos x="153" y="228"/>
                  </a:cxn>
                  <a:cxn ang="0">
                    <a:pos x="209" y="237"/>
                  </a:cxn>
                  <a:cxn ang="0">
                    <a:pos x="188" y="306"/>
                  </a:cxn>
                  <a:cxn ang="0">
                    <a:pos x="192" y="395"/>
                  </a:cxn>
                  <a:cxn ang="0">
                    <a:pos x="515" y="483"/>
                  </a:cxn>
                  <a:cxn ang="0">
                    <a:pos x="454" y="427"/>
                  </a:cxn>
                  <a:cxn ang="0">
                    <a:pos x="425" y="345"/>
                  </a:cxn>
                  <a:cxn ang="0">
                    <a:pos x="396" y="270"/>
                  </a:cxn>
                  <a:cxn ang="0">
                    <a:pos x="460" y="256"/>
                  </a:cxn>
                  <a:cxn ang="0">
                    <a:pos x="407" y="223"/>
                  </a:cxn>
                  <a:cxn ang="0">
                    <a:pos x="439" y="226"/>
                  </a:cxn>
                  <a:cxn ang="0">
                    <a:pos x="438" y="209"/>
                  </a:cxn>
                  <a:cxn ang="0">
                    <a:pos x="376" y="211"/>
                  </a:cxn>
                  <a:cxn ang="0">
                    <a:pos x="357" y="343"/>
                  </a:cxn>
                  <a:cxn ang="0">
                    <a:pos x="347" y="230"/>
                  </a:cxn>
                  <a:cxn ang="0">
                    <a:pos x="331" y="182"/>
                  </a:cxn>
                  <a:cxn ang="0">
                    <a:pos x="347" y="136"/>
                  </a:cxn>
                  <a:cxn ang="0">
                    <a:pos x="339" y="99"/>
                  </a:cxn>
                  <a:cxn ang="0">
                    <a:pos x="331" y="62"/>
                  </a:cxn>
                  <a:cxn ang="0">
                    <a:pos x="369" y="103"/>
                  </a:cxn>
                  <a:cxn ang="0">
                    <a:pos x="415" y="47"/>
                  </a:cxn>
                  <a:cxn ang="0">
                    <a:pos x="409" y="95"/>
                  </a:cxn>
                  <a:cxn ang="0">
                    <a:pos x="401" y="130"/>
                  </a:cxn>
                  <a:cxn ang="0">
                    <a:pos x="401" y="181"/>
                  </a:cxn>
                  <a:cxn ang="0">
                    <a:pos x="558" y="181"/>
                  </a:cxn>
                  <a:cxn ang="0">
                    <a:pos x="554" y="76"/>
                  </a:cxn>
                  <a:cxn ang="0">
                    <a:pos x="249" y="69"/>
                  </a:cxn>
                  <a:cxn ang="0">
                    <a:pos x="293" y="93"/>
                  </a:cxn>
                  <a:cxn ang="0">
                    <a:pos x="171" y="195"/>
                  </a:cxn>
                  <a:cxn ang="0">
                    <a:pos x="69" y="98"/>
                  </a:cxn>
                  <a:cxn ang="0">
                    <a:pos x="191" y="106"/>
                  </a:cxn>
                  <a:cxn ang="0">
                    <a:pos x="220" y="105"/>
                  </a:cxn>
                  <a:cxn ang="0">
                    <a:pos x="302" y="121"/>
                  </a:cxn>
                  <a:cxn ang="0">
                    <a:pos x="276" y="256"/>
                  </a:cxn>
                  <a:cxn ang="0">
                    <a:pos x="260" y="137"/>
                  </a:cxn>
                  <a:cxn ang="0">
                    <a:pos x="171" y="195"/>
                  </a:cxn>
                  <a:cxn ang="0">
                    <a:pos x="223" y="225"/>
                  </a:cxn>
                  <a:cxn ang="0">
                    <a:pos x="247" y="158"/>
                  </a:cxn>
                  <a:cxn ang="0">
                    <a:pos x="326" y="292"/>
                  </a:cxn>
                  <a:cxn ang="0">
                    <a:pos x="215" y="321"/>
                  </a:cxn>
                  <a:cxn ang="0">
                    <a:pos x="309" y="277"/>
                  </a:cxn>
                  <a:cxn ang="0">
                    <a:pos x="318" y="133"/>
                  </a:cxn>
                  <a:cxn ang="0">
                    <a:pos x="313" y="213"/>
                  </a:cxn>
                  <a:cxn ang="0">
                    <a:pos x="299" y="144"/>
                  </a:cxn>
                  <a:cxn ang="0">
                    <a:pos x="507" y="179"/>
                  </a:cxn>
                  <a:cxn ang="0">
                    <a:pos x="461" y="162"/>
                  </a:cxn>
                </a:cxnLst>
                <a:rect l="0" t="0" r="r" b="b"/>
                <a:pathLst>
                  <a:path w="585" h="534">
                    <a:moveTo>
                      <a:pt x="554" y="76"/>
                    </a:moveTo>
                    <a:cubicBezTo>
                      <a:pt x="551" y="32"/>
                      <a:pt x="543" y="9"/>
                      <a:pt x="504" y="1"/>
                    </a:cubicBezTo>
                    <a:cubicBezTo>
                      <a:pt x="500" y="1"/>
                      <a:pt x="494" y="0"/>
                      <a:pt x="486" y="0"/>
                    </a:cubicBezTo>
                    <a:lnTo>
                      <a:pt x="157" y="0"/>
                    </a:lnTo>
                    <a:cubicBezTo>
                      <a:pt x="156" y="5"/>
                      <a:pt x="153" y="17"/>
                      <a:pt x="158" y="17"/>
                    </a:cubicBezTo>
                    <a:cubicBezTo>
                      <a:pt x="171" y="17"/>
                      <a:pt x="223" y="21"/>
                      <a:pt x="225" y="21"/>
                    </a:cubicBezTo>
                    <a:cubicBezTo>
                      <a:pt x="226" y="21"/>
                      <a:pt x="250" y="16"/>
                      <a:pt x="237" y="28"/>
                    </a:cubicBezTo>
                    <a:cubicBezTo>
                      <a:pt x="223" y="41"/>
                      <a:pt x="192" y="41"/>
                      <a:pt x="174" y="39"/>
                    </a:cubicBezTo>
                    <a:cubicBezTo>
                      <a:pt x="131" y="36"/>
                      <a:pt x="152" y="56"/>
                      <a:pt x="168" y="56"/>
                    </a:cubicBezTo>
                    <a:cubicBezTo>
                      <a:pt x="218" y="56"/>
                      <a:pt x="228" y="68"/>
                      <a:pt x="207" y="71"/>
                    </a:cubicBezTo>
                    <a:cubicBezTo>
                      <a:pt x="186" y="74"/>
                      <a:pt x="182" y="73"/>
                      <a:pt x="162" y="76"/>
                    </a:cubicBezTo>
                    <a:cubicBezTo>
                      <a:pt x="7" y="101"/>
                      <a:pt x="59" y="60"/>
                      <a:pt x="74" y="60"/>
                    </a:cubicBezTo>
                    <a:cubicBezTo>
                      <a:pt x="139" y="59"/>
                      <a:pt x="123" y="37"/>
                      <a:pt x="107" y="42"/>
                    </a:cubicBezTo>
                    <a:cubicBezTo>
                      <a:pt x="91" y="46"/>
                      <a:pt x="34" y="27"/>
                      <a:pt x="26" y="63"/>
                    </a:cubicBezTo>
                    <a:cubicBezTo>
                      <a:pt x="19" y="100"/>
                      <a:pt x="42" y="282"/>
                      <a:pt x="36" y="317"/>
                    </a:cubicBezTo>
                    <a:cubicBezTo>
                      <a:pt x="0" y="534"/>
                      <a:pt x="199" y="487"/>
                      <a:pt x="199" y="487"/>
                    </a:cubicBezTo>
                    <a:cubicBezTo>
                      <a:pt x="156" y="453"/>
                      <a:pt x="174" y="421"/>
                      <a:pt x="171" y="403"/>
                    </a:cubicBezTo>
                    <a:cubicBezTo>
                      <a:pt x="161" y="345"/>
                      <a:pt x="154" y="337"/>
                      <a:pt x="144" y="341"/>
                    </a:cubicBezTo>
                    <a:cubicBezTo>
                      <a:pt x="121" y="352"/>
                      <a:pt x="123" y="358"/>
                      <a:pt x="126" y="367"/>
                    </a:cubicBezTo>
                    <a:cubicBezTo>
                      <a:pt x="142" y="416"/>
                      <a:pt x="105" y="376"/>
                      <a:pt x="105" y="376"/>
                    </a:cubicBezTo>
                    <a:cubicBezTo>
                      <a:pt x="98" y="380"/>
                      <a:pt x="95" y="390"/>
                      <a:pt x="99" y="399"/>
                    </a:cubicBezTo>
                    <a:cubicBezTo>
                      <a:pt x="131" y="463"/>
                      <a:pt x="101" y="446"/>
                      <a:pt x="94" y="435"/>
                    </a:cubicBezTo>
                    <a:cubicBezTo>
                      <a:pt x="61" y="390"/>
                      <a:pt x="92" y="366"/>
                      <a:pt x="88" y="352"/>
                    </a:cubicBezTo>
                    <a:cubicBezTo>
                      <a:pt x="75" y="295"/>
                      <a:pt x="118" y="274"/>
                      <a:pt x="124" y="265"/>
                    </a:cubicBezTo>
                    <a:cubicBezTo>
                      <a:pt x="130" y="256"/>
                      <a:pt x="127" y="253"/>
                      <a:pt x="129" y="234"/>
                    </a:cubicBezTo>
                    <a:cubicBezTo>
                      <a:pt x="136" y="195"/>
                      <a:pt x="155" y="216"/>
                      <a:pt x="153" y="228"/>
                    </a:cubicBezTo>
                    <a:cubicBezTo>
                      <a:pt x="148" y="274"/>
                      <a:pt x="176" y="242"/>
                      <a:pt x="186" y="228"/>
                    </a:cubicBezTo>
                    <a:cubicBezTo>
                      <a:pt x="218" y="186"/>
                      <a:pt x="214" y="229"/>
                      <a:pt x="209" y="237"/>
                    </a:cubicBezTo>
                    <a:cubicBezTo>
                      <a:pt x="203" y="244"/>
                      <a:pt x="198" y="255"/>
                      <a:pt x="200" y="260"/>
                    </a:cubicBezTo>
                    <a:cubicBezTo>
                      <a:pt x="208" y="283"/>
                      <a:pt x="193" y="305"/>
                      <a:pt x="188" y="306"/>
                    </a:cubicBezTo>
                    <a:cubicBezTo>
                      <a:pt x="184" y="308"/>
                      <a:pt x="170" y="314"/>
                      <a:pt x="170" y="332"/>
                    </a:cubicBezTo>
                    <a:cubicBezTo>
                      <a:pt x="171" y="350"/>
                      <a:pt x="192" y="382"/>
                      <a:pt x="192" y="395"/>
                    </a:cubicBezTo>
                    <a:cubicBezTo>
                      <a:pt x="193" y="492"/>
                      <a:pt x="236" y="499"/>
                      <a:pt x="255" y="497"/>
                    </a:cubicBezTo>
                    <a:cubicBezTo>
                      <a:pt x="275" y="496"/>
                      <a:pt x="445" y="490"/>
                      <a:pt x="515" y="483"/>
                    </a:cubicBezTo>
                    <a:cubicBezTo>
                      <a:pt x="585" y="477"/>
                      <a:pt x="538" y="458"/>
                      <a:pt x="518" y="458"/>
                    </a:cubicBezTo>
                    <a:cubicBezTo>
                      <a:pt x="467" y="458"/>
                      <a:pt x="454" y="427"/>
                      <a:pt x="454" y="427"/>
                    </a:cubicBezTo>
                    <a:cubicBezTo>
                      <a:pt x="454" y="427"/>
                      <a:pt x="453" y="405"/>
                      <a:pt x="431" y="400"/>
                    </a:cubicBezTo>
                    <a:cubicBezTo>
                      <a:pt x="376" y="385"/>
                      <a:pt x="411" y="353"/>
                      <a:pt x="425" y="345"/>
                    </a:cubicBezTo>
                    <a:cubicBezTo>
                      <a:pt x="438" y="338"/>
                      <a:pt x="430" y="335"/>
                      <a:pt x="420" y="329"/>
                    </a:cubicBezTo>
                    <a:cubicBezTo>
                      <a:pt x="398" y="316"/>
                      <a:pt x="394" y="300"/>
                      <a:pt x="396" y="270"/>
                    </a:cubicBezTo>
                    <a:cubicBezTo>
                      <a:pt x="397" y="240"/>
                      <a:pt x="416" y="249"/>
                      <a:pt x="416" y="249"/>
                    </a:cubicBezTo>
                    <a:cubicBezTo>
                      <a:pt x="416" y="249"/>
                      <a:pt x="448" y="262"/>
                      <a:pt x="460" y="256"/>
                    </a:cubicBezTo>
                    <a:cubicBezTo>
                      <a:pt x="472" y="250"/>
                      <a:pt x="467" y="239"/>
                      <a:pt x="461" y="244"/>
                    </a:cubicBezTo>
                    <a:cubicBezTo>
                      <a:pt x="455" y="248"/>
                      <a:pt x="412" y="244"/>
                      <a:pt x="407" y="223"/>
                    </a:cubicBezTo>
                    <a:cubicBezTo>
                      <a:pt x="403" y="202"/>
                      <a:pt x="418" y="213"/>
                      <a:pt x="422" y="214"/>
                    </a:cubicBezTo>
                    <a:cubicBezTo>
                      <a:pt x="427" y="216"/>
                      <a:pt x="427" y="220"/>
                      <a:pt x="439" y="226"/>
                    </a:cubicBezTo>
                    <a:cubicBezTo>
                      <a:pt x="468" y="241"/>
                      <a:pt x="454" y="224"/>
                      <a:pt x="454" y="224"/>
                    </a:cubicBezTo>
                    <a:cubicBezTo>
                      <a:pt x="454" y="224"/>
                      <a:pt x="454" y="224"/>
                      <a:pt x="438" y="209"/>
                    </a:cubicBezTo>
                    <a:cubicBezTo>
                      <a:pt x="423" y="194"/>
                      <a:pt x="406" y="199"/>
                      <a:pt x="389" y="199"/>
                    </a:cubicBezTo>
                    <a:cubicBezTo>
                      <a:pt x="373" y="199"/>
                      <a:pt x="376" y="211"/>
                      <a:pt x="376" y="211"/>
                    </a:cubicBezTo>
                    <a:cubicBezTo>
                      <a:pt x="376" y="211"/>
                      <a:pt x="373" y="242"/>
                      <a:pt x="370" y="291"/>
                    </a:cubicBezTo>
                    <a:cubicBezTo>
                      <a:pt x="368" y="341"/>
                      <a:pt x="360" y="347"/>
                      <a:pt x="357" y="343"/>
                    </a:cubicBezTo>
                    <a:cubicBezTo>
                      <a:pt x="354" y="338"/>
                      <a:pt x="350" y="313"/>
                      <a:pt x="350" y="305"/>
                    </a:cubicBezTo>
                    <a:cubicBezTo>
                      <a:pt x="350" y="298"/>
                      <a:pt x="345" y="264"/>
                      <a:pt x="347" y="230"/>
                    </a:cubicBezTo>
                    <a:cubicBezTo>
                      <a:pt x="350" y="195"/>
                      <a:pt x="356" y="210"/>
                      <a:pt x="334" y="201"/>
                    </a:cubicBezTo>
                    <a:cubicBezTo>
                      <a:pt x="311" y="192"/>
                      <a:pt x="323" y="182"/>
                      <a:pt x="331" y="182"/>
                    </a:cubicBezTo>
                    <a:cubicBezTo>
                      <a:pt x="338" y="182"/>
                      <a:pt x="350" y="189"/>
                      <a:pt x="352" y="181"/>
                    </a:cubicBezTo>
                    <a:cubicBezTo>
                      <a:pt x="356" y="160"/>
                      <a:pt x="359" y="141"/>
                      <a:pt x="347" y="136"/>
                    </a:cubicBezTo>
                    <a:cubicBezTo>
                      <a:pt x="322" y="127"/>
                      <a:pt x="332" y="121"/>
                      <a:pt x="341" y="118"/>
                    </a:cubicBezTo>
                    <a:cubicBezTo>
                      <a:pt x="350" y="115"/>
                      <a:pt x="352" y="94"/>
                      <a:pt x="339" y="99"/>
                    </a:cubicBezTo>
                    <a:cubicBezTo>
                      <a:pt x="313" y="107"/>
                      <a:pt x="316" y="85"/>
                      <a:pt x="321" y="82"/>
                    </a:cubicBezTo>
                    <a:cubicBezTo>
                      <a:pt x="325" y="79"/>
                      <a:pt x="334" y="83"/>
                      <a:pt x="331" y="62"/>
                    </a:cubicBezTo>
                    <a:cubicBezTo>
                      <a:pt x="328" y="41"/>
                      <a:pt x="347" y="34"/>
                      <a:pt x="351" y="53"/>
                    </a:cubicBezTo>
                    <a:cubicBezTo>
                      <a:pt x="354" y="73"/>
                      <a:pt x="363" y="112"/>
                      <a:pt x="369" y="103"/>
                    </a:cubicBezTo>
                    <a:cubicBezTo>
                      <a:pt x="375" y="94"/>
                      <a:pt x="385" y="57"/>
                      <a:pt x="395" y="41"/>
                    </a:cubicBezTo>
                    <a:cubicBezTo>
                      <a:pt x="406" y="24"/>
                      <a:pt x="418" y="38"/>
                      <a:pt x="415" y="47"/>
                    </a:cubicBezTo>
                    <a:cubicBezTo>
                      <a:pt x="401" y="88"/>
                      <a:pt x="426" y="90"/>
                      <a:pt x="426" y="90"/>
                    </a:cubicBezTo>
                    <a:cubicBezTo>
                      <a:pt x="426" y="90"/>
                      <a:pt x="423" y="96"/>
                      <a:pt x="409" y="95"/>
                    </a:cubicBezTo>
                    <a:cubicBezTo>
                      <a:pt x="382" y="92"/>
                      <a:pt x="393" y="110"/>
                      <a:pt x="405" y="115"/>
                    </a:cubicBezTo>
                    <a:cubicBezTo>
                      <a:pt x="431" y="124"/>
                      <a:pt x="414" y="130"/>
                      <a:pt x="401" y="130"/>
                    </a:cubicBezTo>
                    <a:cubicBezTo>
                      <a:pt x="387" y="130"/>
                      <a:pt x="381" y="134"/>
                      <a:pt x="378" y="148"/>
                    </a:cubicBezTo>
                    <a:cubicBezTo>
                      <a:pt x="369" y="191"/>
                      <a:pt x="401" y="181"/>
                      <a:pt x="401" y="181"/>
                    </a:cubicBezTo>
                    <a:cubicBezTo>
                      <a:pt x="452" y="195"/>
                      <a:pt x="528" y="188"/>
                      <a:pt x="528" y="188"/>
                    </a:cubicBezTo>
                    <a:cubicBezTo>
                      <a:pt x="543" y="192"/>
                      <a:pt x="552" y="189"/>
                      <a:pt x="558" y="181"/>
                    </a:cubicBezTo>
                    <a:lnTo>
                      <a:pt x="558" y="103"/>
                    </a:lnTo>
                    <a:cubicBezTo>
                      <a:pt x="556" y="93"/>
                      <a:pt x="555" y="84"/>
                      <a:pt x="554" y="76"/>
                    </a:cubicBezTo>
                    <a:close/>
                    <a:moveTo>
                      <a:pt x="231" y="77"/>
                    </a:moveTo>
                    <a:cubicBezTo>
                      <a:pt x="233" y="65"/>
                      <a:pt x="249" y="69"/>
                      <a:pt x="249" y="69"/>
                    </a:cubicBezTo>
                    <a:cubicBezTo>
                      <a:pt x="249" y="69"/>
                      <a:pt x="278" y="79"/>
                      <a:pt x="290" y="78"/>
                    </a:cubicBezTo>
                    <a:cubicBezTo>
                      <a:pt x="301" y="76"/>
                      <a:pt x="318" y="93"/>
                      <a:pt x="293" y="93"/>
                    </a:cubicBezTo>
                    <a:cubicBezTo>
                      <a:pt x="267" y="93"/>
                      <a:pt x="228" y="104"/>
                      <a:pt x="231" y="77"/>
                    </a:cubicBezTo>
                    <a:close/>
                    <a:moveTo>
                      <a:pt x="171" y="195"/>
                    </a:moveTo>
                    <a:cubicBezTo>
                      <a:pt x="153" y="195"/>
                      <a:pt x="46" y="237"/>
                      <a:pt x="45" y="128"/>
                    </a:cubicBezTo>
                    <a:cubicBezTo>
                      <a:pt x="45" y="104"/>
                      <a:pt x="39" y="83"/>
                      <a:pt x="69" y="98"/>
                    </a:cubicBezTo>
                    <a:cubicBezTo>
                      <a:pt x="99" y="112"/>
                      <a:pt x="72" y="111"/>
                      <a:pt x="137" y="108"/>
                    </a:cubicBezTo>
                    <a:cubicBezTo>
                      <a:pt x="137" y="108"/>
                      <a:pt x="184" y="110"/>
                      <a:pt x="191" y="106"/>
                    </a:cubicBezTo>
                    <a:cubicBezTo>
                      <a:pt x="199" y="101"/>
                      <a:pt x="192" y="91"/>
                      <a:pt x="207" y="91"/>
                    </a:cubicBezTo>
                    <a:cubicBezTo>
                      <a:pt x="222" y="90"/>
                      <a:pt x="220" y="105"/>
                      <a:pt x="220" y="105"/>
                    </a:cubicBezTo>
                    <a:cubicBezTo>
                      <a:pt x="220" y="105"/>
                      <a:pt x="207" y="124"/>
                      <a:pt x="305" y="111"/>
                    </a:cubicBezTo>
                    <a:cubicBezTo>
                      <a:pt x="317" y="109"/>
                      <a:pt x="327" y="121"/>
                      <a:pt x="302" y="121"/>
                    </a:cubicBezTo>
                    <a:cubicBezTo>
                      <a:pt x="290" y="122"/>
                      <a:pt x="272" y="128"/>
                      <a:pt x="278" y="143"/>
                    </a:cubicBezTo>
                    <a:cubicBezTo>
                      <a:pt x="284" y="158"/>
                      <a:pt x="276" y="256"/>
                      <a:pt x="276" y="256"/>
                    </a:cubicBezTo>
                    <a:cubicBezTo>
                      <a:pt x="276" y="256"/>
                      <a:pt x="271" y="274"/>
                      <a:pt x="262" y="245"/>
                    </a:cubicBezTo>
                    <a:cubicBezTo>
                      <a:pt x="259" y="235"/>
                      <a:pt x="262" y="144"/>
                      <a:pt x="260" y="137"/>
                    </a:cubicBezTo>
                    <a:cubicBezTo>
                      <a:pt x="259" y="129"/>
                      <a:pt x="217" y="122"/>
                      <a:pt x="215" y="154"/>
                    </a:cubicBezTo>
                    <a:cubicBezTo>
                      <a:pt x="214" y="185"/>
                      <a:pt x="205" y="195"/>
                      <a:pt x="171" y="195"/>
                    </a:cubicBezTo>
                    <a:close/>
                    <a:moveTo>
                      <a:pt x="237" y="231"/>
                    </a:moveTo>
                    <a:cubicBezTo>
                      <a:pt x="230" y="240"/>
                      <a:pt x="219" y="247"/>
                      <a:pt x="223" y="225"/>
                    </a:cubicBezTo>
                    <a:cubicBezTo>
                      <a:pt x="228" y="202"/>
                      <a:pt x="232" y="170"/>
                      <a:pt x="232" y="155"/>
                    </a:cubicBezTo>
                    <a:cubicBezTo>
                      <a:pt x="232" y="155"/>
                      <a:pt x="244" y="135"/>
                      <a:pt x="247" y="158"/>
                    </a:cubicBezTo>
                    <a:cubicBezTo>
                      <a:pt x="250" y="181"/>
                      <a:pt x="244" y="221"/>
                      <a:pt x="237" y="231"/>
                    </a:cubicBezTo>
                    <a:close/>
                    <a:moveTo>
                      <a:pt x="326" y="292"/>
                    </a:moveTo>
                    <a:cubicBezTo>
                      <a:pt x="327" y="320"/>
                      <a:pt x="355" y="400"/>
                      <a:pt x="286" y="399"/>
                    </a:cubicBezTo>
                    <a:cubicBezTo>
                      <a:pt x="217" y="398"/>
                      <a:pt x="214" y="409"/>
                      <a:pt x="215" y="321"/>
                    </a:cubicBezTo>
                    <a:cubicBezTo>
                      <a:pt x="216" y="236"/>
                      <a:pt x="225" y="253"/>
                      <a:pt x="230" y="264"/>
                    </a:cubicBezTo>
                    <a:cubicBezTo>
                      <a:pt x="230" y="264"/>
                      <a:pt x="253" y="318"/>
                      <a:pt x="309" y="277"/>
                    </a:cubicBezTo>
                    <a:cubicBezTo>
                      <a:pt x="319" y="269"/>
                      <a:pt x="324" y="263"/>
                      <a:pt x="326" y="292"/>
                    </a:cubicBezTo>
                    <a:close/>
                    <a:moveTo>
                      <a:pt x="318" y="133"/>
                    </a:moveTo>
                    <a:cubicBezTo>
                      <a:pt x="338" y="148"/>
                      <a:pt x="316" y="165"/>
                      <a:pt x="316" y="165"/>
                    </a:cubicBezTo>
                    <a:cubicBezTo>
                      <a:pt x="316" y="165"/>
                      <a:pt x="302" y="189"/>
                      <a:pt x="313" y="213"/>
                    </a:cubicBezTo>
                    <a:cubicBezTo>
                      <a:pt x="324" y="237"/>
                      <a:pt x="324" y="265"/>
                      <a:pt x="301" y="239"/>
                    </a:cubicBezTo>
                    <a:cubicBezTo>
                      <a:pt x="279" y="214"/>
                      <a:pt x="293" y="156"/>
                      <a:pt x="299" y="144"/>
                    </a:cubicBezTo>
                    <a:cubicBezTo>
                      <a:pt x="299" y="144"/>
                      <a:pt x="299" y="118"/>
                      <a:pt x="318" y="133"/>
                    </a:cubicBezTo>
                    <a:close/>
                    <a:moveTo>
                      <a:pt x="507" y="179"/>
                    </a:moveTo>
                    <a:cubicBezTo>
                      <a:pt x="498" y="185"/>
                      <a:pt x="507" y="179"/>
                      <a:pt x="465" y="177"/>
                    </a:cubicBezTo>
                    <a:cubicBezTo>
                      <a:pt x="423" y="176"/>
                      <a:pt x="461" y="162"/>
                      <a:pt x="461" y="162"/>
                    </a:cubicBezTo>
                    <a:cubicBezTo>
                      <a:pt x="565" y="166"/>
                      <a:pt x="516" y="173"/>
                      <a:pt x="507" y="179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89" name="Freeform 237"/>
              <p:cNvSpPr/>
              <p:nvPr/>
            </p:nvSpPr>
            <p:spPr bwMode="auto">
              <a:xfrm>
                <a:off x="3621" y="1286"/>
                <a:ext cx="237" cy="283"/>
              </a:xfrm>
              <a:custGeom>
                <a:avLst/>
                <a:gdLst/>
                <a:ahLst/>
                <a:cxnLst>
                  <a:cxn ang="0">
                    <a:pos x="40" y="15"/>
                  </a:cxn>
                  <a:cxn ang="0">
                    <a:pos x="27" y="56"/>
                  </a:cxn>
                  <a:cxn ang="0">
                    <a:pos x="40" y="15"/>
                  </a:cxn>
                </a:cxnLst>
                <a:rect l="0" t="0" r="r" b="b"/>
                <a:pathLst>
                  <a:path w="47" h="56">
                    <a:moveTo>
                      <a:pt x="40" y="15"/>
                    </a:moveTo>
                    <a:cubicBezTo>
                      <a:pt x="37" y="0"/>
                      <a:pt x="0" y="23"/>
                      <a:pt x="27" y="56"/>
                    </a:cubicBezTo>
                    <a:cubicBezTo>
                      <a:pt x="27" y="56"/>
                      <a:pt x="47" y="49"/>
                      <a:pt x="40" y="1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0" name="Freeform 238"/>
              <p:cNvSpPr/>
              <p:nvPr/>
            </p:nvSpPr>
            <p:spPr bwMode="auto">
              <a:xfrm>
                <a:off x="3402" y="1403"/>
                <a:ext cx="209" cy="379"/>
              </a:xfrm>
              <a:custGeom>
                <a:avLst/>
                <a:gdLst/>
                <a:ahLst/>
                <a:cxnLst>
                  <a:cxn ang="0">
                    <a:pos x="19" y="27"/>
                  </a:cxn>
                  <a:cxn ang="0">
                    <a:pos x="12" y="69"/>
                  </a:cxn>
                  <a:cxn ang="0">
                    <a:pos x="40" y="45"/>
                  </a:cxn>
                  <a:cxn ang="0">
                    <a:pos x="37" y="24"/>
                  </a:cxn>
                  <a:cxn ang="0">
                    <a:pos x="19" y="27"/>
                  </a:cxn>
                </a:cxnLst>
                <a:rect l="0" t="0" r="r" b="b"/>
                <a:pathLst>
                  <a:path w="41" h="75">
                    <a:moveTo>
                      <a:pt x="19" y="27"/>
                    </a:moveTo>
                    <a:cubicBezTo>
                      <a:pt x="0" y="54"/>
                      <a:pt x="6" y="63"/>
                      <a:pt x="12" y="69"/>
                    </a:cubicBezTo>
                    <a:cubicBezTo>
                      <a:pt x="18" y="75"/>
                      <a:pt x="30" y="74"/>
                      <a:pt x="40" y="45"/>
                    </a:cubicBezTo>
                    <a:cubicBezTo>
                      <a:pt x="40" y="45"/>
                      <a:pt x="32" y="31"/>
                      <a:pt x="37" y="24"/>
                    </a:cubicBezTo>
                    <a:cubicBezTo>
                      <a:pt x="41" y="16"/>
                      <a:pt x="38" y="0"/>
                      <a:pt x="19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1" name="Freeform 239"/>
              <p:cNvSpPr/>
              <p:nvPr/>
            </p:nvSpPr>
            <p:spPr bwMode="auto">
              <a:xfrm>
                <a:off x="3273" y="645"/>
                <a:ext cx="683" cy="319"/>
              </a:xfrm>
              <a:custGeom>
                <a:avLst/>
                <a:gdLst/>
                <a:ahLst/>
                <a:cxnLst>
                  <a:cxn ang="0">
                    <a:pos x="112" y="4"/>
                  </a:cxn>
                  <a:cxn ang="0">
                    <a:pos x="24" y="4"/>
                  </a:cxn>
                  <a:cxn ang="0">
                    <a:pos x="2" y="25"/>
                  </a:cxn>
                  <a:cxn ang="0">
                    <a:pos x="60" y="58"/>
                  </a:cxn>
                  <a:cxn ang="0">
                    <a:pos x="96" y="54"/>
                  </a:cxn>
                  <a:cxn ang="0">
                    <a:pos x="113" y="53"/>
                  </a:cxn>
                  <a:cxn ang="0">
                    <a:pos x="112" y="4"/>
                  </a:cxn>
                </a:cxnLst>
                <a:rect l="0" t="0" r="r" b="b"/>
                <a:pathLst>
                  <a:path w="135" h="63">
                    <a:moveTo>
                      <a:pt x="112" y="4"/>
                    </a:moveTo>
                    <a:cubicBezTo>
                      <a:pt x="105" y="9"/>
                      <a:pt x="24" y="4"/>
                      <a:pt x="24" y="4"/>
                    </a:cubicBezTo>
                    <a:cubicBezTo>
                      <a:pt x="15" y="4"/>
                      <a:pt x="3" y="1"/>
                      <a:pt x="2" y="25"/>
                    </a:cubicBezTo>
                    <a:cubicBezTo>
                      <a:pt x="0" y="63"/>
                      <a:pt x="48" y="58"/>
                      <a:pt x="60" y="58"/>
                    </a:cubicBezTo>
                    <a:cubicBezTo>
                      <a:pt x="72" y="58"/>
                      <a:pt x="84" y="48"/>
                      <a:pt x="96" y="54"/>
                    </a:cubicBezTo>
                    <a:cubicBezTo>
                      <a:pt x="96" y="54"/>
                      <a:pt x="107" y="63"/>
                      <a:pt x="113" y="53"/>
                    </a:cubicBezTo>
                    <a:cubicBezTo>
                      <a:pt x="135" y="13"/>
                      <a:pt x="120" y="0"/>
                      <a:pt x="11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2" name="Freeform 240"/>
              <p:cNvSpPr/>
              <p:nvPr/>
            </p:nvSpPr>
            <p:spPr bwMode="auto">
              <a:xfrm>
                <a:off x="4046" y="1544"/>
                <a:ext cx="490" cy="517"/>
              </a:xfrm>
              <a:custGeom>
                <a:avLst/>
                <a:gdLst/>
                <a:ahLst/>
                <a:cxnLst>
                  <a:cxn ang="0">
                    <a:pos x="67" y="5"/>
                  </a:cxn>
                  <a:cxn ang="0">
                    <a:pos x="31" y="5"/>
                  </a:cxn>
                  <a:cxn ang="0">
                    <a:pos x="12" y="57"/>
                  </a:cxn>
                  <a:cxn ang="0">
                    <a:pos x="79" y="62"/>
                  </a:cxn>
                  <a:cxn ang="0">
                    <a:pos x="67" y="5"/>
                  </a:cxn>
                </a:cxnLst>
                <a:rect l="0" t="0" r="r" b="b"/>
                <a:pathLst>
                  <a:path w="97" h="102">
                    <a:moveTo>
                      <a:pt x="67" y="5"/>
                    </a:moveTo>
                    <a:cubicBezTo>
                      <a:pt x="55" y="10"/>
                      <a:pt x="31" y="5"/>
                      <a:pt x="31" y="5"/>
                    </a:cubicBezTo>
                    <a:cubicBezTo>
                      <a:pt x="0" y="6"/>
                      <a:pt x="16" y="39"/>
                      <a:pt x="12" y="57"/>
                    </a:cubicBezTo>
                    <a:cubicBezTo>
                      <a:pt x="8" y="76"/>
                      <a:pt x="63" y="102"/>
                      <a:pt x="79" y="62"/>
                    </a:cubicBezTo>
                    <a:cubicBezTo>
                      <a:pt x="97" y="20"/>
                      <a:pt x="79" y="0"/>
                      <a:pt x="67" y="5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3" name="Freeform 241"/>
              <p:cNvSpPr/>
              <p:nvPr/>
            </p:nvSpPr>
            <p:spPr bwMode="auto">
              <a:xfrm>
                <a:off x="5173" y="1024"/>
                <a:ext cx="500" cy="9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40" y="15"/>
                  </a:cxn>
                  <a:cxn ang="0">
                    <a:pos x="15" y="0"/>
                  </a:cxn>
                </a:cxnLst>
                <a:rect l="0" t="0" r="r" b="b"/>
                <a:pathLst>
                  <a:path w="99" h="19">
                    <a:moveTo>
                      <a:pt x="15" y="0"/>
                    </a:moveTo>
                    <a:cubicBezTo>
                      <a:pt x="0" y="0"/>
                      <a:pt x="19" y="19"/>
                      <a:pt x="40" y="15"/>
                    </a:cubicBezTo>
                    <a:cubicBezTo>
                      <a:pt x="99" y="1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4" name="Freeform 242"/>
              <p:cNvSpPr/>
              <p:nvPr/>
            </p:nvSpPr>
            <p:spPr bwMode="auto">
              <a:xfrm>
                <a:off x="5339" y="1003"/>
                <a:ext cx="385" cy="237"/>
              </a:xfrm>
              <a:custGeom>
                <a:avLst/>
                <a:gdLst/>
                <a:ahLst/>
                <a:cxnLst>
                  <a:cxn ang="0">
                    <a:pos x="21" y="37"/>
                  </a:cxn>
                  <a:cxn ang="0">
                    <a:pos x="70" y="17"/>
                  </a:cxn>
                  <a:cxn ang="0">
                    <a:pos x="48" y="3"/>
                  </a:cxn>
                  <a:cxn ang="0">
                    <a:pos x="19" y="32"/>
                  </a:cxn>
                  <a:cxn ang="0">
                    <a:pos x="21" y="37"/>
                  </a:cxn>
                </a:cxnLst>
                <a:rect l="0" t="0" r="r" b="b"/>
                <a:pathLst>
                  <a:path w="76" h="47">
                    <a:moveTo>
                      <a:pt x="21" y="37"/>
                    </a:moveTo>
                    <a:cubicBezTo>
                      <a:pt x="21" y="37"/>
                      <a:pt x="50" y="47"/>
                      <a:pt x="70" y="17"/>
                    </a:cubicBezTo>
                    <a:cubicBezTo>
                      <a:pt x="76" y="7"/>
                      <a:pt x="65" y="0"/>
                      <a:pt x="48" y="3"/>
                    </a:cubicBezTo>
                    <a:cubicBezTo>
                      <a:pt x="39" y="5"/>
                      <a:pt x="39" y="32"/>
                      <a:pt x="19" y="32"/>
                    </a:cubicBezTo>
                    <a:cubicBezTo>
                      <a:pt x="0" y="32"/>
                      <a:pt x="21" y="37"/>
                      <a:pt x="21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5" name="Freeform 243"/>
              <p:cNvSpPr/>
              <p:nvPr/>
            </p:nvSpPr>
            <p:spPr bwMode="auto">
              <a:xfrm>
                <a:off x="5325" y="1201"/>
                <a:ext cx="415" cy="187"/>
              </a:xfrm>
              <a:custGeom>
                <a:avLst/>
                <a:gdLst/>
                <a:ahLst/>
                <a:cxnLst>
                  <a:cxn ang="0">
                    <a:pos x="72" y="6"/>
                  </a:cxn>
                  <a:cxn ang="0">
                    <a:pos x="24" y="17"/>
                  </a:cxn>
                  <a:cxn ang="0">
                    <a:pos x="17" y="26"/>
                  </a:cxn>
                  <a:cxn ang="0">
                    <a:pos x="76" y="23"/>
                  </a:cxn>
                  <a:cxn ang="0">
                    <a:pos x="82" y="20"/>
                  </a:cxn>
                  <a:cxn ang="0">
                    <a:pos x="82" y="0"/>
                  </a:cxn>
                  <a:cxn ang="0">
                    <a:pos x="72" y="6"/>
                  </a:cxn>
                </a:cxnLst>
                <a:rect l="0" t="0" r="r" b="b"/>
                <a:pathLst>
                  <a:path w="82" h="37">
                    <a:moveTo>
                      <a:pt x="72" y="6"/>
                    </a:moveTo>
                    <a:cubicBezTo>
                      <a:pt x="57" y="23"/>
                      <a:pt x="24" y="17"/>
                      <a:pt x="24" y="17"/>
                    </a:cubicBezTo>
                    <a:cubicBezTo>
                      <a:pt x="24" y="17"/>
                      <a:pt x="0" y="16"/>
                      <a:pt x="17" y="26"/>
                    </a:cubicBezTo>
                    <a:cubicBezTo>
                      <a:pt x="33" y="37"/>
                      <a:pt x="53" y="32"/>
                      <a:pt x="76" y="23"/>
                    </a:cubicBezTo>
                    <a:cubicBezTo>
                      <a:pt x="78" y="22"/>
                      <a:pt x="80" y="21"/>
                      <a:pt x="82" y="20"/>
                    </a:cubicBezTo>
                    <a:lnTo>
                      <a:pt x="82" y="0"/>
                    </a:lnTo>
                    <a:cubicBezTo>
                      <a:pt x="79" y="1"/>
                      <a:pt x="75" y="2"/>
                      <a:pt x="72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6" name="Freeform 244"/>
              <p:cNvSpPr/>
              <p:nvPr/>
            </p:nvSpPr>
            <p:spPr bwMode="auto">
              <a:xfrm>
                <a:off x="5001" y="1378"/>
                <a:ext cx="699" cy="167"/>
              </a:xfrm>
              <a:custGeom>
                <a:avLst/>
                <a:gdLst/>
                <a:ahLst/>
                <a:cxnLst>
                  <a:cxn ang="0">
                    <a:pos x="21" y="1"/>
                  </a:cxn>
                  <a:cxn ang="0">
                    <a:pos x="8" y="14"/>
                  </a:cxn>
                  <a:cxn ang="0">
                    <a:pos x="57" y="22"/>
                  </a:cxn>
                  <a:cxn ang="0">
                    <a:pos x="117" y="23"/>
                  </a:cxn>
                  <a:cxn ang="0">
                    <a:pos x="114" y="8"/>
                  </a:cxn>
                  <a:cxn ang="0">
                    <a:pos x="82" y="3"/>
                  </a:cxn>
                  <a:cxn ang="0">
                    <a:pos x="21" y="1"/>
                  </a:cxn>
                </a:cxnLst>
                <a:rect l="0" t="0" r="r" b="b"/>
                <a:pathLst>
                  <a:path w="138" h="33">
                    <a:moveTo>
                      <a:pt x="21" y="1"/>
                    </a:moveTo>
                    <a:cubicBezTo>
                      <a:pt x="21" y="1"/>
                      <a:pt x="0" y="8"/>
                      <a:pt x="8" y="14"/>
                    </a:cubicBezTo>
                    <a:cubicBezTo>
                      <a:pt x="15" y="20"/>
                      <a:pt x="48" y="22"/>
                      <a:pt x="57" y="22"/>
                    </a:cubicBezTo>
                    <a:cubicBezTo>
                      <a:pt x="66" y="22"/>
                      <a:pt x="96" y="33"/>
                      <a:pt x="117" y="23"/>
                    </a:cubicBezTo>
                    <a:cubicBezTo>
                      <a:pt x="138" y="12"/>
                      <a:pt x="123" y="9"/>
                      <a:pt x="114" y="8"/>
                    </a:cubicBezTo>
                    <a:cubicBezTo>
                      <a:pt x="105" y="6"/>
                      <a:pt x="102" y="0"/>
                      <a:pt x="82" y="3"/>
                    </a:cubicBezTo>
                    <a:cubicBezTo>
                      <a:pt x="37" y="11"/>
                      <a:pt x="21" y="1"/>
                      <a:pt x="21" y="1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7" name="Freeform 245"/>
              <p:cNvSpPr/>
              <p:nvPr/>
            </p:nvSpPr>
            <p:spPr bwMode="auto">
              <a:xfrm>
                <a:off x="5078" y="1540"/>
                <a:ext cx="565" cy="146"/>
              </a:xfrm>
              <a:custGeom>
                <a:avLst/>
                <a:gdLst/>
                <a:ahLst/>
                <a:cxnLst>
                  <a:cxn ang="0">
                    <a:pos x="98" y="19"/>
                  </a:cxn>
                  <a:cxn ang="0">
                    <a:pos x="103" y="4"/>
                  </a:cxn>
                  <a:cxn ang="0">
                    <a:pos x="74" y="10"/>
                  </a:cxn>
                  <a:cxn ang="0">
                    <a:pos x="36" y="6"/>
                  </a:cxn>
                  <a:cxn ang="0">
                    <a:pos x="2" y="4"/>
                  </a:cxn>
                  <a:cxn ang="0">
                    <a:pos x="98" y="19"/>
                  </a:cxn>
                </a:cxnLst>
                <a:rect l="0" t="0" r="r" b="b"/>
                <a:pathLst>
                  <a:path w="112" h="29">
                    <a:moveTo>
                      <a:pt x="98" y="19"/>
                    </a:moveTo>
                    <a:cubicBezTo>
                      <a:pt x="112" y="13"/>
                      <a:pt x="111" y="0"/>
                      <a:pt x="103" y="4"/>
                    </a:cubicBezTo>
                    <a:cubicBezTo>
                      <a:pt x="96" y="9"/>
                      <a:pt x="83" y="10"/>
                      <a:pt x="74" y="10"/>
                    </a:cubicBezTo>
                    <a:cubicBezTo>
                      <a:pt x="65" y="11"/>
                      <a:pt x="45" y="3"/>
                      <a:pt x="36" y="6"/>
                    </a:cubicBezTo>
                    <a:cubicBezTo>
                      <a:pt x="27" y="9"/>
                      <a:pt x="2" y="4"/>
                      <a:pt x="2" y="4"/>
                    </a:cubicBezTo>
                    <a:cubicBezTo>
                      <a:pt x="0" y="29"/>
                      <a:pt x="83" y="25"/>
                      <a:pt x="98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8" name="Freeform 246"/>
              <p:cNvSpPr/>
              <p:nvPr/>
            </p:nvSpPr>
            <p:spPr bwMode="auto">
              <a:xfrm>
                <a:off x="5041" y="1657"/>
                <a:ext cx="581" cy="479"/>
              </a:xfrm>
              <a:custGeom>
                <a:avLst/>
                <a:gdLst/>
                <a:ahLst/>
                <a:cxnLst>
                  <a:cxn ang="0">
                    <a:pos x="3" y="53"/>
                  </a:cxn>
                  <a:cxn ang="0">
                    <a:pos x="26" y="54"/>
                  </a:cxn>
                  <a:cxn ang="0">
                    <a:pos x="50" y="77"/>
                  </a:cxn>
                  <a:cxn ang="0">
                    <a:pos x="59" y="84"/>
                  </a:cxn>
                  <a:cxn ang="0">
                    <a:pos x="81" y="52"/>
                  </a:cxn>
                  <a:cxn ang="0">
                    <a:pos x="111" y="52"/>
                  </a:cxn>
                  <a:cxn ang="0">
                    <a:pos x="79" y="27"/>
                  </a:cxn>
                  <a:cxn ang="0">
                    <a:pos x="37" y="16"/>
                  </a:cxn>
                  <a:cxn ang="0">
                    <a:pos x="12" y="41"/>
                  </a:cxn>
                  <a:cxn ang="0">
                    <a:pos x="3" y="53"/>
                  </a:cxn>
                </a:cxnLst>
                <a:rect l="0" t="0" r="r" b="b"/>
                <a:pathLst>
                  <a:path w="115" h="95">
                    <a:moveTo>
                      <a:pt x="3" y="53"/>
                    </a:moveTo>
                    <a:cubicBezTo>
                      <a:pt x="5" y="60"/>
                      <a:pt x="14" y="68"/>
                      <a:pt x="26" y="54"/>
                    </a:cubicBezTo>
                    <a:cubicBezTo>
                      <a:pt x="48" y="29"/>
                      <a:pt x="48" y="72"/>
                      <a:pt x="50" y="77"/>
                    </a:cubicBezTo>
                    <a:cubicBezTo>
                      <a:pt x="51" y="81"/>
                      <a:pt x="54" y="95"/>
                      <a:pt x="59" y="84"/>
                    </a:cubicBezTo>
                    <a:cubicBezTo>
                      <a:pt x="63" y="74"/>
                      <a:pt x="70" y="39"/>
                      <a:pt x="81" y="52"/>
                    </a:cubicBezTo>
                    <a:cubicBezTo>
                      <a:pt x="100" y="76"/>
                      <a:pt x="115" y="54"/>
                      <a:pt x="111" y="52"/>
                    </a:cubicBezTo>
                    <a:cubicBezTo>
                      <a:pt x="106" y="51"/>
                      <a:pt x="79" y="37"/>
                      <a:pt x="79" y="27"/>
                    </a:cubicBezTo>
                    <a:cubicBezTo>
                      <a:pt x="79" y="16"/>
                      <a:pt x="42" y="0"/>
                      <a:pt x="37" y="16"/>
                    </a:cubicBezTo>
                    <a:cubicBezTo>
                      <a:pt x="33" y="33"/>
                      <a:pt x="12" y="41"/>
                      <a:pt x="12" y="41"/>
                    </a:cubicBezTo>
                    <a:cubicBezTo>
                      <a:pt x="0" y="44"/>
                      <a:pt x="2" y="45"/>
                      <a:pt x="3" y="53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126199" name="Freeform 247"/>
              <p:cNvSpPr/>
              <p:nvPr/>
            </p:nvSpPr>
            <p:spPr bwMode="auto">
              <a:xfrm>
                <a:off x="5420" y="1463"/>
                <a:ext cx="330" cy="854"/>
              </a:xfrm>
              <a:custGeom>
                <a:avLst/>
                <a:gdLst/>
                <a:ahLst/>
                <a:cxnLst>
                  <a:cxn ang="0">
                    <a:pos x="51" y="40"/>
                  </a:cxn>
                  <a:cxn ang="0">
                    <a:pos x="22" y="49"/>
                  </a:cxn>
                  <a:cxn ang="0">
                    <a:pos x="22" y="59"/>
                  </a:cxn>
                  <a:cxn ang="0">
                    <a:pos x="50" y="90"/>
                  </a:cxn>
                  <a:cxn ang="0">
                    <a:pos x="34" y="118"/>
                  </a:cxn>
                  <a:cxn ang="0">
                    <a:pos x="0" y="148"/>
                  </a:cxn>
                  <a:cxn ang="0">
                    <a:pos x="17" y="155"/>
                  </a:cxn>
                  <a:cxn ang="0">
                    <a:pos x="47" y="166"/>
                  </a:cxn>
                  <a:cxn ang="0">
                    <a:pos x="63" y="162"/>
                  </a:cxn>
                  <a:cxn ang="0">
                    <a:pos x="65" y="0"/>
                  </a:cxn>
                  <a:cxn ang="0">
                    <a:pos x="51" y="40"/>
                  </a:cxn>
                </a:cxnLst>
                <a:rect l="0" t="0" r="r" b="b"/>
                <a:pathLst>
                  <a:path w="65" h="169">
                    <a:moveTo>
                      <a:pt x="51" y="40"/>
                    </a:moveTo>
                    <a:cubicBezTo>
                      <a:pt x="44" y="46"/>
                      <a:pt x="30" y="49"/>
                      <a:pt x="22" y="49"/>
                    </a:cubicBezTo>
                    <a:cubicBezTo>
                      <a:pt x="13" y="48"/>
                      <a:pt x="14" y="56"/>
                      <a:pt x="22" y="59"/>
                    </a:cubicBezTo>
                    <a:cubicBezTo>
                      <a:pt x="30" y="62"/>
                      <a:pt x="49" y="75"/>
                      <a:pt x="50" y="90"/>
                    </a:cubicBezTo>
                    <a:cubicBezTo>
                      <a:pt x="50" y="104"/>
                      <a:pt x="51" y="115"/>
                      <a:pt x="34" y="118"/>
                    </a:cubicBezTo>
                    <a:cubicBezTo>
                      <a:pt x="18" y="122"/>
                      <a:pt x="3" y="124"/>
                      <a:pt x="0" y="148"/>
                    </a:cubicBezTo>
                    <a:cubicBezTo>
                      <a:pt x="0" y="148"/>
                      <a:pt x="10" y="154"/>
                      <a:pt x="17" y="155"/>
                    </a:cubicBezTo>
                    <a:cubicBezTo>
                      <a:pt x="23" y="155"/>
                      <a:pt x="42" y="163"/>
                      <a:pt x="47" y="166"/>
                    </a:cubicBezTo>
                    <a:cubicBezTo>
                      <a:pt x="51" y="169"/>
                      <a:pt x="58" y="167"/>
                      <a:pt x="63" y="162"/>
                    </a:cubicBezTo>
                    <a:lnTo>
                      <a:pt x="65" y="0"/>
                    </a:lnTo>
                    <a:cubicBezTo>
                      <a:pt x="64" y="8"/>
                      <a:pt x="58" y="36"/>
                      <a:pt x="51" y="4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272" name="Rectangle 248"/>
          <p:cNvSpPr>
            <a:spLocks noGrp="1" noRot="1" noChangeArrowheads="1"/>
          </p:cNvSpPr>
          <p:nvPr>
            <p:ph type="title" idx="4294967295"/>
          </p:nvPr>
        </p:nvSpPr>
        <p:spPr bwMode="auto">
          <a:xfrm>
            <a:off x="298450" y="228600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73" name="Rectangle 249"/>
          <p:cNvSpPr>
            <a:spLocks noGrp="1" noRot="1" noChangeArrowheads="1"/>
          </p:cNvSpPr>
          <p:nvPr>
            <p:ph type="body" idx="9"/>
          </p:nvPr>
        </p:nvSpPr>
        <p:spPr bwMode="auto">
          <a:xfrm>
            <a:off x="609600" y="1600200"/>
            <a:ext cx="8153400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26202" name="Rectangle 25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6203" name="Rectangle 2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6204" name="Rectangle 25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AB58C369-4D8C-42F5-A0A1-5421E33BB45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blinds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Ø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 2" pitchFamily="18" charset="2"/>
        <a:buChar char="¡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audio" Target="../media/audio8.wav"/><Relationship Id="rId8" Type="http://schemas.openxmlformats.org/officeDocument/2006/relationships/audio" Target="../media/audio7.wav"/><Relationship Id="rId7" Type="http://schemas.openxmlformats.org/officeDocument/2006/relationships/audio" Target="../media/audio6.wav"/><Relationship Id="rId6" Type="http://schemas.openxmlformats.org/officeDocument/2006/relationships/audio" Target="../media/audio5.wav"/><Relationship Id="rId5" Type="http://schemas.openxmlformats.org/officeDocument/2006/relationships/audio" Target="../media/audio1.wav"/><Relationship Id="rId4" Type="http://schemas.openxmlformats.org/officeDocument/2006/relationships/audio" Target="../media/audio4.wav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8.wmf"/><Relationship Id="rId1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customXml" Target="../ink/ink4.xml"/><Relationship Id="rId8" Type="http://schemas.openxmlformats.org/officeDocument/2006/relationships/image" Target="../media/image11.png"/><Relationship Id="rId7" Type="http://schemas.openxmlformats.org/officeDocument/2006/relationships/customXml" Target="../ink/ink3.xml"/><Relationship Id="rId6" Type="http://schemas.openxmlformats.org/officeDocument/2006/relationships/image" Target="../media/image10.png"/><Relationship Id="rId5" Type="http://schemas.openxmlformats.org/officeDocument/2006/relationships/customXml" Target="../ink/ink2.xml"/><Relationship Id="rId4" Type="http://schemas.openxmlformats.org/officeDocument/2006/relationships/image" Target="../media/image9.png"/><Relationship Id="rId3" Type="http://schemas.openxmlformats.org/officeDocument/2006/relationships/customXml" Target="../ink/ink1.xml"/><Relationship Id="rId2" Type="http://schemas.openxmlformats.org/officeDocument/2006/relationships/image" Target="../media/image6.wmf"/><Relationship Id="rId15" Type="http://schemas.openxmlformats.org/officeDocument/2006/relationships/notesSlide" Target="../notesSlides/notesSlide7.xml"/><Relationship Id="rId14" Type="http://schemas.openxmlformats.org/officeDocument/2006/relationships/vmlDrawing" Target="../drawings/vmlDrawing3.vml"/><Relationship Id="rId13" Type="http://schemas.openxmlformats.org/officeDocument/2006/relationships/slideLayout" Target="../slideLayouts/slideLayout11.xml"/><Relationship Id="rId12" Type="http://schemas.openxmlformats.org/officeDocument/2006/relationships/image" Target="../media/image13.png"/><Relationship Id="rId11" Type="http://schemas.openxmlformats.org/officeDocument/2006/relationships/customXml" Target="../ink/ink5.xml"/><Relationship Id="rId10" Type="http://schemas.openxmlformats.org/officeDocument/2006/relationships/image" Target="../media/image12.png"/><Relationship Id="rId1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.xml"/><Relationship Id="rId4" Type="http://schemas.openxmlformats.org/officeDocument/2006/relationships/image" Target="../media/image4.jpeg"/><Relationship Id="rId3" Type="http://schemas.openxmlformats.org/officeDocument/2006/relationships/hyperlink" Target="http://baike.baidu.com/view/2685860.htm" TargetMode="External"/><Relationship Id="rId2" Type="http://schemas.openxmlformats.org/officeDocument/2006/relationships/hyperlink" Target="http://baike.baidu.com/view/67798.htm" TargetMode="External"/><Relationship Id="rId1" Type="http://schemas.openxmlformats.org/officeDocument/2006/relationships/hyperlink" Target="http://baike.baidu.com/view/656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2"/>
          <p:cNvSpPr txBox="1">
            <a:spLocks noChangeArrowheads="1"/>
          </p:cNvSpPr>
          <p:nvPr/>
        </p:nvSpPr>
        <p:spPr bwMode="auto">
          <a:xfrm>
            <a:off x="0" y="271463"/>
            <a:ext cx="1841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b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  <a:ea typeface="幼圆" pitchFamily="49" charset="-122"/>
              </a:rPr>
            </a:br>
            <a:br>
              <a:rPr lang="zh-CN" altLang="en-US" sz="4000" b="1">
                <a:solidFill>
                  <a:srgbClr val="000080"/>
                </a:solidFill>
                <a:latin typeface="Times New Roman" panose="02020603050405020304" pitchFamily="18" charset="0"/>
              </a:rPr>
            </a:br>
            <a:endParaRPr lang="zh-CN" altLang="en-US" sz="4000">
              <a:latin typeface="Times New Roman" panose="02020603050405020304" pitchFamily="18" charset="0"/>
            </a:endParaRPr>
          </a:p>
          <a:p>
            <a:endParaRPr lang="zh-CN" altLang="en-US" sz="4000">
              <a:latin typeface="Times New Roman" panose="02020603050405020304" pitchFamily="18" charset="0"/>
            </a:endParaRPr>
          </a:p>
        </p:txBody>
      </p:sp>
      <p:pic>
        <p:nvPicPr>
          <p:cNvPr id="7170" name="Picture 3" descr="pipax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63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6" descr="ppx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WordArt 8"/>
          <p:cNvSpPr>
            <a:spLocks noChangeArrowheads="1" noChangeShapeType="1" noTextEdit="1"/>
          </p:cNvSpPr>
          <p:nvPr/>
        </p:nvSpPr>
        <p:spPr bwMode="auto">
          <a:xfrm rot="5400000">
            <a:off x="6335713" y="1773238"/>
            <a:ext cx="4176712" cy="1439862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b="1" kern="10" dirty="0">
                <a:ln w="9525">
                  <a:solidFill>
                    <a:srgbClr val="FF6600"/>
                  </a:solidFill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琵琶行</a:t>
            </a:r>
            <a:r>
              <a:rPr lang="en-US" altLang="zh-CN" sz="3600" b="1" kern="10" dirty="0">
                <a:ln w="9525">
                  <a:solidFill>
                    <a:srgbClr val="FF6600"/>
                  </a:solidFill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zh-CN" altLang="en-US" sz="3600" b="1" kern="10" dirty="0">
                <a:ln w="9525">
                  <a:solidFill>
                    <a:srgbClr val="FF6600"/>
                  </a:solidFill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并序</a:t>
            </a:r>
            <a:r>
              <a:rPr lang="en-US" altLang="zh-CN" sz="3600" b="1" kern="10" dirty="0">
                <a:ln w="9525">
                  <a:solidFill>
                    <a:srgbClr val="FF6600"/>
                  </a:solidFill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)</a:t>
            </a:r>
            <a:endParaRPr lang="zh-CN" altLang="en-US" sz="3600" b="1" kern="10" dirty="0">
              <a:ln w="9525">
                <a:solidFill>
                  <a:srgbClr val="FF6600"/>
                </a:solidFill>
                <a:round/>
                <a:headEnd type="none" w="sm" len="sm"/>
                <a:tailEnd type="none" w="sm" len="sm"/>
              </a:ln>
              <a:solidFill>
                <a:srgbClr val="0000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0994" y="207644"/>
            <a:ext cx="1728358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000" b="1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  <a:ea typeface="+mn-ea"/>
              </a:rPr>
              <a:t>翻译：</a:t>
            </a:r>
            <a:endParaRPr lang="zh-CN" altLang="en-US" sz="4000" b="1" noProof="1">
              <a:ln w="10160">
                <a:solidFill>
                  <a:schemeClr val="accent5"/>
                </a:solidFill>
                <a:prstDash val="solid"/>
              </a:ln>
              <a:solidFill>
                <a:srgbClr val="0000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4578" name="文本框 2"/>
          <p:cNvSpPr txBox="1">
            <a:spLocks noChangeArrowheads="1"/>
          </p:cNvSpPr>
          <p:nvPr/>
        </p:nvSpPr>
        <p:spPr bwMode="auto">
          <a:xfrm>
            <a:off x="341313" y="1023938"/>
            <a:ext cx="8256587" cy="569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唐宪宗元和十年，我被贬为九江郡司马。第二年秋季的一天，送客到湓浦口，夜里听到船上有人弹琵琶。听那声音，铮铮的有京都流行的乐曲声韵。询问这个人，原来是长安的歌女，曾经向穆、曹两位琵琶大师学艺。后来年纪大了，红颜退尽，嫁给商人为妻。于是命人摆酒叫她畅快地弹几曲。曲子弹完，她流露出忧郁的样子，自己说起了少年时欢乐之事，而今漂泊沦落，面容憔悴，在各地辗转奔波。我离京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外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调任职两年来，一直是淡泊宁静，安于现状，而今被这个人的话所感触，这天夜里才感觉到被贬后的失意之情。因此撰写这首七言诗，作歌并赠送给她，总共六百一十六字，题名为《琵琶行》。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214472"/>
            <a:ext cx="79208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/>
              <a:t>诗前的小序主要定哪些内容？具有什么作用？</a:t>
            </a:r>
            <a:endParaRPr lang="zh-CN" alt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340767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3333CC"/>
                </a:solidFill>
                <a:latin typeface="+mn-ea"/>
                <a:ea typeface="+mn-ea"/>
              </a:rPr>
              <a:t>内容：</a:t>
            </a:r>
            <a:r>
              <a:rPr lang="zh-CN" altLang="en-US" sz="2800" dirty="0" smtClean="0">
                <a:latin typeface="+mn-ea"/>
                <a:ea typeface="+mn-ea"/>
              </a:rPr>
              <a:t>简要地概括了全诗的内容，</a:t>
            </a:r>
            <a:r>
              <a:rPr lang="zh-CN" altLang="zh-CN" sz="2800" dirty="0" smtClean="0">
                <a:latin typeface="+mn-ea"/>
                <a:ea typeface="+mn-ea"/>
              </a:rPr>
              <a:t>交代</a:t>
            </a:r>
            <a:r>
              <a:rPr lang="zh-CN" altLang="zh-CN" sz="2800" dirty="0">
                <a:latin typeface="+mn-ea"/>
                <a:ea typeface="+mn-ea"/>
              </a:rPr>
              <a:t>了时间、地点、人物和故事的主要</a:t>
            </a:r>
            <a:r>
              <a:rPr lang="zh-CN" altLang="zh-CN" sz="2800" dirty="0" smtClean="0">
                <a:latin typeface="+mn-ea"/>
                <a:ea typeface="+mn-ea"/>
              </a:rPr>
              <a:t>经过。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068960"/>
            <a:ext cx="80648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000" b="1" dirty="0" smtClean="0">
                <a:solidFill>
                  <a:srgbClr val="3333CC"/>
                </a:solidFill>
                <a:latin typeface="+mn-ea"/>
                <a:ea typeface="+mn-ea"/>
              </a:rPr>
              <a:t>作用</a:t>
            </a:r>
            <a:r>
              <a:rPr lang="zh-CN" altLang="zh-CN" sz="3000" b="1" dirty="0">
                <a:solidFill>
                  <a:srgbClr val="3333CC"/>
                </a:solidFill>
                <a:latin typeface="+mn-ea"/>
                <a:ea typeface="+mn-ea"/>
              </a:rPr>
              <a:t>：</a:t>
            </a:r>
            <a:r>
              <a:rPr lang="zh-CN" altLang="zh-CN" sz="3000" dirty="0">
                <a:latin typeface="+mn-ea"/>
                <a:ea typeface="+mn-ea"/>
              </a:rPr>
              <a:t>说</a:t>
            </a:r>
            <a:r>
              <a:rPr lang="zh-CN" altLang="zh-CN" sz="3000" dirty="0" smtClean="0">
                <a:latin typeface="+mn-ea"/>
                <a:ea typeface="+mn-ea"/>
              </a:rPr>
              <a:t>明了</a:t>
            </a:r>
            <a:r>
              <a:rPr lang="zh-CN" altLang="en-US" sz="3000" dirty="0" smtClean="0">
                <a:latin typeface="+mn-ea"/>
                <a:ea typeface="+mn-ea"/>
              </a:rPr>
              <a:t>写作原因</a:t>
            </a:r>
            <a:r>
              <a:rPr lang="zh-CN" altLang="zh-CN" sz="3000" dirty="0" smtClean="0">
                <a:latin typeface="+mn-ea"/>
                <a:ea typeface="+mn-ea"/>
              </a:rPr>
              <a:t>，</a:t>
            </a:r>
            <a:r>
              <a:rPr lang="zh-CN" altLang="en-US" sz="3000" dirty="0" smtClean="0">
                <a:latin typeface="+mn-ea"/>
                <a:ea typeface="+mn-ea"/>
              </a:rPr>
              <a:t>为</a:t>
            </a:r>
            <a:r>
              <a:rPr lang="zh-CN" altLang="zh-CN" sz="3000" dirty="0" smtClean="0">
                <a:latin typeface="+mn-ea"/>
                <a:ea typeface="+mn-ea"/>
              </a:rPr>
              <a:t>全诗</a:t>
            </a:r>
            <a:r>
              <a:rPr lang="zh-CN" altLang="en-US" sz="3000" dirty="0" smtClean="0">
                <a:latin typeface="+mn-ea"/>
                <a:ea typeface="+mn-ea"/>
              </a:rPr>
              <a:t>定下</a:t>
            </a:r>
            <a:r>
              <a:rPr lang="zh-CN" altLang="zh-CN" sz="3000" b="1" dirty="0" smtClean="0">
                <a:solidFill>
                  <a:srgbClr val="C00000"/>
                </a:solidFill>
                <a:latin typeface="+mn-ea"/>
                <a:ea typeface="+mn-ea"/>
              </a:rPr>
              <a:t>凄切</a:t>
            </a:r>
            <a:r>
              <a:rPr lang="zh-CN" altLang="zh-CN" sz="3000" b="1" dirty="0">
                <a:solidFill>
                  <a:srgbClr val="C00000"/>
                </a:solidFill>
                <a:latin typeface="+mn-ea"/>
                <a:ea typeface="+mn-ea"/>
              </a:rPr>
              <a:t>伤怀</a:t>
            </a:r>
            <a:r>
              <a:rPr lang="zh-CN" altLang="zh-CN" sz="3000" dirty="0">
                <a:latin typeface="+mn-ea"/>
                <a:ea typeface="+mn-ea"/>
              </a:rPr>
              <a:t>的感情基调</a:t>
            </a:r>
            <a:r>
              <a:rPr lang="zh-CN" altLang="zh-CN" sz="3000" dirty="0" smtClean="0">
                <a:latin typeface="+mn-ea"/>
                <a:ea typeface="+mn-ea"/>
              </a:rPr>
              <a:t>。</a:t>
            </a:r>
            <a:endParaRPr lang="en-US" altLang="zh-CN" sz="3000" dirty="0" smtClean="0">
              <a:latin typeface="+mn-ea"/>
              <a:ea typeface="+mn-ea"/>
            </a:endParaRPr>
          </a:p>
          <a:p>
            <a:endParaRPr lang="en-US" altLang="zh-CN" sz="3000" dirty="0" smtClean="0">
              <a:latin typeface="+mn-ea"/>
              <a:ea typeface="+mn-ea"/>
            </a:endParaRPr>
          </a:p>
          <a:p>
            <a:r>
              <a:rPr lang="zh-CN" altLang="zh-CN" sz="3000" dirty="0" smtClean="0">
                <a:latin typeface="+mn-ea"/>
                <a:ea typeface="+mn-ea"/>
              </a:rPr>
              <a:t>本</a:t>
            </a:r>
            <a:r>
              <a:rPr lang="zh-CN" altLang="zh-CN" sz="3000" dirty="0">
                <a:latin typeface="+mn-ea"/>
                <a:ea typeface="+mn-ea"/>
              </a:rPr>
              <a:t>诗是一篇抒情色彩很浓的长篇叙事诗。</a:t>
            </a:r>
            <a:br>
              <a:rPr lang="en-US" altLang="zh-CN" dirty="0"/>
            </a:b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3830" y="200025"/>
            <a:ext cx="8540750" cy="768985"/>
          </a:xfrm>
        </p:spPr>
        <p:txBody>
          <a:bodyPr/>
          <a:lstStyle/>
          <a:p>
            <a:pPr algn="l" eaLnBrk="1" hangingPunct="1"/>
            <a:r>
              <a:rPr lang="zh-CN" altLang="en-US" sz="4000" b="1" dirty="0" smtClean="0">
                <a:solidFill>
                  <a:srgbClr val="FF3300"/>
                </a:solidFill>
              </a:rPr>
              <a:t>自由朗读课文，划分层次、疏通文意。</a:t>
            </a:r>
            <a:br>
              <a:rPr lang="zh-CN" altLang="en-US" sz="4000" b="1" dirty="0" smtClean="0">
                <a:solidFill>
                  <a:srgbClr val="FF3300"/>
                </a:solidFill>
              </a:rPr>
            </a:br>
            <a:r>
              <a:rPr lang="zh-CN" altLang="en-US" sz="3200" b="1" dirty="0" smtClean="0">
                <a:solidFill>
                  <a:schemeClr val="tx1"/>
                </a:solidFill>
              </a:rPr>
              <a:t>（结合重点字词句翻译）</a:t>
            </a:r>
            <a:endParaRPr lang="zh-CN" altLang="en-US" sz="3200" b="1" dirty="0" smtClean="0">
              <a:solidFill>
                <a:schemeClr val="tx1"/>
              </a:solidFill>
            </a:endParaRPr>
          </a:p>
        </p:txBody>
      </p:sp>
      <p:pic>
        <p:nvPicPr>
          <p:cNvPr id="16386" name="Picture 4" descr="pipax"/>
          <p:cNvPicPr>
            <a:picLocks noGrp="1" noRot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00200"/>
            <a:ext cx="5724525" cy="52578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7451725" cy="463550"/>
          </a:xfrm>
        </p:spPr>
        <p:txBody>
          <a:bodyPr/>
          <a:lstStyle/>
          <a:p>
            <a:pPr algn="dist" eaLnBrk="1" hangingPunct="1"/>
            <a:r>
              <a:rPr lang="zh-CN" altLang="en-US" sz="4800" b="1" dirty="0" smtClean="0">
                <a:solidFill>
                  <a:srgbClr val="FF0000"/>
                </a:solidFill>
                <a:ea typeface="华文行楷" pitchFamily="2" charset="-122"/>
              </a:rPr>
              <a:t>整体感知：理清全诗结构</a:t>
            </a:r>
            <a:endParaRPr lang="zh-CN" altLang="en-US" sz="4800" b="1" dirty="0" smtClean="0">
              <a:solidFill>
                <a:srgbClr val="FF0000"/>
              </a:solidFill>
              <a:ea typeface="华文行楷" pitchFamily="2" charset="-122"/>
            </a:endParaRP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1331913" y="1196975"/>
            <a:ext cx="373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江头送客闻琵琶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1295400" y="2362200"/>
            <a:ext cx="373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江上聆听琵琶曲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1258888" y="3860800"/>
            <a:ext cx="342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歌女倾诉身世苦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1258888" y="4941888"/>
            <a:ext cx="3810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同病相怜伤迁谪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1258888" y="5805488"/>
            <a:ext cx="373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华文新魏" pitchFamily="2" charset="-122"/>
              </a:rPr>
              <a:t>重闻琵琶青衫湿</a:t>
            </a:r>
            <a:endParaRPr lang="zh-CN" altLang="en-US" sz="3600" b="1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40" name="AutoShape 8"/>
          <p:cNvSpPr/>
          <p:nvPr/>
        </p:nvSpPr>
        <p:spPr bwMode="auto">
          <a:xfrm>
            <a:off x="4716463" y="1773238"/>
            <a:ext cx="71437" cy="1439862"/>
          </a:xfrm>
          <a:prstGeom prst="leftBrace">
            <a:avLst>
              <a:gd name="adj1" fmla="val 167777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41" name="AutoShape 9"/>
          <p:cNvSpPr/>
          <p:nvPr/>
        </p:nvSpPr>
        <p:spPr bwMode="auto">
          <a:xfrm>
            <a:off x="4716463" y="3716338"/>
            <a:ext cx="71437" cy="1225550"/>
          </a:xfrm>
          <a:prstGeom prst="leftBrace">
            <a:avLst>
              <a:gd name="adj1" fmla="val 142805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5003800" y="1484313"/>
            <a:ext cx="1905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华文新魏" pitchFamily="2" charset="-122"/>
              </a:rPr>
              <a:t>邀见歌女</a:t>
            </a:r>
            <a:endParaRPr lang="zh-CN" altLang="en-US" sz="3200" b="1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5076825" y="21336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华文新魏" pitchFamily="2" charset="-122"/>
              </a:rPr>
              <a:t>演奏名曲</a:t>
            </a: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44" name="Text Box 12"/>
          <p:cNvSpPr txBox="1">
            <a:spLocks noChangeArrowheads="1"/>
          </p:cNvSpPr>
          <p:nvPr/>
        </p:nvSpPr>
        <p:spPr bwMode="auto">
          <a:xfrm>
            <a:off x="5076825" y="2708275"/>
            <a:ext cx="21669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华文新魏" pitchFamily="2" charset="-122"/>
              </a:rPr>
              <a:t>听者陶醉</a:t>
            </a:r>
            <a:endParaRPr lang="zh-CN" altLang="en-US" sz="3200" b="1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45" name="Text Box 13"/>
          <p:cNvSpPr txBox="1">
            <a:spLocks noChangeArrowheads="1"/>
          </p:cNvSpPr>
          <p:nvPr/>
        </p:nvSpPr>
        <p:spPr bwMode="auto">
          <a:xfrm>
            <a:off x="4932363" y="3429000"/>
            <a:ext cx="2286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华文新魏" pitchFamily="2" charset="-122"/>
              </a:rPr>
              <a:t>少年欢乐</a:t>
            </a:r>
            <a:endParaRPr lang="zh-CN" altLang="en-US" sz="3200" b="1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46" name="Text Box 14"/>
          <p:cNvSpPr txBox="1">
            <a:spLocks noChangeArrowheads="1"/>
          </p:cNvSpPr>
          <p:nvPr/>
        </p:nvSpPr>
        <p:spPr bwMode="auto">
          <a:xfrm>
            <a:off x="4932363" y="4005263"/>
            <a:ext cx="1981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华文新魏" pitchFamily="2" charset="-122"/>
              </a:rPr>
              <a:t>晚年沦落</a:t>
            </a:r>
            <a:endParaRPr lang="zh-CN" altLang="en-US" sz="3200" b="1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0847" name="Text Box 15"/>
          <p:cNvSpPr txBox="1">
            <a:spLocks noChangeArrowheads="1"/>
          </p:cNvSpPr>
          <p:nvPr/>
        </p:nvSpPr>
        <p:spPr bwMode="auto">
          <a:xfrm>
            <a:off x="4932363" y="45085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华文新魏" pitchFamily="2" charset="-122"/>
              </a:rPr>
              <a:t>悲苦心境</a:t>
            </a:r>
            <a:endParaRPr lang="zh-CN" altLang="en-US" sz="3200" b="1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0" y="2492375"/>
            <a:ext cx="79375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琵琶行</a:t>
            </a:r>
            <a:endParaRPr lang="zh-CN" altLang="en-US" sz="4000" b="1"/>
          </a:p>
        </p:txBody>
      </p:sp>
      <p:sp>
        <p:nvSpPr>
          <p:cNvPr id="17424" name="AutoShape 17"/>
          <p:cNvSpPr/>
          <p:nvPr/>
        </p:nvSpPr>
        <p:spPr bwMode="auto">
          <a:xfrm>
            <a:off x="900113" y="1844675"/>
            <a:ext cx="215900" cy="4248150"/>
          </a:xfrm>
          <a:prstGeom prst="leftBrace">
            <a:avLst>
              <a:gd name="adj1" fmla="val 16378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7425" name="Object 2"/>
          <p:cNvGraphicFramePr>
            <a:graphicFrameLocks noGrp="1"/>
          </p:cNvGraphicFramePr>
          <p:nvPr>
            <p:ph idx="1"/>
          </p:nvPr>
        </p:nvGraphicFramePr>
        <p:xfrm>
          <a:off x="6858000" y="4900613"/>
          <a:ext cx="2286000" cy="195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" name="" r:id="rId1" imgW="2286000" imgH="1958340" progId="MS_ClipArt_Gallery.2">
                  <p:embed/>
                </p:oleObj>
              </mc:Choice>
              <mc:Fallback>
                <p:oleObj name="" r:id="rId1" imgW="2286000" imgH="1958340" progId="MS_ClipArt_Gallery.2">
                  <p:embed/>
                  <p:pic>
                    <p:nvPicPr>
                      <p:cNvPr id="0" name="Object 2"/>
                      <p:cNvPicPr>
                        <a:picLocks noGrp="1" noRo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900613"/>
                        <a:ext cx="2286000" cy="1957387"/>
                      </a:xfrm>
                      <a:prstGeom prst="rect">
                        <a:avLst/>
                      </a:prstGeom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0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0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0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/>
      <p:bldP spid="120836" grpId="0"/>
      <p:bldP spid="120837" grpId="0"/>
      <p:bldP spid="120838" grpId="0"/>
      <p:bldP spid="120839" grpId="0"/>
      <p:bldP spid="120840" grpId="0" animBg="1"/>
      <p:bldP spid="120841" grpId="0" animBg="1"/>
      <p:bldP spid="120842" grpId="0"/>
      <p:bldP spid="120843" grpId="0"/>
      <p:bldP spid="120844" grpId="0"/>
      <p:bldP spid="120845" grpId="0"/>
      <p:bldP spid="120846" grpId="0"/>
      <p:bldP spid="1208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-18137"/>
            <a:ext cx="8713787" cy="2132856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浏览课文，思考：</a:t>
            </a:r>
            <a:endParaRPr lang="zh-CN" altLang="en-US" sz="2800" b="1" dirty="0" smtClean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b="1" dirty="0" smtClean="0"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altLang="zh-CN" b="1" dirty="0" smtClean="0"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本诗描写了琵琶女弹奏的精妙的乐曲，请问在诗中琵琶女一共弹奏了几次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？听者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的感受、反应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是怎样的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用文中的诗句回答）？</a:t>
            </a:r>
            <a:endParaRPr lang="zh-CN" altLang="en-US" sz="2800" b="1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9552" y="2630428"/>
            <a:ext cx="31072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第一次：江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头送客闻琵琶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3779838" y="2992576"/>
            <a:ext cx="1000125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343947" y="2489339"/>
            <a:ext cx="3384550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主人忘归客不</a:t>
            </a:r>
            <a:r>
              <a:rPr lang="zh-CN" altLang="en-US" sz="3200" dirty="0" smtClean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发</a:t>
            </a:r>
            <a:endParaRPr lang="en-US" altLang="zh-CN" sz="3200" dirty="0" smtClean="0">
              <a:solidFill>
                <a:srgbClr val="3333CC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000" b="1" dirty="0">
                <a:ea typeface="黑体" panose="02010609060101010101" charset="-122"/>
              </a:rPr>
              <a:t>——</a:t>
            </a:r>
            <a:r>
              <a:rPr lang="zh-CN" altLang="en-US" sz="2000" b="1" dirty="0" smtClean="0">
                <a:solidFill>
                  <a:srgbClr val="FF0000"/>
                </a:solidFill>
                <a:ea typeface="黑体" panose="02010609060101010101" charset="-122"/>
              </a:rPr>
              <a:t>惊异</a:t>
            </a:r>
            <a:r>
              <a:rPr lang="zh-CN" altLang="en-US" sz="2000" b="1" dirty="0">
                <a:ea typeface="黑体" panose="02010609060101010101" charset="-122"/>
              </a:rPr>
              <a:t>（暗写、略写）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39552" y="4013797"/>
            <a:ext cx="310720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第二次：江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上聆听琵琶曲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3779838" y="4398983"/>
            <a:ext cx="100965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20924" y="5550912"/>
            <a:ext cx="30969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第三次：江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上感言再促弦</a:t>
            </a:r>
            <a:endParaRPr lang="en-US" altLang="zh-CN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3851275" y="5839837"/>
            <a:ext cx="100965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435600" y="5550912"/>
            <a:ext cx="3313113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江州司马青衫</a:t>
            </a:r>
            <a:r>
              <a:rPr lang="zh-CN" altLang="en-US" sz="3200" dirty="0" smtClean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湿</a:t>
            </a:r>
            <a:endParaRPr lang="en-US" altLang="zh-CN" sz="3200" dirty="0" smtClean="0">
              <a:solidFill>
                <a:srgbClr val="3333CC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000" b="1" dirty="0">
                <a:ea typeface="黑体" panose="02010609060101010101" charset="-122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ea typeface="黑体" panose="02010609060101010101" charset="-122"/>
              </a:rPr>
              <a:t>伤悲</a:t>
            </a:r>
            <a:r>
              <a:rPr lang="zh-CN" altLang="en-US" sz="2000" b="1" dirty="0">
                <a:ea typeface="黑体" panose="02010609060101010101" charset="-122"/>
              </a:rPr>
              <a:t>（暗写、略写</a:t>
            </a:r>
            <a:r>
              <a:rPr lang="zh-CN" altLang="en-US" sz="2000" b="1" dirty="0" smtClean="0">
                <a:ea typeface="黑体" panose="02010609060101010101" charset="-122"/>
              </a:rPr>
              <a:t>）</a:t>
            </a:r>
            <a:endParaRPr lang="zh-CN" altLang="en-US" sz="2000" b="1" dirty="0">
              <a:ea typeface="黑体" panose="02010609060101010101" charset="-122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435600" y="3822720"/>
            <a:ext cx="3384872" cy="133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2900"/>
              </a:lnSpc>
              <a:spcBef>
                <a:spcPts val="500"/>
              </a:spcBef>
            </a:pPr>
            <a:r>
              <a:rPr lang="zh-CN" altLang="en-US" sz="3200" dirty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东船西舫悄无言</a:t>
            </a:r>
            <a:endParaRPr lang="zh-CN" altLang="en-US" sz="3200" dirty="0">
              <a:solidFill>
                <a:srgbClr val="3333CC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ts val="2900"/>
              </a:lnSpc>
              <a:spcBef>
                <a:spcPts val="500"/>
              </a:spcBef>
            </a:pPr>
            <a:r>
              <a:rPr lang="zh-CN" altLang="en-US" sz="3200" dirty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唯见江心秋月</a:t>
            </a:r>
            <a:r>
              <a:rPr lang="zh-CN" altLang="en-US" sz="3200" dirty="0" smtClean="0">
                <a:solidFill>
                  <a:srgbClr val="3333CC"/>
                </a:solidFill>
                <a:latin typeface="华文新魏" pitchFamily="2" charset="-122"/>
                <a:ea typeface="华文新魏" pitchFamily="2" charset="-122"/>
              </a:rPr>
              <a:t>白</a:t>
            </a:r>
            <a:endParaRPr lang="en-US" altLang="zh-CN" sz="3200" dirty="0" smtClean="0">
              <a:solidFill>
                <a:srgbClr val="3333CC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ts val="2900"/>
              </a:lnSpc>
              <a:spcBef>
                <a:spcPts val="500"/>
              </a:spcBef>
            </a:pPr>
            <a:r>
              <a:rPr lang="en-US" altLang="zh-CN" sz="2000" b="1" dirty="0">
                <a:ea typeface="黑体" panose="02010609060101010101" charset="-122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ea typeface="黑体" panose="02010609060101010101" charset="-122"/>
              </a:rPr>
              <a:t>沉醉</a:t>
            </a:r>
            <a:r>
              <a:rPr lang="zh-CN" altLang="en-US" sz="2000" b="1" dirty="0">
                <a:ea typeface="黑体" panose="02010609060101010101" charset="-122"/>
              </a:rPr>
              <a:t>（明写、详写</a:t>
            </a:r>
            <a:r>
              <a:rPr lang="zh-CN" altLang="en-US" sz="2000" b="1" dirty="0" smtClean="0">
                <a:ea typeface="黑体" panose="02010609060101010101" charset="-122"/>
              </a:rPr>
              <a:t>）</a:t>
            </a:r>
            <a:endParaRPr lang="zh-CN" altLang="en-US" sz="2000" b="1" dirty="0">
              <a:ea typeface="黑体" panose="02010609060101010101" charset="-122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656481" y="2216220"/>
            <a:ext cx="6389587" cy="380772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9900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zh-CN" altLang="en-US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隶书" pitchFamily="49" charset="-122"/>
              </a:rPr>
              <a:t>琵琶</a:t>
            </a:r>
            <a:r>
              <a:rPr kumimoji="1" lang="zh-CN" altLang="en-US" sz="32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隶书" pitchFamily="49" charset="-122"/>
              </a:rPr>
              <a:t>女的演奏（三次）</a:t>
            </a:r>
            <a:endParaRPr kumimoji="1" lang="zh-CN" altLang="en-US" sz="3200" b="1" dirty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 build="p"/>
      <p:bldP spid="3" grpId="0"/>
      <p:bldP spid="4" grpId="0" animBg="1"/>
      <p:bldP spid="5" grpId="0"/>
      <p:bldP spid="6" grpId="0"/>
      <p:bldP spid="7" grpId="0" animBg="1"/>
      <p:bldP spid="8" grpId="0"/>
      <p:bldP spid="9" grpId="0" animBg="1"/>
      <p:bldP spid="10" grpId="0"/>
      <p:bldP spid="11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0" y="1844675"/>
            <a:ext cx="3500120" cy="40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Times New Roman" panose="02020603050405020304" pitchFamily="18" charset="0"/>
                <a:ea typeface="隶书" pitchFamily="49" charset="-122"/>
              </a:rPr>
              <a:t>浔阳江头夜送客，枫叶荻花秋瑟瑟。</a:t>
            </a:r>
            <a:endParaRPr lang="zh-CN" altLang="en-US" sz="3200" b="1">
              <a:latin typeface="Times New Roman" panose="02020603050405020304" pitchFamily="18" charset="0"/>
              <a:ea typeface="隶书" pitchFamily="49" charset="-122"/>
            </a:endParaRPr>
          </a:p>
          <a:p>
            <a:r>
              <a:rPr lang="zh-CN" altLang="en-US" sz="3200" b="1">
                <a:solidFill>
                  <a:srgbClr val="7030A0"/>
                </a:solidFill>
                <a:latin typeface="Times New Roman" panose="02020603050405020304" pitchFamily="18" charset="0"/>
                <a:ea typeface="隶书" pitchFamily="49" charset="-122"/>
              </a:rPr>
              <a:t>主人下马客在船</a:t>
            </a:r>
            <a:r>
              <a:rPr lang="zh-CN" altLang="en-US" sz="3200" b="1">
                <a:latin typeface="Times New Roman" panose="02020603050405020304" pitchFamily="18" charset="0"/>
                <a:ea typeface="隶书" pitchFamily="49" charset="-122"/>
              </a:rPr>
              <a:t>，举酒欲饮无管弦。</a:t>
            </a:r>
            <a:endParaRPr lang="zh-CN" altLang="en-US" sz="3200" b="1">
              <a:latin typeface="Times New Roman" panose="02020603050405020304" pitchFamily="18" charset="0"/>
              <a:ea typeface="隶书" pitchFamily="49" charset="-122"/>
            </a:endParaRPr>
          </a:p>
          <a:p>
            <a:r>
              <a:rPr lang="zh-CN" altLang="en-US" sz="3200" b="1">
                <a:latin typeface="Times New Roman" panose="02020603050405020304" pitchFamily="18" charset="0"/>
                <a:ea typeface="隶书" pitchFamily="49" charset="-122"/>
              </a:rPr>
              <a:t>醉不成欢惨将别，别时茫茫江浸月。</a:t>
            </a:r>
            <a:endParaRPr lang="zh-CN" altLang="en-US" sz="3200" b="1">
              <a:latin typeface="Times New Roman" panose="02020603050405020304" pitchFamily="18" charset="0"/>
              <a:ea typeface="隶书" pitchFamily="49" charset="-122"/>
            </a:endParaRPr>
          </a:p>
          <a:p>
            <a:r>
              <a:rPr lang="zh-CN" altLang="en-US" sz="3200" b="1">
                <a:latin typeface="Times New Roman" panose="02020603050405020304" pitchFamily="18" charset="0"/>
                <a:ea typeface="隶书" pitchFamily="49" charset="-122"/>
              </a:rPr>
              <a:t>忽闻水上琵琶声，主人忘归客不发。</a:t>
            </a:r>
            <a:endParaRPr lang="zh-CN" altLang="en-US" sz="3200" b="1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3733800" y="1966913"/>
            <a:ext cx="541020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环境描写：渲染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悲凉</a:t>
            </a:r>
            <a:r>
              <a:rPr lang="zh-CN" altLang="en-US" sz="28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气氛， 奠定全诗基调。</a:t>
            </a:r>
            <a:endParaRPr lang="zh-CN" altLang="en-US" sz="28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3348355" y="2920048"/>
            <a:ext cx="2438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7030A0"/>
                </a:solidFill>
                <a:latin typeface="Times New Roman" panose="02020603050405020304" pitchFamily="18" charset="0"/>
              </a:rPr>
              <a:t>（互 文）</a:t>
            </a:r>
            <a:endParaRPr lang="zh-CN" altLang="en-US" sz="2400" b="1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1" name="Text Box 19"/>
          <p:cNvSpPr txBox="1">
            <a:spLocks noChangeArrowheads="1"/>
          </p:cNvSpPr>
          <p:nvPr/>
        </p:nvSpPr>
        <p:spPr bwMode="auto">
          <a:xfrm>
            <a:off x="0" y="0"/>
            <a:ext cx="2979738" cy="1198880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rgbClr val="0047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华文彩云" pitchFamily="2" charset="-122"/>
              </a:rPr>
              <a:t>第一次演奏</a:t>
            </a:r>
            <a:r>
              <a:rPr lang="zh-CN" altLang="en-US" sz="3600" b="1" dirty="0">
                <a:solidFill>
                  <a:srgbClr val="FFFF00"/>
                </a:solidFill>
                <a:latin typeface="Times New Roman" panose="02020603050405020304" pitchFamily="18" charset="0"/>
                <a:ea typeface="华文彩云" pitchFamily="2" charset="-122"/>
              </a:rPr>
              <a:t>：</a:t>
            </a:r>
            <a:endParaRPr lang="zh-CN" altLang="en-US" sz="3600" b="1" dirty="0">
              <a:solidFill>
                <a:srgbClr val="FFFF00"/>
              </a:solidFill>
              <a:latin typeface="Times New Roman" panose="02020603050405020304" pitchFamily="18" charset="0"/>
              <a:ea typeface="华文彩云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CCFF99"/>
                </a:solidFill>
                <a:latin typeface="Times New Roman" panose="02020603050405020304" pitchFamily="18" charset="0"/>
                <a:ea typeface="华文彩云" pitchFamily="2" charset="-122"/>
              </a:rPr>
              <a:t>朗读第一段</a:t>
            </a:r>
            <a:endParaRPr lang="zh-CN" altLang="en-US" sz="2400" b="1" dirty="0">
              <a:solidFill>
                <a:srgbClr val="CCFF99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152400" y="4876800"/>
            <a:ext cx="3124200" cy="914400"/>
          </a:xfrm>
          <a:prstGeom prst="rect">
            <a:avLst/>
          </a:prstGeom>
          <a:noFill/>
          <a:ln w="38100" cmpd="dbl">
            <a:solidFill>
              <a:srgbClr val="009900"/>
            </a:solidFill>
            <a:prstDash val="lgDash"/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1" name="Oval 23"/>
          <p:cNvSpPr>
            <a:spLocks noChangeArrowheads="1"/>
          </p:cNvSpPr>
          <p:nvPr/>
        </p:nvSpPr>
        <p:spPr bwMode="auto">
          <a:xfrm>
            <a:off x="1619250" y="2420938"/>
            <a:ext cx="533400" cy="533400"/>
          </a:xfrm>
          <a:prstGeom prst="ellips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0"/>
          <p:cNvGrpSpPr/>
          <p:nvPr/>
        </p:nvGrpSpPr>
        <p:grpSpPr bwMode="auto">
          <a:xfrm>
            <a:off x="1042988" y="3284538"/>
            <a:ext cx="1752600" cy="152400"/>
            <a:chOff x="768" y="2064"/>
            <a:chExt cx="1104" cy="96"/>
          </a:xfrm>
        </p:grpSpPr>
        <p:sp>
          <p:nvSpPr>
            <p:cNvPr id="19465" name="AutoShape 24"/>
            <p:cNvSpPr>
              <a:spLocks noChangeArrowheads="1"/>
            </p:cNvSpPr>
            <p:nvPr/>
          </p:nvSpPr>
          <p:spPr bwMode="auto">
            <a:xfrm>
              <a:off x="768" y="2064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6" name="AutoShape 25"/>
            <p:cNvSpPr>
              <a:spLocks noChangeArrowheads="1"/>
            </p:cNvSpPr>
            <p:nvPr/>
          </p:nvSpPr>
          <p:spPr bwMode="auto">
            <a:xfrm>
              <a:off x="1008" y="2064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7" name="AutoShape 26"/>
            <p:cNvSpPr>
              <a:spLocks noChangeArrowheads="1"/>
            </p:cNvSpPr>
            <p:nvPr/>
          </p:nvSpPr>
          <p:spPr bwMode="auto">
            <a:xfrm>
              <a:off x="1536" y="2064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68" name="AutoShape 27"/>
            <p:cNvSpPr>
              <a:spLocks noChangeArrowheads="1"/>
            </p:cNvSpPr>
            <p:nvPr/>
          </p:nvSpPr>
          <p:spPr bwMode="auto">
            <a:xfrm>
              <a:off x="1776" y="2064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3563620" y="3801745"/>
            <a:ext cx="5010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3333FF"/>
                </a:solidFill>
                <a:latin typeface="Times New Roman" panose="02020603050405020304" pitchFamily="18" charset="0"/>
              </a:rPr>
              <a:t>“惨”！（离愁、沦落）</a:t>
            </a:r>
            <a:endParaRPr lang="zh-CN" altLang="en-US" sz="3600" b="1">
              <a:solidFill>
                <a:srgbClr val="3333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21" name="AutoShape 33"/>
          <p:cNvSpPr>
            <a:spLocks noChangeArrowheads="1"/>
          </p:cNvSpPr>
          <p:nvPr/>
        </p:nvSpPr>
        <p:spPr bwMode="auto">
          <a:xfrm>
            <a:off x="3429000" y="5257800"/>
            <a:ext cx="1219200" cy="304800"/>
          </a:xfrm>
          <a:prstGeom prst="notched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4860925" y="5105400"/>
            <a:ext cx="34559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tx2"/>
                </a:solidFill>
                <a:latin typeface="Times New Roman" panose="02020603050405020304" pitchFamily="18" charset="0"/>
              </a:rPr>
              <a:t>侧面烘托</a:t>
            </a:r>
            <a:r>
              <a:rPr lang="zh-CN" altLang="en-US" sz="2400">
                <a:solidFill>
                  <a:srgbClr val="008000"/>
                </a:solidFill>
                <a:latin typeface="Times New Roman" panose="02020603050405020304" pitchFamily="18" charset="0"/>
              </a:rPr>
              <a:t>：</a:t>
            </a:r>
            <a:r>
              <a:rPr lang="zh-CN" altLang="en-US" sz="2400" b="1">
                <a:solidFill>
                  <a:srgbClr val="008000"/>
                </a:solidFill>
                <a:latin typeface="Times New Roman" panose="02020603050405020304" pitchFamily="18" charset="0"/>
              </a:rPr>
              <a:t>音乐的美</a:t>
            </a:r>
            <a:endParaRPr lang="zh-CN" altLang="en-US" sz="2400" b="1">
              <a:solidFill>
                <a:srgbClr val="008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0" y="6250305"/>
            <a:ext cx="9144000" cy="607695"/>
          </a:xfrm>
          <a:prstGeom prst="rect">
            <a:avLst/>
          </a:prstGeom>
          <a:solidFill>
            <a:srgbClr val="00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华文彩云" pitchFamily="2" charset="-122"/>
              </a:rPr>
              <a:t>琵琶女</a:t>
            </a:r>
            <a:r>
              <a:rPr lang="zh-CN" altLang="en-US" sz="3200" b="1">
                <a:solidFill>
                  <a:srgbClr val="FFFFFF"/>
                </a:solidFill>
                <a:latin typeface="Times New Roman" panose="02020603050405020304" pitchFamily="18" charset="0"/>
              </a:rPr>
              <a:t>：寂寞             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华文彩云" pitchFamily="2" charset="-122"/>
              </a:rPr>
              <a:t>诗人、客人</a:t>
            </a:r>
            <a:r>
              <a:rPr lang="zh-CN" altLang="en-US" sz="3200" b="1">
                <a:solidFill>
                  <a:srgbClr val="FFFFFF"/>
                </a:solidFill>
                <a:latin typeface="Times New Roman" panose="02020603050405020304" pitchFamily="18" charset="0"/>
              </a:rPr>
              <a:t>：离愁（惨将别）</a:t>
            </a:r>
            <a:endParaRPr lang="zh-CN" altLang="en-US" sz="3200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48355" y="152400"/>
            <a:ext cx="4085590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江头送客闻琵琶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右大括号 5"/>
          <p:cNvSpPr/>
          <p:nvPr/>
        </p:nvSpPr>
        <p:spPr>
          <a:xfrm>
            <a:off x="3275965" y="1988820"/>
            <a:ext cx="215900" cy="791845"/>
          </a:xfrm>
          <a:prstGeom prst="righ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non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右大括号 6"/>
          <p:cNvSpPr/>
          <p:nvPr/>
        </p:nvSpPr>
        <p:spPr>
          <a:xfrm>
            <a:off x="3348355" y="3519805"/>
            <a:ext cx="215265" cy="1205230"/>
          </a:xfrm>
          <a:prstGeom prst="righ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non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Oval 23"/>
          <p:cNvSpPr>
            <a:spLocks noChangeArrowheads="1"/>
          </p:cNvSpPr>
          <p:nvPr/>
        </p:nvSpPr>
        <p:spPr bwMode="auto">
          <a:xfrm>
            <a:off x="1691005" y="3855403"/>
            <a:ext cx="533400" cy="533400"/>
          </a:xfrm>
          <a:prstGeom prst="ellips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p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2" grpId="0"/>
      <p:bldP spid="37903" grpId="0"/>
      <p:bldP spid="37904" grpId="0"/>
      <p:bldP spid="37910" grpId="0" animBg="1"/>
      <p:bldP spid="37911" grpId="0" animBg="1"/>
      <p:bldP spid="37919" grpId="0"/>
      <p:bldP spid="37921" grpId="0" animBg="1"/>
      <p:bldP spid="37922" grpId="0"/>
      <p:bldP spid="37923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32105" y="1263650"/>
            <a:ext cx="8479790" cy="2461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400" b="1">
                <a:solidFill>
                  <a:srgbClr val="FF0000"/>
                </a:solidFill>
              </a:rPr>
              <a:t>互文：</a:t>
            </a:r>
            <a:r>
              <a:rPr lang="zh-CN" altLang="en-US" sz="3000">
                <a:solidFill>
                  <a:srgbClr val="7030A0"/>
                </a:solidFill>
              </a:rPr>
              <a:t>修辞手法</a:t>
            </a:r>
            <a:r>
              <a:rPr lang="zh-CN" altLang="en-US" sz="3000"/>
              <a:t>，是古汉语中一种特殊的修辞手法。即 </a:t>
            </a:r>
            <a:r>
              <a:rPr lang="zh-CN" altLang="en-US" sz="3000">
                <a:solidFill>
                  <a:srgbClr val="7030A0"/>
                </a:solidFill>
              </a:rPr>
              <a:t>互文见义</a:t>
            </a:r>
            <a:r>
              <a:rPr lang="zh-CN" altLang="en-US" sz="3000"/>
              <a:t> ，是指在有意思相对或文句相关的词句里面，前后两句词语互相呼应，互相交错，意义上互相渗透、互相补充，使文句更加整齐和谐、更加精炼的一种修辞手法。</a:t>
            </a:r>
            <a:endParaRPr lang="zh-CN" altLang="en-US" sz="3000"/>
          </a:p>
        </p:txBody>
      </p:sp>
    </p:spTree>
  </p:cSld>
  <p:clrMapOvr>
    <a:masterClrMapping/>
  </p:clrMapOvr>
  <p:transition>
    <p:blinds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ChangeArrowheads="1"/>
          </p:cNvSpPr>
          <p:nvPr/>
        </p:nvSpPr>
        <p:spPr bwMode="auto">
          <a:xfrm>
            <a:off x="0" y="549275"/>
            <a:ext cx="5940425" cy="5861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转轴拨弦三两声，未成曲调先有情。</a:t>
            </a:r>
            <a:endParaRPr kumimoji="1"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弦弦掩抑声声思，似诉平生不得意。低眉信手续续弹，说尽心中无限事。</a:t>
            </a:r>
            <a:endParaRPr kumimoji="1"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轻拢慢捻抹复挑，初为霓裳后六幺。大弦嘈嘈如急雨，小弦切切如私语。嘈嘈切切错杂弹，大珠小珠落玉盘。</a:t>
            </a:r>
            <a:endParaRPr kumimoji="1"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间关莺语花底滑，幽咽泉流冰下难。冰泉冷涩弦凝绝，凝绝不通声暂歇。别有幽愁暗恨生，此时无声胜有声。</a:t>
            </a:r>
            <a:endParaRPr kumimoji="1"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银瓶乍破水浆迸，铁骑突出刀枪鸣。</a:t>
            </a:r>
            <a:endParaRPr kumimoji="1"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曲终收拨当心画，四弦一声如裂帛。</a:t>
            </a:r>
            <a:endParaRPr kumimoji="1"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1835150" y="71755"/>
            <a:ext cx="3803650" cy="490855"/>
          </a:xfrm>
          <a:prstGeom prst="rect">
            <a:avLst/>
          </a:prstGeom>
          <a:solidFill>
            <a:schemeClr val="accent1"/>
          </a:solidFill>
          <a:ln w="57150">
            <a:solidFill>
              <a:srgbClr val="FF9900"/>
            </a:solidFill>
            <a:miter lim="800000"/>
          </a:ln>
        </p:spPr>
        <p:txBody>
          <a:bodyPr wrap="none" anchor="ctr"/>
          <a:lstStyle/>
          <a:p>
            <a:pPr>
              <a:spcBef>
                <a:spcPct val="20000"/>
              </a:spcBef>
            </a:pPr>
            <a:r>
              <a:rPr lang="zh-CN" altLang="en-US" sz="4000" b="1">
                <a:solidFill>
                  <a:srgbClr val="3333CC"/>
                </a:solidFill>
                <a:ea typeface="黑体" panose="02010609060101010101" charset="-122"/>
              </a:rPr>
              <a:t>有谁能解琵琶语</a:t>
            </a:r>
            <a:endParaRPr lang="zh-CN" altLang="en-US" sz="4000" b="1">
              <a:solidFill>
                <a:srgbClr val="3333CC"/>
              </a:solidFill>
              <a:ea typeface="黑体" panose="02010609060101010101" charset="-122"/>
            </a:endParaRP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795963" y="1412875"/>
            <a:ext cx="838200" cy="469900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90000"/>
                </a:solidFill>
                <a:latin typeface="Times New Roman" panose="02020603050405020304" pitchFamily="18" charset="0"/>
              </a:rPr>
              <a:t>序曲</a:t>
            </a:r>
            <a:endParaRPr lang="zh-CN" altLang="en-US" sz="24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5786438" y="2714625"/>
            <a:ext cx="2847975" cy="461963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90000"/>
                </a:solidFill>
                <a:latin typeface="Times New Roman" panose="02020603050405020304" pitchFamily="18" charset="0"/>
              </a:rPr>
              <a:t>第一乐曲：开始</a:t>
            </a:r>
            <a:endParaRPr lang="zh-CN" altLang="en-US" sz="24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5795963" y="3860800"/>
            <a:ext cx="2847975" cy="461963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90000"/>
                </a:solidFill>
                <a:latin typeface="Times New Roman" panose="02020603050405020304" pitchFamily="18" charset="0"/>
              </a:rPr>
              <a:t>第二乐曲：发展</a:t>
            </a:r>
            <a:endParaRPr lang="zh-CN" altLang="en-US" sz="24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5795963" y="5229225"/>
            <a:ext cx="2705100" cy="461963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90000"/>
                </a:solidFill>
                <a:latin typeface="Times New Roman" panose="02020603050405020304" pitchFamily="18" charset="0"/>
              </a:rPr>
              <a:t>第三乐曲：高潮</a:t>
            </a:r>
            <a:endParaRPr lang="zh-CN" altLang="en-US" sz="24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5795963" y="6165850"/>
            <a:ext cx="2347912" cy="461963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990000"/>
                </a:solidFill>
                <a:latin typeface="Times New Roman" panose="02020603050405020304" pitchFamily="18" charset="0"/>
              </a:rPr>
              <a:t>曲终：结束</a:t>
            </a:r>
            <a:endParaRPr lang="zh-CN" altLang="en-US" sz="24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0" y="0"/>
            <a:ext cx="1771015" cy="58356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zh-CN" altLang="en-US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第二曲</a:t>
            </a:r>
            <a:endParaRPr kumimoji="1" lang="zh-CN" altLang="en-US" sz="32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animBg="1"/>
      <p:bldP spid="133125" grpId="0" animBg="1"/>
      <p:bldP spid="133126" grpId="0" animBg="1"/>
      <p:bldP spid="133127" grpId="0" animBg="1"/>
      <p:bldP spid="1331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YUQ00018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76200"/>
            <a:ext cx="139223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600200" y="127000"/>
            <a:ext cx="1731963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第二曲</a:t>
            </a:r>
            <a:endParaRPr kumimoji="1" lang="zh-CN" altLang="en-US" sz="4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971550" y="1916113"/>
            <a:ext cx="12557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开始：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979613" y="1506538"/>
            <a:ext cx="2324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大弦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</a:rPr>
              <a:t>急雨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979613" y="2009775"/>
            <a:ext cx="2324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小弦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</a:rPr>
              <a:t>私语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979613" y="2441575"/>
            <a:ext cx="27717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错杂弹 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</a:rPr>
              <a:t>落玉盘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979613" y="2997200"/>
            <a:ext cx="1611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间关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滑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635375" y="2997200"/>
            <a:ext cx="1611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幽咽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难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979613" y="3500438"/>
            <a:ext cx="1611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冷涩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绝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635375" y="3500438"/>
            <a:ext cx="16113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不通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歇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979613" y="4149725"/>
            <a:ext cx="1789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银瓶 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en-US" altLang="zh-CN" sz="2800" b="1">
                <a:solidFill>
                  <a:srgbClr val="0000CC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</a:rPr>
              <a:t>迸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708400" y="4149725"/>
            <a:ext cx="1611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铁骑</a:t>
            </a:r>
            <a:r>
              <a:rPr lang="en-US" altLang="zh-CN" sz="28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</a:rPr>
              <a:t>鸣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979613" y="4797425"/>
            <a:ext cx="2809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收拨  划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</a:rPr>
              <a:t>如裂帛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4" name="Text Box 15"/>
          <p:cNvSpPr txBox="1">
            <a:spLocks noChangeArrowheads="1"/>
          </p:cNvSpPr>
          <p:nvPr/>
        </p:nvSpPr>
        <p:spPr bwMode="auto">
          <a:xfrm>
            <a:off x="971550" y="3197225"/>
            <a:ext cx="1255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发展：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5" name="Text Box 16"/>
          <p:cNvSpPr txBox="1">
            <a:spLocks noChangeArrowheads="1"/>
          </p:cNvSpPr>
          <p:nvPr/>
        </p:nvSpPr>
        <p:spPr bwMode="auto">
          <a:xfrm>
            <a:off x="971550" y="4076700"/>
            <a:ext cx="1255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高潮：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6" name="Text Box 17"/>
          <p:cNvSpPr txBox="1">
            <a:spLocks noChangeArrowheads="1"/>
          </p:cNvSpPr>
          <p:nvPr/>
        </p:nvSpPr>
        <p:spPr bwMode="auto">
          <a:xfrm>
            <a:off x="80963" y="2286000"/>
            <a:ext cx="681037" cy="3352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</p:spPr>
        <p:txBody>
          <a:bodyPr vert="eaVert" wrap="none">
            <a:spAutoFit/>
          </a:bodyPr>
          <a:lstStyle/>
          <a:p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3200">
                <a:solidFill>
                  <a:srgbClr val="FF3300"/>
                </a:solidFill>
                <a:latin typeface="Times New Roman" panose="02020603050405020304" pitchFamily="18" charset="0"/>
              </a:rPr>
              <a:t>霓裳</a:t>
            </a:r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</a:rPr>
              <a:t>》《</a:t>
            </a:r>
            <a:r>
              <a:rPr lang="zh-CN" altLang="en-US" sz="3200">
                <a:solidFill>
                  <a:srgbClr val="FF3300"/>
                </a:solidFill>
                <a:latin typeface="Times New Roman" panose="02020603050405020304" pitchFamily="18" charset="0"/>
              </a:rPr>
              <a:t>六幺</a:t>
            </a:r>
            <a:r>
              <a:rPr lang="en-US" altLang="zh-CN" sz="3200">
                <a:solidFill>
                  <a:srgbClr val="FF3300"/>
                </a:solidFill>
                <a:latin typeface="Times New Roman" panose="02020603050405020304" pitchFamily="18" charset="0"/>
              </a:rPr>
              <a:t>》</a:t>
            </a:r>
            <a:endParaRPr lang="en-US" altLang="zh-CN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7" name="Text Box 18"/>
          <p:cNvSpPr txBox="1">
            <a:spLocks noChangeArrowheads="1"/>
          </p:cNvSpPr>
          <p:nvPr/>
        </p:nvSpPr>
        <p:spPr bwMode="auto">
          <a:xfrm>
            <a:off x="2411413" y="981075"/>
            <a:ext cx="89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过程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8" name="Text Box 19"/>
          <p:cNvSpPr txBox="1">
            <a:spLocks noChangeArrowheads="1"/>
          </p:cNvSpPr>
          <p:nvPr/>
        </p:nvSpPr>
        <p:spPr bwMode="auto">
          <a:xfrm>
            <a:off x="5795963" y="85566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特点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9" name="Text Box 20"/>
          <p:cNvSpPr txBox="1">
            <a:spLocks noChangeArrowheads="1"/>
          </p:cNvSpPr>
          <p:nvPr/>
        </p:nvSpPr>
        <p:spPr bwMode="auto">
          <a:xfrm>
            <a:off x="7451725" y="83661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方法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20" name="AutoShape 21"/>
          <p:cNvSpPr/>
          <p:nvPr/>
        </p:nvSpPr>
        <p:spPr bwMode="auto">
          <a:xfrm>
            <a:off x="838200" y="2003425"/>
            <a:ext cx="132715" cy="3816350"/>
          </a:xfrm>
          <a:prstGeom prst="leftBrace">
            <a:avLst>
              <a:gd name="adj1" fmla="val 118750"/>
              <a:gd name="adj2" fmla="val 50000"/>
            </a:avLst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21" name="Text Box 22"/>
          <p:cNvSpPr txBox="1">
            <a:spLocks noChangeArrowheads="1"/>
          </p:cNvSpPr>
          <p:nvPr/>
        </p:nvSpPr>
        <p:spPr bwMode="auto">
          <a:xfrm>
            <a:off x="971550" y="4724400"/>
            <a:ext cx="1255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结束：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5435600" y="1504950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浊杂粗重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5435600" y="2008188"/>
            <a:ext cx="1627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轻细急促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5435600" y="2439988"/>
            <a:ext cx="161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清脆圆润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5450205" y="2997200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婉转不畅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5" name="Text Box 27"/>
          <p:cNvSpPr txBox="1">
            <a:spLocks noChangeArrowheads="1"/>
          </p:cNvSpPr>
          <p:nvPr/>
        </p:nvSpPr>
        <p:spPr bwMode="auto">
          <a:xfrm>
            <a:off x="5435600" y="3500438"/>
            <a:ext cx="161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声弦暂歇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5508625" y="4149725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雄浑激昂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5508625" y="4724400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清脆尖利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7235825" y="1484313"/>
            <a:ext cx="1908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以议评声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59" name="Text Box 31"/>
          <p:cNvSpPr txBox="1">
            <a:spLocks noChangeArrowheads="1"/>
          </p:cNvSpPr>
          <p:nvPr/>
        </p:nvSpPr>
        <p:spPr bwMode="auto">
          <a:xfrm>
            <a:off x="7164388" y="1916113"/>
            <a:ext cx="1606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以喻摹声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60" name="Text Box 32"/>
          <p:cNvSpPr txBox="1">
            <a:spLocks noChangeArrowheads="1"/>
          </p:cNvSpPr>
          <p:nvPr/>
        </p:nvSpPr>
        <p:spPr bwMode="auto">
          <a:xfrm>
            <a:off x="7235825" y="2420938"/>
            <a:ext cx="1606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以形绘声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61" name="Text Box 33"/>
          <p:cNvSpPr txBox="1">
            <a:spLocks noChangeArrowheads="1"/>
          </p:cNvSpPr>
          <p:nvPr/>
        </p:nvSpPr>
        <p:spPr bwMode="auto">
          <a:xfrm>
            <a:off x="7164388" y="5300663"/>
            <a:ext cx="16129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以人衬声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62" name="Text Box 34"/>
          <p:cNvSpPr txBox="1">
            <a:spLocks noChangeArrowheads="1"/>
          </p:cNvSpPr>
          <p:nvPr/>
        </p:nvSpPr>
        <p:spPr bwMode="auto">
          <a:xfrm>
            <a:off x="7164388" y="5661025"/>
            <a:ext cx="1612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以景托声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2563" name="AutoShape 35"/>
          <p:cNvSpPr>
            <a:spLocks noChangeArrowheads="1"/>
          </p:cNvSpPr>
          <p:nvPr/>
        </p:nvSpPr>
        <p:spPr bwMode="auto">
          <a:xfrm>
            <a:off x="7235825" y="1557338"/>
            <a:ext cx="1512888" cy="2159000"/>
          </a:xfrm>
          <a:prstGeom prst="downArrowCallout">
            <a:avLst>
              <a:gd name="adj1" fmla="val 25000"/>
              <a:gd name="adj2" fmla="val 25000"/>
              <a:gd name="adj3" fmla="val 23771"/>
              <a:gd name="adj4" fmla="val 66667"/>
            </a:avLst>
          </a:prstGeom>
          <a:noFill/>
          <a:ln w="9525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4" name="AutoShape 36"/>
          <p:cNvSpPr>
            <a:spLocks noChangeArrowheads="1"/>
          </p:cNvSpPr>
          <p:nvPr/>
        </p:nvSpPr>
        <p:spPr bwMode="auto">
          <a:xfrm>
            <a:off x="7235825" y="4797425"/>
            <a:ext cx="1439863" cy="1447800"/>
          </a:xfrm>
          <a:prstGeom prst="upArrowCallout">
            <a:avLst>
              <a:gd name="adj1" fmla="val 25000"/>
              <a:gd name="adj2" fmla="val 25000"/>
              <a:gd name="adj3" fmla="val 16749"/>
              <a:gd name="adj4" fmla="val 66667"/>
            </a:avLst>
          </a:prstGeom>
          <a:noFill/>
          <a:ln w="9525">
            <a:solidFill>
              <a:schemeClr val="accent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5" name="Text Box 37"/>
          <p:cNvSpPr txBox="1">
            <a:spLocks noChangeArrowheads="1"/>
          </p:cNvSpPr>
          <p:nvPr/>
        </p:nvSpPr>
        <p:spPr bwMode="auto">
          <a:xfrm>
            <a:off x="7451725" y="3716338"/>
            <a:ext cx="895350" cy="519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直写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22566" name="Text Box 38"/>
          <p:cNvSpPr txBox="1">
            <a:spLocks noChangeArrowheads="1"/>
          </p:cNvSpPr>
          <p:nvPr/>
        </p:nvSpPr>
        <p:spPr bwMode="auto">
          <a:xfrm>
            <a:off x="7451725" y="4292600"/>
            <a:ext cx="895350" cy="519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间写</a:t>
            </a:r>
            <a:endParaRPr lang="zh-CN" altLang="en-US" sz="2800" b="1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22567" name="Rectangle 39"/>
          <p:cNvSpPr>
            <a:spLocks noChangeArrowheads="1"/>
          </p:cNvSpPr>
          <p:nvPr/>
        </p:nvSpPr>
        <p:spPr bwMode="auto">
          <a:xfrm>
            <a:off x="7164388" y="1484313"/>
            <a:ext cx="1600200" cy="5105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68" name="Text Box 40"/>
          <p:cNvSpPr txBox="1">
            <a:spLocks noChangeArrowheads="1"/>
          </p:cNvSpPr>
          <p:nvPr/>
        </p:nvSpPr>
        <p:spPr bwMode="auto">
          <a:xfrm>
            <a:off x="4581525" y="168275"/>
            <a:ext cx="3876675" cy="6508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00"/>
                </a:solidFill>
                <a:latin typeface="Times New Roman" panose="02020603050405020304" pitchFamily="18" charset="0"/>
              </a:rPr>
              <a:t>雄浑、激昂、大气</a:t>
            </a:r>
            <a:endParaRPr lang="zh-CN" altLang="en-US" sz="36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69" name="AutoShape 41"/>
          <p:cNvSpPr>
            <a:spLocks noChangeArrowheads="1"/>
          </p:cNvSpPr>
          <p:nvPr/>
        </p:nvSpPr>
        <p:spPr bwMode="auto">
          <a:xfrm>
            <a:off x="3581400" y="228600"/>
            <a:ext cx="685800" cy="533400"/>
          </a:xfrm>
          <a:prstGeom prst="rightArrow">
            <a:avLst>
              <a:gd name="adj1" fmla="val 50000"/>
              <a:gd name="adj2" fmla="val 32131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70" name="Text Box 42"/>
          <p:cNvSpPr txBox="1">
            <a:spLocks noChangeArrowheads="1"/>
          </p:cNvSpPr>
          <p:nvPr/>
        </p:nvSpPr>
        <p:spPr bwMode="auto">
          <a:xfrm>
            <a:off x="6248400" y="35814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zh-CN" sz="2400" b="1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71" name="Text Box 43"/>
          <p:cNvSpPr txBox="1">
            <a:spLocks noChangeArrowheads="1"/>
          </p:cNvSpPr>
          <p:nvPr/>
        </p:nvSpPr>
        <p:spPr bwMode="auto">
          <a:xfrm>
            <a:off x="864870" y="6245225"/>
            <a:ext cx="6256338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点评：泼墨如水、气势恢弘、不同凡响</a:t>
            </a:r>
            <a:endParaRPr kumimoji="1" lang="zh-CN" altLang="en-US" sz="28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5643" name="Rectangle 44"/>
          <p:cNvSpPr>
            <a:spLocks noChangeArrowheads="1"/>
          </p:cNvSpPr>
          <p:nvPr/>
        </p:nvSpPr>
        <p:spPr bwMode="auto">
          <a:xfrm>
            <a:off x="1908175" y="5373688"/>
            <a:ext cx="2416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F3300"/>
                </a:solidFill>
                <a:latin typeface="Times New Roman" panose="02020603050405020304" pitchFamily="18" charset="0"/>
              </a:rPr>
              <a:t>悄无言 秋月白</a:t>
            </a:r>
            <a:endParaRPr lang="zh-CN" altLang="en-US" sz="2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44" name="Rectangle 45"/>
          <p:cNvSpPr>
            <a:spLocks noChangeArrowheads="1"/>
          </p:cNvSpPr>
          <p:nvPr/>
        </p:nvSpPr>
        <p:spPr bwMode="auto">
          <a:xfrm>
            <a:off x="5320030" y="5280025"/>
            <a:ext cx="20497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tx1"/>
                </a:solidFill>
                <a:latin typeface="Times New Roman" panose="02020603050405020304" pitchFamily="18" charset="0"/>
              </a:rPr>
              <a:t>戛然而止 </a:t>
            </a:r>
            <a:endParaRPr lang="zh-CN" altLang="en-US" sz="2000" b="1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zh-CN" altLang="en-US" sz="2000" b="1">
                <a:solidFill>
                  <a:schemeClr val="tx1"/>
                </a:solidFill>
                <a:latin typeface="Times New Roman" panose="02020603050405020304" pitchFamily="18" charset="0"/>
              </a:rPr>
              <a:t>余音绕梁</a:t>
            </a:r>
            <a:endParaRPr lang="zh-CN" altLang="en-US" sz="20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45" name="Rectangle 46"/>
          <p:cNvSpPr>
            <a:spLocks noChangeArrowheads="1"/>
          </p:cNvSpPr>
          <p:nvPr/>
        </p:nvSpPr>
        <p:spPr bwMode="auto">
          <a:xfrm>
            <a:off x="971550" y="5373688"/>
            <a:ext cx="12557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</a:rPr>
              <a:t>尾声：</a:t>
            </a:r>
            <a:endParaRPr lang="zh-CN" altLang="en-US" sz="28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5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9" dur="5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4" dur="5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35" grpId="0"/>
      <p:bldP spid="22536" grpId="0"/>
      <p:bldP spid="22537" grpId="0"/>
      <p:bldP spid="22538" grpId="0"/>
      <p:bldP spid="22539" grpId="0"/>
      <p:bldP spid="22540" grpId="0"/>
      <p:bldP spid="22541" grpId="0"/>
      <p:bldP spid="22542" grpId="0"/>
      <p:bldP spid="22551" grpId="0"/>
      <p:bldP spid="22552" grpId="0"/>
      <p:bldP spid="22553" grpId="0"/>
      <p:bldP spid="22554" grpId="0"/>
      <p:bldP spid="22555" grpId="0"/>
      <p:bldP spid="22556" grpId="0"/>
      <p:bldP spid="22557" grpId="0"/>
      <p:bldP spid="22558" grpId="0"/>
      <p:bldP spid="22559" grpId="0"/>
      <p:bldP spid="22560" grpId="0"/>
      <p:bldP spid="22561" grpId="0"/>
      <p:bldP spid="22562" grpId="0"/>
      <p:bldP spid="22563" grpId="0" animBg="1"/>
      <p:bldP spid="22564" grpId="0" animBg="1"/>
      <p:bldP spid="22565" grpId="0" animBg="1"/>
      <p:bldP spid="22566" grpId="0" animBg="1"/>
      <p:bldP spid="22567" grpId="0" animBg="1"/>
      <p:bldP spid="22568" grpId="0" animBg="1"/>
      <p:bldP spid="22569" grpId="0" animBg="1"/>
      <p:bldP spid="22570" grpId="0"/>
      <p:bldP spid="2257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-541338" y="1125538"/>
            <a:ext cx="3960813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/>
              <a:t>              </a:t>
            </a:r>
            <a:r>
              <a:rPr lang="en-US" altLang="zh-CN" sz="3200"/>
              <a:t>  </a:t>
            </a:r>
            <a:endParaRPr lang="en-US" altLang="zh-CN" sz="3200" b="1">
              <a:solidFill>
                <a:srgbClr val="000066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en-US" altLang="zh-CN" sz="4000" b="1">
                <a:solidFill>
                  <a:srgbClr val="000066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3200" b="1">
                <a:solidFill>
                  <a:srgbClr val="000066"/>
                </a:solidFill>
                <a:latin typeface="黑体" panose="02010609060101010101" charset="-122"/>
                <a:ea typeface="黑体" panose="02010609060101010101" charset="-122"/>
              </a:rPr>
              <a:t>旋律</a:t>
            </a:r>
            <a:endParaRPr lang="zh-CN" altLang="en-US" sz="3200" b="1">
              <a:solidFill>
                <a:srgbClr val="000066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3200" b="1">
              <a:solidFill>
                <a:srgbClr val="000066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>
                <a:solidFill>
                  <a:srgbClr val="000066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endParaRPr lang="zh-CN" altLang="en-US" sz="32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5171" name="Line 3"/>
          <p:cNvSpPr>
            <a:spLocks noChangeShapeType="1"/>
          </p:cNvSpPr>
          <p:nvPr/>
        </p:nvSpPr>
        <p:spPr bwMode="auto">
          <a:xfrm>
            <a:off x="1258888" y="256540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5172" name="Line 4"/>
          <p:cNvSpPr>
            <a:spLocks noChangeShapeType="1"/>
          </p:cNvSpPr>
          <p:nvPr/>
        </p:nvSpPr>
        <p:spPr bwMode="auto">
          <a:xfrm>
            <a:off x="2484438" y="2565400"/>
            <a:ext cx="503237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2051050" y="3789363"/>
            <a:ext cx="273526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/>
              <a:t>   </a:t>
            </a:r>
            <a:r>
              <a:rPr lang="zh-CN" altLang="en-US" sz="3200" b="1">
                <a:solidFill>
                  <a:srgbClr val="000066"/>
                </a:solidFill>
                <a:ea typeface="黑体" panose="02010609060101010101" charset="-122"/>
              </a:rPr>
              <a:t>幽咽凝绝</a:t>
            </a:r>
            <a:endParaRPr lang="zh-CN" altLang="en-US" sz="3200" b="1">
              <a:solidFill>
                <a:srgbClr val="000066"/>
              </a:solidFill>
              <a:ea typeface="黑体" panose="02010609060101010101" charset="-122"/>
            </a:endParaRPr>
          </a:p>
          <a:p>
            <a:endParaRPr lang="en-US" altLang="zh-CN" sz="32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5219700" y="836613"/>
            <a:ext cx="2447925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66"/>
                </a:solidFill>
                <a:ea typeface="黑体" panose="02010609060101010101" charset="-122"/>
              </a:rPr>
              <a:t>  </a:t>
            </a:r>
            <a:r>
              <a:rPr lang="zh-CN" altLang="en-US" sz="3200" b="1">
                <a:solidFill>
                  <a:srgbClr val="000066"/>
                </a:solidFill>
                <a:ea typeface="黑体" panose="02010609060101010101" charset="-122"/>
              </a:rPr>
              <a:t>铁骑突出</a:t>
            </a:r>
            <a:endParaRPr lang="zh-CN" altLang="en-US" sz="3200" b="1">
              <a:solidFill>
                <a:srgbClr val="000066"/>
              </a:solidFill>
              <a:ea typeface="黑体" panose="02010609060101010101" charset="-122"/>
            </a:endParaRPr>
          </a:p>
          <a:p>
            <a:endParaRPr lang="zh-CN" altLang="en-US" sz="32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>
                <a:solidFill>
                  <a:srgbClr val="000066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endParaRPr lang="zh-CN" altLang="en-US" sz="3200" b="1">
              <a:solidFill>
                <a:srgbClr val="000066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5175" name="Line 7"/>
          <p:cNvSpPr>
            <a:spLocks noChangeShapeType="1"/>
          </p:cNvSpPr>
          <p:nvPr/>
        </p:nvSpPr>
        <p:spPr bwMode="auto">
          <a:xfrm flipV="1">
            <a:off x="3059113" y="1700213"/>
            <a:ext cx="223202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6084888" y="4365625"/>
            <a:ext cx="2303462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/>
              <a:t>   </a:t>
            </a:r>
            <a:r>
              <a:rPr lang="zh-CN" altLang="en-US" sz="3200" b="1">
                <a:solidFill>
                  <a:srgbClr val="000066"/>
                </a:solidFill>
                <a:latin typeface="黑体" panose="02010609060101010101" charset="-122"/>
                <a:ea typeface="黑体" panose="02010609060101010101" charset="-122"/>
              </a:rPr>
              <a:t>曲终裂帛</a:t>
            </a:r>
            <a:endParaRPr lang="zh-CN" altLang="en-US" sz="3200" b="1">
              <a:solidFill>
                <a:srgbClr val="000066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32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>
                <a:solidFill>
                  <a:srgbClr val="000066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3200" b="1">
              <a:solidFill>
                <a:srgbClr val="000066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5177" name="Line 9"/>
          <p:cNvSpPr>
            <a:spLocks noChangeShapeType="1"/>
          </p:cNvSpPr>
          <p:nvPr/>
        </p:nvSpPr>
        <p:spPr bwMode="auto">
          <a:xfrm>
            <a:off x="5292725" y="1700213"/>
            <a:ext cx="2303463" cy="266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468313" y="0"/>
            <a:ext cx="86756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ea typeface="黑体" panose="02010609060101010101" charset="-122"/>
              </a:rPr>
              <a:t>琵琶女的情绪变化（以</a:t>
            </a:r>
            <a:r>
              <a:rPr lang="zh-CN" altLang="en-US" sz="4400" b="1">
                <a:solidFill>
                  <a:srgbClr val="000066"/>
                </a:solidFill>
                <a:ea typeface="黑体" panose="02010609060101010101" charset="-122"/>
              </a:rPr>
              <a:t>声</a:t>
            </a:r>
            <a:r>
              <a:rPr lang="zh-CN" altLang="en-US" sz="4400" b="1">
                <a:ea typeface="黑体" panose="02010609060101010101" charset="-122"/>
              </a:rPr>
              <a:t>传</a:t>
            </a:r>
            <a:r>
              <a:rPr lang="zh-CN" altLang="en-US" sz="4400" b="1">
                <a:solidFill>
                  <a:srgbClr val="FF0000"/>
                </a:solidFill>
                <a:ea typeface="黑体" panose="02010609060101010101" charset="-122"/>
              </a:rPr>
              <a:t>情</a:t>
            </a:r>
            <a:r>
              <a:rPr lang="zh-CN" altLang="en-US" sz="4400" b="1">
                <a:ea typeface="黑体" panose="02010609060101010101" charset="-122"/>
              </a:rPr>
              <a:t>）：</a:t>
            </a:r>
            <a:endParaRPr lang="zh-CN" altLang="en-US" sz="4400" b="1">
              <a:ea typeface="黑体" panose="02010609060101010101" charset="-122"/>
            </a:endParaRP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1331913" y="1412875"/>
            <a:ext cx="251936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66"/>
                </a:solidFill>
                <a:ea typeface="黑体" panose="02010609060101010101" charset="-122"/>
              </a:rPr>
              <a:t>  </a:t>
            </a:r>
            <a:r>
              <a:rPr lang="zh-CN" altLang="en-US" sz="3200" b="1">
                <a:solidFill>
                  <a:srgbClr val="000066"/>
                </a:solidFill>
                <a:ea typeface="黑体" panose="02010609060101010101" charset="-122"/>
              </a:rPr>
              <a:t>珠落玉盘</a:t>
            </a:r>
            <a:endParaRPr lang="zh-CN" altLang="en-US" sz="3200" b="1">
              <a:solidFill>
                <a:srgbClr val="FF0000"/>
              </a:solidFill>
              <a:ea typeface="黑体" panose="02010609060101010101" charset="-122"/>
            </a:endParaRPr>
          </a:p>
          <a:p>
            <a:endParaRPr lang="en-US" altLang="zh-CN" sz="3200" b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135180" name="Text Box 12"/>
          <p:cNvSpPr txBox="1">
            <a:spLocks noChangeArrowheads="1"/>
          </p:cNvSpPr>
          <p:nvPr/>
        </p:nvSpPr>
        <p:spPr bwMode="auto">
          <a:xfrm>
            <a:off x="1258888" y="1989138"/>
            <a:ext cx="24479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[</a:t>
            </a:r>
            <a:r>
              <a:rPr lang="zh-CN" altLang="en-US" sz="3200" b="1">
                <a:solidFill>
                  <a:srgbClr val="FF0000"/>
                </a:solidFill>
                <a:ea typeface="华文新魏" pitchFamily="2" charset="-122"/>
              </a:rPr>
              <a:t>急切愉悦</a:t>
            </a: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]</a:t>
            </a:r>
            <a:endParaRPr lang="en-US" altLang="zh-CN" sz="3200" b="1">
              <a:solidFill>
                <a:srgbClr val="FF0000"/>
              </a:solidFill>
              <a:ea typeface="华文新魏" pitchFamily="2" charset="-122"/>
            </a:endParaRPr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2195513" y="4508500"/>
            <a:ext cx="26654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〔</a:t>
            </a:r>
            <a:r>
              <a:rPr lang="zh-CN" altLang="en-US" sz="3200" b="1">
                <a:solidFill>
                  <a:srgbClr val="FF0000"/>
                </a:solidFill>
                <a:ea typeface="华文新魏" pitchFamily="2" charset="-122"/>
              </a:rPr>
              <a:t>低沉抑郁</a:t>
            </a: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〕</a:t>
            </a:r>
            <a:endParaRPr lang="en-US" altLang="zh-CN" sz="3200" b="1">
              <a:solidFill>
                <a:srgbClr val="FF0000"/>
              </a:solidFill>
              <a:ea typeface="华文新魏" pitchFamily="2" charset="-122"/>
            </a:endParaRP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5219700" y="1412875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〔</a:t>
            </a:r>
            <a:r>
              <a:rPr lang="zh-CN" altLang="en-US" sz="3200" b="1">
                <a:solidFill>
                  <a:srgbClr val="FF0000"/>
                </a:solidFill>
                <a:ea typeface="华文新魏" pitchFamily="2" charset="-122"/>
              </a:rPr>
              <a:t>激愤难平</a:t>
            </a: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〕</a:t>
            </a:r>
            <a:endParaRPr lang="en-US" altLang="zh-CN" sz="3200" b="1">
              <a:solidFill>
                <a:srgbClr val="FF0000"/>
              </a:solidFill>
              <a:ea typeface="华文新魏" pitchFamily="2" charset="-122"/>
            </a:endParaRPr>
          </a:p>
        </p:txBody>
      </p:sp>
      <p:sp>
        <p:nvSpPr>
          <p:cNvPr id="135183" name="Text Box 15"/>
          <p:cNvSpPr txBox="1">
            <a:spLocks noChangeArrowheads="1"/>
          </p:cNvSpPr>
          <p:nvPr/>
        </p:nvSpPr>
        <p:spPr bwMode="auto">
          <a:xfrm>
            <a:off x="6227763" y="5084763"/>
            <a:ext cx="23764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〔</a:t>
            </a:r>
            <a:r>
              <a:rPr lang="zh-CN" altLang="en-US" sz="3200" b="1">
                <a:solidFill>
                  <a:srgbClr val="FF0000"/>
                </a:solidFill>
                <a:ea typeface="华文新魏" pitchFamily="2" charset="-122"/>
              </a:rPr>
              <a:t>撕心裂肺</a:t>
            </a:r>
            <a:r>
              <a:rPr lang="en-US" altLang="zh-CN" sz="3200" b="1">
                <a:solidFill>
                  <a:srgbClr val="FF0000"/>
                </a:solidFill>
                <a:ea typeface="华文新魏" pitchFamily="2" charset="-122"/>
              </a:rPr>
              <a:t>〕</a:t>
            </a:r>
            <a:endParaRPr lang="en-US" altLang="zh-CN" sz="3200" b="1">
              <a:solidFill>
                <a:srgbClr val="FF0000"/>
              </a:solidFill>
              <a:ea typeface="华文新魏" pitchFamily="2" charset="-122"/>
            </a:endParaRPr>
          </a:p>
        </p:txBody>
      </p: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0" y="2781300"/>
            <a:ext cx="1258888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[</a:t>
            </a:r>
            <a:r>
              <a:rPr lang="zh-CN" altLang="en-US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情绪</a:t>
            </a:r>
            <a:r>
              <a:rPr lang="en-US" altLang="zh-CN" sz="32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]</a:t>
            </a:r>
            <a:endParaRPr lang="en-US" altLang="zh-CN" sz="32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/>
      <p:bldP spid="135171" grpId="0" animBg="1"/>
      <p:bldP spid="135172" grpId="0" animBg="1"/>
      <p:bldP spid="135173" grpId="0"/>
      <p:bldP spid="135174" grpId="0"/>
      <p:bldP spid="135175" grpId="0" animBg="1"/>
      <p:bldP spid="135176" grpId="0"/>
      <p:bldP spid="135177" grpId="0" animBg="1"/>
      <p:bldP spid="135179" grpId="0"/>
      <p:bldP spid="135180" grpId="0"/>
      <p:bldP spid="135181" grpId="0"/>
      <p:bldP spid="135182" grpId="0"/>
      <p:bldP spid="135183" grpId="0"/>
      <p:bldP spid="1351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051720" y="764704"/>
            <a:ext cx="4283472" cy="765175"/>
          </a:xfrm>
        </p:spPr>
        <p:txBody>
          <a:bodyPr/>
          <a:lstStyle/>
          <a:p>
            <a:pPr eaLnBrk="1" hangingPunct="1"/>
            <a:r>
              <a:rPr lang="zh-CN" altLang="en-US" sz="3400" b="1" u="sng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学习目标</a:t>
            </a:r>
            <a:endParaRPr lang="zh-CN" sz="3400" b="1" u="sng" dirty="0" smtClean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552" y="1844824"/>
            <a:ext cx="9001000" cy="25922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b="1" dirty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理解诗歌基本内容</a:t>
            </a:r>
            <a:r>
              <a:rPr lang="en-US" altLang="zh-CN" b="1" dirty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,</a:t>
            </a:r>
            <a:r>
              <a:rPr lang="zh-CN" altLang="en-US" b="1" dirty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把握诗歌主旨</a:t>
            </a:r>
            <a:r>
              <a:rPr lang="en-US" altLang="zh-CN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;</a:t>
            </a:r>
            <a:endParaRPr lang="en-US" altLang="zh-CN" b="1" dirty="0" smtClean="0">
              <a:solidFill>
                <a:srgbClr val="66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lnSpc>
                <a:spcPct val="110000"/>
              </a:lnSpc>
              <a:buNone/>
            </a:pPr>
            <a:r>
              <a:rPr lang="en-US" altLang="zh-CN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b="1" dirty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掌握诗歌的表达技巧</a:t>
            </a:r>
            <a:r>
              <a:rPr lang="en-US" altLang="zh-CN" b="1" dirty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,</a:t>
            </a:r>
            <a:r>
              <a:rPr lang="zh-CN" altLang="en-US" b="1" dirty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把握诗人的情感变化</a:t>
            </a:r>
            <a:r>
              <a:rPr lang="en-US" altLang="zh-CN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;</a:t>
            </a:r>
            <a:endParaRPr lang="en-US" altLang="zh-CN" b="1" dirty="0" smtClean="0">
              <a:solidFill>
                <a:srgbClr val="66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lnSpc>
                <a:spcPct val="110000"/>
              </a:lnSpc>
              <a:buNone/>
            </a:pPr>
            <a:r>
              <a:rPr lang="en-US" altLang="zh-CN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b="1" dirty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、欣赏诗中描写音乐的语言艺术</a:t>
            </a:r>
            <a:r>
              <a:rPr lang="zh-CN" altLang="en-US" b="1" dirty="0" smtClean="0">
                <a:solidFill>
                  <a:srgbClr val="6600FF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en-US" altLang="zh-CN" b="1" dirty="0">
              <a:solidFill>
                <a:srgbClr val="66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9" name="Object 2"/>
          <p:cNvGraphicFramePr/>
          <p:nvPr/>
        </p:nvGraphicFramePr>
        <p:xfrm>
          <a:off x="8077200" y="2971800"/>
          <a:ext cx="10668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7" name="" r:id="rId1" imgW="789940" imgH="2286635" progId="MS_ClipArt_Gallery.2">
                  <p:embed/>
                </p:oleObj>
              </mc:Choice>
              <mc:Fallback>
                <p:oleObj name="" r:id="rId1" imgW="789940" imgH="2286635" progId="MS_ClipArt_Gallery.2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2971800"/>
                        <a:ext cx="1066800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304800" y="1524000"/>
            <a:ext cx="5105400" cy="5021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中宋" pitchFamily="2" charset="-122"/>
              </a:rPr>
              <a:t>转轴拨弦三两声，未成曲调先有情。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中宋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中宋" pitchFamily="2" charset="-122"/>
              </a:rPr>
              <a:t>弦弦掩抑声声思，似诉平生不得意。低眉信手续续弹，说尽心中无限事。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中宋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中宋" pitchFamily="2" charset="-122"/>
              </a:rPr>
              <a:t>轻拢慢捻抹复挑，初为霓裳后六幺。大弦嘈嘈如急雨，小弦切切如私语。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中宋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中宋" pitchFamily="2" charset="-122"/>
              </a:rPr>
              <a:t>嘈嘈切切错杂弹，大珠小珠落玉盘。间关莺语花底滑，幽咽泉流冰下难。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中宋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中宋" pitchFamily="2" charset="-122"/>
              </a:rPr>
              <a:t>冰泉冷涩弦凝绝，凝绝不通声暂歇。别有幽愁暗恨生，此时无声胜有声。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中宋" pitchFamily="2" charset="-122"/>
            </a:endParaRPr>
          </a:p>
          <a:p>
            <a:pPr>
              <a:spcBef>
                <a:spcPct val="50000"/>
              </a:spcBef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中宋" pitchFamily="2" charset="-122"/>
              </a:rPr>
              <a:t>银瓶乍破水浆迸，铁骑突出刀枪鸣。曲终收拨当心画，四弦一声如裂帛。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中宋" pitchFamily="2" charset="-122"/>
            </a:endParaRP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0" y="609600"/>
            <a:ext cx="86868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itchFamily="49" charset="-122"/>
              </a:rPr>
              <a:t>此曲中运用那些手法来写音乐？</a:t>
            </a:r>
            <a:endParaRPr kumimoji="1" lang="zh-CN" altLang="en-US" sz="40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隶书" pitchFamily="49" charset="-122"/>
            </a:endParaRPr>
          </a:p>
        </p:txBody>
      </p:sp>
      <p:grpSp>
        <p:nvGrpSpPr>
          <p:cNvPr id="2" name="Group 5"/>
          <p:cNvGrpSpPr/>
          <p:nvPr/>
        </p:nvGrpSpPr>
        <p:grpSpPr bwMode="auto">
          <a:xfrm>
            <a:off x="381000" y="3810000"/>
            <a:ext cx="4648200" cy="2743200"/>
            <a:chOff x="240" y="2400"/>
            <a:chExt cx="2928" cy="1728"/>
          </a:xfrm>
        </p:grpSpPr>
        <p:sp>
          <p:nvSpPr>
            <p:cNvPr id="27653" name="Line 6"/>
            <p:cNvSpPr>
              <a:spLocks noChangeShapeType="1"/>
            </p:cNvSpPr>
            <p:nvPr/>
          </p:nvSpPr>
          <p:spPr bwMode="auto">
            <a:xfrm>
              <a:off x="1056" y="2400"/>
              <a:ext cx="528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4" name="Line 7"/>
            <p:cNvSpPr>
              <a:spLocks noChangeShapeType="1"/>
            </p:cNvSpPr>
            <p:nvPr/>
          </p:nvSpPr>
          <p:spPr bwMode="auto">
            <a:xfrm>
              <a:off x="2544" y="2400"/>
              <a:ext cx="528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5" name="Line 8"/>
            <p:cNvSpPr>
              <a:spLocks noChangeShapeType="1"/>
            </p:cNvSpPr>
            <p:nvPr/>
          </p:nvSpPr>
          <p:spPr bwMode="auto">
            <a:xfrm>
              <a:off x="240" y="2976"/>
              <a:ext cx="2928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6" name="Line 9"/>
            <p:cNvSpPr>
              <a:spLocks noChangeShapeType="1"/>
            </p:cNvSpPr>
            <p:nvPr/>
          </p:nvSpPr>
          <p:spPr bwMode="auto">
            <a:xfrm>
              <a:off x="1776" y="2736"/>
              <a:ext cx="1344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7" name="Line 10"/>
            <p:cNvSpPr>
              <a:spLocks noChangeShapeType="1"/>
            </p:cNvSpPr>
            <p:nvPr/>
          </p:nvSpPr>
          <p:spPr bwMode="auto">
            <a:xfrm>
              <a:off x="240" y="3888"/>
              <a:ext cx="2928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8" name="Line 11"/>
            <p:cNvSpPr>
              <a:spLocks noChangeShapeType="1"/>
            </p:cNvSpPr>
            <p:nvPr/>
          </p:nvSpPr>
          <p:spPr bwMode="auto">
            <a:xfrm>
              <a:off x="2544" y="4128"/>
              <a:ext cx="528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5241925" y="2197100"/>
            <a:ext cx="2954338" cy="469900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一：大量运用比喻。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5257800" y="3429000"/>
            <a:ext cx="1422400" cy="469900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二：叠词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5257800" y="4572000"/>
            <a:ext cx="2743200" cy="829945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三：</a:t>
            </a:r>
            <a:r>
              <a:rPr kumimoji="1"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叙议结合，</a:t>
            </a:r>
            <a:r>
              <a:rPr kumimoji="1"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曲中带情</a:t>
            </a:r>
            <a:r>
              <a:rPr kumimoji="1"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， 妙语点睛</a:t>
            </a:r>
            <a:r>
              <a:rPr kumimoji="1"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。</a:t>
            </a:r>
            <a:endParaRPr kumimoji="1" lang="zh-CN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3" name="Group 15"/>
          <p:cNvGrpSpPr/>
          <p:nvPr/>
        </p:nvGrpSpPr>
        <p:grpSpPr bwMode="auto">
          <a:xfrm>
            <a:off x="381000" y="3352800"/>
            <a:ext cx="3657600" cy="990600"/>
            <a:chOff x="240" y="2112"/>
            <a:chExt cx="2304" cy="624"/>
          </a:xfrm>
        </p:grpSpPr>
        <p:sp>
          <p:nvSpPr>
            <p:cNvPr id="27663" name="Oval 16"/>
            <p:cNvSpPr>
              <a:spLocks noChangeArrowheads="1"/>
            </p:cNvSpPr>
            <p:nvPr/>
          </p:nvSpPr>
          <p:spPr bwMode="auto">
            <a:xfrm>
              <a:off x="624" y="2112"/>
              <a:ext cx="432" cy="288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4" name="Oval 17"/>
            <p:cNvSpPr>
              <a:spLocks noChangeArrowheads="1"/>
            </p:cNvSpPr>
            <p:nvPr/>
          </p:nvSpPr>
          <p:spPr bwMode="auto">
            <a:xfrm>
              <a:off x="2112" y="2112"/>
              <a:ext cx="432" cy="288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5" name="Oval 18"/>
            <p:cNvSpPr>
              <a:spLocks noChangeArrowheads="1"/>
            </p:cNvSpPr>
            <p:nvPr/>
          </p:nvSpPr>
          <p:spPr bwMode="auto">
            <a:xfrm>
              <a:off x="240" y="2448"/>
              <a:ext cx="816" cy="288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2723" name="Rectangle 19"/>
          <p:cNvSpPr>
            <a:spLocks noChangeArrowheads="1"/>
          </p:cNvSpPr>
          <p:nvPr/>
        </p:nvSpPr>
        <p:spPr bwMode="auto">
          <a:xfrm>
            <a:off x="304800" y="4876800"/>
            <a:ext cx="4800600" cy="7620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zh-CN" altLang="zh-CN" sz="2400">
              <a:solidFill>
                <a:srgbClr val="008000"/>
              </a:solidFill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0" y="0"/>
            <a:ext cx="2819400" cy="609600"/>
          </a:xfrm>
          <a:prstGeom prst="rect">
            <a:avLst/>
          </a:prstGeom>
          <a:solidFill>
            <a:srgbClr val="FFFF66"/>
          </a:solidFill>
          <a:ln w="9525">
            <a:solidFill>
              <a:srgbClr val="99CC00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zh-CN" altLang="en-US" sz="32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ea typeface="隶书" pitchFamily="49" charset="-122"/>
              </a:rPr>
              <a:t>琵琶女演奏</a:t>
            </a:r>
            <a:endParaRPr kumimoji="1" lang="zh-CN" altLang="en-US" sz="320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5333999" y="5715000"/>
            <a:ext cx="3054425" cy="461665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四：正面、侧面结合</a:t>
            </a:r>
            <a:endParaRPr kumimoji="1" lang="zh-CN" altLang="en-US" sz="2400" b="1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16" grpId="0" animBg="1"/>
      <p:bldP spid="72717" grpId="0" animBg="1"/>
      <p:bldP spid="72718" grpId="0" bldLvl="0" animBg="1"/>
      <p:bldP spid="72723" grpId="0" animBg="1"/>
      <p:bldP spid="72724" grpId="0" animBg="1"/>
      <p:bldP spid="727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7" name="Object 2"/>
          <p:cNvGraphicFramePr/>
          <p:nvPr/>
        </p:nvGraphicFramePr>
        <p:xfrm>
          <a:off x="6889750" y="4419600"/>
          <a:ext cx="225425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4" name="" r:id="rId1" imgW="2286000" imgH="1958340" progId="MS_ClipArt_Gallery.2">
                  <p:embed/>
                </p:oleObj>
              </mc:Choice>
              <mc:Fallback>
                <p:oleObj name="" r:id="rId1" imgW="2286000" imgH="1958340" progId="MS_ClipArt_Gallery.2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9750" y="4419600"/>
                        <a:ext cx="225425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533400" y="381000"/>
            <a:ext cx="28194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FF9900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1" lang="zh-CN" altLang="en-US" sz="4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隶书" pitchFamily="49" charset="-122"/>
              </a:rPr>
              <a:t>余音绕梁</a:t>
            </a:r>
            <a:endParaRPr kumimoji="1" lang="zh-CN" altLang="en-US" sz="44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8324850" cy="714375"/>
          </a:xfrm>
          <a:prstGeom prst="rect">
            <a:avLst/>
          </a:prstGeom>
          <a:noFill/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6000" b="1" baseline="-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琥珀" pitchFamily="2" charset="-122"/>
              </a:rPr>
              <a:t>东船西舫悄无言，唯见江心秋月白。</a:t>
            </a:r>
            <a:endParaRPr kumimoji="1" lang="zh-CN" altLang="en-US" sz="6000" b="1" baseline="-200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华文琥珀" pitchFamily="2" charset="-122"/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500063" y="2362200"/>
            <a:ext cx="8012112" cy="4130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kumimoji="1" lang="zh-CN" altLang="en-US" sz="32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用悄寂无声的环境来衬托演奏的效果，乐声</a:t>
            </a:r>
            <a:endParaRPr kumimoji="1" lang="zh-CN" altLang="en-US" sz="3200" b="1" dirty="0">
              <a:solidFill>
                <a:srgbClr val="3333CC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1" lang="zh-CN" altLang="en-US" sz="32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已停，然而余音</a:t>
            </a:r>
            <a:r>
              <a:rPr kumimoji="1" lang="zh-CN" altLang="en-US" sz="3200" dirty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绕</a:t>
            </a:r>
            <a:r>
              <a:rPr kumimoji="1" lang="zh-CN" altLang="en-US" sz="32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梁，经久不息。</a:t>
            </a:r>
            <a:r>
              <a:rPr kumimoji="1" lang="zh-CN" altLang="en-US" sz="3200" b="1" dirty="0">
                <a:latin typeface="Times New Roman" panose="02020603050405020304" pitchFamily="18" charset="0"/>
              </a:rPr>
              <a:t>人们还久</a:t>
            </a:r>
            <a:endParaRPr kumimoji="1" lang="zh-CN" altLang="en-US" sz="3200" b="1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1" lang="zh-CN" altLang="en-US" sz="3200" b="1" dirty="0">
                <a:latin typeface="Times New Roman" panose="02020603050405020304" pitchFamily="18" charset="0"/>
              </a:rPr>
              <a:t>久沉醉在音乐创造的氛围中。“悄无言”的</a:t>
            </a:r>
            <a:endParaRPr kumimoji="1" lang="zh-CN" altLang="en-US" sz="3200" b="1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1" lang="zh-CN" altLang="en-US" sz="3200" b="1" dirty="0">
                <a:latin typeface="Times New Roman" panose="02020603050405020304" pitchFamily="18" charset="0"/>
              </a:rPr>
              <a:t>寂静，实则是充满了感情的时刻，听众的忘</a:t>
            </a:r>
            <a:endParaRPr kumimoji="1" lang="zh-CN" altLang="en-US" sz="3200" b="1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1" lang="zh-CN" altLang="en-US" sz="3200" b="1" dirty="0">
                <a:latin typeface="Times New Roman" panose="02020603050405020304" pitchFamily="18" charset="0"/>
              </a:rPr>
              <a:t>情和如痴如醉的神情，从</a:t>
            </a:r>
            <a:r>
              <a:rPr kumimoji="1"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侧面烘托出琵琶女</a:t>
            </a:r>
            <a:endParaRPr kumimoji="1" lang="zh-CN" altLang="en-US" sz="32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1"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技艺的高超绝妙</a:t>
            </a:r>
            <a:r>
              <a:rPr kumimoji="1" lang="zh-CN" altLang="en-US" sz="3200" b="1" dirty="0">
                <a:latin typeface="Times New Roman" panose="02020603050405020304" pitchFamily="18" charset="0"/>
              </a:rPr>
              <a:t>。诗人所创造的这个画面，</a:t>
            </a:r>
            <a:endParaRPr kumimoji="1" lang="zh-CN" altLang="en-US" sz="3200" b="1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1" lang="zh-CN" altLang="en-US" sz="3200" b="1" dirty="0">
                <a:latin typeface="Times New Roman" panose="02020603050405020304" pitchFamily="18" charset="0"/>
              </a:rPr>
              <a:t>有着及其感人的艺术魅力。</a:t>
            </a:r>
            <a:endParaRPr kumimoji="1" lang="zh-CN" altLang="en-US" sz="3200" b="1" dirty="0">
              <a:latin typeface="Times New Roman" panose="02020603050405020304" pitchFamily="18" charset="0"/>
            </a:endParaRPr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4953000" y="228600"/>
            <a:ext cx="419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3300"/>
                </a:solidFill>
              </a:rPr>
              <a:t>赏析名句</a:t>
            </a:r>
            <a:endParaRPr lang="zh-CN" altLang="en-US" sz="4000" b="1">
              <a:solidFill>
                <a:srgbClr val="FF33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5123" name="Ink 7"/>
              <p14:cNvContentPartPr/>
              <p14:nvPr/>
            </p14:nvContentPartPr>
            <p14:xfrm>
              <a:off x="527050" y="2803525"/>
              <a:ext cx="6116638" cy="117475"/>
            </p14:xfrm>
          </p:contentPart>
        </mc:Choice>
        <mc:Fallback xmlns="">
          <p:pic>
            <p:nvPicPr>
              <p:cNvPr id="5123" name="Ink 7"/>
            </p:nvPicPr>
            <p:blipFill>
              <a:blip r:embed="rId4"/>
            </p:blipFill>
            <p:spPr>
              <a:xfrm>
                <a:off x="527050" y="2803525"/>
                <a:ext cx="6116638" cy="11747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5124" name="Ink 8"/>
              <p14:cNvContentPartPr/>
              <p14:nvPr/>
            </p14:nvContentPartPr>
            <p14:xfrm>
              <a:off x="2714625" y="3463925"/>
              <a:ext cx="3662363" cy="117475"/>
            </p14:xfrm>
          </p:contentPart>
        </mc:Choice>
        <mc:Fallback xmlns="">
          <p:pic>
            <p:nvPicPr>
              <p:cNvPr id="5124" name="Ink 8"/>
            </p:nvPicPr>
            <p:blipFill>
              <a:blip r:embed="rId6"/>
            </p:blipFill>
            <p:spPr>
              <a:xfrm>
                <a:off x="2714625" y="3463925"/>
                <a:ext cx="3662363" cy="11747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7" p14:bwMode="auto">
            <p14:nvContentPartPr>
              <p14:cNvPr id="5125" name="Ink 9"/>
              <p14:cNvContentPartPr/>
              <p14:nvPr/>
            </p14:nvContentPartPr>
            <p14:xfrm>
              <a:off x="6786562" y="4537075"/>
              <a:ext cx="1411287" cy="79375"/>
            </p14:xfrm>
          </p:contentPart>
        </mc:Choice>
        <mc:Fallback xmlns="">
          <p:pic>
            <p:nvPicPr>
              <p:cNvPr id="5125" name="Ink 9"/>
            </p:nvPicPr>
            <p:blipFill>
              <a:blip r:embed="rId8"/>
            </p:blipFill>
            <p:spPr>
              <a:xfrm>
                <a:off x="6786562" y="4537075"/>
                <a:ext cx="1411287" cy="79375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5126" name="Ink 10"/>
              <p14:cNvContentPartPr/>
              <p14:nvPr/>
            </p14:nvContentPartPr>
            <p14:xfrm>
              <a:off x="731838" y="5000625"/>
              <a:ext cx="7197725" cy="223838"/>
            </p14:xfrm>
          </p:contentPart>
        </mc:Choice>
        <mc:Fallback xmlns="">
          <p:pic>
            <p:nvPicPr>
              <p:cNvPr id="5126" name="Ink 10"/>
            </p:nvPicPr>
            <p:blipFill>
              <a:blip r:embed="rId10"/>
            </p:blipFill>
            <p:spPr>
              <a:xfrm>
                <a:off x="731838" y="5000625"/>
                <a:ext cx="7197725" cy="223838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r:id="rId11" p14:bwMode="auto">
            <p14:nvContentPartPr>
              <p14:cNvPr id="5127" name="Ink 11"/>
              <p14:cNvContentPartPr/>
              <p14:nvPr/>
            </p14:nvContentPartPr>
            <p14:xfrm>
              <a:off x="696913" y="5813425"/>
              <a:ext cx="3197225" cy="71438"/>
            </p14:xfrm>
          </p:contentPart>
        </mc:Choice>
        <mc:Fallback xmlns="">
          <p:pic>
            <p:nvPicPr>
              <p:cNvPr id="5127" name="Ink 11"/>
            </p:nvPicPr>
            <p:blipFill>
              <a:blip r:embed="rId12"/>
            </p:blipFill>
            <p:spPr>
              <a:xfrm>
                <a:off x="696913" y="5813425"/>
                <a:ext cx="3197225" cy="71438"/>
              </a:xfrm>
              <a:prstGeom prst="rect"/>
            </p:spPr>
          </p:pic>
        </mc:Fallback>
      </mc:AlternateContent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YUQ00018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0"/>
            <a:ext cx="2514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078038" y="431800"/>
            <a:ext cx="1731962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4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第三曲</a:t>
            </a:r>
            <a:endParaRPr kumimoji="1" lang="zh-CN" altLang="en-US" sz="40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395913" y="457200"/>
            <a:ext cx="2757487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336600"/>
                </a:solidFill>
                <a:latin typeface="Times New Roman" panose="02020603050405020304" pitchFamily="18" charset="0"/>
              </a:rPr>
              <a:t>凄凉、悲伤</a:t>
            </a:r>
            <a:endParaRPr lang="zh-CN" altLang="en-US" sz="4000" b="1">
              <a:solidFill>
                <a:srgbClr val="33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7" name="AutoShape 5"/>
          <p:cNvSpPr/>
          <p:nvPr/>
        </p:nvSpPr>
        <p:spPr bwMode="auto">
          <a:xfrm>
            <a:off x="2700338" y="2276475"/>
            <a:ext cx="304800" cy="2514600"/>
          </a:xfrm>
          <a:prstGeom prst="leftBrace">
            <a:avLst>
              <a:gd name="adj1" fmla="val 68750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184525" y="1997075"/>
            <a:ext cx="3854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CC"/>
                </a:solidFill>
                <a:latin typeface="Times New Roman" panose="02020603050405020304" pitchFamily="18" charset="0"/>
              </a:rPr>
              <a:t>却坐、促弦、转急</a:t>
            </a:r>
            <a:endParaRPr lang="zh-CN" altLang="en-US" sz="36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184525" y="3063875"/>
            <a:ext cx="4313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CC"/>
                </a:solidFill>
                <a:latin typeface="Times New Roman" panose="02020603050405020304" pitchFamily="18" charset="0"/>
              </a:rPr>
              <a:t>凄凄（不似向前声）</a:t>
            </a:r>
            <a:endParaRPr lang="zh-CN" altLang="en-US" sz="36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260725" y="4206875"/>
            <a:ext cx="2478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0000CC"/>
                </a:solidFill>
                <a:latin typeface="Times New Roman" panose="02020603050405020304" pitchFamily="18" charset="0"/>
              </a:rPr>
              <a:t>满座皆掩泣</a:t>
            </a:r>
            <a:endParaRPr lang="zh-CN" altLang="en-US" sz="36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1" name="AutoShape 9"/>
          <p:cNvSpPr/>
          <p:nvPr/>
        </p:nvSpPr>
        <p:spPr bwMode="auto">
          <a:xfrm>
            <a:off x="7092950" y="2205038"/>
            <a:ext cx="381000" cy="2438400"/>
          </a:xfrm>
          <a:prstGeom prst="rightBrace">
            <a:avLst>
              <a:gd name="adj1" fmla="val 53274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7524750" y="2492375"/>
            <a:ext cx="1422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FF"/>
                </a:solidFill>
                <a:latin typeface="Times New Roman" panose="02020603050405020304" pitchFamily="18" charset="0"/>
                <a:ea typeface="文鼎中特广告体" pitchFamily="34" charset="-122"/>
              </a:rPr>
              <a:t>无尽感伤</a:t>
            </a:r>
            <a:endParaRPr lang="zh-CN" altLang="en-US" sz="3600">
              <a:solidFill>
                <a:srgbClr val="FF00FF"/>
              </a:solidFill>
              <a:latin typeface="Times New Roman" panose="02020603050405020304" pitchFamily="18" charset="0"/>
              <a:ea typeface="文鼎中特广告体" pitchFamily="34" charset="-122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005013" y="5511800"/>
            <a:ext cx="67325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以音写声、以人衬声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457200" y="5486400"/>
            <a:ext cx="15652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600" b="1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点评：</a:t>
            </a:r>
            <a:endParaRPr kumimoji="1" lang="zh-CN" altLang="en-US" sz="3600" b="1"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1908175" y="2349500"/>
            <a:ext cx="733425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2400" b="1">
                <a:solidFill>
                  <a:srgbClr val="993366"/>
                </a:solidFill>
                <a:latin typeface="Times New Roman" panose="02020603050405020304" pitchFamily="18" charset="0"/>
              </a:rPr>
              <a:t>（</a:t>
            </a:r>
            <a:r>
              <a:rPr lang="zh-CN" altLang="en-US" sz="3600" b="1">
                <a:solidFill>
                  <a:srgbClr val="993366"/>
                </a:solidFill>
                <a:latin typeface="Times New Roman" panose="02020603050405020304" pitchFamily="18" charset="0"/>
              </a:rPr>
              <a:t>虚        写）</a:t>
            </a:r>
            <a:endParaRPr lang="zh-CN" altLang="en-US" sz="3600" b="1">
              <a:solidFill>
                <a:srgbClr val="9933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4114800" y="685800"/>
            <a:ext cx="838200" cy="381000"/>
          </a:xfrm>
          <a:prstGeom prst="rightArrow">
            <a:avLst>
              <a:gd name="adj1" fmla="val 50000"/>
              <a:gd name="adj2" fmla="val 55000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 animBg="1"/>
      <p:bldP spid="23557" grpId="0" animBg="1"/>
      <p:bldP spid="23558" grpId="0"/>
      <p:bldP spid="23559" grpId="0"/>
      <p:bldP spid="23561" grpId="0" animBg="1"/>
      <p:bldP spid="23562" grpId="0"/>
      <p:bldP spid="23563" grpId="0"/>
      <p:bldP spid="23564" grpId="0"/>
      <p:bldP spid="23565" grpId="0"/>
      <p:bldP spid="2356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333375"/>
            <a:ext cx="8713787" cy="1439441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思考：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文章最后写道：</a:t>
            </a:r>
            <a:r>
              <a:rPr lang="zh-CN" altLang="en-US" sz="2800" b="1" dirty="0" smtClean="0">
                <a:ea typeface="黑体" panose="02010609060101010101" charset="-122"/>
              </a:rPr>
              <a:t>“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座中泣下谁最多，江州司马青衫湿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。</a:t>
            </a:r>
            <a:r>
              <a:rPr lang="zh-CN" altLang="en-US" sz="2800" b="1" dirty="0" smtClean="0">
                <a:ea typeface="黑体" panose="02010609060101010101" charset="-122"/>
              </a:rPr>
              <a:t>”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请问是什么使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诗人在</a:t>
            </a:r>
            <a:r>
              <a:rPr lang="zh-CN" altLang="en-US" sz="2800" b="1" dirty="0" smtClean="0">
                <a:ea typeface="黑体" panose="02010609060101010101" charset="-122"/>
              </a:rPr>
              <a:t>一</a:t>
            </a:r>
            <a:r>
              <a:rPr lang="zh-CN" altLang="en-US" sz="2800" b="1" dirty="0">
                <a:ea typeface="黑体" panose="02010609060101010101" charset="-122"/>
              </a:rPr>
              <a:t>个素不相识的琵琶女面前洒泪青衫</a:t>
            </a: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？</a:t>
            </a:r>
            <a:endParaRPr lang="zh-CN" altLang="en-US" sz="2800" b="1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533400" y="2904009"/>
            <a:ext cx="3116976" cy="461665"/>
          </a:xfrm>
          <a:prstGeom prst="rect">
            <a:avLst/>
          </a:prstGeom>
          <a:noFill/>
          <a:ln w="12700" cmpd="sng">
            <a:solidFill>
              <a:srgbClr val="CC330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本是京城女</a:t>
            </a:r>
            <a:endParaRPr lang="zh-CN" altLang="en-US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5146675" y="2904009"/>
            <a:ext cx="3029412" cy="461665"/>
          </a:xfrm>
          <a:prstGeom prst="rect">
            <a:avLst/>
          </a:prstGeom>
          <a:noFill/>
          <a:ln w="12700" cmpd="sng">
            <a:solidFill>
              <a:srgbClr val="CC330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去年辞帝京</a:t>
            </a:r>
            <a:endParaRPr lang="zh-CN" altLang="en-US" sz="2400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517525" y="3970809"/>
            <a:ext cx="3135018" cy="461665"/>
          </a:xfrm>
          <a:prstGeom prst="rect">
            <a:avLst/>
          </a:prstGeom>
          <a:noFill/>
          <a:ln w="12700" cmpd="sng">
            <a:solidFill>
              <a:srgbClr val="CC330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名满京都的艺人</a:t>
            </a:r>
            <a:endParaRPr lang="zh-CN" altLang="en-US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5173663" y="3975447"/>
            <a:ext cx="2998738" cy="461665"/>
          </a:xfrm>
          <a:prstGeom prst="rect">
            <a:avLst/>
          </a:prstGeom>
          <a:noFill/>
          <a:ln w="12700" cmpd="sng">
            <a:solidFill>
              <a:srgbClr val="CC330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才华横溢的诗人</a:t>
            </a:r>
            <a:endParaRPr lang="zh-CN" altLang="en-US" sz="2400" b="1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517524" y="5055072"/>
            <a:ext cx="3135018" cy="461665"/>
          </a:xfrm>
          <a:prstGeom prst="rect">
            <a:avLst/>
          </a:prstGeom>
          <a:noFill/>
          <a:ln w="12700" cmpd="sng">
            <a:solidFill>
              <a:srgbClr val="CC330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因年长色衰而嫁商人</a:t>
            </a:r>
            <a:endParaRPr lang="zh-CN" altLang="en-US" sz="2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5173662" y="5055567"/>
            <a:ext cx="2998738" cy="461665"/>
          </a:xfrm>
          <a:prstGeom prst="rect">
            <a:avLst/>
          </a:prstGeom>
          <a:noFill/>
          <a:ln w="12700" cmpd="sng">
            <a:solidFill>
              <a:srgbClr val="CC330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因直言进谏而遭贬谪</a:t>
            </a:r>
            <a:endParaRPr lang="zh-CN" altLang="en-US" sz="2400" b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1" name="WordArt 26"/>
          <p:cNvSpPr>
            <a:spLocks noChangeArrowheads="1" noChangeShapeType="1" noTextEdit="1"/>
          </p:cNvSpPr>
          <p:nvPr/>
        </p:nvSpPr>
        <p:spPr bwMode="auto">
          <a:xfrm rot="5400000">
            <a:off x="2819400" y="3894609"/>
            <a:ext cx="33528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endParaRPr lang="zh-CN" altLang="en-US" sz="2000" b="1" kern="10" dirty="0">
              <a:solidFill>
                <a:schemeClr val="tx2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2060848"/>
            <a:ext cx="325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7030A0"/>
                </a:solidFill>
              </a:rPr>
              <a:t>琵琶女自诉身世苦</a:t>
            </a:r>
            <a:endParaRPr lang="zh-CN" altLang="en-US" sz="28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206084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7030A0"/>
                </a:solidFill>
              </a:rPr>
              <a:t>白居易自叹谪居苦</a:t>
            </a:r>
            <a:endParaRPr lang="zh-CN" altLang="en-US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87805" y="3104064"/>
            <a:ext cx="800219" cy="25467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accent2">
                    <a:lumMod val="50000"/>
                  </a:schemeClr>
                </a:solidFill>
              </a:rPr>
              <a:t>忧愁暗恨</a:t>
            </a:r>
            <a:endParaRPr lang="zh-CN" altLang="en-US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74579" y="5951919"/>
            <a:ext cx="727057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CC3300"/>
                </a:solidFill>
              </a:rPr>
              <a:t>同</a:t>
            </a:r>
            <a:r>
              <a:rPr lang="zh-CN" altLang="en-US" sz="3600" b="1" dirty="0">
                <a:solidFill>
                  <a:srgbClr val="CC3300"/>
                </a:solidFill>
              </a:rPr>
              <a:t>是天涯沦落人，相逢何必曾相识</a:t>
            </a:r>
            <a:r>
              <a:rPr lang="zh-CN" altLang="en-US" sz="3600" b="1" dirty="0" smtClean="0">
                <a:solidFill>
                  <a:srgbClr val="CC3300"/>
                </a:solidFill>
              </a:rPr>
              <a:t>。</a:t>
            </a:r>
            <a:endParaRPr lang="zh-CN" altLang="en-US" sz="3600" b="1" dirty="0">
              <a:solidFill>
                <a:srgbClr val="CC33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230" y="6108700"/>
            <a:ext cx="1212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7030A0"/>
                </a:solidFill>
              </a:rPr>
              <a:t>主旨句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:</a:t>
            </a:r>
            <a:endParaRPr lang="en-US" altLang="zh-CN" sz="2400" b="1" dirty="0" smtClean="0">
              <a:solidFill>
                <a:srgbClr val="7030A0"/>
              </a:solidFill>
            </a:endParaRPr>
          </a:p>
        </p:txBody>
      </p:sp>
      <p:sp>
        <p:nvSpPr>
          <p:cNvPr id="37911" name="Oval 23"/>
          <p:cNvSpPr>
            <a:spLocks noChangeArrowheads="1"/>
          </p:cNvSpPr>
          <p:nvPr/>
        </p:nvSpPr>
        <p:spPr bwMode="auto">
          <a:xfrm>
            <a:off x="1350645" y="6007418"/>
            <a:ext cx="533400" cy="533400"/>
          </a:xfrm>
          <a:prstGeom prst="ellips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p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 build="p"/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 autoUpdateAnimBg="0"/>
      <p:bldP spid="11" grpId="0" animBg="1"/>
      <p:bldP spid="2" grpId="0"/>
      <p:bldP spid="14" grpId="0"/>
      <p:bldP spid="15" grpId="0"/>
      <p:bldP spid="17" grpId="0"/>
      <p:bldP spid="18" grpId="0"/>
      <p:bldP spid="37911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397669" y="3284984"/>
            <a:ext cx="3313113" cy="720725"/>
          </a:xfrm>
          <a:noFill/>
        </p:spPr>
        <p:txBody>
          <a:bodyPr/>
          <a:lstStyle/>
          <a:p>
            <a:r>
              <a:rPr lang="zh-CN" altLang="zh-CN" sz="2900" b="1" dirty="0" smtClean="0">
                <a:solidFill>
                  <a:srgbClr val="0000FF"/>
                </a:solidFill>
              </a:rPr>
              <a:t>②</a:t>
            </a:r>
            <a:r>
              <a:rPr lang="zh-CN" sz="2900" b="1" dirty="0" smtClean="0">
                <a:solidFill>
                  <a:srgbClr val="0000FF"/>
                </a:solidFill>
              </a:rPr>
              <a:t>伤己：</a:t>
            </a:r>
            <a:r>
              <a:rPr lang="zh-CN" sz="3800" dirty="0" smtClean="0">
                <a:solidFill>
                  <a:srgbClr val="0000FF"/>
                </a:solidFill>
              </a:rPr>
              <a:t> </a:t>
            </a:r>
            <a:endParaRPr lang="zh-CN" sz="3800" dirty="0" smtClean="0">
              <a:solidFill>
                <a:srgbClr val="0000FF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052513"/>
            <a:ext cx="2808288" cy="574675"/>
          </a:xfrm>
          <a:noFill/>
        </p:spPr>
        <p:txBody>
          <a:bodyPr/>
          <a:lstStyle/>
          <a:p>
            <a:pPr>
              <a:buClr>
                <a:srgbClr val="D60093"/>
              </a:buClr>
              <a:buFont typeface="Wingdings" panose="05000000000000000000" pitchFamily="2" charset="2"/>
              <a:buNone/>
            </a:pPr>
            <a:r>
              <a:rPr lang="zh-CN" altLang="zh-CN" b="1" smtClean="0">
                <a:solidFill>
                  <a:srgbClr val="0000FF"/>
                </a:solidFill>
              </a:rPr>
              <a:t>①</a:t>
            </a:r>
            <a:r>
              <a:rPr lang="zh-CN" b="1" smtClean="0">
                <a:solidFill>
                  <a:srgbClr val="0000FF"/>
                </a:solidFill>
              </a:rPr>
              <a:t>伤琵琶女：</a:t>
            </a:r>
            <a:r>
              <a:rPr lang="zh-CN" smtClean="0">
                <a:solidFill>
                  <a:srgbClr val="0000FF"/>
                </a:solidFill>
              </a:rPr>
              <a:t> </a:t>
            </a:r>
            <a:endParaRPr lang="zh-CN" smtClean="0">
              <a:solidFill>
                <a:srgbClr val="0000FF"/>
              </a:solidFill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50825" y="1548765"/>
            <a:ext cx="8447088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3000" b="1" dirty="0">
                <a:latin typeface="Times New Roman" panose="02020603050405020304" pitchFamily="18" charset="0"/>
              </a:rPr>
              <a:t>        正如诗中云：“我闻琵琶已叹息，又闻此语重卿卿。”琵琶女</a:t>
            </a:r>
            <a:r>
              <a:rPr lang="zh-CN" altLang="en-US" sz="3000" b="1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愤激幽怨的曲调</a:t>
            </a:r>
            <a:r>
              <a:rPr lang="zh-CN" altLang="en-US" sz="3000" b="1" dirty="0">
                <a:latin typeface="Times New Roman" panose="02020603050405020304" pitchFamily="18" charset="0"/>
              </a:rPr>
              <a:t>本引发诗人情感的共鸣，在听了</a:t>
            </a:r>
            <a:r>
              <a:rPr lang="zh-CN" altLang="en-US" sz="3000" b="1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琵琶女的苦楚身世</a:t>
            </a:r>
            <a:r>
              <a:rPr lang="zh-CN" altLang="en-US" sz="3000" b="1" dirty="0">
                <a:latin typeface="Times New Roman" panose="02020603050405020304" pitchFamily="18" charset="0"/>
              </a:rPr>
              <a:t>的倾诉后，更是激起诗人深深的怜悯。 </a:t>
            </a:r>
            <a:endParaRPr lang="zh-CN" altLang="en-US" sz="3000" b="1" dirty="0">
              <a:latin typeface="Times New Roman" panose="02020603050405020304" pitchFamily="18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258888" y="54451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900113" y="260350"/>
            <a:ext cx="6711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charset="-122"/>
              </a:rPr>
              <a:t>诗人泪洒青衫，主要来自两个方面：</a:t>
            </a:r>
            <a:endParaRPr lang="zh-CN" altLang="en-US" sz="32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323850" y="3847783"/>
            <a:ext cx="8496300" cy="28613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3000" b="1">
                <a:latin typeface="Times New Roman" panose="02020603050405020304" pitchFamily="18" charset="0"/>
              </a:rPr>
              <a:t>      诗人才华横溢，誉满天下，然而今朝</a:t>
            </a:r>
            <a:r>
              <a:rPr lang="zh-CN" altLang="en-US" sz="3000" b="1" u="sng">
                <a:solidFill>
                  <a:srgbClr val="7030A0"/>
                </a:solidFill>
                <a:latin typeface="Times New Roman" panose="02020603050405020304" pitchFamily="18" charset="0"/>
              </a:rPr>
              <a:t>沦落</a:t>
            </a:r>
            <a:r>
              <a:rPr lang="zh-CN" altLang="en-US" sz="3000" b="1">
                <a:latin typeface="Times New Roman" panose="02020603050405020304" pitchFamily="18" charset="0"/>
              </a:rPr>
              <a:t>，幽愁悲愤；再加上</a:t>
            </a:r>
            <a:r>
              <a:rPr lang="zh-CN" altLang="en-US" sz="3000" b="1" u="sng">
                <a:solidFill>
                  <a:srgbClr val="7030A0"/>
                </a:solidFill>
                <a:latin typeface="Times New Roman" panose="02020603050405020304" pitchFamily="18" charset="0"/>
              </a:rPr>
              <a:t>朋友一别</a:t>
            </a:r>
            <a:r>
              <a:rPr lang="zh-CN" altLang="en-US" sz="3000" b="1">
                <a:latin typeface="Times New Roman" panose="02020603050405020304" pitchFamily="18" charset="0"/>
              </a:rPr>
              <a:t>，更感孤寂难耐。人悲，己怜，“同是天涯沦落人”。</a:t>
            </a:r>
            <a:r>
              <a:rPr lang="zh-CN" altLang="en-US" sz="3000" b="1" u="sng">
                <a:solidFill>
                  <a:srgbClr val="7030A0"/>
                </a:solidFill>
                <a:latin typeface="Times New Roman" panose="02020603050405020304" pitchFamily="18" charset="0"/>
              </a:rPr>
              <a:t>伤人，伤己</a:t>
            </a:r>
            <a:r>
              <a:rPr lang="zh-CN" altLang="en-US" sz="3000" b="1">
                <a:latin typeface="Times New Roman" panose="02020603050405020304" pitchFamily="18" charset="0"/>
              </a:rPr>
              <a:t>，两重感伤交融一体，积累沉淀，诗人怎不悲怆满怀，泪洒青衫？这</a:t>
            </a:r>
            <a:r>
              <a:rPr lang="zh-CN" altLang="en-US" sz="3000" b="1">
                <a:solidFill>
                  <a:srgbClr val="7030A0"/>
                </a:solidFill>
                <a:latin typeface="Times New Roman" panose="02020603050405020304" pitchFamily="18" charset="0"/>
              </a:rPr>
              <a:t>“泪”，既是诗人对被压迫女的同情与尊重，又是对当时社会的控诉</a:t>
            </a:r>
            <a:r>
              <a:rPr lang="zh-CN" altLang="en-US" sz="3000" b="1">
                <a:latin typeface="Times New Roman" panose="02020603050405020304" pitchFamily="18" charset="0"/>
              </a:rPr>
              <a:t>。 </a:t>
            </a:r>
            <a:endParaRPr lang="zh-CN" altLang="en-US" sz="30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 build="p"/>
      <p:bldP spid="38916" grpId="0" autoUpdateAnimBg="0"/>
      <p:bldP spid="38918" grpId="0" autoUpdateAnimBg="0"/>
      <p:bldP spid="38919" grpId="0" bldLvl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179512" y="692696"/>
            <a:ext cx="16002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400" b="1" dirty="0">
                <a:solidFill>
                  <a:srgbClr val="FF0000"/>
                </a:solidFill>
                <a:latin typeface="Garamond" pitchFamily="18" charset="0"/>
                <a:ea typeface="黑体" panose="02010609060101010101" charset="-122"/>
              </a:rPr>
              <a:t>主题</a:t>
            </a:r>
            <a:endParaRPr lang="zh-CN" altLang="en-US" sz="3400" b="1" dirty="0">
              <a:solidFill>
                <a:srgbClr val="FF0000"/>
              </a:solidFill>
              <a:latin typeface="Garamond" pitchFamily="18" charset="0"/>
              <a:ea typeface="黑体" panose="02010609060101010101" charset="-122"/>
            </a:endParaRPr>
          </a:p>
        </p:txBody>
      </p:sp>
      <p:sp>
        <p:nvSpPr>
          <p:cNvPr id="39940" name="Rectangle 8"/>
          <p:cNvSpPr>
            <a:spLocks noChangeArrowheads="1"/>
          </p:cNvSpPr>
          <p:nvPr/>
        </p:nvSpPr>
        <p:spPr bwMode="auto">
          <a:xfrm>
            <a:off x="323850" y="1772816"/>
            <a:ext cx="835183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zh-CN" sz="3400" b="1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en-US" altLang="zh-CN" sz="3400" b="1" dirty="0"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琵琶行</a:t>
            </a:r>
            <a:r>
              <a:rPr lang="en-US" altLang="zh-CN" sz="3400" b="1" dirty="0"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通过叙述诗人与一位飘泊江湖的</a:t>
            </a:r>
            <a:r>
              <a:rPr lang="zh-CN" altLang="en-US" sz="3400" b="1" dirty="0" smtClean="0">
                <a:latin typeface="黑体" panose="02010609060101010101" charset="-122"/>
                <a:ea typeface="黑体" panose="02010609060101010101" charset="-122"/>
              </a:rPr>
              <a:t>长安琵琶女的相遇</a:t>
            </a:r>
            <a:r>
              <a:rPr lang="en-US" altLang="zh-CN" sz="3400" b="1" dirty="0">
                <a:latin typeface="黑体" panose="02010609060101010101" charset="-122"/>
                <a:ea typeface="黑体" panose="02010609060101010101" charset="-122"/>
              </a:rPr>
              <a:t>,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并被其琴声和凄苦身世</a:t>
            </a:r>
            <a:r>
              <a:rPr lang="zh-CN" altLang="en-US" sz="3400" b="1" dirty="0" smtClean="0">
                <a:latin typeface="黑体" panose="02010609060101010101" charset="-122"/>
                <a:ea typeface="黑体" panose="02010609060101010101" charset="-122"/>
              </a:rPr>
              <a:t>感动，</a:t>
            </a:r>
            <a:r>
              <a:rPr lang="zh-CN" altLang="en-US" sz="3400" b="1" dirty="0" smtClean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抒发诗人对琵琶女遭遇的同情，及自己</a:t>
            </a:r>
            <a:r>
              <a:rPr lang="zh-CN" altLang="en-US" sz="3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被贬谪后</a:t>
            </a:r>
            <a:r>
              <a:rPr lang="zh-CN" altLang="en-US" sz="3400" b="1" dirty="0" smtClean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的凄凉心境。</a:t>
            </a:r>
            <a:endParaRPr lang="en-US" sz="34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ldLvl="0" autoUpdateAnimBg="0"/>
      <p:bldP spid="39940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Oval 2"/>
          <p:cNvSpPr>
            <a:spLocks noChangeArrowheads="1"/>
          </p:cNvSpPr>
          <p:nvPr/>
        </p:nvSpPr>
        <p:spPr bwMode="auto">
          <a:xfrm>
            <a:off x="2987675" y="3068638"/>
            <a:ext cx="2879725" cy="119221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zh-CN" sz="2400">
                <a:solidFill>
                  <a:schemeClr val="bg1"/>
                </a:solidFill>
              </a:rPr>
              <a:t>《</a:t>
            </a:r>
            <a:r>
              <a:rPr lang="zh-CN" altLang="en-US" sz="2400">
                <a:solidFill>
                  <a:schemeClr val="bg1"/>
                </a:solidFill>
              </a:rPr>
              <a:t>琵琶行</a:t>
            </a:r>
            <a:r>
              <a:rPr lang="en-US" altLang="zh-CN" sz="2400">
                <a:solidFill>
                  <a:schemeClr val="bg1"/>
                </a:solidFill>
              </a:rPr>
              <a:t>》</a:t>
            </a:r>
            <a:endParaRPr lang="en-US" altLang="zh-CN" sz="2400">
              <a:solidFill>
                <a:schemeClr val="bg1"/>
              </a:solidFill>
            </a:endParaRPr>
          </a:p>
          <a:p>
            <a:pPr algn="ctr"/>
            <a:r>
              <a:rPr lang="zh-CN" altLang="en-US">
                <a:solidFill>
                  <a:schemeClr val="bg1"/>
                </a:solidFill>
              </a:rPr>
              <a:t>白居易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842" name="AutoShape 3"/>
          <p:cNvSpPr>
            <a:spLocks noChangeArrowheads="1"/>
          </p:cNvSpPr>
          <p:nvPr/>
        </p:nvSpPr>
        <p:spPr bwMode="auto">
          <a:xfrm>
            <a:off x="2843213" y="1268413"/>
            <a:ext cx="2951162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</a:rPr>
              <a:t>江头夜送客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35843" name="AutoShape 4"/>
          <p:cNvSpPr>
            <a:spLocks noChangeArrowheads="1"/>
          </p:cNvSpPr>
          <p:nvPr/>
        </p:nvSpPr>
        <p:spPr bwMode="auto">
          <a:xfrm rot="2459701">
            <a:off x="2627313" y="1700213"/>
            <a:ext cx="142875" cy="1316037"/>
          </a:xfrm>
          <a:prstGeom prst="downArrow">
            <a:avLst>
              <a:gd name="adj1" fmla="val 50000"/>
              <a:gd name="adj2" fmla="val 230192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44" name="AutoShape 5"/>
          <p:cNvSpPr>
            <a:spLocks noChangeArrowheads="1"/>
          </p:cNvSpPr>
          <p:nvPr/>
        </p:nvSpPr>
        <p:spPr bwMode="auto">
          <a:xfrm rot="-2599113">
            <a:off x="5795963" y="1628775"/>
            <a:ext cx="150812" cy="1392238"/>
          </a:xfrm>
          <a:prstGeom prst="downArrow">
            <a:avLst>
              <a:gd name="adj1" fmla="val 50000"/>
              <a:gd name="adj2" fmla="val 230705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45" name="AutoShape 6"/>
          <p:cNvSpPr>
            <a:spLocks noChangeArrowheads="1"/>
          </p:cNvSpPr>
          <p:nvPr/>
        </p:nvSpPr>
        <p:spPr bwMode="auto">
          <a:xfrm>
            <a:off x="0" y="2852738"/>
            <a:ext cx="2916238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2800"/>
              <a:t>月夜弹琵琶</a:t>
            </a:r>
            <a:endParaRPr lang="zh-CN" altLang="en-US" sz="2800"/>
          </a:p>
        </p:txBody>
      </p:sp>
      <p:sp>
        <p:nvSpPr>
          <p:cNvPr id="59399" name="AutoShape 7"/>
          <p:cNvSpPr>
            <a:spLocks noChangeArrowheads="1"/>
          </p:cNvSpPr>
          <p:nvPr/>
        </p:nvSpPr>
        <p:spPr bwMode="auto">
          <a:xfrm>
            <a:off x="5867400" y="2852738"/>
            <a:ext cx="3276600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2800"/>
              <a:t>月夜听琵琶</a:t>
            </a:r>
            <a:endParaRPr lang="zh-CN" altLang="en-US" sz="2800"/>
          </a:p>
        </p:txBody>
      </p:sp>
      <p:sp>
        <p:nvSpPr>
          <p:cNvPr id="35847" name="AutoShape 8"/>
          <p:cNvSpPr>
            <a:spLocks noChangeArrowheads="1"/>
          </p:cNvSpPr>
          <p:nvPr/>
        </p:nvSpPr>
        <p:spPr bwMode="auto">
          <a:xfrm>
            <a:off x="1403350" y="3429000"/>
            <a:ext cx="144463" cy="720725"/>
          </a:xfrm>
          <a:prstGeom prst="downArrow">
            <a:avLst>
              <a:gd name="adj1" fmla="val 50000"/>
              <a:gd name="adj2" fmla="val 12467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48" name="AutoShape 9"/>
          <p:cNvSpPr>
            <a:spLocks noChangeArrowheads="1"/>
          </p:cNvSpPr>
          <p:nvPr/>
        </p:nvSpPr>
        <p:spPr bwMode="auto">
          <a:xfrm>
            <a:off x="7308850" y="3429000"/>
            <a:ext cx="142875" cy="720725"/>
          </a:xfrm>
          <a:prstGeom prst="downArrow">
            <a:avLst>
              <a:gd name="adj1" fmla="val 50000"/>
              <a:gd name="adj2" fmla="val 126064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49" name="AutoShape 10"/>
          <p:cNvSpPr>
            <a:spLocks noChangeArrowheads="1"/>
          </p:cNvSpPr>
          <p:nvPr/>
        </p:nvSpPr>
        <p:spPr bwMode="auto">
          <a:xfrm>
            <a:off x="0" y="4149725"/>
            <a:ext cx="3195638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2800"/>
              <a:t>乐女话身世之苦</a:t>
            </a:r>
            <a:endParaRPr lang="zh-CN" altLang="en-US" sz="2800"/>
          </a:p>
        </p:txBody>
      </p:sp>
      <p:sp>
        <p:nvSpPr>
          <p:cNvPr id="59403" name="AutoShape 11"/>
          <p:cNvSpPr>
            <a:spLocks noChangeArrowheads="1"/>
          </p:cNvSpPr>
          <p:nvPr/>
        </p:nvSpPr>
        <p:spPr bwMode="auto">
          <a:xfrm>
            <a:off x="6011863" y="4151313"/>
            <a:ext cx="3132137" cy="565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2800"/>
              <a:t>诗人述迁谪之恨</a:t>
            </a:r>
            <a:endParaRPr lang="zh-CN" altLang="en-US" sz="2800"/>
          </a:p>
        </p:txBody>
      </p:sp>
      <p:sp>
        <p:nvSpPr>
          <p:cNvPr id="35851" name="AutoShape 12"/>
          <p:cNvSpPr>
            <a:spLocks noChangeArrowheads="1"/>
          </p:cNvSpPr>
          <p:nvPr/>
        </p:nvSpPr>
        <p:spPr bwMode="auto">
          <a:xfrm rot="-2582046">
            <a:off x="1763713" y="4652963"/>
            <a:ext cx="144462" cy="1012825"/>
          </a:xfrm>
          <a:prstGeom prst="downArrow">
            <a:avLst>
              <a:gd name="adj1" fmla="val 50000"/>
              <a:gd name="adj2" fmla="val 17521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52" name="AutoShape 13"/>
          <p:cNvSpPr>
            <a:spLocks noChangeArrowheads="1"/>
          </p:cNvSpPr>
          <p:nvPr/>
        </p:nvSpPr>
        <p:spPr bwMode="auto">
          <a:xfrm rot="2087415">
            <a:off x="7235825" y="4652963"/>
            <a:ext cx="136525" cy="976312"/>
          </a:xfrm>
          <a:prstGeom prst="downArrow">
            <a:avLst>
              <a:gd name="adj1" fmla="val 50000"/>
              <a:gd name="adj2" fmla="val 178713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59406" name="AutoShape 14"/>
          <p:cNvSpPr>
            <a:spLocks noChangeArrowheads="1"/>
          </p:cNvSpPr>
          <p:nvPr/>
        </p:nvSpPr>
        <p:spPr bwMode="auto">
          <a:xfrm>
            <a:off x="2195513" y="5418138"/>
            <a:ext cx="4824412" cy="127635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</a:rPr>
              <a:t>同是天涯沦落人</a:t>
            </a:r>
            <a:endParaRPr lang="zh-CN" altLang="en-US" sz="2800">
              <a:solidFill>
                <a:schemeClr val="bg1"/>
              </a:solidFill>
            </a:endParaRPr>
          </a:p>
          <a:p>
            <a:pPr algn="ctr"/>
            <a:r>
              <a:rPr lang="zh-CN" altLang="en-US" sz="2800">
                <a:solidFill>
                  <a:schemeClr val="bg1"/>
                </a:solidFill>
              </a:rPr>
              <a:t>相逢何必曾相识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5854" name="Text Box 15"/>
          <p:cNvSpPr txBox="1">
            <a:spLocks noChangeArrowheads="1"/>
          </p:cNvSpPr>
          <p:nvPr/>
        </p:nvSpPr>
        <p:spPr bwMode="auto">
          <a:xfrm rot="2253441">
            <a:off x="2411413" y="1773238"/>
            <a:ext cx="45878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/>
              <a:t>琵琶女</a:t>
            </a:r>
            <a:endParaRPr lang="zh-CN" altLang="en-US"/>
          </a:p>
        </p:txBody>
      </p:sp>
      <p:sp>
        <p:nvSpPr>
          <p:cNvPr id="35855" name="Text Box 16"/>
          <p:cNvSpPr txBox="1">
            <a:spLocks noChangeArrowheads="1"/>
          </p:cNvSpPr>
          <p:nvPr/>
        </p:nvSpPr>
        <p:spPr bwMode="auto">
          <a:xfrm rot="-2475560">
            <a:off x="5795963" y="1700213"/>
            <a:ext cx="458787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/>
              <a:t>白居易</a:t>
            </a:r>
            <a:endParaRPr lang="zh-CN" altLang="en-US"/>
          </a:p>
        </p:txBody>
      </p:sp>
      <p:sp>
        <p:nvSpPr>
          <p:cNvPr id="35856" name="Text Box 17"/>
          <p:cNvSpPr txBox="1">
            <a:spLocks noChangeArrowheads="1"/>
          </p:cNvSpPr>
          <p:nvPr/>
        </p:nvSpPr>
        <p:spPr bwMode="auto">
          <a:xfrm>
            <a:off x="971550" y="3429000"/>
            <a:ext cx="4587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/>
              <a:t>明线</a:t>
            </a:r>
            <a:endParaRPr lang="zh-CN" altLang="en-US"/>
          </a:p>
        </p:txBody>
      </p:sp>
      <p:sp>
        <p:nvSpPr>
          <p:cNvPr id="35857" name="Text Box 18"/>
          <p:cNvSpPr txBox="1">
            <a:spLocks noChangeArrowheads="1"/>
          </p:cNvSpPr>
          <p:nvPr/>
        </p:nvSpPr>
        <p:spPr bwMode="auto">
          <a:xfrm>
            <a:off x="7451725" y="3500438"/>
            <a:ext cx="45878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/>
              <a:t>暗线</a:t>
            </a:r>
            <a:endParaRPr lang="zh-CN" altLang="en-US"/>
          </a:p>
        </p:txBody>
      </p:sp>
      <p:sp>
        <p:nvSpPr>
          <p:cNvPr id="35858" name="AutoShape 19"/>
          <p:cNvSpPr>
            <a:spLocks noChangeArrowheads="1"/>
          </p:cNvSpPr>
          <p:nvPr/>
        </p:nvSpPr>
        <p:spPr bwMode="auto">
          <a:xfrm>
            <a:off x="4284663" y="1916113"/>
            <a:ext cx="71437" cy="1081087"/>
          </a:xfrm>
          <a:prstGeom prst="upArrow">
            <a:avLst>
              <a:gd name="adj1" fmla="val 50000"/>
              <a:gd name="adj2" fmla="val 378196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35859" name="Text Box 20"/>
          <p:cNvSpPr txBox="1">
            <a:spLocks noChangeArrowheads="1"/>
          </p:cNvSpPr>
          <p:nvPr/>
        </p:nvSpPr>
        <p:spPr bwMode="auto">
          <a:xfrm>
            <a:off x="3848100" y="1989138"/>
            <a:ext cx="4619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b="1"/>
              <a:t>开篇置景</a:t>
            </a:r>
            <a:endParaRPr lang="zh-CN" altLang="en-US" b="1"/>
          </a:p>
        </p:txBody>
      </p:sp>
      <p:sp>
        <p:nvSpPr>
          <p:cNvPr id="35860" name="Text Box 21"/>
          <p:cNvSpPr txBox="1">
            <a:spLocks noChangeArrowheads="1"/>
          </p:cNvSpPr>
          <p:nvPr/>
        </p:nvSpPr>
        <p:spPr bwMode="auto">
          <a:xfrm>
            <a:off x="4352925" y="1989138"/>
            <a:ext cx="4619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b="1"/>
              <a:t>营造氛围</a:t>
            </a:r>
            <a:endParaRPr lang="zh-CN" altLang="en-US" b="1"/>
          </a:p>
        </p:txBody>
      </p:sp>
      <p:sp>
        <p:nvSpPr>
          <p:cNvPr id="35861" name="AutoShape 22"/>
          <p:cNvSpPr>
            <a:spLocks noChangeArrowheads="1"/>
          </p:cNvSpPr>
          <p:nvPr/>
        </p:nvSpPr>
        <p:spPr bwMode="auto">
          <a:xfrm>
            <a:off x="4284663" y="4292600"/>
            <a:ext cx="71437" cy="1152525"/>
          </a:xfrm>
          <a:prstGeom prst="downArrow">
            <a:avLst>
              <a:gd name="adj1" fmla="val 50000"/>
              <a:gd name="adj2" fmla="val 40318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5862" name="Text Box 23"/>
          <p:cNvSpPr txBox="1">
            <a:spLocks noChangeArrowheads="1"/>
          </p:cNvSpPr>
          <p:nvPr/>
        </p:nvSpPr>
        <p:spPr bwMode="auto">
          <a:xfrm>
            <a:off x="3822700" y="4292600"/>
            <a:ext cx="4619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b="1"/>
              <a:t>结篇点题</a:t>
            </a:r>
            <a:endParaRPr lang="zh-CN" altLang="en-US" b="1"/>
          </a:p>
        </p:txBody>
      </p:sp>
      <p:sp>
        <p:nvSpPr>
          <p:cNvPr id="35863" name="Text Box 24"/>
          <p:cNvSpPr txBox="1">
            <a:spLocks noChangeArrowheads="1"/>
          </p:cNvSpPr>
          <p:nvPr/>
        </p:nvSpPr>
        <p:spPr bwMode="auto">
          <a:xfrm>
            <a:off x="4352925" y="4292600"/>
            <a:ext cx="46196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b="1"/>
              <a:t>抒发感情</a:t>
            </a:r>
            <a:endParaRPr lang="zh-CN" altLang="en-US" b="1"/>
          </a:p>
        </p:txBody>
      </p:sp>
      <p:sp>
        <p:nvSpPr>
          <p:cNvPr id="35864" name="Text Box 25"/>
          <p:cNvSpPr txBox="1">
            <a:spLocks noChangeArrowheads="1"/>
          </p:cNvSpPr>
          <p:nvPr/>
        </p:nvSpPr>
        <p:spPr bwMode="auto">
          <a:xfrm rot="-2490111">
            <a:off x="1547813" y="4941888"/>
            <a:ext cx="4587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/>
              <a:t>引出</a:t>
            </a:r>
            <a:endParaRPr lang="zh-CN" altLang="en-US"/>
          </a:p>
        </p:txBody>
      </p:sp>
      <p:sp>
        <p:nvSpPr>
          <p:cNvPr id="35865" name="Text Box 26"/>
          <p:cNvSpPr txBox="1">
            <a:spLocks noChangeArrowheads="1"/>
          </p:cNvSpPr>
          <p:nvPr/>
        </p:nvSpPr>
        <p:spPr bwMode="auto">
          <a:xfrm rot="1912740">
            <a:off x="7235825" y="4941888"/>
            <a:ext cx="4587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/>
              <a:t>引出</a:t>
            </a:r>
            <a:endParaRPr lang="zh-CN" altLang="en-US"/>
          </a:p>
        </p:txBody>
      </p:sp>
      <p:sp>
        <p:nvSpPr>
          <p:cNvPr id="35866" name="Text Box 27"/>
          <p:cNvSpPr txBox="1">
            <a:spLocks noChangeArrowheads="1"/>
          </p:cNvSpPr>
          <p:nvPr/>
        </p:nvSpPr>
        <p:spPr bwMode="auto">
          <a:xfrm>
            <a:off x="3203575" y="620713"/>
            <a:ext cx="7056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/>
              <a:t>双线结构</a:t>
            </a:r>
            <a:endParaRPr lang="zh-CN" altLang="en-US" sz="4400" b="1"/>
          </a:p>
        </p:txBody>
      </p:sp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6227763" y="0"/>
            <a:ext cx="2303462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600" b="1">
                <a:solidFill>
                  <a:srgbClr val="FF0000"/>
                </a:solidFill>
              </a:rPr>
              <a:t>4</a:t>
            </a:r>
            <a:r>
              <a:rPr lang="zh-CN" altLang="en-US" sz="3600" b="1">
                <a:solidFill>
                  <a:srgbClr val="FF0000"/>
                </a:solidFill>
              </a:rPr>
              <a:t>、合作      探究：   结构美</a:t>
            </a:r>
            <a:br>
              <a:rPr lang="zh-CN" altLang="en-US" sz="3600" b="1">
                <a:solidFill>
                  <a:srgbClr val="FF0000"/>
                </a:solidFill>
              </a:rPr>
            </a:b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59422" name="Text Box 30"/>
          <p:cNvSpPr txBox="1">
            <a:spLocks noChangeArrowheads="1"/>
          </p:cNvSpPr>
          <p:nvPr/>
        </p:nvSpPr>
        <p:spPr bwMode="auto">
          <a:xfrm>
            <a:off x="0" y="0"/>
            <a:ext cx="2411413" cy="22828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一是以乐女弹奏为线索，一是以诗人感受为线索，一明一暗，一实一虚，</a:t>
            </a:r>
            <a:r>
              <a:rPr kumimoji="1" lang="zh-CN" altLang="en-US" sz="2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虚实相生</a:t>
            </a:r>
            <a:endParaRPr lang="zh-CN" altLang="en-US" sz="2400" u="sng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animBg="1"/>
      <p:bldP spid="59403" grpId="0" animBg="1"/>
      <p:bldP spid="5940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9217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0">
            <a:off x="533400" y="3048000"/>
            <a:ext cx="32766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2" name="标题 92161"/>
          <p:cNvSpPr>
            <a:spLocks noGrp="1" noRot="1" noChangeArrowheads="1"/>
          </p:cNvSpPr>
          <p:nvPr>
            <p:ph type="title"/>
          </p:nvPr>
        </p:nvSpPr>
        <p:spPr>
          <a:xfrm>
            <a:off x="334010" y="357505"/>
            <a:ext cx="7654290" cy="1143000"/>
          </a:xfrm>
        </p:spPr>
        <p:txBody>
          <a:bodyPr/>
          <a:lstStyle/>
          <a:p>
            <a:pPr algn="l"/>
            <a:r>
              <a:rPr lang="zh-CN" altLang="en-US" sz="2800" b="1" smtClean="0">
                <a:latin typeface="微软雅黑" panose="020B0503020204020204" charset="-122"/>
                <a:ea typeface="微软雅黑" panose="020B0503020204020204" charset="-122"/>
              </a:rPr>
              <a:t>思考：</a:t>
            </a:r>
            <a:br>
              <a:rPr lang="zh-CN" altLang="en-US" sz="3600" b="1" smtClean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3600" b="1" smtClean="0"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3600" b="1" smtClean="0">
                <a:latin typeface="微软雅黑" panose="020B0503020204020204" charset="-122"/>
                <a:ea typeface="微软雅黑" panose="020B0503020204020204" charset="-122"/>
              </a:rPr>
              <a:t>作者是用什么手法来描写音乐的？</a:t>
            </a:r>
            <a:r>
              <a:rPr lang="zh-CN" altLang="en-US" smtClean="0"/>
              <a:t> </a:t>
            </a:r>
            <a:endParaRPr lang="zh-CN" altLang="en-US" smtClean="0"/>
          </a:p>
        </p:txBody>
      </p:sp>
      <p:sp>
        <p:nvSpPr>
          <p:cNvPr id="92163" name="内容占位符 92162"/>
          <p:cNvSpPr>
            <a:spLocks noGrp="1" noRot="1" noChangeArrowheads="1"/>
          </p:cNvSpPr>
          <p:nvPr>
            <p:ph idx="1"/>
          </p:nvPr>
        </p:nvSpPr>
        <p:spPr>
          <a:xfrm>
            <a:off x="274955" y="1981200"/>
            <a:ext cx="8977630" cy="3968115"/>
          </a:xfrm>
        </p:spPr>
        <p:txBody>
          <a:bodyPr/>
          <a:lstStyle/>
          <a:p>
            <a:pPr marL="0" indent="0">
              <a:lnSpc>
                <a:spcPct val="130000"/>
              </a:lnSpc>
              <a:buFontTx/>
              <a:buNone/>
            </a:pP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2800" dirty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比喻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，化无形音乐为可感形象，生动形象优美。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30000"/>
              </a:lnSpc>
              <a:buFontTx/>
              <a:buNone/>
            </a:pP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2800" dirty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叠词拟声词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，使音乐悦耳动听富有节奏感。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30000"/>
              </a:lnSpc>
              <a:buFontTx/>
              <a:buNone/>
            </a:pP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2800" dirty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曲中含情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，琵琶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女以情演曲，作者以情绘声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，琴声与心音的完美融合，使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人读诗即可感受音乐的声情并茂。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30000"/>
              </a:lnSpc>
              <a:buFontTx/>
              <a:buNone/>
            </a:pP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4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、</a:t>
            </a:r>
            <a:r>
              <a:rPr lang="zh-CN" altLang="en-US" sz="2800" dirty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侧面烘托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，从环境、从听者等角度烘托音乐之美。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30000"/>
              </a:lnSpc>
              <a:buFontTx/>
              <a:buNone/>
            </a:pP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29188" y="0"/>
            <a:ext cx="1600200" cy="1206500"/>
          </a:xfrm>
        </p:spPr>
        <p:txBody>
          <a:bodyPr/>
          <a:lstStyle/>
          <a:p>
            <a:pPr eaLnBrk="1" hangingPunct="1"/>
            <a:r>
              <a:rPr lang="zh-CN" altLang="en-US" smtClean="0">
                <a:ea typeface="华文新魏" pitchFamily="2" charset="-122"/>
              </a:rPr>
              <a:t>小 结</a:t>
            </a:r>
            <a:endParaRPr lang="zh-CN" altLang="en-US" smtClean="0">
              <a:ea typeface="华文新魏" pitchFamily="2" charset="-122"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268538" y="1052513"/>
            <a:ext cx="6732587" cy="51133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dirty="0" smtClean="0">
                <a:latin typeface="华文行楷" pitchFamily="2" charset="-122"/>
                <a:ea typeface="华文行楷" pitchFamily="2" charset="-122"/>
              </a:rPr>
              <a:t>  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这是一首歌行体的长篇叙事诗，颇富抒情色彩，它是白居易</a:t>
            </a:r>
            <a:r>
              <a:rPr lang="zh-CN" altLang="en-US" dirty="0" smtClean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感伤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诗的代表作。鉴赏诗歌要准确而深入把握艺术形象。长篇叙事诗多通过人物形象的塑造来表现主题。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dirty="0" smtClean="0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琵琶行</a:t>
            </a:r>
            <a:r>
              <a:rPr lang="en-US" altLang="zh-CN" dirty="0" smtClean="0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主要叙述了诗人与一飘泊江湖的长安歌伎邂逅相遇</a:t>
            </a:r>
            <a:r>
              <a:rPr lang="en-US" altLang="zh-CN" dirty="0" smtClean="0">
                <a:latin typeface="隶书" pitchFamily="49" charset="-122"/>
                <a:ea typeface="隶书" pitchFamily="49" charset="-122"/>
              </a:rPr>
              <a:t>,</a:t>
            </a: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并被其琴声和凄苦身世感动的故事。表达了诗人</a:t>
            </a:r>
            <a:r>
              <a:rPr lang="zh-CN" altLang="en-US" dirty="0" smtClean="0">
                <a:ea typeface="隶书" pitchFamily="49" charset="-122"/>
              </a:rPr>
              <a:t>“</a:t>
            </a: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谪居卧病</a:t>
            </a:r>
            <a:r>
              <a:rPr lang="zh-CN" altLang="en-US" dirty="0" smtClean="0">
                <a:ea typeface="隶书" pitchFamily="49" charset="-122"/>
              </a:rPr>
              <a:t>”</a:t>
            </a:r>
            <a:r>
              <a:rPr lang="zh-CN" altLang="en-US" dirty="0" smtClean="0">
                <a:latin typeface="隶书" pitchFamily="49" charset="-122"/>
                <a:ea typeface="隶书" pitchFamily="49" charset="-122"/>
              </a:rPr>
              <a:t>中的凄凉心境。</a:t>
            </a:r>
            <a:endParaRPr lang="zh-CN" altLang="en-US" dirty="0" smtClean="0">
              <a:latin typeface="隶书" pitchFamily="49" charset="-122"/>
              <a:ea typeface="隶书" pitchFamily="49" charset="-122"/>
            </a:endParaRP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71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8"/>
          <p:cNvSpPr txBox="1">
            <a:spLocks noChangeArrowheads="1"/>
          </p:cNvSpPr>
          <p:nvPr/>
        </p:nvSpPr>
        <p:spPr bwMode="auto">
          <a:xfrm>
            <a:off x="2124075" y="2276475"/>
            <a:ext cx="504031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66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charset="-122"/>
              </a:rPr>
              <a:t>知识点小结</a:t>
            </a:r>
            <a:endParaRPr lang="zh-CN" altLang="en-US" sz="6600" b="1" dirty="0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3" name="文本框 6322"/>
          <p:cNvSpPr txBox="1"/>
          <p:nvPr/>
        </p:nvSpPr>
        <p:spPr>
          <a:xfrm>
            <a:off x="250825" y="333375"/>
            <a:ext cx="4249738" cy="829945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u="sng" noProof="1"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方正行楷简体" pitchFamily="65" charset="-122"/>
              </a:rPr>
              <a:t>诗歌的分类</a:t>
            </a:r>
            <a:endParaRPr lang="zh-CN" altLang="en-US" sz="4800" b="1" u="sng" noProof="1">
              <a:effectLst>
                <a:outerShdw blurRad="38100" dist="38100" dir="2700000">
                  <a:srgbClr val="C0C0C0"/>
                </a:outerShdw>
              </a:effectLst>
              <a:latin typeface="Verdana" panose="020B0604030504040204" pitchFamily="34" charset="0"/>
              <a:ea typeface="方正行楷简体" pitchFamily="65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5130" y="2661285"/>
            <a:ext cx="736600" cy="2895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 b="1"/>
              <a:t>中国古代诗歌</a:t>
            </a:r>
            <a:endParaRPr lang="zh-CN" altLang="en-US" sz="3600" b="1"/>
          </a:p>
        </p:txBody>
      </p:sp>
      <p:sp>
        <p:nvSpPr>
          <p:cNvPr id="3" name="左大括号 2"/>
          <p:cNvSpPr/>
          <p:nvPr/>
        </p:nvSpPr>
        <p:spPr>
          <a:xfrm>
            <a:off x="1021715" y="2467610"/>
            <a:ext cx="575945" cy="3266440"/>
          </a:xfrm>
          <a:prstGeom prst="lef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non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64335" y="2338705"/>
            <a:ext cx="7810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诗</a:t>
            </a:r>
            <a:endParaRPr lang="zh-CN" altLang="en-US" sz="2800" b="1"/>
          </a:p>
        </p:txBody>
      </p:sp>
      <p:sp>
        <p:nvSpPr>
          <p:cNvPr id="6" name="文本框 5"/>
          <p:cNvSpPr txBox="1"/>
          <p:nvPr/>
        </p:nvSpPr>
        <p:spPr>
          <a:xfrm>
            <a:off x="1697355" y="4170045"/>
            <a:ext cx="29368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词（诗余</a:t>
            </a:r>
            <a:r>
              <a:rPr lang="en-US" altLang="zh-CN" sz="2800" b="1"/>
              <a:t>/</a:t>
            </a:r>
            <a:r>
              <a:rPr lang="zh-CN" altLang="en-US" sz="2800" b="1"/>
              <a:t>长短句）</a:t>
            </a:r>
            <a:endParaRPr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1684020" y="5547360"/>
            <a:ext cx="4927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曲</a:t>
            </a:r>
            <a:endParaRPr lang="zh-CN" altLang="en-US"/>
          </a:p>
        </p:txBody>
      </p:sp>
      <p:sp>
        <p:nvSpPr>
          <p:cNvPr id="8" name="左大括号 7"/>
          <p:cNvSpPr/>
          <p:nvPr/>
        </p:nvSpPr>
        <p:spPr>
          <a:xfrm>
            <a:off x="2176780" y="1768475"/>
            <a:ext cx="503555" cy="1662430"/>
          </a:xfrm>
          <a:prstGeom prst="lef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non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80335" y="1547495"/>
            <a:ext cx="5721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古体诗</a:t>
            </a:r>
            <a:r>
              <a:rPr lang="zh-CN" altLang="en-US" sz="2400"/>
              <a:t>：格律自由，不拘对仗、平仄，押韵较宽，篇幅长短不一。（一般为四言、五言、七言、乐府诗</a:t>
            </a:r>
            <a:r>
              <a:rPr lang="en-US" altLang="zh-CN" sz="2400"/>
              <a:t>/</a:t>
            </a:r>
            <a:r>
              <a:rPr lang="zh-CN" altLang="en-US" sz="2400"/>
              <a:t>歌行体、辞和赋）</a:t>
            </a:r>
            <a:endParaRPr lang="zh-CN" altLang="en-US" sz="2400"/>
          </a:p>
        </p:txBody>
      </p:sp>
      <p:sp>
        <p:nvSpPr>
          <p:cNvPr id="10" name="文本框 9"/>
          <p:cNvSpPr txBox="1"/>
          <p:nvPr/>
        </p:nvSpPr>
        <p:spPr>
          <a:xfrm>
            <a:off x="2709545" y="3044825"/>
            <a:ext cx="6433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近体诗</a:t>
            </a:r>
            <a:r>
              <a:rPr lang="en-US" altLang="zh-CN" sz="2400"/>
              <a:t>(</a:t>
            </a:r>
            <a:r>
              <a:rPr lang="zh-CN" altLang="en-US" sz="2400"/>
              <a:t>今体诗</a:t>
            </a:r>
            <a:r>
              <a:rPr lang="en-US" altLang="zh-CN" sz="2400"/>
              <a:t>/</a:t>
            </a:r>
            <a:r>
              <a:rPr lang="zh-CN" altLang="en-US" sz="2400"/>
              <a:t>格律诗）：一般为绝句、律诗</a:t>
            </a:r>
            <a:endParaRPr lang="zh-CN" altLang="en-US" sz="2400"/>
          </a:p>
        </p:txBody>
      </p:sp>
      <p:sp>
        <p:nvSpPr>
          <p:cNvPr id="11" name="左大括号 10"/>
          <p:cNvSpPr/>
          <p:nvPr/>
        </p:nvSpPr>
        <p:spPr>
          <a:xfrm>
            <a:off x="4726305" y="3747135"/>
            <a:ext cx="412750" cy="1356360"/>
          </a:xfrm>
          <a:prstGeom prst="leftBrac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vert="horz" wrap="none" lIns="91440" tIns="45720" rIns="91440" bIns="45720" numCol="1" anchor="t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64150" y="4246880"/>
            <a:ext cx="27539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中调</a:t>
            </a:r>
            <a:r>
              <a:rPr lang="zh-CN" altLang="en-US" sz="2000"/>
              <a:t>：</a:t>
            </a:r>
            <a:r>
              <a:rPr lang="en-US" altLang="zh-CN" sz="2000"/>
              <a:t>59-90</a:t>
            </a:r>
            <a:r>
              <a:rPr lang="zh-CN" altLang="en-US" sz="2000"/>
              <a:t>字以</a:t>
            </a:r>
            <a:endParaRPr lang="zh-CN" altLang="en-US" sz="2000"/>
          </a:p>
        </p:txBody>
      </p:sp>
      <p:sp>
        <p:nvSpPr>
          <p:cNvPr id="13" name="文本框 12"/>
          <p:cNvSpPr txBox="1"/>
          <p:nvPr/>
        </p:nvSpPr>
        <p:spPr>
          <a:xfrm>
            <a:off x="5264150" y="3705225"/>
            <a:ext cx="21253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小令</a:t>
            </a:r>
            <a:r>
              <a:rPr lang="zh-CN" altLang="en-US" sz="2000"/>
              <a:t>：</a:t>
            </a:r>
            <a:r>
              <a:rPr lang="en-US" altLang="zh-CN" sz="2000"/>
              <a:t>58</a:t>
            </a:r>
            <a:r>
              <a:rPr lang="zh-CN" altLang="en-US" sz="2000"/>
              <a:t>字以内</a:t>
            </a:r>
            <a:endParaRPr lang="zh-CN" alt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5264150" y="4859020"/>
            <a:ext cx="27539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长调</a:t>
            </a:r>
            <a:r>
              <a:rPr lang="zh-CN" altLang="en-US" sz="2000"/>
              <a:t>：</a:t>
            </a:r>
            <a:r>
              <a:rPr lang="en-US" altLang="zh-CN" sz="2000"/>
              <a:t>91</a:t>
            </a:r>
            <a:r>
              <a:rPr lang="zh-CN" altLang="en-US" sz="2000"/>
              <a:t>字以上</a:t>
            </a:r>
            <a:endParaRPr lang="zh-CN" altLang="en-US" sz="200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68313" y="981075"/>
            <a:ext cx="60594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3600" b="1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3600" b="1" dirty="0" smtClean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3600" b="1" u="sng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因为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长句，歌以赠之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288" y="1701800"/>
            <a:ext cx="8347075" cy="1226185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古：本文表两个词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</a:rPr>
              <a:t>: “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因此</a:t>
            </a: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创作”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今：表示原因的连词。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611188" y="5211544"/>
            <a:ext cx="46088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 smtClean="0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3600" b="1" dirty="0" smtClean="0">
                <a:latin typeface="黑体" panose="02010609060101010101" charset="-122"/>
                <a:ea typeface="黑体" panose="02010609060101010101" charset="-122"/>
              </a:rPr>
              <a:t>、暮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去朝来</a:t>
            </a:r>
            <a:r>
              <a:rPr lang="zh-CN" altLang="en-US" sz="3600" b="1" u="sng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颜色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故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395288" y="5876925"/>
            <a:ext cx="8494712" cy="58261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古：神态、容颜； 今：色彩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395288" y="3860800"/>
            <a:ext cx="8567737" cy="1069975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古：整理；今：使紊乱的变为整齐；使不健全的（组织、纪律、作风等）健全起来。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9159" name="Text Box 8"/>
          <p:cNvSpPr txBox="1">
            <a:spLocks noChangeArrowheads="1"/>
          </p:cNvSpPr>
          <p:nvPr/>
        </p:nvSpPr>
        <p:spPr bwMode="auto">
          <a:xfrm>
            <a:off x="251520" y="50800"/>
            <a:ext cx="3657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 smtClean="0">
                <a:solidFill>
                  <a:srgbClr val="FF0066"/>
                </a:solidFill>
                <a:latin typeface="黑体" panose="02010609060101010101" charset="-122"/>
                <a:ea typeface="黑体" panose="02010609060101010101" charset="-122"/>
              </a:rPr>
              <a:t>一、古今</a:t>
            </a:r>
            <a:r>
              <a:rPr lang="zh-CN" altLang="en-US" sz="4000" b="1" dirty="0">
                <a:solidFill>
                  <a:srgbClr val="FF0066"/>
                </a:solidFill>
                <a:latin typeface="黑体" panose="02010609060101010101" charset="-122"/>
                <a:ea typeface="黑体" panose="02010609060101010101" charset="-122"/>
              </a:rPr>
              <a:t>异义</a:t>
            </a:r>
            <a:endParaRPr lang="zh-CN" altLang="en-US" sz="3600" b="1" dirty="0">
              <a:solidFill>
                <a:srgbClr val="FF0066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684213" y="3214469"/>
            <a:ext cx="4391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3600" b="1" dirty="0" smtClean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3600" b="1" u="sng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整顿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</a:rPr>
              <a:t>衣裳起敛容　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ldLvl="0" animBg="1" autoUpdateAnimBg="0"/>
      <p:bldP spid="18436" grpId="0" autoUpdateAnimBg="0"/>
      <p:bldP spid="18437" grpId="0" bldLvl="0" animBg="1" autoUpdateAnimBg="0"/>
      <p:bldP spid="18438" grpId="0" bldLvl="0" animBg="1" autoUpdateAnimBg="0"/>
      <p:bldP spid="18440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3"/>
          <p:cNvSpPr txBox="1">
            <a:spLocks noChangeArrowheads="1"/>
          </p:cNvSpPr>
          <p:nvPr/>
        </p:nvSpPr>
        <p:spPr bwMode="auto">
          <a:xfrm>
            <a:off x="684213" y="260350"/>
            <a:ext cx="6172200" cy="610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400" b="1" dirty="0" smtClean="0">
                <a:latin typeface="黑体" panose="02010609060101010101" charset="-122"/>
                <a:ea typeface="黑体" panose="02010609060101010101" charset="-122"/>
              </a:rPr>
              <a:t>4</a:t>
            </a:r>
            <a:r>
              <a:rPr lang="zh-CN" altLang="en-US" sz="3400" b="1" dirty="0" smtClean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3400" b="1" u="sng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老大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嫁作商人妇</a:t>
            </a:r>
            <a:endParaRPr lang="zh-CN" altLang="en-US" sz="3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400" b="1" dirty="0" smtClean="0">
                <a:latin typeface="黑体" panose="02010609060101010101" charset="-122"/>
                <a:ea typeface="黑体" panose="02010609060101010101" charset="-122"/>
              </a:rPr>
              <a:t>5</a:t>
            </a:r>
            <a:r>
              <a:rPr lang="zh-CN" altLang="en-US" sz="3400" b="1" dirty="0" smtClean="0">
                <a:latin typeface="黑体" panose="02010609060101010101" charset="-122"/>
                <a:ea typeface="黑体" panose="02010609060101010101" charset="-122"/>
              </a:rPr>
              <a:t>、又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闻此语重</a:t>
            </a:r>
            <a:r>
              <a:rPr lang="zh-CN" altLang="en-US" sz="3400" b="1" u="sng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唧唧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zh-CN" altLang="en-US" sz="3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3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3400" b="1" dirty="0" smtClean="0">
                <a:latin typeface="黑体" panose="02010609060101010101" charset="-122"/>
                <a:ea typeface="黑体" panose="02010609060101010101" charset="-122"/>
              </a:rPr>
              <a:t>6</a:t>
            </a:r>
            <a:r>
              <a:rPr lang="zh-CN" altLang="en-US" sz="3400" b="1" dirty="0" smtClean="0">
                <a:latin typeface="黑体" panose="02010609060101010101" charset="-122"/>
                <a:ea typeface="黑体" panose="02010609060101010101" charset="-122"/>
              </a:rPr>
              <a:t>、凄凄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不似</a:t>
            </a:r>
            <a:r>
              <a:rPr lang="zh-CN" altLang="en-US" sz="3400" b="1" u="sng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向前</a:t>
            </a:r>
            <a:r>
              <a:rPr lang="zh-CN" altLang="en-US" sz="3400" b="1" dirty="0">
                <a:latin typeface="黑体" panose="02010609060101010101" charset="-122"/>
                <a:ea typeface="黑体" panose="02010609060101010101" charset="-122"/>
              </a:rPr>
              <a:t>声     </a:t>
            </a:r>
            <a:endParaRPr lang="zh-CN" altLang="en-US" sz="34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sz="3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827584" y="870348"/>
            <a:ext cx="4637087" cy="13128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古：年龄大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今：排行第一的人</a:t>
            </a:r>
            <a:endParaRPr lang="zh-CN" altLang="en-US" sz="3200" dirty="0">
              <a:latin typeface="Times New Roman" panose="02020603050405020304" pitchFamily="18" charset="0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611188" y="3357563"/>
            <a:ext cx="7416800" cy="13128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古：叹息声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今：低声交谈，也指自语或虫鸣。</a:t>
            </a:r>
            <a:endParaRPr lang="zh-CN" altLang="en-US" sz="32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611188" y="5589588"/>
            <a:ext cx="4751387" cy="58261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古：从前；今：往前走</a:t>
            </a:r>
            <a:endParaRPr lang="zh-CN" altLang="en-US" sz="32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ldLvl="0" animBg="1" autoUpdateAnimBg="0"/>
      <p:bldP spid="19460" grpId="0" bldLvl="0" animBg="1" autoUpdateAnimBg="0"/>
      <p:bldP spid="19461" grpId="0" bldLvl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533400"/>
            <a:ext cx="73914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zh-CN" altLang="en-US" sz="3600" b="1" dirty="0" smtClean="0">
                <a:solidFill>
                  <a:srgbClr val="FF0066"/>
                </a:solidFill>
                <a:latin typeface="黑体" panose="02010609060101010101" charset="-122"/>
                <a:ea typeface="黑体" panose="02010609060101010101" charset="-122"/>
              </a:rPr>
              <a:t>二、</a:t>
            </a:r>
            <a:r>
              <a:rPr lang="zh-CN" altLang="en-US" sz="3600" b="1" dirty="0">
                <a:solidFill>
                  <a:srgbClr val="FF0066"/>
                </a:solidFill>
                <a:latin typeface="黑体" panose="02010609060101010101" charset="-122"/>
                <a:ea typeface="黑体" panose="02010609060101010101" charset="-122"/>
              </a:rPr>
              <a:t>词类活用</a:t>
            </a:r>
            <a:endParaRPr lang="zh-CN" altLang="en-US" sz="3600" b="1" dirty="0">
              <a:solidFill>
                <a:srgbClr val="FF0066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  <a:ea typeface="隶书" pitchFamily="49" charset="-122"/>
              </a:rPr>
              <a:t> </a:t>
            </a:r>
            <a:r>
              <a:rPr lang="en-US" altLang="zh-CN" sz="3600" b="1" dirty="0" smtClean="0">
                <a:latin typeface="宋体" panose="02010600030101010101" pitchFamily="2" charset="-122"/>
                <a:ea typeface="隶书" pitchFamily="49" charset="-122"/>
              </a:rPr>
              <a:t>1</a:t>
            </a:r>
            <a:r>
              <a:rPr lang="zh-CN" altLang="en-US" sz="3600" b="1" dirty="0" smtClean="0">
                <a:latin typeface="宋体" panose="02010600030101010101" pitchFamily="2" charset="-122"/>
                <a:ea typeface="隶书" pitchFamily="49" charset="-122"/>
              </a:rPr>
              <a:t>、浔阳江头</a:t>
            </a:r>
            <a:r>
              <a:rPr lang="zh-CN" altLang="en-US" sz="3600" b="1" dirty="0" smtClean="0">
                <a:solidFill>
                  <a:srgbClr val="FF0066"/>
                </a:solidFill>
                <a:latin typeface="宋体" panose="02010600030101010101" pitchFamily="2" charset="-122"/>
                <a:ea typeface="隶书" pitchFamily="49" charset="-122"/>
              </a:rPr>
              <a:t>夜</a:t>
            </a:r>
            <a:r>
              <a:rPr lang="zh-CN" altLang="en-US" sz="3600" b="1" dirty="0" smtClean="0">
                <a:latin typeface="宋体" panose="02010600030101010101" pitchFamily="2" charset="-122"/>
                <a:ea typeface="隶书" pitchFamily="49" charset="-122"/>
              </a:rPr>
              <a:t>送客</a:t>
            </a:r>
            <a:endParaRPr lang="zh-CN" altLang="en-US" sz="3600" b="1" dirty="0">
              <a:latin typeface="宋体" panose="02010600030101010101" pitchFamily="2" charset="-122"/>
              <a:ea typeface="隶书" pitchFamily="49" charset="-122"/>
            </a:endParaRPr>
          </a:p>
          <a:p>
            <a:pPr algn="just" eaLnBrk="1" hangingPunct="1">
              <a:spcBef>
                <a:spcPct val="50000"/>
              </a:spcBef>
            </a:pPr>
            <a:endParaRPr lang="zh-CN" altLang="en-US" sz="3600" b="1" dirty="0">
              <a:latin typeface="宋体" panose="02010600030101010101" pitchFamily="2" charset="-122"/>
              <a:ea typeface="隶书" pitchFamily="49" charset="-122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zh-CN" altLang="en-US" sz="3600" b="1" dirty="0">
                <a:latin typeface="宋体" panose="02010600030101010101" pitchFamily="2" charset="-122"/>
                <a:ea typeface="隶书" pitchFamily="49" charset="-122"/>
              </a:rPr>
              <a:t> </a:t>
            </a:r>
            <a:r>
              <a:rPr lang="en-US" altLang="zh-CN" sz="3600" b="1" dirty="0" smtClean="0">
                <a:latin typeface="宋体" panose="02010600030101010101" pitchFamily="2" charset="-122"/>
                <a:ea typeface="隶书" pitchFamily="49" charset="-122"/>
              </a:rPr>
              <a:t>2</a:t>
            </a:r>
            <a:r>
              <a:rPr lang="zh-CN" altLang="en-US" sz="3600" b="1" dirty="0" smtClean="0">
                <a:latin typeface="宋体" panose="02010600030101010101" pitchFamily="2" charset="-122"/>
                <a:ea typeface="隶书" pitchFamily="49" charset="-122"/>
              </a:rPr>
              <a:t>、商人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  <a:ea typeface="隶书" pitchFamily="49" charset="-122"/>
                <a:sym typeface="Arial" panose="020B0604020202020204" pitchFamily="34" charset="0"/>
              </a:rPr>
              <a:t>重</a:t>
            </a:r>
            <a:r>
              <a:rPr lang="zh-CN" altLang="en-US" sz="3600" b="1" dirty="0">
                <a:latin typeface="宋体" panose="02010600030101010101" pitchFamily="2" charset="-122"/>
                <a:ea typeface="隶书" pitchFamily="49" charset="-122"/>
              </a:rPr>
              <a:t>利</a:t>
            </a:r>
            <a:r>
              <a:rPr lang="zh-CN" altLang="en-US" sz="3600" b="1" dirty="0">
                <a:solidFill>
                  <a:srgbClr val="FF0066"/>
                </a:solidFill>
                <a:latin typeface="宋体" panose="02010600030101010101" pitchFamily="2" charset="-122"/>
                <a:ea typeface="隶书" pitchFamily="49" charset="-122"/>
              </a:rPr>
              <a:t>轻</a:t>
            </a:r>
            <a:r>
              <a:rPr lang="zh-CN" altLang="en-US" sz="3600" b="1" dirty="0">
                <a:latin typeface="宋体" panose="02010600030101010101" pitchFamily="2" charset="-122"/>
                <a:ea typeface="隶书" pitchFamily="49" charset="-122"/>
              </a:rPr>
              <a:t>离别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043608" y="2103060"/>
            <a:ext cx="563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隶书" pitchFamily="49" charset="-122"/>
                <a:ea typeface="隶书" pitchFamily="49" charset="-122"/>
              </a:rPr>
              <a:t>（</a:t>
            </a:r>
            <a:r>
              <a:rPr lang="zh-CN" altLang="en-US" sz="36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名词作状语，</a:t>
            </a:r>
            <a:r>
              <a:rPr lang="zh-CN" altLang="en-US" sz="3600" b="1" dirty="0" smtClean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在夜里</a:t>
            </a:r>
            <a:r>
              <a:rPr lang="zh-CN" altLang="en-US" sz="3600" b="1" dirty="0" smtClean="0">
                <a:latin typeface="隶书" pitchFamily="49" charset="-122"/>
                <a:ea typeface="隶书" pitchFamily="49" charset="-122"/>
              </a:rPr>
              <a:t>）</a:t>
            </a:r>
            <a:r>
              <a:rPr lang="zh-CN" altLang="en-US" sz="2400" dirty="0" smtClean="0">
                <a:latin typeface="Times New Roman" panose="02020603050405020304" pitchFamily="18" charset="0"/>
              </a:rPr>
              <a:t> 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012776" y="3672721"/>
            <a:ext cx="838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隶书" pitchFamily="49" charset="-122"/>
                <a:ea typeface="隶书" pitchFamily="49" charset="-122"/>
              </a:rPr>
              <a:t>（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隶书" pitchFamily="49" charset="-122"/>
              </a:rPr>
              <a:t>形容词作动词，重视；轻视</a:t>
            </a:r>
            <a:r>
              <a:rPr lang="zh-CN" altLang="en-US" sz="3600" b="1" dirty="0" smtClean="0">
                <a:latin typeface="隶书" pitchFamily="49" charset="-122"/>
                <a:ea typeface="隶书" pitchFamily="49" charset="-122"/>
              </a:rPr>
              <a:t>）</a:t>
            </a:r>
            <a:r>
              <a:rPr lang="zh-CN" altLang="en-US" sz="2400" dirty="0" smtClean="0">
                <a:latin typeface="Times New Roman" panose="02020603050405020304" pitchFamily="18" charset="0"/>
              </a:rPr>
              <a:t> 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4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4213" y="735013"/>
            <a:ext cx="31242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1.</a:t>
            </a:r>
            <a:r>
              <a:rPr lang="zh-CN" altLang="en-US" sz="2800" b="1" dirty="0">
                <a:latin typeface="Times New Roman" panose="02020603050405020304" pitchFamily="18" charset="0"/>
              </a:rPr>
              <a:t>  言： 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感斯人言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凡六百一十六言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自言本是京城女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608013" y="3111500"/>
            <a:ext cx="3200400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  数：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使快弹数曲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一曲红绡不知数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611188" y="4797425"/>
            <a:ext cx="4114800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3.</a:t>
            </a:r>
            <a:r>
              <a:rPr lang="zh-CN" altLang="en-US" sz="2800" b="1">
                <a:latin typeface="Times New Roman" panose="02020603050405020304" pitchFamily="18" charset="0"/>
              </a:rPr>
              <a:t>  语：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琵琶声停欲语迟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今夜闻君琵琶语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951497" y="65227"/>
            <a:ext cx="3598193" cy="70788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隶书" pitchFamily="49" charset="-122"/>
              </a:rPr>
              <a:t>三、一</a:t>
            </a:r>
            <a:r>
              <a:rPr lang="zh-CN" altLang="en-US" sz="4000" b="1" dirty="0">
                <a:solidFill>
                  <a:srgbClr val="FF0066"/>
                </a:solidFill>
                <a:latin typeface="Times New Roman" panose="02020603050405020304" pitchFamily="18" charset="0"/>
                <a:ea typeface="隶书" pitchFamily="49" charset="-122"/>
              </a:rPr>
              <a:t>词多义</a:t>
            </a:r>
            <a:endParaRPr lang="zh-CN" altLang="en-US" sz="4000" b="1" dirty="0">
              <a:solidFill>
                <a:srgbClr val="FF0066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3632200" y="3614738"/>
            <a:ext cx="5511800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几 ，表不确定的数目，数词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数量，名词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3708400" y="1268413"/>
            <a:ext cx="2084388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话，名词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字，名词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说，动词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563938" y="5300663"/>
            <a:ext cx="4945062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说话，回答，动词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曲，名词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  <p:bldP spid="51203" grpId="0" autoUpdateAnimBg="0"/>
      <p:bldP spid="51204" grpId="0" animBg="1" autoUpdateAnimBg="0"/>
      <p:bldP spid="51205" grpId="0" animBg="1" autoUpdateAnimBg="0"/>
      <p:bldP spid="51206" grpId="0" autoUpdateAnimBg="0"/>
      <p:bldP spid="51207" grpId="0" autoUpdateAnimBg="0"/>
      <p:bldP spid="51208" grpId="0" bldLvl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95288" y="476250"/>
            <a:ext cx="4114800" cy="565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4.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  为：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因为长句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初为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霓裳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》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后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六幺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》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为君翻作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琵琶行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》</a:t>
            </a:r>
            <a:endParaRPr lang="en-US" altLang="zh-CN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5.</a:t>
            </a:r>
            <a:r>
              <a:rPr lang="zh-CN" altLang="en-US" sz="2800" b="1">
                <a:latin typeface="Times New Roman" panose="02020603050405020304" pitchFamily="18" charset="0"/>
              </a:rPr>
              <a:t>  轻：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轻拢慢捻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商人中立轻别离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</a:rPr>
              <a:t>6.</a:t>
            </a: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  泣：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满座重闻皆掩泣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座中泣下谁最多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4572000" y="1123950"/>
            <a:ext cx="45720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写，创作，动词</a:t>
            </a:r>
            <a:r>
              <a:rPr lang="en-US" altLang="zh-CN" sz="2800" b="1">
                <a:solidFill>
                  <a:srgbClr val="FF0066"/>
                </a:solidFill>
                <a:latin typeface="Times New Roman" panose="02020603050405020304" pitchFamily="18" charset="0"/>
              </a:rPr>
              <a:t>wéi</a:t>
            </a:r>
            <a:endParaRPr lang="en-US" altLang="zh-CN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弹奏，动词</a:t>
            </a:r>
            <a:r>
              <a:rPr lang="en-US" altLang="zh-CN" sz="2800" b="1">
                <a:solidFill>
                  <a:srgbClr val="FF0066"/>
                </a:solidFill>
                <a:latin typeface="Times New Roman" panose="02020603050405020304" pitchFamily="18" charset="0"/>
              </a:rPr>
              <a:t>wéi</a:t>
            </a:r>
            <a:endParaRPr lang="en-US" altLang="zh-CN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替、给，介词</a:t>
            </a:r>
            <a:r>
              <a:rPr lang="en-US" altLang="zh-CN" sz="2800" b="1">
                <a:solidFill>
                  <a:srgbClr val="FF0066"/>
                </a:solidFill>
                <a:latin typeface="Times New Roman" panose="02020603050405020304" pitchFamily="18" charset="0"/>
              </a:rPr>
              <a:t>wèi</a:t>
            </a:r>
            <a:endParaRPr lang="en-US" altLang="zh-CN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endParaRPr 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轻轻，形容词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以</a:t>
            </a:r>
            <a:r>
              <a:rPr lang="en-US" altLang="zh-CN" sz="2800" b="1">
                <a:solidFill>
                  <a:srgbClr val="FF0066"/>
                </a:solidFill>
                <a:latin typeface="Times New Roman" panose="02020603050405020304" pitchFamily="18" charset="0"/>
              </a:rPr>
              <a:t>……</a:t>
            </a: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为轻，意动用法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哭泣，动词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0066"/>
                </a:solidFill>
                <a:latin typeface="Times New Roman" panose="02020603050405020304" pitchFamily="18" charset="0"/>
              </a:rPr>
              <a:t>眼泪，名词</a:t>
            </a:r>
            <a:endParaRPr lang="zh-CN" altLang="en-US" sz="28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2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2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2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2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2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808287" y="188913"/>
            <a:ext cx="43927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隶书" pitchFamily="49" charset="-122"/>
              </a:rPr>
              <a:t>四、文言</a:t>
            </a:r>
            <a:r>
              <a:rPr lang="zh-CN" altLang="en-US" sz="4000" b="1" dirty="0">
                <a:solidFill>
                  <a:srgbClr val="FF0066"/>
                </a:solidFill>
                <a:latin typeface="Times New Roman" panose="02020603050405020304" pitchFamily="18" charset="0"/>
                <a:ea typeface="隶书" pitchFamily="49" charset="-122"/>
              </a:rPr>
              <a:t>句式</a:t>
            </a:r>
            <a:endParaRPr lang="zh-CN" altLang="en-US" sz="4000" b="1" dirty="0">
              <a:solidFill>
                <a:srgbClr val="FF0066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23850" y="1052513"/>
            <a:ext cx="4968875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尝学琵琶</a:t>
            </a:r>
            <a:r>
              <a:rPr lang="zh-CN" altLang="en-US" sz="3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于穆、曹二善才</a:t>
            </a:r>
            <a:endParaRPr lang="zh-CN" altLang="en-US" sz="3000" b="1" dirty="0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转徙</a:t>
            </a:r>
            <a:r>
              <a:rPr lang="zh-CN" altLang="en-US" sz="3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于江湖间</a:t>
            </a:r>
            <a:endParaRPr lang="zh-CN" altLang="en-US" sz="3000" b="1" dirty="0">
              <a:solidFill>
                <a:srgbClr val="FF33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本</a:t>
            </a:r>
            <a:r>
              <a:rPr lang="zh-CN" altLang="en-US" sz="3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（是）</a:t>
            </a: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长安倡女</a:t>
            </a:r>
            <a:endParaRPr lang="zh-CN" altLang="en-US" sz="30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使</a:t>
            </a:r>
            <a:r>
              <a:rPr lang="zh-CN" altLang="en-US" sz="3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（之）</a:t>
            </a: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快弹数曲</a:t>
            </a:r>
            <a:endParaRPr lang="zh-CN" altLang="en-US" sz="30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送客</a:t>
            </a:r>
            <a:r>
              <a:rPr lang="zh-CN" altLang="en-US" sz="3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（于）</a:t>
            </a: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湓浦口</a:t>
            </a:r>
            <a:endParaRPr lang="zh-CN" altLang="en-US" sz="30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感</a:t>
            </a:r>
            <a:r>
              <a:rPr lang="zh-CN" altLang="en-US" sz="3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（于）</a:t>
            </a: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斯人言</a:t>
            </a:r>
            <a:endParaRPr lang="zh-CN" altLang="en-US" sz="30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沉吟放拨插</a:t>
            </a:r>
            <a:r>
              <a:rPr lang="zh-CN" altLang="en-US" sz="30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（于）</a:t>
            </a:r>
            <a:r>
              <a:rPr lang="zh-CN" altLang="en-US" sz="3000" b="1" dirty="0">
                <a:latin typeface="Times New Roman" panose="02020603050405020304" pitchFamily="18" charset="0"/>
                <a:ea typeface="楷体_GB2312" pitchFamily="49" charset="-122"/>
              </a:rPr>
              <a:t>弦中</a:t>
            </a:r>
            <a:endParaRPr lang="zh-CN" altLang="en-US" sz="3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3252" name="Text Box 5"/>
          <p:cNvSpPr txBox="1">
            <a:spLocks noChangeArrowheads="1"/>
          </p:cNvSpPr>
          <p:nvPr/>
        </p:nvSpPr>
        <p:spPr bwMode="auto">
          <a:xfrm>
            <a:off x="4859338" y="1052513"/>
            <a:ext cx="3962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介宾短语后置；于，向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3253" name="Text Box 6"/>
          <p:cNvSpPr txBox="1">
            <a:spLocks noChangeArrowheads="1"/>
          </p:cNvSpPr>
          <p:nvPr/>
        </p:nvSpPr>
        <p:spPr bwMode="auto">
          <a:xfrm>
            <a:off x="4859338" y="1724025"/>
            <a:ext cx="3962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介宾短语后置；于，在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3254" name="Text Box 7"/>
          <p:cNvSpPr txBox="1">
            <a:spLocks noChangeArrowheads="1"/>
          </p:cNvSpPr>
          <p:nvPr/>
        </p:nvSpPr>
        <p:spPr bwMode="auto">
          <a:xfrm>
            <a:off x="4816475" y="2405063"/>
            <a:ext cx="3671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省略句，省略谓语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3255" name="Text Box 8"/>
          <p:cNvSpPr txBox="1">
            <a:spLocks noChangeArrowheads="1"/>
          </p:cNvSpPr>
          <p:nvPr/>
        </p:nvSpPr>
        <p:spPr bwMode="auto">
          <a:xfrm>
            <a:off x="4816475" y="3052763"/>
            <a:ext cx="3816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省略句，之，琵琶女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3256" name="Text Box 9"/>
          <p:cNvSpPr txBox="1">
            <a:spLocks noChangeArrowheads="1"/>
          </p:cNvSpPr>
          <p:nvPr/>
        </p:nvSpPr>
        <p:spPr bwMode="auto">
          <a:xfrm>
            <a:off x="4816475" y="3771900"/>
            <a:ext cx="3733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省略句，于，在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3257" name="Text Box 10"/>
          <p:cNvSpPr txBox="1">
            <a:spLocks noChangeArrowheads="1"/>
          </p:cNvSpPr>
          <p:nvPr/>
        </p:nvSpPr>
        <p:spPr bwMode="auto">
          <a:xfrm>
            <a:off x="4887913" y="4492625"/>
            <a:ext cx="3810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省略句，于，被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3258" name="Text Box 11"/>
          <p:cNvSpPr txBox="1">
            <a:spLocks noChangeArrowheads="1"/>
          </p:cNvSpPr>
          <p:nvPr/>
        </p:nvSpPr>
        <p:spPr bwMode="auto">
          <a:xfrm>
            <a:off x="4887913" y="5140325"/>
            <a:ext cx="3733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省略句，于，在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  <p:bldP spid="53251" grpId="0" autoUpdateAnimBg="0"/>
      <p:bldP spid="53252" grpId="0" autoUpdateAnimBg="0"/>
      <p:bldP spid="53253" grpId="0" autoUpdateAnimBg="0"/>
      <p:bldP spid="53254" grpId="0" autoUpdateAnimBg="0"/>
      <p:bldP spid="53255" grpId="0" autoUpdateAnimBg="0"/>
      <p:bldP spid="53256" grpId="0" autoUpdateAnimBg="0"/>
      <p:bldP spid="53257" grpId="0" autoUpdateAnimBg="0"/>
      <p:bldP spid="53258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8"/>
          <p:cNvSpPr txBox="1">
            <a:spLocks noChangeArrowheads="1"/>
          </p:cNvSpPr>
          <p:nvPr/>
        </p:nvSpPr>
        <p:spPr bwMode="auto">
          <a:xfrm>
            <a:off x="2124075" y="2276475"/>
            <a:ext cx="50403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8000" b="1">
                <a:solidFill>
                  <a:srgbClr val="FF0066"/>
                </a:solidFill>
                <a:latin typeface="Times New Roman" panose="02020603050405020304" pitchFamily="18" charset="0"/>
                <a:ea typeface="黑体" panose="02010609060101010101" charset="-122"/>
              </a:rPr>
              <a:t>课后练习</a:t>
            </a:r>
            <a:endParaRPr lang="zh-CN" altLang="en-US" sz="8000" b="1">
              <a:solidFill>
                <a:srgbClr val="FF0066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2" descr="09"/>
          <p:cNvPicPr>
            <a:picLocks noGrp="1" noRot="1" noChangeAspect="1" noChangeArrowheads="1"/>
          </p:cNvPicPr>
          <p:nvPr>
            <p:ph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692150"/>
            <a:ext cx="2860675" cy="5489575"/>
          </a:xfrm>
        </p:spPr>
      </p:pic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492500" y="765175"/>
            <a:ext cx="532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5219700" y="188913"/>
            <a:ext cx="14414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rgbClr val="002221"/>
                </a:solidFill>
                <a:ea typeface="黑体" panose="02010609060101010101" charset="-122"/>
              </a:rPr>
              <a:t>解题</a:t>
            </a:r>
            <a:endParaRPr lang="zh-CN" altLang="en-US" sz="4400">
              <a:solidFill>
                <a:srgbClr val="002221"/>
              </a:solidFill>
              <a:ea typeface="黑体" panose="02010609060101010101" charset="-122"/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429000" y="917575"/>
            <a:ext cx="531812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关于歌、行、引</a:t>
            </a:r>
            <a:r>
              <a:rPr lang="en-US" altLang="zh-CN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:</a:t>
            </a:r>
            <a:r>
              <a:rPr lang="en-US" altLang="zh-CN" sz="3200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琵琶行</a:t>
            </a:r>
            <a:r>
              <a:rPr lang="en-US" altLang="zh-CN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原作</a:t>
            </a:r>
            <a:r>
              <a:rPr lang="en-US" altLang="zh-CN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琵琶引</a:t>
            </a:r>
            <a:r>
              <a:rPr lang="en-US" altLang="zh-CN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，</a:t>
            </a:r>
            <a:r>
              <a:rPr lang="zh-CN" altLang="en-US" sz="3200" b="1" dirty="0">
                <a:solidFill>
                  <a:srgbClr val="3333CC"/>
                </a:solidFill>
                <a:ea typeface="黑体" panose="02010609060101010101" charset="-122"/>
              </a:rPr>
              <a:t>“</a:t>
            </a:r>
            <a:r>
              <a:rPr lang="zh-CN" altLang="en-US" sz="3200" b="1" dirty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行</a:t>
            </a:r>
            <a:r>
              <a:rPr lang="zh-CN" altLang="en-US" sz="3200" b="1" dirty="0">
                <a:solidFill>
                  <a:srgbClr val="3333CC"/>
                </a:solidFill>
                <a:ea typeface="黑体" panose="02010609060101010101" charset="-122"/>
              </a:rPr>
              <a:t>”</a:t>
            </a:r>
            <a:r>
              <a:rPr lang="zh-CN" altLang="en-US" sz="3200" b="1" dirty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是乐曲的意思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白居易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还有</a:t>
            </a:r>
            <a:r>
              <a:rPr lang="en-US" altLang="zh-CN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《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长恨歌</a:t>
            </a:r>
            <a:r>
              <a:rPr lang="en-US" altLang="zh-CN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》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。</a:t>
            </a:r>
            <a:r>
              <a:rPr lang="zh-CN" altLang="en-US" sz="3200" b="1" dirty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歌、行、引是古代歌曲的三种形式，后成为古代诗歌的一种体裁</a:t>
            </a:r>
            <a: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。三者的名称虽不同，其实并无严格区别。</a:t>
            </a:r>
            <a:r>
              <a:rPr lang="zh-CN" altLang="en-US" sz="3200" b="1" u="sng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  <a:t>其音节、格律一般比较自由，形式都采用五言、七言、杂言的古体，富于变化。</a:t>
            </a:r>
            <a:br>
              <a:rPr lang="zh-CN" altLang="en-US" sz="3200" b="1" dirty="0">
                <a:solidFill>
                  <a:srgbClr val="002221"/>
                </a:solidFill>
                <a:latin typeface="黑体" panose="02010609060101010101" charset="-122"/>
                <a:ea typeface="黑体" panose="02010609060101010101" charset="-122"/>
              </a:rPr>
            </a:br>
            <a:endParaRPr lang="zh-CN" altLang="en-US" sz="3200" b="1" dirty="0">
              <a:solidFill>
                <a:srgbClr val="00222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4953000" cy="661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u="sng" dirty="0">
                <a:solidFill>
                  <a:srgbClr val="FF0000"/>
                </a:solidFill>
                <a:latin typeface="Times New Roman" panose="02020603050405020304" pitchFamily="18" charset="0"/>
                <a:ea typeface="'宋体"/>
                <a:cs typeface="'宋体"/>
              </a:rPr>
              <a:t>白居易</a:t>
            </a:r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'宋体"/>
                <a:cs typeface="'宋体"/>
              </a:rPr>
              <a:t>(772--846)，</a:t>
            </a:r>
            <a:r>
              <a:rPr lang="zh-CN" altLang="en-US" sz="2800" b="1" dirty="0">
                <a:latin typeface="Times New Roman" panose="02020603050405020304" pitchFamily="18" charset="0"/>
                <a:ea typeface="'宋体"/>
                <a:cs typeface="'宋体"/>
              </a:rPr>
              <a:t>字乐天，自号香山居士，是杜甫之后，唐朝的又一杰出的现实主义诗人、文学家、新乐府运动的倡导者。他主张</a:t>
            </a:r>
            <a:r>
              <a:rPr lang="zh-CN" altLang="en-US" sz="2800" b="1" u="sng" dirty="0">
                <a:latin typeface="Times New Roman" panose="02020603050405020304" pitchFamily="18" charset="0"/>
                <a:ea typeface="'宋体"/>
                <a:cs typeface="'宋体"/>
              </a:rPr>
              <a:t>“</a:t>
            </a:r>
            <a:r>
              <a:rPr lang="zh-CN" altLang="en-US" sz="2800" b="1" u="sng" dirty="0">
                <a:solidFill>
                  <a:srgbClr val="7030A0"/>
                </a:solidFill>
                <a:latin typeface="Times New Roman" panose="02020603050405020304" pitchFamily="18" charset="0"/>
                <a:ea typeface="'宋体"/>
                <a:cs typeface="'宋体"/>
              </a:rPr>
              <a:t>文章合为时而著，歌诗合为事而作</a:t>
            </a:r>
            <a:r>
              <a:rPr lang="zh-CN" altLang="en-US" sz="2800" b="1" u="sng" dirty="0">
                <a:latin typeface="Times New Roman" panose="02020603050405020304" pitchFamily="18" charset="0"/>
                <a:ea typeface="'宋体"/>
                <a:cs typeface="'宋体"/>
              </a:rPr>
              <a:t>。”</a:t>
            </a:r>
            <a:r>
              <a:rPr lang="zh-CN" altLang="en-US" sz="2800" b="1" dirty="0">
                <a:latin typeface="Times New Roman" panose="02020603050405020304" pitchFamily="18" charset="0"/>
                <a:ea typeface="'宋体"/>
                <a:cs typeface="'宋体"/>
              </a:rPr>
              <a:t>并将这一主张付诸自己的诗歌创作实践。他的早期政治诗广泛而深刻地反映了当时的社会矛盾，寄予了人民苦难的深切同情。代表作：《琵琶行》、《长恨歌》《卖炭翁》等 。</a:t>
            </a:r>
            <a:endParaRPr lang="zh-CN" altLang="en-US" sz="2800" b="1" dirty="0">
              <a:latin typeface="Times New Roman" panose="02020603050405020304" pitchFamily="18" charset="0"/>
              <a:ea typeface="'宋体"/>
              <a:cs typeface="'宋体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28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619500" y="2528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5791200" y="54102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33337B"/>
                </a:solidFill>
                <a:latin typeface="Times New Roman" panose="02020603050405020304" pitchFamily="18" charset="0"/>
              </a:rPr>
              <a:t>白居易书</a:t>
            </a:r>
            <a:r>
              <a:rPr lang="en-US" altLang="zh-CN" b="1">
                <a:solidFill>
                  <a:srgbClr val="33337B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b="1">
                <a:solidFill>
                  <a:srgbClr val="33337B"/>
                </a:solidFill>
                <a:latin typeface="Times New Roman" panose="02020603050405020304" pitchFamily="18" charset="0"/>
              </a:rPr>
              <a:t>楞严经</a:t>
            </a:r>
            <a:r>
              <a:rPr lang="en-US" altLang="zh-CN" b="1">
                <a:solidFill>
                  <a:srgbClr val="33337B"/>
                </a:solidFill>
                <a:latin typeface="Times New Roman" panose="02020603050405020304" pitchFamily="18" charset="0"/>
              </a:rPr>
              <a:t>》</a:t>
            </a:r>
            <a:endParaRPr lang="en-US" altLang="zh-CN" b="1">
              <a:solidFill>
                <a:srgbClr val="33337B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640263" y="0"/>
            <a:ext cx="4779962" cy="644525"/>
          </a:xfrm>
          <a:prstGeom prst="rect">
            <a:avLst/>
          </a:prstGeom>
          <a:solidFill>
            <a:srgbClr val="ECB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写文章要</a:t>
            </a:r>
            <a:r>
              <a:rPr lang="zh-CN" altLang="zh-CN" b="1"/>
              <a:t>为现在发生的天下大事而写的，</a:t>
            </a:r>
            <a:endParaRPr lang="zh-CN" altLang="zh-CN" b="1"/>
          </a:p>
          <a:p>
            <a:r>
              <a:rPr lang="zh-CN" altLang="zh-CN" b="1"/>
              <a:t>诗歌应该为社会生活中真实发生的事情写的。</a:t>
            </a:r>
            <a:endParaRPr lang="zh-CN" altLang="zh-CN" b="1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85725" y="5746750"/>
            <a:ext cx="8970963" cy="922338"/>
          </a:xfrm>
          <a:prstGeom prst="rect">
            <a:avLst/>
          </a:prstGeom>
          <a:solidFill>
            <a:srgbClr val="ECBD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 </a:t>
            </a:r>
            <a:r>
              <a:rPr lang="zh-CN" altLang="en-US" b="1"/>
              <a:t>他的</a:t>
            </a:r>
            <a:r>
              <a:rPr lang="zh-CN" altLang="en-US" b="1">
                <a:hlinkClick r:id="rId1"/>
              </a:rPr>
              <a:t>诗歌</a:t>
            </a:r>
            <a:r>
              <a:rPr lang="zh-CN" altLang="en-US" b="1"/>
              <a:t>题材广泛，形式多样，语言平易通俗，被称为“老妪能解”白居易每做一首诗都念给不识字的老婆婆</a:t>
            </a:r>
            <a:r>
              <a:rPr lang="en-US" altLang="zh-CN" b="1"/>
              <a:t>,</a:t>
            </a:r>
            <a:r>
              <a:rPr lang="zh-CN" altLang="en-US" b="1"/>
              <a:t>不断地修改</a:t>
            </a:r>
            <a:r>
              <a:rPr lang="en-US" altLang="zh-CN" b="1"/>
              <a:t>,</a:t>
            </a:r>
            <a:r>
              <a:rPr lang="zh-CN" altLang="en-US" b="1"/>
              <a:t>直到她能听懂才把诗定稿。有“</a:t>
            </a:r>
            <a:r>
              <a:rPr lang="zh-CN" altLang="en-US" b="1">
                <a:hlinkClick r:id="rId2"/>
              </a:rPr>
              <a:t>诗魔</a:t>
            </a:r>
            <a:r>
              <a:rPr lang="zh-CN" altLang="en-US" b="1"/>
              <a:t>”和“</a:t>
            </a:r>
            <a:r>
              <a:rPr lang="zh-CN" altLang="en-US" b="1">
                <a:hlinkClick r:id="rId3"/>
              </a:rPr>
              <a:t>诗王</a:t>
            </a:r>
            <a:r>
              <a:rPr lang="zh-CN" altLang="en-US" b="1"/>
              <a:t>”之称。</a:t>
            </a:r>
            <a:endParaRPr lang="zh-CN" altLang="en-US" b="1"/>
          </a:p>
        </p:txBody>
      </p:sp>
      <p:pic>
        <p:nvPicPr>
          <p:cNvPr id="8" name="Picture 3" descr="200911131342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44525"/>
            <a:ext cx="2843808" cy="4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5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ldLvl="0" animBg="1"/>
      <p:bldP spid="717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zh-CN" altLang="en-US" smtClean="0">
                <a:latin typeface="华文新魏" pitchFamily="2" charset="-122"/>
                <a:ea typeface="华文新魏" pitchFamily="2" charset="-122"/>
              </a:rPr>
              <a:t>写作背景：</a:t>
            </a:r>
            <a:endParaRPr lang="zh-CN" altLang="en-US" smtClean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066800"/>
            <a:ext cx="82296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lnSpc>
                <a:spcPct val="90000"/>
              </a:lnSpc>
            </a:pP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元和十年，平卢节度使李师道派人杀了宰相武元衡，向中央政权示威，白居易认为这是重“国耻”。激于义愤，他率先上疏“急请捕贼，以雪国耻”。但都被权贵们加上“越职奏事”的罪名，又造谣诬蔑说，白居易母亲因看花坠井而死，而白居易却作赏花诗，新井诗，“有伤明教”，于是贬为江州刺史，继而又贬为</a:t>
            </a:r>
            <a:r>
              <a:rPr lang="zh-CN" altLang="en-US" sz="280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江州司马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（九品小官）。</a:t>
            </a:r>
            <a:r>
              <a:rPr lang="zh-CN" altLang="en-US" sz="280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白居易获罪的真正原因主要是他写的针砭时弊的讽谕诗，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正如他自己所说，“</a:t>
            </a:r>
            <a:r>
              <a:rPr lang="zh-CN" altLang="en-US" sz="2800" smtClean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始得名于文章，终得罪于文章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”。对于这次遭贬，诗人既感伤又愤慨。到江州后一年的生活更使他感受到社会世态炎凉，他有满腔的怨愤无处倾诉。这首诗是诗人贬职到江州的第二年（元和十一年）秋天写的，当时诗人</a:t>
            </a: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45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岁。</a:t>
            </a:r>
            <a:endParaRPr lang="zh-CN" altLang="en-US" sz="2800" smtClean="0">
              <a:latin typeface="华文新魏" pitchFamily="2" charset="-122"/>
              <a:ea typeface="华文新魏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1329"/>
          <p:cNvPicPr>
            <a:picLocks noGrp="1" noRot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347936" y="1340768"/>
            <a:ext cx="8820472" cy="452310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予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yú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倡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ch</a:t>
            </a:r>
            <a:r>
              <a:rPr lang="en-US" altLang="en-US" sz="3200" b="1" dirty="0" err="1">
                <a:latin typeface="黑体" panose="02010609060101010101" charset="-122"/>
                <a:ea typeface="黑体" panose="02010609060101010101" charset="-122"/>
              </a:rPr>
              <a:t>ā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ng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）女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贾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gǔ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）人 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荻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dí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铮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zhēng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悯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然（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mǐn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转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徙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xǐ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浔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阳（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xún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捻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niǎn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抹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mǒ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)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挑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tiǎo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)     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六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幺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y</a:t>
            </a:r>
            <a:r>
              <a:rPr lang="en-US" altLang="en-US" sz="3200" b="1" dirty="0" err="1">
                <a:latin typeface="黑体" panose="02010609060101010101" charset="-122"/>
                <a:ea typeface="黑体" panose="02010609060101010101" charset="-122"/>
              </a:rPr>
              <a:t>ā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o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</a:t>
            </a:r>
            <a:endParaRPr lang="en-US" altLang="zh-CN" sz="32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舫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f</a:t>
            </a:r>
            <a:r>
              <a:rPr lang="en-US" altLang="en-US" sz="3200" b="1" dirty="0" err="1">
                <a:latin typeface="黑体" panose="02010609060101010101" charset="-122"/>
                <a:ea typeface="黑体" panose="02010609060101010101" charset="-122"/>
              </a:rPr>
              <a:t>ǎ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ng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教坊（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f</a:t>
            </a:r>
            <a:r>
              <a:rPr lang="en-US" altLang="en-US" sz="3200" b="1" dirty="0" err="1">
                <a:latin typeface="黑体" panose="02010609060101010101" charset="-122"/>
                <a:ea typeface="黑体" panose="02010609060101010101" charset="-122"/>
              </a:rPr>
              <a:t>á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ng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)     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红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绡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xiāo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谪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居（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zhé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还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独倾（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huán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间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关（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jiān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呕哑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ōu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 y</a:t>
            </a:r>
            <a:r>
              <a:rPr lang="zh-CN" altLang="zh-CN" sz="3200" b="1" dirty="0">
                <a:latin typeface="黑体" panose="02010609060101010101" charset="-122"/>
                <a:ea typeface="黑体" panose="02010609060101010101" charset="-122"/>
              </a:rPr>
              <a:t>ā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嘲哳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zhāo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zhā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)</a:t>
            </a:r>
            <a:endParaRPr lang="en-US" altLang="zh-CN" sz="3200" b="1" dirty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霓裳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ní cháng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钿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头银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篦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diàn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3200" b="1" dirty="0" err="1">
                <a:latin typeface="黑体" panose="02010609060101010101" charset="-122"/>
                <a:ea typeface="黑体" panose="02010609060101010101" charset="-122"/>
              </a:rPr>
              <a:t>bì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）  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457200" y="533400"/>
            <a:ext cx="50509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33CC"/>
                </a:solidFill>
              </a:rPr>
              <a:t>听课文</a:t>
            </a:r>
            <a:r>
              <a:rPr lang="zh-CN" altLang="en-US" sz="3600" b="1" dirty="0" smtClean="0">
                <a:solidFill>
                  <a:srgbClr val="0033CC"/>
                </a:solidFill>
              </a:rPr>
              <a:t>录音，正音：</a:t>
            </a:r>
            <a:endParaRPr lang="zh-CN" altLang="en-US" sz="36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347864" y="260648"/>
            <a:ext cx="2344737" cy="646112"/>
          </a:xfrm>
        </p:spPr>
        <p:txBody>
          <a:bodyPr>
            <a:normAutofit fontScale="90000"/>
          </a:bodyPr>
          <a:lstStyle/>
          <a:p>
            <a:pPr fontAlgn="auto"/>
            <a:r>
              <a:rPr lang="zh-CN" altLang="en-US" noProof="1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赏析序言</a:t>
            </a:r>
            <a:endParaRPr lang="zh-CN" altLang="en-US" noProof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3568" y="1412776"/>
            <a:ext cx="8352928" cy="223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altLang="zh-CN" sz="3200" dirty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3200" dirty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、结合注解、把握关键词句，翻译序言。</a:t>
            </a:r>
            <a:endParaRPr lang="zh-CN" altLang="en-US" sz="3200" dirty="0">
              <a:solidFill>
                <a:srgbClr val="3333CC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altLang="zh-CN" sz="3200" dirty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3200" dirty="0" smtClean="0">
                <a:solidFill>
                  <a:srgbClr val="3333CC"/>
                </a:solidFill>
                <a:latin typeface="黑体" panose="02010609060101010101" charset="-122"/>
                <a:ea typeface="黑体" panose="02010609060101010101" charset="-122"/>
              </a:rPr>
              <a:t>、序言部分交代了哪些内容？具有什么作用？</a:t>
            </a:r>
            <a:endParaRPr lang="zh-CN" altLang="en-US" sz="3200" dirty="0" smtClean="0">
              <a:solidFill>
                <a:srgbClr val="3333CC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51520" y="10840"/>
            <a:ext cx="5904656" cy="646112"/>
          </a:xfrm>
        </p:spPr>
        <p:txBody>
          <a:bodyPr>
            <a:normAutofit/>
          </a:bodyPr>
          <a:lstStyle/>
          <a:p>
            <a:pPr fontAlgn="auto"/>
            <a:r>
              <a:rPr lang="zh-CN" altLang="en-US" sz="3200" noProof="1" smtClean="0">
                <a:solidFill>
                  <a:srgbClr val="FF0000"/>
                </a:solidFill>
              </a:rPr>
              <a:t>序言：（注解外）重点词句</a:t>
            </a:r>
            <a:endParaRPr lang="zh-CN" altLang="en-US" sz="3200" noProof="1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1520" y="548680"/>
            <a:ext cx="8784976" cy="129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000" b="1" dirty="0">
                <a:solidFill>
                  <a:srgbClr val="33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古今异义：</a:t>
            </a:r>
            <a:endParaRPr lang="en-US" altLang="zh-CN" sz="3000" b="1" dirty="0">
              <a:solidFill>
                <a:srgbClr val="33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明年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：古义：第二年；今义：今年的下一年。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：古义：两个词，</a:t>
            </a:r>
            <a:r>
              <a:rPr lang="zh-CN" altLang="en-US" sz="24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因此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创作；今义：表因果关系的连词。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901716"/>
            <a:ext cx="7992888" cy="1414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solidFill>
                  <a:srgbClr val="33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词类活用：</a:t>
            </a:r>
            <a:endParaRPr lang="en-US" altLang="zh-CN" sz="3000" b="1" dirty="0" smtClean="0">
              <a:solidFill>
                <a:srgbClr val="33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歌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以赠之。（歌，名词作动词，作歌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遂命</a:t>
            </a:r>
            <a:r>
              <a:rPr lang="zh-CN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酒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（命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名词作动词，摆酒。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390682"/>
            <a:ext cx="8352928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</a:rPr>
              <a:t>特殊句式：</a:t>
            </a:r>
            <a:endParaRPr lang="en-US" altLang="zh-CN" sz="2400" b="1" dirty="0" smtClean="0">
              <a:solidFill>
                <a:srgbClr val="0000FF"/>
              </a:solidFill>
            </a:endParaRPr>
          </a:p>
          <a:p>
            <a:r>
              <a:rPr lang="zh-CN" altLang="en-US" sz="2400" dirty="0" smtClean="0"/>
              <a:t>一、倒装句</a:t>
            </a:r>
            <a:r>
              <a:rPr lang="zh-CN" altLang="zh-CN" sz="2400" dirty="0" smtClean="0"/>
              <a:t> </a:t>
            </a:r>
            <a:endParaRPr lang="zh-CN" altLang="zh-CN" sz="2400" dirty="0" smtClean="0"/>
          </a:p>
          <a:p>
            <a:r>
              <a:rPr lang="en-US" altLang="zh-CN" sz="2400" dirty="0" smtClean="0"/>
              <a:t>1.</a:t>
            </a:r>
            <a:r>
              <a:rPr lang="zh-CN" altLang="zh-CN" sz="2400" b="1" dirty="0"/>
              <a:t>歌以赠之</a:t>
            </a:r>
            <a:r>
              <a:rPr lang="zh-CN" altLang="zh-CN" sz="2400" dirty="0"/>
              <a:t>。</a:t>
            </a:r>
            <a:r>
              <a:rPr lang="zh-CN" altLang="zh-CN" sz="2400" dirty="0" smtClean="0"/>
              <a:t>（宾语前置</a:t>
            </a:r>
            <a:r>
              <a:rPr lang="zh-CN" altLang="en-US" sz="2400" dirty="0"/>
              <a:t>句</a:t>
            </a:r>
            <a:r>
              <a:rPr lang="zh-CN" altLang="zh-CN" sz="2400" dirty="0" smtClean="0"/>
              <a:t>，</a:t>
            </a:r>
            <a:r>
              <a:rPr lang="zh-CN" altLang="en-US" sz="2400" dirty="0" smtClean="0"/>
              <a:t>应为“以歌赠之”</a:t>
            </a:r>
            <a:r>
              <a:rPr lang="zh-CN" altLang="zh-CN" sz="2400" dirty="0" smtClean="0"/>
              <a:t>。</a:t>
            </a:r>
            <a:r>
              <a:rPr lang="zh-CN" altLang="zh-CN" sz="2400" dirty="0"/>
              <a:t>） 　　</a:t>
            </a:r>
            <a:endParaRPr lang="zh-CN" altLang="zh-CN" sz="2400" dirty="0"/>
          </a:p>
          <a:p>
            <a:r>
              <a:rPr lang="en-US" altLang="zh-CN" sz="2400" dirty="0" smtClean="0"/>
              <a:t>2.</a:t>
            </a:r>
            <a:r>
              <a:rPr lang="zh-CN" altLang="zh-CN" sz="2400" b="1" dirty="0"/>
              <a:t>尝学琵琶于穆、曹二善才</a:t>
            </a:r>
            <a:r>
              <a:rPr lang="zh-CN" altLang="zh-CN" sz="2400" dirty="0"/>
              <a:t>。（介词结构后</a:t>
            </a:r>
            <a:r>
              <a:rPr lang="zh-CN" altLang="zh-CN" sz="2400" dirty="0" smtClean="0"/>
              <a:t>置</a:t>
            </a:r>
            <a:r>
              <a:rPr lang="zh-CN" altLang="en-US" sz="2400" dirty="0" smtClean="0"/>
              <a:t>句，应为“尝于</a:t>
            </a:r>
            <a:r>
              <a:rPr lang="zh-CN" altLang="zh-CN" sz="2400" dirty="0" smtClean="0"/>
              <a:t>穆、曹二善才学琵琶。</a:t>
            </a:r>
            <a:r>
              <a:rPr lang="en-US" altLang="zh-CN" sz="2400" dirty="0"/>
              <a:t>"</a:t>
            </a:r>
            <a:r>
              <a:rPr lang="zh-CN" altLang="zh-CN" sz="2400" dirty="0"/>
              <a:t>于</a:t>
            </a:r>
            <a:r>
              <a:rPr lang="en-US" altLang="zh-CN" sz="2400" dirty="0"/>
              <a:t>"</a:t>
            </a:r>
            <a:r>
              <a:rPr lang="zh-CN" altLang="zh-CN" sz="2400" dirty="0"/>
              <a:t>相当于</a:t>
            </a:r>
            <a:r>
              <a:rPr lang="en-US" altLang="zh-CN" sz="2400" dirty="0"/>
              <a:t>"</a:t>
            </a:r>
            <a:r>
              <a:rPr lang="zh-CN" altLang="zh-CN" sz="2400" dirty="0"/>
              <a:t>向</a:t>
            </a:r>
            <a:r>
              <a:rPr lang="en-US" altLang="zh-CN" sz="2400" dirty="0"/>
              <a:t>"</a:t>
            </a:r>
            <a:r>
              <a:rPr lang="zh-CN" altLang="zh-CN" sz="2400" dirty="0"/>
              <a:t>。</a:t>
            </a:r>
            <a:r>
              <a:rPr lang="zh-CN" altLang="zh-CN" sz="2400" dirty="0" smtClean="0"/>
              <a:t>）</a:t>
            </a:r>
            <a:endParaRPr lang="en-US" altLang="zh-CN" sz="2400" dirty="0" smtClean="0"/>
          </a:p>
          <a:p>
            <a:r>
              <a:rPr lang="zh-CN" altLang="en-US" sz="2400" dirty="0" smtClean="0"/>
              <a:t>二、省略句</a:t>
            </a:r>
            <a:endParaRPr lang="en-US" altLang="zh-CN" sz="2400" dirty="0" smtClean="0"/>
          </a:p>
          <a:p>
            <a:r>
              <a:rPr lang="en-US" altLang="zh-CN" sz="2400" dirty="0" smtClean="0"/>
              <a:t>1</a:t>
            </a:r>
            <a:r>
              <a:rPr lang="zh-CN" altLang="zh-CN" sz="2400" dirty="0" smtClean="0"/>
              <a:t>．</a:t>
            </a:r>
            <a:r>
              <a:rPr lang="zh-CN" altLang="zh-CN" sz="2400" b="1" dirty="0" smtClean="0"/>
              <a:t>送客湓浦口</a:t>
            </a:r>
            <a:r>
              <a:rPr lang="zh-CN" altLang="zh-CN" sz="2400" dirty="0" smtClean="0"/>
              <a:t>。（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客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后省略介词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于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。）</a:t>
            </a:r>
            <a:r>
              <a:rPr lang="zh-CN" altLang="zh-CN" sz="2400" dirty="0"/>
              <a:t>　　</a:t>
            </a:r>
            <a:endParaRPr lang="zh-CN" altLang="zh-CN" sz="2400" dirty="0"/>
          </a:p>
          <a:p>
            <a:r>
              <a:rPr lang="en-US" altLang="zh-CN" sz="2400" dirty="0" smtClean="0"/>
              <a:t>2.  </a:t>
            </a:r>
            <a:r>
              <a:rPr lang="zh-CN" altLang="en-US" sz="2400" b="1" dirty="0" smtClean="0"/>
              <a:t>本长安倡女</a:t>
            </a:r>
            <a:r>
              <a:rPr lang="zh-CN" altLang="en-US" sz="2400" dirty="0" smtClean="0"/>
              <a:t>。（</a:t>
            </a:r>
            <a:r>
              <a:rPr lang="en-US" altLang="zh-CN" sz="2400" dirty="0" smtClean="0"/>
              <a:t>“</a:t>
            </a:r>
            <a:r>
              <a:rPr lang="zh-CN" altLang="en-US" sz="2400" dirty="0" smtClean="0"/>
              <a:t>本</a:t>
            </a:r>
            <a:r>
              <a:rPr lang="en-US" altLang="zh-CN" sz="2400" dirty="0" smtClean="0"/>
              <a:t>”</a:t>
            </a:r>
            <a:r>
              <a:rPr lang="zh-CN" altLang="en-US" sz="2400" dirty="0" smtClean="0"/>
              <a:t>后省略谓语</a:t>
            </a:r>
            <a:r>
              <a:rPr lang="en-US" altLang="zh-CN" sz="2400" dirty="0" smtClean="0"/>
              <a:t>“</a:t>
            </a:r>
            <a:r>
              <a:rPr lang="zh-CN" altLang="en-US" sz="2400" dirty="0" smtClean="0"/>
              <a:t>是</a:t>
            </a:r>
            <a:r>
              <a:rPr lang="en-US" altLang="zh-CN" sz="2400" dirty="0" smtClean="0"/>
              <a:t>”</a:t>
            </a:r>
            <a:r>
              <a:rPr lang="zh-CN" altLang="en-US" sz="2400" dirty="0" smtClean="0"/>
              <a:t>。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r>
              <a:rPr lang="en-US" altLang="zh-CN" sz="2400" dirty="0" smtClean="0"/>
              <a:t>4</a:t>
            </a:r>
            <a:r>
              <a:rPr lang="zh-CN" altLang="zh-CN" sz="2400" dirty="0" smtClean="0"/>
              <a:t>．</a:t>
            </a:r>
            <a:r>
              <a:rPr lang="zh-CN" altLang="zh-CN" sz="2400" b="1" dirty="0" smtClean="0"/>
              <a:t>使快弹数曲</a:t>
            </a:r>
            <a:r>
              <a:rPr lang="zh-CN" altLang="zh-CN" sz="2400" dirty="0" smtClean="0"/>
              <a:t>。（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使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后省略宾语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之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，指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琵琶女</a:t>
            </a:r>
            <a:r>
              <a:rPr lang="en-US" altLang="zh-CN" sz="2400" dirty="0" smtClean="0"/>
              <a:t>"</a:t>
            </a:r>
            <a:r>
              <a:rPr lang="zh-CN" altLang="zh-CN" sz="2400" dirty="0" smtClean="0"/>
              <a:t>。） </a:t>
            </a:r>
            <a:endParaRPr lang="zh-CN" altLang="en-US" sz="2400" dirty="0"/>
          </a:p>
        </p:txBody>
      </p:sp>
    </p:spTree>
    <p:custDataLst>
      <p:tags r:id="rId2"/>
    </p:custData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20189055"/>
</p:tagLst>
</file>

<file path=ppt/tags/tag2.xml><?xml version="1.0" encoding="utf-8"?>
<p:tagLst xmlns:p="http://schemas.openxmlformats.org/presentationml/2006/main">
  <p:tag name="KSO_WM_TEMPLATE_CATEGORY" val="custom"/>
  <p:tag name="KSO_WM_TEMPLATE_INDEX" val="20189055"/>
</p:tagLst>
</file>

<file path=ppt/tags/tag3.xml><?xml version="1.0" encoding="utf-8"?>
<p:tagLst xmlns:p="http://schemas.openxmlformats.org/presentationml/2006/main">
  <p:tag name="KSO_WM_TEMPLATE_CATEGORY" val="custom"/>
  <p:tag name="KSO_WM_TEMPLATE_INDEX" val="20189055"/>
  <p:tag name="KSO_WM_UNIT_TYPE" val="a"/>
  <p:tag name="KSO_WM_UNIT_INDEX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55_7*a*1"/>
  <p:tag name="KSO_WM_UNIT_PRESET_TEXT" val="输入节标题"/>
</p:tagLst>
</file>

<file path=ppt/tags/tag4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16_7"/>
  <p:tag name="KSO_WM_TEMPLATE_CATEGORY" val="custom"/>
  <p:tag name="KSO_WM_TEMPLATE_INDEX" val="20189055"/>
  <p:tag name="KSO_WM_SLIDE_ID" val="custom20189055_7"/>
  <p:tag name="KSO_WM_SLIDE_INDEX" val="7"/>
  <p:tag name="KSO_WM_TEMPLATE_SUBCATEGORY" val="combine"/>
</p:tagLst>
</file>

<file path=ppt/tags/tag5.xml><?xml version="1.0" encoding="utf-8"?>
<p:tagLst xmlns:p="http://schemas.openxmlformats.org/presentationml/2006/main">
  <p:tag name="KSO_WM_TEMPLATE_CATEGORY" val="custom"/>
  <p:tag name="KSO_WM_TEMPLATE_INDEX" val="20189055"/>
  <p:tag name="KSO_WM_UNIT_TYPE" val="a"/>
  <p:tag name="KSO_WM_UNIT_INDEX" val="1"/>
  <p:tag name="KSO_WM_UNIT_LAYERLEVEL" val="1"/>
  <p:tag name="KSO_WM_UNIT_VALUE" val="6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55_7*a*1"/>
  <p:tag name="KSO_WM_UNIT_PRESET_TEXT" val="输入节标题"/>
</p:tagLst>
</file>

<file path=ppt/tags/tag6.xml><?xml version="1.0" encoding="utf-8"?>
<p:tagLst xmlns:p="http://schemas.openxmlformats.org/presentationml/2006/main">
  <p:tag name="KSO_WM_TAG_VERSION" val="1.0"/>
  <p:tag name="KSO_WM_SLIDE_ITEM_CNT" val="1"/>
  <p:tag name="KSO_WM_SLIDE_LAYOUT" val="a_e"/>
  <p:tag name="KSO_WM_SLIDE_LAYOUT_CNT" val="1_1"/>
  <p:tag name="KSO_WM_SLIDE_TYPE" val="sectionTitle"/>
  <p:tag name="KSO_WM_SLIDE_SUBTYPE" val="pureTxt"/>
  <p:tag name="KSO_WM_BEAUTIFY_FLAG" val="#wm#"/>
  <p:tag name="KSO_WM_COMBINE_RELATE_SLIDE_ID" val="background20185116_7"/>
  <p:tag name="KSO_WM_TEMPLATE_CATEGORY" val="custom"/>
  <p:tag name="KSO_WM_TEMPLATE_INDEX" val="20189055"/>
  <p:tag name="KSO_WM_SLIDE_ID" val="custom20189055_7"/>
  <p:tag name="KSO_WM_SLIDE_INDEX" val="7"/>
  <p:tag name="KSO_WM_TEMPLATE_SUBCATEGORY" val="combine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heme/theme1.xml><?xml version="1.0" encoding="utf-8"?>
<a:theme xmlns:a="http://schemas.openxmlformats.org/drawingml/2006/main" name="吉祥如意">
  <a:themeElements>
    <a:clrScheme name="吉祥如意 1">
      <a:dk1>
        <a:srgbClr val="000000"/>
      </a:dk1>
      <a:lt1>
        <a:srgbClr val="FFFFFF"/>
      </a:lt1>
      <a:dk2>
        <a:srgbClr val="E40000"/>
      </a:dk2>
      <a:lt2>
        <a:srgbClr val="DDDDDD"/>
      </a:lt2>
      <a:accent1>
        <a:srgbClr val="E1F4FF"/>
      </a:accent1>
      <a:accent2>
        <a:srgbClr val="FFE2C5"/>
      </a:accent2>
      <a:accent3>
        <a:srgbClr val="FFFFFF"/>
      </a:accent3>
      <a:accent4>
        <a:srgbClr val="000000"/>
      </a:accent4>
      <a:accent5>
        <a:srgbClr val="EEF8FF"/>
      </a:accent5>
      <a:accent6>
        <a:srgbClr val="E7CDB2"/>
      </a:accent6>
      <a:hlink>
        <a:srgbClr val="0066CC"/>
      </a:hlink>
      <a:folHlink>
        <a:srgbClr val="9F9FBF"/>
      </a:folHlink>
    </a:clrScheme>
    <a:fontScheme name="吉祥如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吉祥如意 1">
        <a:dk1>
          <a:srgbClr val="000000"/>
        </a:dk1>
        <a:lt1>
          <a:srgbClr val="FFFFFF"/>
        </a:lt1>
        <a:dk2>
          <a:srgbClr val="E40000"/>
        </a:dk2>
        <a:lt2>
          <a:srgbClr val="DDDDDD"/>
        </a:lt2>
        <a:accent1>
          <a:srgbClr val="E1F4FF"/>
        </a:accent1>
        <a:accent2>
          <a:srgbClr val="FFE2C5"/>
        </a:accent2>
        <a:accent3>
          <a:srgbClr val="FFFFFF"/>
        </a:accent3>
        <a:accent4>
          <a:srgbClr val="000000"/>
        </a:accent4>
        <a:accent5>
          <a:srgbClr val="EEF8FF"/>
        </a:accent5>
        <a:accent6>
          <a:srgbClr val="E7CDB2"/>
        </a:accent6>
        <a:hlink>
          <a:srgbClr val="0066CC"/>
        </a:hlink>
        <a:folHlink>
          <a:srgbClr val="9F9F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2">
        <a:dk1>
          <a:srgbClr val="59582D"/>
        </a:dk1>
        <a:lt1>
          <a:srgbClr val="EAEAEA"/>
        </a:lt1>
        <a:dk2>
          <a:srgbClr val="666699"/>
        </a:dk2>
        <a:lt2>
          <a:srgbClr val="D9D9D9"/>
        </a:lt2>
        <a:accent1>
          <a:srgbClr val="CCECFF"/>
        </a:accent1>
        <a:accent2>
          <a:srgbClr val="B2D2C7"/>
        </a:accent2>
        <a:accent3>
          <a:srgbClr val="F3F3F3"/>
        </a:accent3>
        <a:accent4>
          <a:srgbClr val="4B4A25"/>
        </a:accent4>
        <a:accent5>
          <a:srgbClr val="E2F4FF"/>
        </a:accent5>
        <a:accent6>
          <a:srgbClr val="A1BEB4"/>
        </a:accent6>
        <a:hlink>
          <a:srgbClr val="993366"/>
        </a:hlink>
        <a:folHlink>
          <a:srgbClr val="92B9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3">
        <a:dk1>
          <a:srgbClr val="000099"/>
        </a:dk1>
        <a:lt1>
          <a:srgbClr val="FFFFCC"/>
        </a:lt1>
        <a:dk2>
          <a:srgbClr val="004000"/>
        </a:dk2>
        <a:lt2>
          <a:srgbClr val="FFD9B3"/>
        </a:lt2>
        <a:accent1>
          <a:srgbClr val="FFD9D9"/>
        </a:accent1>
        <a:accent2>
          <a:srgbClr val="DDDDDD"/>
        </a:accent2>
        <a:accent3>
          <a:srgbClr val="FFFFE2"/>
        </a:accent3>
        <a:accent4>
          <a:srgbClr val="000082"/>
        </a:accent4>
        <a:accent5>
          <a:srgbClr val="FFE9E9"/>
        </a:accent5>
        <a:accent6>
          <a:srgbClr val="C8C8C8"/>
        </a:accent6>
        <a:hlink>
          <a:srgbClr val="FF0000"/>
        </a:hlink>
        <a:folHlink>
          <a:srgbClr val="FFAB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4">
        <a:dk1>
          <a:srgbClr val="000000"/>
        </a:dk1>
        <a:lt1>
          <a:srgbClr val="DCE8E2"/>
        </a:lt1>
        <a:dk2>
          <a:srgbClr val="0033CC"/>
        </a:dk2>
        <a:lt2>
          <a:srgbClr val="C4C4D8"/>
        </a:lt2>
        <a:accent1>
          <a:srgbClr val="FFFFFF"/>
        </a:accent1>
        <a:accent2>
          <a:srgbClr val="A9CFB1"/>
        </a:accent2>
        <a:accent3>
          <a:srgbClr val="EBF2EE"/>
        </a:accent3>
        <a:accent4>
          <a:srgbClr val="000000"/>
        </a:accent4>
        <a:accent5>
          <a:srgbClr val="FFFFFF"/>
        </a:accent5>
        <a:accent6>
          <a:srgbClr val="99BBA0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5">
        <a:dk1>
          <a:srgbClr val="606090"/>
        </a:dk1>
        <a:lt1>
          <a:srgbClr val="E5FFFF"/>
        </a:lt1>
        <a:dk2>
          <a:srgbClr val="0000CC"/>
        </a:dk2>
        <a:lt2>
          <a:srgbClr val="91DAFF"/>
        </a:lt2>
        <a:accent1>
          <a:srgbClr val="EAEAEA"/>
        </a:accent1>
        <a:accent2>
          <a:srgbClr val="FFE2C5"/>
        </a:accent2>
        <a:accent3>
          <a:srgbClr val="F0FFFF"/>
        </a:accent3>
        <a:accent4>
          <a:srgbClr val="51517A"/>
        </a:accent4>
        <a:accent5>
          <a:srgbClr val="F3F3F3"/>
        </a:accent5>
        <a:accent6>
          <a:srgbClr val="E7CDB2"/>
        </a:accent6>
        <a:hlink>
          <a:srgbClr val="000000"/>
        </a:hlink>
        <a:folHlink>
          <a:srgbClr val="3DB7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6">
        <a:dk1>
          <a:srgbClr val="CC0066"/>
        </a:dk1>
        <a:lt1>
          <a:srgbClr val="FFDDBB"/>
        </a:lt1>
        <a:dk2>
          <a:srgbClr val="000000"/>
        </a:dk2>
        <a:lt2>
          <a:srgbClr val="C0C0C0"/>
        </a:lt2>
        <a:accent1>
          <a:srgbClr val="FFFFCC"/>
        </a:accent1>
        <a:accent2>
          <a:srgbClr val="FFFFFF"/>
        </a:accent2>
        <a:accent3>
          <a:srgbClr val="FFEBDA"/>
        </a:accent3>
        <a:accent4>
          <a:srgbClr val="AE0056"/>
        </a:accent4>
        <a:accent5>
          <a:srgbClr val="FFFFE2"/>
        </a:accent5>
        <a:accent6>
          <a:srgbClr val="E7E7E7"/>
        </a:accent6>
        <a:hlink>
          <a:srgbClr val="0066CC"/>
        </a:hlink>
        <a:folHlink>
          <a:srgbClr val="8EB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7">
        <a:dk1>
          <a:srgbClr val="B60000"/>
        </a:dk1>
        <a:lt1>
          <a:srgbClr val="FFFF99"/>
        </a:lt1>
        <a:dk2>
          <a:srgbClr val="800000"/>
        </a:dk2>
        <a:lt2>
          <a:srgbClr val="FFFFFF"/>
        </a:lt2>
        <a:accent1>
          <a:srgbClr val="9888A4"/>
        </a:accent1>
        <a:accent2>
          <a:srgbClr val="A9335D"/>
        </a:accent2>
        <a:accent3>
          <a:srgbClr val="C0AAAA"/>
        </a:accent3>
        <a:accent4>
          <a:srgbClr val="DADA82"/>
        </a:accent4>
        <a:accent5>
          <a:srgbClr val="CAC3CF"/>
        </a:accent5>
        <a:accent6>
          <a:srgbClr val="992D53"/>
        </a:accent6>
        <a:hlink>
          <a:srgbClr val="CCEC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吉祥如意 8">
        <a:dk1>
          <a:srgbClr val="808080"/>
        </a:dk1>
        <a:lt1>
          <a:srgbClr val="FFFFFF"/>
        </a:lt1>
        <a:dk2>
          <a:srgbClr val="1C1C1C"/>
        </a:dk2>
        <a:lt2>
          <a:srgbClr val="FFFF66"/>
        </a:lt2>
        <a:accent1>
          <a:srgbClr val="9898BA"/>
        </a:accent1>
        <a:accent2>
          <a:srgbClr val="777777"/>
        </a:accent2>
        <a:accent3>
          <a:srgbClr val="ABABAB"/>
        </a:accent3>
        <a:accent4>
          <a:srgbClr val="DADADA"/>
        </a:accent4>
        <a:accent5>
          <a:srgbClr val="CACAD9"/>
        </a:accent5>
        <a:accent6>
          <a:srgbClr val="6B6B6B"/>
        </a:accent6>
        <a:hlink>
          <a:srgbClr val="CCFF99"/>
        </a:hlink>
        <a:folHlink>
          <a:srgbClr val="E43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CDESIGNN</Template>
  <TotalTime>0</TotalTime>
  <Words>4802</Words>
  <Application>WPS 演示</Application>
  <PresentationFormat>全屏显示(4:3)</PresentationFormat>
  <Paragraphs>559</Paragraphs>
  <Slides>36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36</vt:i4>
      </vt:variant>
    </vt:vector>
  </HeadingPairs>
  <TitlesOfParts>
    <vt:vector size="67" baseType="lpstr">
      <vt:lpstr>Arial</vt:lpstr>
      <vt:lpstr>宋体</vt:lpstr>
      <vt:lpstr>Wingdings</vt:lpstr>
      <vt:lpstr>Wingdings 2</vt:lpstr>
      <vt:lpstr>Wingdings</vt:lpstr>
      <vt:lpstr>Times New Roman</vt:lpstr>
      <vt:lpstr>PMingLiU</vt:lpstr>
      <vt:lpstr>幼圆</vt:lpstr>
      <vt:lpstr>黑体</vt:lpstr>
      <vt:lpstr>Verdana</vt:lpstr>
      <vt:lpstr>方正行楷简体</vt:lpstr>
      <vt:lpstr>微软雅黑</vt:lpstr>
      <vt:lpstr>'宋体</vt:lpstr>
      <vt:lpstr>华文新魏</vt:lpstr>
      <vt:lpstr>楷体</vt:lpstr>
      <vt:lpstr>Arial Unicode MS</vt:lpstr>
      <vt:lpstr>华文行楷</vt:lpstr>
      <vt:lpstr>隶书</vt:lpstr>
      <vt:lpstr>华文彩云</vt:lpstr>
      <vt:lpstr>DFKai-SB</vt:lpstr>
      <vt:lpstr>楷体_GB2312</vt:lpstr>
      <vt:lpstr>新宋体</vt:lpstr>
      <vt:lpstr>文鼎中特广告体</vt:lpstr>
      <vt:lpstr>华文中宋</vt:lpstr>
      <vt:lpstr>华文琥珀</vt:lpstr>
      <vt:lpstr>Garamond</vt:lpstr>
      <vt:lpstr>Segoe Print</vt:lpstr>
      <vt:lpstr>吉祥如意</vt:lpstr>
      <vt:lpstr>MS_ClipArt_Gallery.2</vt:lpstr>
      <vt:lpstr>MS_ClipArt_Gallery.2</vt:lpstr>
      <vt:lpstr>MS_ClipArt_Gallery.2</vt:lpstr>
      <vt:lpstr>PowerPoint 演示文稿</vt:lpstr>
      <vt:lpstr>学习目标</vt:lpstr>
      <vt:lpstr>PowerPoint 演示文稿</vt:lpstr>
      <vt:lpstr>PowerPoint 演示文稿</vt:lpstr>
      <vt:lpstr>PowerPoint 演示文稿</vt:lpstr>
      <vt:lpstr>写作背景：</vt:lpstr>
      <vt:lpstr>PowerPoint 演示文稿</vt:lpstr>
      <vt:lpstr>赏析序言</vt:lpstr>
      <vt:lpstr>序言：（注解外）重点词句</vt:lpstr>
      <vt:lpstr>PowerPoint 演示文稿</vt:lpstr>
      <vt:lpstr>PowerPoint 演示文稿</vt:lpstr>
      <vt:lpstr>学生自由朗读课文，疏通文意。</vt:lpstr>
      <vt:lpstr>整体感知：理清全诗结构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②伤己： </vt:lpstr>
      <vt:lpstr>PowerPoint 演示文稿</vt:lpstr>
      <vt:lpstr>PowerPoint 演示文稿</vt:lpstr>
      <vt:lpstr>作者是用什么手法来描写音乐的？ </vt:lpstr>
      <vt:lpstr>小 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eternity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琵琶行創作緣起及其寓意</dc:title>
  <dc:creator>YDJu</dc:creator>
  <cp:lastModifiedBy>天兰*</cp:lastModifiedBy>
  <cp:revision>257</cp:revision>
  <dcterms:created xsi:type="dcterms:W3CDTF">2000-12-04T12:20:00Z</dcterms:created>
  <dcterms:modified xsi:type="dcterms:W3CDTF">2020-06-30T05:31:46Z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