
<file path=[Content_Types].xml><?xml version="1.0" encoding="utf-8"?>
<Types xmlns="http://schemas.openxmlformats.org/package/2006/content-types">
  <Default Extension="jpeg" ContentType="image/jpeg"/>
  <Default Extension="vml" ContentType="application/vnd.openxmlformats-officedocument.vmlDrawing"/>
  <Default Extension="bin" ContentType="application/vnd.openxmlformats-officedocument.oleObject"/>
  <Default Extension="wav" ContentType="audio/x-wav"/>
  <Default Extension="png" ContentType="image/png"/>
  <Default Extension="gif" ContentType="image/gi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6"/>
  </p:notesMasterIdLst>
  <p:sldIdLst>
    <p:sldId id="257" r:id="rId3"/>
    <p:sldId id="288" r:id="rId4"/>
    <p:sldId id="278" r:id="rId5"/>
    <p:sldId id="279" r:id="rId6"/>
    <p:sldId id="280" r:id="rId7"/>
    <p:sldId id="262" r:id="rId8"/>
    <p:sldId id="264" r:id="rId9"/>
    <p:sldId id="265" r:id="rId10"/>
    <p:sldId id="266" r:id="rId11"/>
    <p:sldId id="281" r:id="rId12"/>
    <p:sldId id="260" r:id="rId13"/>
    <p:sldId id="289" r:id="rId14"/>
    <p:sldId id="291" r:id="rId15"/>
    <p:sldId id="287" r:id="rId16"/>
    <p:sldId id="268" r:id="rId17"/>
    <p:sldId id="269" r:id="rId18"/>
    <p:sldId id="270" r:id="rId19"/>
    <p:sldId id="271" r:id="rId20"/>
    <p:sldId id="273" r:id="rId21"/>
    <p:sldId id="274" r:id="rId22"/>
    <p:sldId id="296" r:id="rId23"/>
    <p:sldId id="275" r:id="rId24"/>
    <p:sldId id="284" r:id="rId25"/>
    <p:sldId id="282" r:id="rId27"/>
    <p:sldId id="297" r:id="rId28"/>
    <p:sldId id="328" r:id="rId29"/>
    <p:sldId id="299" r:id="rId30"/>
    <p:sldId id="365" r:id="rId31"/>
    <p:sldId id="298" r:id="rId32"/>
    <p:sldId id="331" r:id="rId33"/>
    <p:sldId id="332" r:id="rId34"/>
    <p:sldId id="333" r:id="rId35"/>
    <p:sldId id="334" r:id="rId36"/>
    <p:sldId id="335" r:id="rId37"/>
    <p:sldId id="336" r:id="rId38"/>
    <p:sldId id="337" r:id="rId39"/>
    <p:sldId id="338" r:id="rId40"/>
    <p:sldId id="339" r:id="rId41"/>
    <p:sldId id="340" r:id="rId42"/>
    <p:sldId id="341" r:id="rId43"/>
    <p:sldId id="329" r:id="rId44"/>
    <p:sldId id="330" r:id="rId45"/>
    <p:sldId id="303" r:id="rId46"/>
    <p:sldId id="342" r:id="rId47"/>
    <p:sldId id="343" r:id="rId48"/>
    <p:sldId id="344" r:id="rId49"/>
    <p:sldId id="345" r:id="rId50"/>
    <p:sldId id="346" r:id="rId51"/>
    <p:sldId id="347" r:id="rId52"/>
    <p:sldId id="348" r:id="rId53"/>
    <p:sldId id="349" r:id="rId54"/>
    <p:sldId id="350" r:id="rId55"/>
    <p:sldId id="351" r:id="rId56"/>
    <p:sldId id="352" r:id="rId57"/>
    <p:sldId id="353" r:id="rId58"/>
    <p:sldId id="354" r:id="rId59"/>
    <p:sldId id="355" r:id="rId60"/>
    <p:sldId id="305" r:id="rId61"/>
    <p:sldId id="356" r:id="rId62"/>
    <p:sldId id="357" r:id="rId63"/>
    <p:sldId id="358" r:id="rId64"/>
    <p:sldId id="359" r:id="rId65"/>
    <p:sldId id="360" r:id="rId66"/>
    <p:sldId id="361" r:id="rId67"/>
    <p:sldId id="362" r:id="rId68"/>
    <p:sldId id="363" r:id="rId69"/>
    <p:sldId id="364" r:id="rId70"/>
    <p:sldId id="276" r:id="rId71"/>
    <p:sldId id="295" r:id="rId72"/>
    <p:sldId id="258" r:id="rId73"/>
    <p:sldId id="277" r:id="rId74"/>
    <p:sldId id="290" r:id="rId75"/>
    <p:sldId id="304" r:id="rId76"/>
    <p:sldId id="292" r:id="rId77"/>
    <p:sldId id="306" r:id="rId78"/>
    <p:sldId id="307" r:id="rId79"/>
  </p:sldIdLst>
  <p:sldSz cx="9144000" cy="6858000" type="screen4x3"/>
  <p:notesSz cx="6858000" cy="9144000"/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  <a:srgbClr val="660033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howGuides="1">
      <p:cViewPr>
        <p:scale>
          <a:sx n="100" d="100"/>
          <a:sy n="100" d="100"/>
        </p:scale>
        <p:origin x="-516" y="9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2" Type="http://schemas.openxmlformats.org/officeDocument/2006/relationships/tableStyles" Target="tableStyles.xml"/><Relationship Id="rId81" Type="http://schemas.openxmlformats.org/officeDocument/2006/relationships/viewProps" Target="viewProps.xml"/><Relationship Id="rId80" Type="http://schemas.openxmlformats.org/officeDocument/2006/relationships/presProps" Target="presProps.xml"/><Relationship Id="rId8" Type="http://schemas.openxmlformats.org/officeDocument/2006/relationships/slide" Target="slides/slide6.xml"/><Relationship Id="rId79" Type="http://schemas.openxmlformats.org/officeDocument/2006/relationships/slide" Target="slides/slide76.xml"/><Relationship Id="rId78" Type="http://schemas.openxmlformats.org/officeDocument/2006/relationships/slide" Target="slides/slide75.xml"/><Relationship Id="rId77" Type="http://schemas.openxmlformats.org/officeDocument/2006/relationships/slide" Target="slides/slide74.xml"/><Relationship Id="rId76" Type="http://schemas.openxmlformats.org/officeDocument/2006/relationships/slide" Target="slides/slide73.xml"/><Relationship Id="rId75" Type="http://schemas.openxmlformats.org/officeDocument/2006/relationships/slide" Target="slides/slide72.xml"/><Relationship Id="rId74" Type="http://schemas.openxmlformats.org/officeDocument/2006/relationships/slide" Target="slides/slide71.xml"/><Relationship Id="rId73" Type="http://schemas.openxmlformats.org/officeDocument/2006/relationships/slide" Target="slides/slide70.xml"/><Relationship Id="rId72" Type="http://schemas.openxmlformats.org/officeDocument/2006/relationships/slide" Target="slides/slide69.xml"/><Relationship Id="rId71" Type="http://schemas.openxmlformats.org/officeDocument/2006/relationships/slide" Target="slides/slide68.xml"/><Relationship Id="rId70" Type="http://schemas.openxmlformats.org/officeDocument/2006/relationships/slide" Target="slides/slide67.xml"/><Relationship Id="rId7" Type="http://schemas.openxmlformats.org/officeDocument/2006/relationships/slide" Target="slides/slide5.xml"/><Relationship Id="rId69" Type="http://schemas.openxmlformats.org/officeDocument/2006/relationships/slide" Target="slides/slide66.xml"/><Relationship Id="rId68" Type="http://schemas.openxmlformats.org/officeDocument/2006/relationships/slide" Target="slides/slide65.xml"/><Relationship Id="rId67" Type="http://schemas.openxmlformats.org/officeDocument/2006/relationships/slide" Target="slides/slide64.xml"/><Relationship Id="rId66" Type="http://schemas.openxmlformats.org/officeDocument/2006/relationships/slide" Target="slides/slide63.xml"/><Relationship Id="rId65" Type="http://schemas.openxmlformats.org/officeDocument/2006/relationships/slide" Target="slides/slide62.xml"/><Relationship Id="rId64" Type="http://schemas.openxmlformats.org/officeDocument/2006/relationships/slide" Target="slides/slide61.xml"/><Relationship Id="rId63" Type="http://schemas.openxmlformats.org/officeDocument/2006/relationships/slide" Target="slides/slide60.xml"/><Relationship Id="rId62" Type="http://schemas.openxmlformats.org/officeDocument/2006/relationships/slide" Target="slides/slide59.xml"/><Relationship Id="rId61" Type="http://schemas.openxmlformats.org/officeDocument/2006/relationships/slide" Target="slides/slide58.xml"/><Relationship Id="rId60" Type="http://schemas.openxmlformats.org/officeDocument/2006/relationships/slide" Target="slides/slide57.xml"/><Relationship Id="rId6" Type="http://schemas.openxmlformats.org/officeDocument/2006/relationships/slide" Target="slides/slide4.xml"/><Relationship Id="rId59" Type="http://schemas.openxmlformats.org/officeDocument/2006/relationships/slide" Target="slides/slide56.xml"/><Relationship Id="rId58" Type="http://schemas.openxmlformats.org/officeDocument/2006/relationships/slide" Target="slides/slide55.xml"/><Relationship Id="rId57" Type="http://schemas.openxmlformats.org/officeDocument/2006/relationships/slide" Target="slides/slide54.xml"/><Relationship Id="rId56" Type="http://schemas.openxmlformats.org/officeDocument/2006/relationships/slide" Target="slides/slide53.xml"/><Relationship Id="rId55" Type="http://schemas.openxmlformats.org/officeDocument/2006/relationships/slide" Target="slides/slide52.xml"/><Relationship Id="rId54" Type="http://schemas.openxmlformats.org/officeDocument/2006/relationships/slide" Target="slides/slide51.xml"/><Relationship Id="rId53" Type="http://schemas.openxmlformats.org/officeDocument/2006/relationships/slide" Target="slides/slide50.xml"/><Relationship Id="rId52" Type="http://schemas.openxmlformats.org/officeDocument/2006/relationships/slide" Target="slides/slide49.xml"/><Relationship Id="rId51" Type="http://schemas.openxmlformats.org/officeDocument/2006/relationships/slide" Target="slides/slide48.xml"/><Relationship Id="rId50" Type="http://schemas.openxmlformats.org/officeDocument/2006/relationships/slide" Target="slides/slide47.xml"/><Relationship Id="rId5" Type="http://schemas.openxmlformats.org/officeDocument/2006/relationships/slide" Target="slides/slide3.xml"/><Relationship Id="rId49" Type="http://schemas.openxmlformats.org/officeDocument/2006/relationships/slide" Target="slides/slide46.xml"/><Relationship Id="rId48" Type="http://schemas.openxmlformats.org/officeDocument/2006/relationships/slide" Target="slides/slide45.xml"/><Relationship Id="rId47" Type="http://schemas.openxmlformats.org/officeDocument/2006/relationships/slide" Target="slides/slide44.xml"/><Relationship Id="rId46" Type="http://schemas.openxmlformats.org/officeDocument/2006/relationships/slide" Target="slides/slide43.xml"/><Relationship Id="rId45" Type="http://schemas.openxmlformats.org/officeDocument/2006/relationships/slide" Target="slides/slide42.xml"/><Relationship Id="rId44" Type="http://schemas.openxmlformats.org/officeDocument/2006/relationships/slide" Target="slides/slide41.xml"/><Relationship Id="rId43" Type="http://schemas.openxmlformats.org/officeDocument/2006/relationships/slide" Target="slides/slide40.xml"/><Relationship Id="rId42" Type="http://schemas.openxmlformats.org/officeDocument/2006/relationships/slide" Target="slides/slide39.xml"/><Relationship Id="rId41" Type="http://schemas.openxmlformats.org/officeDocument/2006/relationships/slide" Target="slides/slide38.xml"/><Relationship Id="rId40" Type="http://schemas.openxmlformats.org/officeDocument/2006/relationships/slide" Target="slides/slide37.xml"/><Relationship Id="rId4" Type="http://schemas.openxmlformats.org/officeDocument/2006/relationships/slide" Target="slides/slide2.xml"/><Relationship Id="rId39" Type="http://schemas.openxmlformats.org/officeDocument/2006/relationships/slide" Target="slides/slide36.xml"/><Relationship Id="rId38" Type="http://schemas.openxmlformats.org/officeDocument/2006/relationships/slide" Target="slides/slide35.xml"/><Relationship Id="rId37" Type="http://schemas.openxmlformats.org/officeDocument/2006/relationships/slide" Target="slides/slide34.xml"/><Relationship Id="rId36" Type="http://schemas.openxmlformats.org/officeDocument/2006/relationships/slide" Target="slides/slide33.xml"/><Relationship Id="rId35" Type="http://schemas.openxmlformats.org/officeDocument/2006/relationships/slide" Target="slides/slide32.xml"/><Relationship Id="rId34" Type="http://schemas.openxmlformats.org/officeDocument/2006/relationships/slide" Target="slides/slide31.xml"/><Relationship Id="rId33" Type="http://schemas.openxmlformats.org/officeDocument/2006/relationships/slide" Target="slides/slide30.xml"/><Relationship Id="rId32" Type="http://schemas.openxmlformats.org/officeDocument/2006/relationships/slide" Target="slides/slide29.xml"/><Relationship Id="rId31" Type="http://schemas.openxmlformats.org/officeDocument/2006/relationships/slide" Target="slides/slide28.xml"/><Relationship Id="rId30" Type="http://schemas.openxmlformats.org/officeDocument/2006/relationships/slide" Target="slides/slide27.xml"/><Relationship Id="rId3" Type="http://schemas.openxmlformats.org/officeDocument/2006/relationships/slide" Target="slides/slide1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notesMaster" Target="notesMasters/notesMaster1.xml"/><Relationship Id="rId25" Type="http://schemas.openxmlformats.org/officeDocument/2006/relationships/slide" Target="slides/slide23.xml"/><Relationship Id="rId24" Type="http://schemas.openxmlformats.org/officeDocument/2006/relationships/slide" Target="slides/slide22.xml"/><Relationship Id="rId23" Type="http://schemas.openxmlformats.org/officeDocument/2006/relationships/slide" Target="slides/slide21.xml"/><Relationship Id="rId22" Type="http://schemas.openxmlformats.org/officeDocument/2006/relationships/slide" Target="slides/slide20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4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317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 sz="1200" smtClean="0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r">
              <a:defRPr sz="1200" smtClean="0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6084" name="Rectangle 4"/>
          <p:cNvSpPr>
            <a:spLocks noRot="1" noTextEdi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9525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</p:sp>
      <p:sp>
        <p:nvSpPr>
          <p:cNvPr id="317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单击此处编辑母版文本样式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第二级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L="914400" marR="0" lvl="2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第三级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L="1371600" marR="0" lvl="3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第四级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L="1828800" marR="0" lvl="4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第五级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17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/>
          <a:lstStyle>
            <a:lvl1pPr>
              <a:defRPr sz="1200" smtClean="0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17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/>
          <a:p>
            <a:pPr lvl="0" algn="r" eaLnBrk="1" hangingPunct="1">
              <a:buNone/>
            </a:pPr>
            <a:fld id="{9A0DB2DC-4C9A-4742-B13C-FB6460FD3503}" type="slidenum">
              <a:rPr lang="en-US" altLang="zh-CN" sz="1200" dirty="0"/>
            </a:fld>
            <a:endParaRPr lang="en-US" altLang="zh-CN" sz="12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7106" name="Rectangle 7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 algn="r" eaLnBrk="1" hangingPunct="1">
              <a:spcBef>
                <a:spcPct val="0"/>
              </a:spcBef>
            </a:pPr>
            <a:fld id="{9A0DB2DC-4C9A-4742-B13C-FB6460FD3503}" type="slidenum">
              <a:rPr lang="en-US" altLang="zh-CN" dirty="0"/>
            </a:fld>
            <a:endParaRPr lang="en-US" altLang="zh-CN" dirty="0"/>
          </a:p>
        </p:txBody>
      </p:sp>
      <p:sp>
        <p:nvSpPr>
          <p:cNvPr id="47107" name="Rectangle 2"/>
          <p:cNvSpPr>
            <a:spLocks noRot="1" noTextEdit="1"/>
          </p:cNvSpPr>
          <p:nvPr>
            <p:ph type="sldImg"/>
          </p:nvPr>
        </p:nvSpPr>
        <p:spPr>
          <a:ln/>
        </p:spPr>
      </p:sp>
      <p:sp>
        <p:nvSpPr>
          <p:cNvPr id="47108" name="Rectangle 3"/>
          <p:cNvSpPr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ln/>
        </p:spPr>
        <p:txBody>
          <a:bodyPr wrap="square" lIns="91440" tIns="45720" rIns="91440" bIns="45720" anchor="t"/>
          <a:p>
            <a:pPr lvl="0" algn="just" eaLnBrk="1" hangingPunct="1"/>
            <a:endParaRPr lang="en-US" altLang="zh-CN" dirty="0">
              <a:latin typeface="Arial Unicode MS" pitchFamily="34" charset="-122"/>
              <a:ea typeface="Arial Unicode MS" pitchFamily="34" charset="-122"/>
            </a:endParaRPr>
          </a:p>
          <a:p>
            <a:pPr lvl="0" eaLnBrk="1" hangingPunct="1"/>
            <a:endParaRPr lang="en-US" altLang="zh-CN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en-US" altLang="zh-CN" dirty="0">
                <a:latin typeface="Arial" panose="020B0604020202020204" pitchFamily="34" charset="0"/>
              </a:rPr>
            </a:fld>
            <a:endParaRPr lang="en-US" altLang="zh-CN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en-US" altLang="zh-CN" dirty="0">
                <a:latin typeface="Arial" panose="020B0604020202020204" pitchFamily="34" charset="0"/>
              </a:rPr>
            </a:fld>
            <a:endParaRPr lang="en-US" altLang="zh-CN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en-US" altLang="zh-CN" dirty="0">
                <a:latin typeface="Arial" panose="020B0604020202020204" pitchFamily="34" charset="0"/>
              </a:rPr>
            </a:fld>
            <a:endParaRPr lang="en-US" altLang="zh-CN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标题，文本与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4"/>
          <p:cNvSpPr>
            <a:spLocks noGrp="1"/>
          </p:cNvSpPr>
          <p:nvPr>
            <p:ph type="dt" sz="half" idx="1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smtClean="0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5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smtClean="0"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6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 vert="horz" lIns="91440" tIns="45720" rIns="91440" bIns="45720" rtlCol="0" anchor="ctr"/>
          <a:p>
            <a:pPr algn="r">
              <a:buNone/>
            </a:pPr>
            <a:fld id="{9A0DB2DC-4C9A-4742-B13C-FB6460FD3503}" type="slidenum">
              <a:rPr lang="en-US" altLang="zh-CN" dirty="0"/>
            </a:fld>
            <a:endParaRPr lang="en-US" altLang="zh-CN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标题，文本与两项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内容占位符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5"/>
          <p:cNvSpPr>
            <a:spLocks noGrp="1"/>
          </p:cNvSpPr>
          <p:nvPr>
            <p:ph type="dt" sz="half" idx="1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smtClean="0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6"/>
          <p:cNvSpPr>
            <a:spLocks noGrp="1"/>
          </p:cNvSpPr>
          <p:nvPr>
            <p:ph type="ftr" sz="quarter" idx="1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smtClean="0"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7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 vert="horz" lIns="91440" tIns="45720" rIns="91440" bIns="45720" rtlCol="0" anchor="ctr"/>
          <a:p>
            <a:pPr algn="r">
              <a:buNone/>
            </a:pPr>
            <a:fld id="{9A0DB2DC-4C9A-4742-B13C-FB6460FD3503}" type="slidenum">
              <a:rPr lang="en-US" altLang="zh-CN" dirty="0"/>
            </a:fld>
            <a:endParaRPr lang="en-US" altLang="zh-CN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en-US" altLang="zh-CN" dirty="0">
                <a:latin typeface="Arial" panose="020B0604020202020204" pitchFamily="34" charset="0"/>
              </a:rPr>
            </a:fld>
            <a:endParaRPr lang="en-US" altLang="zh-CN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en-US" altLang="zh-CN" dirty="0">
                <a:latin typeface="Arial" panose="020B0604020202020204" pitchFamily="34" charset="0"/>
              </a:rPr>
            </a:fld>
            <a:endParaRPr lang="en-US" altLang="zh-CN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en-US" altLang="zh-CN" dirty="0">
                <a:latin typeface="Arial" panose="020B0604020202020204" pitchFamily="34" charset="0"/>
              </a:rPr>
            </a:fld>
            <a:endParaRPr lang="en-US" altLang="zh-CN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en-US" altLang="zh-CN" dirty="0">
                <a:latin typeface="Arial" panose="020B0604020202020204" pitchFamily="34" charset="0"/>
              </a:rPr>
            </a:fld>
            <a:endParaRPr lang="en-US" altLang="zh-CN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en-US" altLang="zh-CN" dirty="0">
                <a:latin typeface="Arial" panose="020B0604020202020204" pitchFamily="34" charset="0"/>
              </a:rPr>
            </a:fld>
            <a:endParaRPr lang="en-US" altLang="zh-CN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en-US" altLang="zh-CN" dirty="0">
                <a:latin typeface="Arial" panose="020B0604020202020204" pitchFamily="34" charset="0"/>
              </a:rPr>
            </a:fld>
            <a:endParaRPr lang="en-US" altLang="zh-CN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en-US" altLang="zh-CN" dirty="0">
                <a:latin typeface="Arial" panose="020B0604020202020204" pitchFamily="34" charset="0"/>
              </a:rPr>
            </a:fld>
            <a:endParaRPr lang="en-US" altLang="zh-CN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3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en-US" altLang="zh-CN" dirty="0">
                <a:latin typeface="Arial" panose="020B0604020202020204" pitchFamily="34" charset="0"/>
              </a:rPr>
            </a:fld>
            <a:endParaRPr lang="en-US" altLang="zh-CN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4" Type="http://schemas.openxmlformats.org/officeDocument/2006/relationships/theme" Target="../theme/theme1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026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smtClean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smtClean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hangingPunct="1">
              <a:buNone/>
            </a:pPr>
            <a:fld id="{9A0DB2DC-4C9A-4742-B13C-FB6460FD3503}" type="slidenum">
              <a:rPr lang="en-US" altLang="zh-CN" dirty="0">
                <a:latin typeface="Arial" panose="020B0604020202020204" pitchFamily="34" charset="0"/>
              </a:rPr>
            </a:fld>
            <a:endParaRPr lang="en-US" altLang="zh-CN" dirty="0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hf sldNum="0" hdr="0" ftr="0" dt="0"/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hyperlink" Target="&#30456;&#20851;&#36164;&#26009;/&#20013;&#22269;&#20154;&#27665;&#25903;&#25588;&#20891;&#20891;&#27468;.ram" TargetMode="External"/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7.xml"/><Relationship Id="rId6" Type="http://schemas.openxmlformats.org/officeDocument/2006/relationships/audio" Target="../media/audio2.wav"/><Relationship Id="rId5" Type="http://schemas.openxmlformats.org/officeDocument/2006/relationships/image" Target="../media/image20.jpeg"/><Relationship Id="rId4" Type="http://schemas.openxmlformats.org/officeDocument/2006/relationships/image" Target="../media/image19.jpeg"/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image" Target="../media/image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21.jpeg"/><Relationship Id="rId1" Type="http://schemas.openxmlformats.org/officeDocument/2006/relationships/image" Target="../media/image4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22.jpeg"/><Relationship Id="rId1" Type="http://schemas.openxmlformats.org/officeDocument/2006/relationships/image" Target="../media/image4.jpeg"/></Relationships>
</file>

<file path=ppt/slides/_rels/slide13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7.xml"/><Relationship Id="rId5" Type="http://schemas.openxmlformats.org/officeDocument/2006/relationships/audio" Target="../media/audio2.wav"/><Relationship Id="rId4" Type="http://schemas.openxmlformats.org/officeDocument/2006/relationships/image" Target="../media/image5.jpeg"/><Relationship Id="rId3" Type="http://schemas.openxmlformats.org/officeDocument/2006/relationships/slide" Target="slide2.xml"/><Relationship Id="rId2" Type="http://schemas.openxmlformats.org/officeDocument/2006/relationships/image" Target="../media/image23.jpeg"/><Relationship Id="rId1" Type="http://schemas.openxmlformats.org/officeDocument/2006/relationships/image" Target="../media/image4.jpeg"/></Relationships>
</file>

<file path=ppt/slides/_rels/slide14.xml.rels><?xml version="1.0" encoding="UTF-8" standalone="yes"?>
<Relationships xmlns="http://schemas.openxmlformats.org/package/2006/relationships"><Relationship Id="rId9" Type="http://schemas.openxmlformats.org/officeDocument/2006/relationships/slide" Target="slide68.xml"/><Relationship Id="rId8" Type="http://schemas.openxmlformats.org/officeDocument/2006/relationships/slide" Target="slide19.xml"/><Relationship Id="rId7" Type="http://schemas.openxmlformats.org/officeDocument/2006/relationships/slide" Target="slide18.xml"/><Relationship Id="rId6" Type="http://schemas.openxmlformats.org/officeDocument/2006/relationships/image" Target="../media/image24.GIF"/><Relationship Id="rId5" Type="http://schemas.openxmlformats.org/officeDocument/2006/relationships/slide" Target="slide15.xml"/><Relationship Id="rId4" Type="http://schemas.openxmlformats.org/officeDocument/2006/relationships/slide" Target="slide9.xml"/><Relationship Id="rId3" Type="http://schemas.openxmlformats.org/officeDocument/2006/relationships/slide" Target="slide13.xml"/><Relationship Id="rId2" Type="http://schemas.openxmlformats.org/officeDocument/2006/relationships/slide" Target="slide12.xml"/><Relationship Id="rId11" Type="http://schemas.openxmlformats.org/officeDocument/2006/relationships/slideLayout" Target="../slideLayouts/slideLayout12.xml"/><Relationship Id="rId10" Type="http://schemas.openxmlformats.org/officeDocument/2006/relationships/audio" Target="../media/audio1.wav"/><Relationship Id="rId1" Type="http://schemas.openxmlformats.org/officeDocument/2006/relationships/image" Target="../media/image4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26.jpeg"/><Relationship Id="rId1" Type="http://schemas.openxmlformats.org/officeDocument/2006/relationships/image" Target="../media/image25.jpeg"/></Relationships>
</file>

<file path=ppt/slides/_rels/slide16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audio" Target="../media/audio2.wav"/><Relationship Id="rId2" Type="http://schemas.openxmlformats.org/officeDocument/2006/relationships/image" Target="../media/image27.jpeg"/><Relationship Id="rId1" Type="http://schemas.openxmlformats.org/officeDocument/2006/relationships/image" Target="../media/image4.jpeg"/></Relationships>
</file>

<file path=ppt/slides/_rels/slide17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audio" Target="../media/audio2.wav"/><Relationship Id="rId3" Type="http://schemas.openxmlformats.org/officeDocument/2006/relationships/image" Target="../media/image5.jpeg"/><Relationship Id="rId2" Type="http://schemas.openxmlformats.org/officeDocument/2006/relationships/slide" Target="slide14.xml"/><Relationship Id="rId1" Type="http://schemas.openxmlformats.org/officeDocument/2006/relationships/image" Target="../media/image28.jpeg"/></Relationships>
</file>

<file path=ppt/slides/_rels/slide18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13.xml"/><Relationship Id="rId6" Type="http://schemas.openxmlformats.org/officeDocument/2006/relationships/image" Target="../media/image30.jpeg"/><Relationship Id="rId5" Type="http://schemas.openxmlformats.org/officeDocument/2006/relationships/image" Target="../media/image5.jpeg"/><Relationship Id="rId4" Type="http://schemas.openxmlformats.org/officeDocument/2006/relationships/slide" Target="slide14.xml"/><Relationship Id="rId3" Type="http://schemas.openxmlformats.org/officeDocument/2006/relationships/image" Target="../media/image29.jpeg"/><Relationship Id="rId2" Type="http://schemas.openxmlformats.org/officeDocument/2006/relationships/hyperlink" Target="17&#19978;&#29976;&#23725;&#25112;&#24441;.MPG" TargetMode="External"/><Relationship Id="rId1" Type="http://schemas.openxmlformats.org/officeDocument/2006/relationships/image" Target="../media/image4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1.jpeg"/></Relationships>
</file>

<file path=ppt/slides/_rels/slide2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7.xml"/><Relationship Id="rId6" Type="http://schemas.openxmlformats.org/officeDocument/2006/relationships/audio" Target="../media/audio1.wav"/><Relationship Id="rId5" Type="http://schemas.openxmlformats.org/officeDocument/2006/relationships/image" Target="../media/image5.jpeg"/><Relationship Id="rId4" Type="http://schemas.openxmlformats.org/officeDocument/2006/relationships/slide" Target="slide14.xml"/><Relationship Id="rId3" Type="http://schemas.openxmlformats.org/officeDocument/2006/relationships/slide" Target="slide24.xml"/><Relationship Id="rId2" Type="http://schemas.openxmlformats.org/officeDocument/2006/relationships/slide" Target="slide3.xml"/><Relationship Id="rId1" Type="http://schemas.openxmlformats.org/officeDocument/2006/relationships/image" Target="../media/image4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2.jpe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image" Target="../media/image4.jpe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audio" Target="../media/audio2.wav"/><Relationship Id="rId3" Type="http://schemas.openxmlformats.org/officeDocument/2006/relationships/image" Target="../media/image5.jpeg"/><Relationship Id="rId2" Type="http://schemas.openxmlformats.org/officeDocument/2006/relationships/slide" Target="slide14.xml"/><Relationship Id="rId1" Type="http://schemas.openxmlformats.org/officeDocument/2006/relationships/image" Target="../media/image4.jpe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audio4.wav"/><Relationship Id="rId1" Type="http://schemas.openxmlformats.org/officeDocument/2006/relationships/audio" Target="../media/audio3.wav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5.wav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6.png"/><Relationship Id="rId1" Type="http://schemas.openxmlformats.org/officeDocument/2006/relationships/image" Target="../media/image4.jpe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audio7.wav"/><Relationship Id="rId1" Type="http://schemas.openxmlformats.org/officeDocument/2006/relationships/audio" Target="../media/audio6.wav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3.wav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35.jpe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3.wav"/></Relationships>
</file>

<file path=ppt/slides/_rels/slide35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audio" Target="../media/audio3.wav"/><Relationship Id="rId2" Type="http://schemas.openxmlformats.org/officeDocument/2006/relationships/audio" Target="../media/audio8.wav"/><Relationship Id="rId1" Type="http://schemas.openxmlformats.org/officeDocument/2006/relationships/image" Target="../media/image36.jpe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audio3.wav"/><Relationship Id="rId1" Type="http://schemas.openxmlformats.org/officeDocument/2006/relationships/image" Target="../media/image37.jpeg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3.wav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3.wav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5.wav"/></Relationships>
</file>

<file path=ppt/slides/_rels/slide4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8.png"/><Relationship Id="rId3" Type="http://schemas.openxmlformats.org/officeDocument/2006/relationships/slide" Target="slide15.xml"/><Relationship Id="rId2" Type="http://schemas.openxmlformats.org/officeDocument/2006/relationships/image" Target="../media/image7.png"/><Relationship Id="rId1" Type="http://schemas.openxmlformats.org/officeDocument/2006/relationships/image" Target="../media/image4.jpe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audio3.wav"/><Relationship Id="rId1" Type="http://schemas.openxmlformats.org/officeDocument/2006/relationships/image" Target="../media/image38.jpeg"/></Relationships>
</file>

<file path=ppt/slides/_rels/slide41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audio" Target="../media/audio3.wav"/><Relationship Id="rId3" Type="http://schemas.openxmlformats.org/officeDocument/2006/relationships/audio" Target="../media/audio5.wav"/><Relationship Id="rId2" Type="http://schemas.openxmlformats.org/officeDocument/2006/relationships/image" Target="../media/image39.jpeg"/><Relationship Id="rId1" Type="http://schemas.openxmlformats.org/officeDocument/2006/relationships/tags" Target="../tags/tag1.xml"/></Relationships>
</file>

<file path=ppt/slides/_rels/slide4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audio" Target="../media/audio3.wav"/><Relationship Id="rId2" Type="http://schemas.openxmlformats.org/officeDocument/2006/relationships/audio" Target="../media/audio5.wav"/><Relationship Id="rId1" Type="http://schemas.openxmlformats.org/officeDocument/2006/relationships/tags" Target="../tags/tag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41.jpeg"/><Relationship Id="rId1" Type="http://schemas.openxmlformats.org/officeDocument/2006/relationships/image" Target="../media/image40.GIF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3.wav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audio7.wav"/><Relationship Id="rId1" Type="http://schemas.openxmlformats.org/officeDocument/2006/relationships/audio" Target="../media/audio3.wav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audio9.wav"/><Relationship Id="rId1" Type="http://schemas.openxmlformats.org/officeDocument/2006/relationships/image" Target="../media/image42.GIF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audio5.wav"/><Relationship Id="rId1" Type="http://schemas.openxmlformats.org/officeDocument/2006/relationships/audio" Target="../media/audio3.wav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3.wav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.xml"/><Relationship Id="rId7" Type="http://schemas.openxmlformats.org/officeDocument/2006/relationships/image" Target="../media/image12.jpeg"/><Relationship Id="rId6" Type="http://schemas.openxmlformats.org/officeDocument/2006/relationships/image" Target="../media/image11.png"/><Relationship Id="rId5" Type="http://schemas.microsoft.com/office/2007/relationships/media" Target="file:///C:\Documents%20and%20Settings\admin\&#26700;&#38754;\&#31532;2&#35838;%20%20&#26368;&#21487;&#29233;&#30340;&#20154;\&#32654;&#22269;&#24178;&#28041;.MPG" TargetMode="External"/><Relationship Id="rId4" Type="http://schemas.openxmlformats.org/officeDocument/2006/relationships/video" Target="file:///C:\Documents%20and%20Settings\admin\&#26700;&#38754;\&#31532;2&#35838;%20%20&#26368;&#21487;&#29233;&#30340;&#20154;\&#32654;&#22269;&#24178;&#28041;.MPG" TargetMode="External"/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image" Target="../media/image4.jpeg"/></Relationships>
</file>

<file path=ppt/slides/_rels/slide50.xml.rels><?xml version="1.0" encoding="UTF-8" standalone="yes"?>
<Relationships xmlns="http://schemas.openxmlformats.org/package/2006/relationships"><Relationship Id="rId5" Type="http://schemas.openxmlformats.org/officeDocument/2006/relationships/vmlDrawing" Target="../drawings/vmlDrawing1.vml"/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44.png"/><Relationship Id="rId2" Type="http://schemas.openxmlformats.org/officeDocument/2006/relationships/oleObject" Target="../embeddings/oleObject1.bin"/><Relationship Id="rId1" Type="http://schemas.openxmlformats.org/officeDocument/2006/relationships/image" Target="../media/image43.GIF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3.wav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audio3.wav"/><Relationship Id="rId1" Type="http://schemas.openxmlformats.org/officeDocument/2006/relationships/image" Target="../media/image45.jpeg"/></Relationships>
</file>

<file path=ppt/slides/_rels/slide5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audio" Target="../media/audio3.wav"/><Relationship Id="rId2" Type="http://schemas.openxmlformats.org/officeDocument/2006/relationships/image" Target="../media/image47.GIF"/><Relationship Id="rId1" Type="http://schemas.openxmlformats.org/officeDocument/2006/relationships/image" Target="../media/image46.jpeg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audio3.wav"/><Relationship Id="rId1" Type="http://schemas.openxmlformats.org/officeDocument/2006/relationships/image" Target="../media/image43.GIF"/></Relationships>
</file>

<file path=ppt/slides/_rels/slide55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audio" Target="../media/audio7.wav"/><Relationship Id="rId2" Type="http://schemas.openxmlformats.org/officeDocument/2006/relationships/audio" Target="../media/audio3.wav"/><Relationship Id="rId1" Type="http://schemas.openxmlformats.org/officeDocument/2006/relationships/image" Target="../media/image43.GIF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49.jpeg"/><Relationship Id="rId1" Type="http://schemas.openxmlformats.org/officeDocument/2006/relationships/image" Target="../media/image48.jpeg"/></Relationships>
</file>

<file path=ppt/slides/_rels/slide57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audio" Target="../media/audio5.wav"/><Relationship Id="rId3" Type="http://schemas.openxmlformats.org/officeDocument/2006/relationships/audio" Target="../media/audio3.wav"/><Relationship Id="rId2" Type="http://schemas.openxmlformats.org/officeDocument/2006/relationships/image" Target="../media/image39.jpeg"/><Relationship Id="rId1" Type="http://schemas.openxmlformats.org/officeDocument/2006/relationships/tags" Target="../tags/tag3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5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3.jpeg"/><Relationship Id="rId1" Type="http://schemas.openxmlformats.org/officeDocument/2006/relationships/image" Target="../media/image4.jpeg"/></Relationships>
</file>

<file path=ppt/slides/_rels/slide60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audio" Target="../media/audio3.wav"/><Relationship Id="rId2" Type="http://schemas.openxmlformats.org/officeDocument/2006/relationships/audio" Target="../media/audio8.wav"/><Relationship Id="rId1" Type="http://schemas.openxmlformats.org/officeDocument/2006/relationships/audio" Target="../media/audio5.wav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3.wav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3.wav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3.wav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audio10.wav"/><Relationship Id="rId1" Type="http://schemas.openxmlformats.org/officeDocument/2006/relationships/audio" Target="../media/audio3.wav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3.wav"/></Relationships>
</file>

<file path=ppt/slides/_rels/slide66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audio" Target="../media/audio3.wav"/><Relationship Id="rId2" Type="http://schemas.openxmlformats.org/officeDocument/2006/relationships/image" Target="../media/image39.jpeg"/><Relationship Id="rId1" Type="http://schemas.openxmlformats.org/officeDocument/2006/relationships/tags" Target="../tags/tag4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51.jpeg"/></Relationships>
</file>

<file path=ppt/slides/_rels/slide68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53.jpeg"/><Relationship Id="rId2" Type="http://schemas.openxmlformats.org/officeDocument/2006/relationships/image" Target="../media/image52.jpeg"/><Relationship Id="rId1" Type="http://schemas.openxmlformats.org/officeDocument/2006/relationships/image" Target="../media/image4.jpeg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audio" Target="../media/audio2.wav"/><Relationship Id="rId2" Type="http://schemas.openxmlformats.org/officeDocument/2006/relationships/image" Target="../media/image14.jpeg"/><Relationship Id="rId1" Type="http://schemas.openxmlformats.org/officeDocument/2006/relationships/image" Target="../media/image4.jpeg"/></Relationships>
</file>

<file path=ppt/slides/_rels/slide70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audio" Target="../media/audio2.wav"/><Relationship Id="rId2" Type="http://schemas.openxmlformats.org/officeDocument/2006/relationships/image" Target="../media/image54.jpeg"/><Relationship Id="rId1" Type="http://schemas.openxmlformats.org/officeDocument/2006/relationships/image" Target="../media/image4.jpeg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4.jpeg"/></Relationships>
</file>

<file path=ppt/slides/_rels/slide72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audio" Target="../media/audio2.wav"/><Relationship Id="rId3" Type="http://schemas.openxmlformats.org/officeDocument/2006/relationships/image" Target="../media/image55.jpeg"/><Relationship Id="rId2" Type="http://schemas.openxmlformats.org/officeDocument/2006/relationships/hyperlink" Target="&#24535;&#24895;&#20891;&#25112;&#27468;.swf" TargetMode="External"/><Relationship Id="rId1" Type="http://schemas.openxmlformats.org/officeDocument/2006/relationships/image" Target="../media/image4.jpeg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57.jpeg"/><Relationship Id="rId2" Type="http://schemas.openxmlformats.org/officeDocument/2006/relationships/image" Target="../media/image56.jpeg"/><Relationship Id="rId1" Type="http://schemas.openxmlformats.org/officeDocument/2006/relationships/image" Target="../media/image4.jpeg"/></Relationships>
</file>

<file path=ppt/slides/_rels/slide75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60.jpeg"/><Relationship Id="rId2" Type="http://schemas.openxmlformats.org/officeDocument/2006/relationships/image" Target="../media/image59.jpeg"/><Relationship Id="rId1" Type="http://schemas.openxmlformats.org/officeDocument/2006/relationships/image" Target="../media/image58.jpeg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6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5.jpeg"/><Relationship Id="rId1" Type="http://schemas.openxmlformats.org/officeDocument/2006/relationships/image" Target="../media/image4.jpeg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audio" Target="../media/audio2.wav"/><Relationship Id="rId2" Type="http://schemas.openxmlformats.org/officeDocument/2006/relationships/image" Target="../media/image16.jpeg"/><Relationship Id="rId1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pic>
        <p:nvPicPr>
          <p:cNvPr id="4098" name="Picture 3" descr="pic1"/>
          <p:cNvPicPr>
            <a:picLocks noChangeAspect="1"/>
          </p:cNvPicPr>
          <p:nvPr>
            <p:ph type="body"/>
          </p:nvPr>
        </p:nvPicPr>
        <p:blipFill>
          <a:blip r:embed="rId1"/>
          <a:srcRect/>
          <a:stretch>
            <a:fillRect/>
          </a:stretch>
        </p:blipFill>
        <p:spPr>
          <a:xfrm>
            <a:off x="0" y="0"/>
            <a:ext cx="3109913" cy="6858000"/>
          </a:xfrm>
          <a:ln/>
        </p:spPr>
      </p:pic>
      <p:pic>
        <p:nvPicPr>
          <p:cNvPr id="4099" name="Picture 4" descr="pic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0" y="4495800"/>
            <a:ext cx="6096000" cy="23622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100" name="Picture 5" descr="pic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8000" y="0"/>
            <a:ext cx="6096000" cy="454818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101" name="WordArt 6">
            <a:hlinkClick r:id="rId4" action="ppaction://hlinkfile"/>
          </p:cNvPr>
          <p:cNvSpPr>
            <a:spLocks noTextEdit="1"/>
          </p:cNvSpPr>
          <p:nvPr/>
        </p:nvSpPr>
        <p:spPr>
          <a:xfrm>
            <a:off x="395288" y="188913"/>
            <a:ext cx="8401050" cy="457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/>
          </a:bodyPr>
          <a:p>
            <a:pPr algn="ctr"/>
            <a:r>
              <a:rPr lang="zh-CN" altLang="en-US" sz="3600" b="1" spc="720">
                <a:gradFill rotWithShape="1">
                  <a:gsLst>
                    <a:gs pos="0">
                      <a:srgbClr val="AAAAAA"/>
                    </a:gs>
                    <a:gs pos="100000">
                      <a:srgbClr val="FFFFFF"/>
                    </a:gs>
                  </a:gsLst>
                  <a:lin ang="5400000" scaled="1"/>
                  <a:tileRect/>
                </a:gradFill>
                <a:effectLst>
                  <a:outerShdw dist="45791" dir="3378595" algn="ctr" rotWithShape="0">
                    <a:srgbClr val="4D4D4D">
                      <a:alpha val="79999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第一单元　中华人民共和国的成立和巩固</a:t>
            </a:r>
            <a:endParaRPr lang="zh-CN" altLang="en-US" sz="3600" b="1" spc="720">
              <a:gradFill rotWithShape="1">
                <a:gsLst>
                  <a:gs pos="0">
                    <a:srgbClr val="AAAAAA"/>
                  </a:gs>
                  <a:gs pos="100000">
                    <a:srgbClr val="FFFFFF"/>
                  </a:gs>
                </a:gsLst>
                <a:lin ang="5400000" scaled="1"/>
                <a:tileRect/>
              </a:gradFill>
              <a:effectLst>
                <a:outerShdw dist="45791" dir="3378595" algn="ctr" rotWithShape="0">
                  <a:srgbClr val="4D4D4D">
                    <a:alpha val="79999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4102" name="WordArt 9"/>
          <p:cNvSpPr>
            <a:spLocks noTextEdit="1"/>
          </p:cNvSpPr>
          <p:nvPr/>
        </p:nvSpPr>
        <p:spPr>
          <a:xfrm>
            <a:off x="1692275" y="2205038"/>
            <a:ext cx="5905500" cy="2663825"/>
          </a:xfrm>
          <a:prstGeom prst="rect">
            <a:avLst/>
          </a:prstGeom>
        </p:spPr>
        <p:txBody>
          <a:bodyPr wrap="none" fromWordArt="1">
            <a:prstTxWarp prst="textStop">
              <a:avLst>
                <a:gd name="adj" fmla="val 22222"/>
              </a:avLst>
            </a:prstTxWarp>
            <a:normAutofit/>
          </a:bodyPr>
          <a:p>
            <a:pPr algn="ctr"/>
            <a:r>
              <a:rPr lang="zh-CN" altLang="en-US" sz="3600" b="1">
                <a:ln w="9525" cap="flat" cmpd="sng">
                  <a:solidFill>
                    <a:srgbClr val="0000FF"/>
                  </a:solidFill>
                  <a:prstDash val="solid"/>
                  <a:headEnd type="none" w="med" len="med"/>
                  <a:tailEnd type="none" w="med" len="med"/>
                </a:ln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最可爱的人</a:t>
            </a:r>
            <a:endParaRPr lang="zh-CN" altLang="en-US" sz="3600" b="1">
              <a:ln w="9525" cap="flat" cmpd="sng">
                <a:solidFill>
                  <a:srgbClr val="0000FF"/>
                </a:solidFill>
                <a:prstDash val="solid"/>
                <a:headEnd type="none" w="med" len="med"/>
                <a:tailEnd type="none" w="med" len="med"/>
              </a:ln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pic>
        <p:nvPicPr>
          <p:cNvPr id="13314" name="Picture 12" descr="图片2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3315" name="Picture 2" descr="1950年10月1日，朝鲜党和政府领导人金日成、朴宪永紧急致函毛泽东主席，请求中国出兵援助朝鲜。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304800"/>
            <a:ext cx="8153400" cy="4948238"/>
          </a:xfrm>
          <a:prstGeom prst="rect">
            <a:avLst/>
          </a:prstGeom>
          <a:noFill/>
          <a:ln w="76200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</p:pic>
      <p:sp>
        <p:nvSpPr>
          <p:cNvPr id="13316" name="Rectangle 3"/>
          <p:cNvSpPr/>
          <p:nvPr/>
        </p:nvSpPr>
        <p:spPr>
          <a:xfrm>
            <a:off x="222250" y="5303838"/>
            <a:ext cx="8921750" cy="155416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FontTx/>
              <a:buNone/>
            </a:pPr>
            <a:r>
              <a:rPr lang="en-US" altLang="zh-CN" b="1" dirty="0">
                <a:latin typeface="华文新魏" panose="02010800040101010101" pitchFamily="2" charset="-122"/>
                <a:ea typeface="华文新魏" panose="02010800040101010101" pitchFamily="2" charset="-122"/>
              </a:rPr>
              <a:t>1950</a:t>
            </a:r>
            <a:r>
              <a:rPr lang="zh-CN" altLang="en-US" b="1" dirty="0">
                <a:latin typeface="华文新魏" panose="02010800040101010101" pitchFamily="2" charset="-122"/>
                <a:ea typeface="华文新魏" panose="02010800040101010101" pitchFamily="2" charset="-122"/>
              </a:rPr>
              <a:t>年</a:t>
            </a:r>
            <a:r>
              <a:rPr lang="en-US" altLang="zh-CN" b="1" dirty="0">
                <a:latin typeface="华文新魏" panose="02010800040101010101" pitchFamily="2" charset="-122"/>
                <a:ea typeface="华文新魏" panose="02010800040101010101" pitchFamily="2" charset="-122"/>
              </a:rPr>
              <a:t>10</a:t>
            </a:r>
            <a:r>
              <a:rPr lang="zh-CN" altLang="en-US" b="1" dirty="0">
                <a:latin typeface="华文新魏" panose="02010800040101010101" pitchFamily="2" charset="-122"/>
                <a:ea typeface="华文新魏" panose="02010800040101010101" pitchFamily="2" charset="-122"/>
              </a:rPr>
              <a:t>月</a:t>
            </a:r>
            <a:r>
              <a:rPr lang="en-US" altLang="zh-CN" b="1" dirty="0">
                <a:latin typeface="华文新魏" panose="02010800040101010101" pitchFamily="2" charset="-122"/>
                <a:ea typeface="华文新魏" panose="02010800040101010101" pitchFamily="2" charset="-122"/>
              </a:rPr>
              <a:t>1</a:t>
            </a:r>
            <a:r>
              <a:rPr lang="zh-CN" altLang="en-US" b="1" dirty="0">
                <a:latin typeface="华文新魏" panose="02010800040101010101" pitchFamily="2" charset="-122"/>
                <a:ea typeface="华文新魏" panose="02010800040101010101" pitchFamily="2" charset="-122"/>
              </a:rPr>
              <a:t>日，朝鲜党和政府领导人金日成、朴宪永紧急致函毛泽东主席，请求中国出兵援助朝鲜。</a:t>
            </a:r>
            <a:endParaRPr lang="zh-CN" altLang="en-US" b="1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grpSp>
        <p:nvGrpSpPr>
          <p:cNvPr id="27652" name="Group 4"/>
          <p:cNvGrpSpPr/>
          <p:nvPr/>
        </p:nvGrpSpPr>
        <p:grpSpPr>
          <a:xfrm>
            <a:off x="381000" y="163513"/>
            <a:ext cx="8229600" cy="5035550"/>
            <a:chOff x="240" y="103"/>
            <a:chExt cx="5184" cy="3172"/>
          </a:xfrm>
        </p:grpSpPr>
        <p:pic>
          <p:nvPicPr>
            <p:cNvPr id="13322" name="Picture 5" descr="金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40" y="192"/>
              <a:ext cx="1156" cy="1488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3323" name="Picture 6" descr="u=3324510575,1134083934&amp;gp=40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88" y="1776"/>
              <a:ext cx="1173" cy="1488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13324" name="Rectangle 7" descr="信纸"/>
            <p:cNvSpPr/>
            <p:nvPr/>
          </p:nvSpPr>
          <p:spPr>
            <a:xfrm>
              <a:off x="1440" y="103"/>
              <a:ext cx="3984" cy="3172"/>
            </a:xfrm>
            <a:prstGeom prst="rect">
              <a:avLst/>
            </a:prstGeom>
            <a:blipFill rotWithShape="1">
              <a:blip r:embed="rId5"/>
            </a:blipFill>
            <a:ln w="9525">
              <a:noFill/>
            </a:ln>
          </p:spPr>
          <p:txBody>
            <a:bodyPr anchor="ctr">
              <a:spAutoFit/>
            </a:bodyPr>
            <a:lstStyle>
              <a:lvl1pPr marL="342900" indent="-342900" algn="l" rtl="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rtl="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rtl="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rtl="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eaLnBrk="1" hangingPunct="1">
                <a:spcBef>
                  <a:spcPct val="0"/>
                </a:spcBef>
                <a:buFontTx/>
                <a:buNone/>
              </a:pPr>
              <a:r>
                <a:rPr lang="zh-CN" altLang="en-US" sz="3600" b="1" dirty="0">
                  <a:solidFill>
                    <a:srgbClr val="CC0000"/>
                  </a:solidFill>
                  <a:latin typeface="Arial" panose="020B0604020202020204" pitchFamily="34" charset="0"/>
                </a:rPr>
                <a:t>在目前敌人趁着我们严重的危急，不予我们时间，如要继续进攻三八线以北地区，则只靠我们自己的力量，是难以克服此危急的。因此我们不得不请求您给予我们以特别的援助，即在敌人进攻三八线以北地区的情况下，极盼中国人民解放军直接出动援助我军作战！</a:t>
              </a:r>
              <a:r>
                <a:rPr lang="zh-CN" altLang="en-US" sz="3600" b="1" dirty="0">
                  <a:solidFill>
                    <a:schemeClr val="bg1"/>
                  </a:solidFill>
                  <a:latin typeface="Arial" panose="020B0604020202020204" pitchFamily="34" charset="0"/>
                </a:rPr>
                <a:t> </a:t>
              </a:r>
              <a:endParaRPr lang="zh-CN" altLang="en-US" sz="3600" b="1" dirty="0">
                <a:solidFill>
                  <a:schemeClr val="bg1"/>
                </a:solidFill>
                <a:latin typeface="Arial" panose="020B0604020202020204" pitchFamily="34" charset="0"/>
              </a:endParaRPr>
            </a:p>
          </p:txBody>
        </p:sp>
      </p:grpSp>
      <p:sp>
        <p:nvSpPr>
          <p:cNvPr id="27656" name="Line 8"/>
          <p:cNvSpPr/>
          <p:nvPr/>
        </p:nvSpPr>
        <p:spPr>
          <a:xfrm>
            <a:off x="5724525" y="2997200"/>
            <a:ext cx="2519363" cy="0"/>
          </a:xfrm>
          <a:prstGeom prst="line">
            <a:avLst/>
          </a:prstGeom>
          <a:ln w="50800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27657" name="Line 9"/>
          <p:cNvSpPr/>
          <p:nvPr/>
        </p:nvSpPr>
        <p:spPr>
          <a:xfrm>
            <a:off x="2555875" y="3500438"/>
            <a:ext cx="5400675" cy="0"/>
          </a:xfrm>
          <a:prstGeom prst="line">
            <a:avLst/>
          </a:prstGeom>
          <a:ln w="50800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27658" name="Line 10"/>
          <p:cNvSpPr/>
          <p:nvPr/>
        </p:nvSpPr>
        <p:spPr>
          <a:xfrm>
            <a:off x="4787900" y="4652963"/>
            <a:ext cx="3455988" cy="0"/>
          </a:xfrm>
          <a:prstGeom prst="line">
            <a:avLst/>
          </a:prstGeom>
          <a:ln w="50800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27659" name="Line 11"/>
          <p:cNvSpPr/>
          <p:nvPr/>
        </p:nvSpPr>
        <p:spPr>
          <a:xfrm>
            <a:off x="2411413" y="5157788"/>
            <a:ext cx="5113337" cy="0"/>
          </a:xfrm>
          <a:prstGeom prst="line">
            <a:avLst/>
          </a:prstGeom>
          <a:ln w="50800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sp>
    </p:spTree>
  </p:cSld>
  <p:clrMapOvr>
    <a:masterClrMapping/>
  </p:clrMapOvr>
  <p:transition spd="med">
    <p:zoom/>
    <p:sndAc>
      <p:stSnd>
        <p:snd r:embed="rId6" name="camera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76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76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76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pic>
        <p:nvPicPr>
          <p:cNvPr id="14338" name="Picture 7" descr="图片2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4339" name="WordArt 2"/>
          <p:cNvSpPr>
            <a:spLocks noTextEdit="1"/>
          </p:cNvSpPr>
          <p:nvPr/>
        </p:nvSpPr>
        <p:spPr>
          <a:xfrm>
            <a:off x="684213" y="0"/>
            <a:ext cx="6400800" cy="1028700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  <a:normAutofit/>
          </a:bodyPr>
          <a:p>
            <a:pPr algn="ctr" eaLnBrk="0" hangingPunct="0"/>
            <a:r>
              <a:rPr lang="zh-CN" altLang="en-US" sz="3600" b="1">
                <a:ln w="9525" cap="flat" cmpd="sng">
                  <a:solidFill>
                    <a:srgbClr val="800080"/>
                  </a:solidFill>
                  <a:prstDash val="solid"/>
                  <a:headEnd type="none" w="med" len="med"/>
                  <a:tailEnd type="none" w="med" len="med"/>
                </a:ln>
                <a:solidFill>
                  <a:srgbClr val="993366"/>
                </a:solidFill>
                <a:effectLst>
                  <a:outerShdw dist="53882" dir="2699999" algn="ctr" rotWithShape="0">
                    <a:srgbClr val="9999FF">
                      <a:alpha val="79999"/>
                    </a:srgb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</a:rPr>
              <a:t>你认为中国是否应该出兵？？？</a:t>
            </a:r>
            <a:endParaRPr lang="zh-CN" altLang="en-US" sz="3600" b="1">
              <a:ln w="9525" cap="flat" cmpd="sng">
                <a:solidFill>
                  <a:srgbClr val="800080"/>
                </a:solidFill>
                <a:prstDash val="solid"/>
                <a:headEnd type="none" w="med" len="med"/>
                <a:tailEnd type="none" w="med" len="med"/>
              </a:ln>
              <a:solidFill>
                <a:srgbClr val="993366"/>
              </a:solidFill>
              <a:effectLst>
                <a:outerShdw dist="53882" dir="2699999" algn="ctr" rotWithShape="0">
                  <a:srgbClr val="9999FF">
                    <a:alpha val="79999"/>
                  </a:srgbClr>
                </a:outerShdw>
              </a:effectLst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6147" name="Rectangle 3"/>
          <p:cNvSpPr/>
          <p:nvPr/>
        </p:nvSpPr>
        <p:spPr>
          <a:xfrm>
            <a:off x="1331913" y="1628775"/>
            <a:ext cx="7499350" cy="5584825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FontTx/>
              <a:buNone/>
            </a:pPr>
            <a:r>
              <a:rPr lang="zh-CN" altLang="en-US" sz="2400" b="1" dirty="0">
                <a:latin typeface="Arial Black" panose="020B0A04020102020204" pitchFamily="34" charset="0"/>
              </a:rPr>
              <a:t>　</a:t>
            </a:r>
            <a:r>
              <a:rPr lang="zh-CN" altLang="en-US" sz="2800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　　　　   </a:t>
            </a:r>
            <a:r>
              <a:rPr lang="zh-CN" altLang="en-US" sz="3600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中国 　　　  美国 </a:t>
            </a:r>
            <a:br>
              <a:rPr lang="zh-CN" altLang="en-US" sz="3600" b="1" dirty="0">
                <a:latin typeface="华文中宋" panose="02010600040101010101" pitchFamily="2" charset="-122"/>
                <a:ea typeface="华文中宋" panose="02010600040101010101" pitchFamily="2" charset="-122"/>
              </a:rPr>
            </a:br>
            <a:r>
              <a:rPr lang="zh-CN" altLang="en-US" sz="3600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钢产量　 </a:t>
            </a:r>
            <a:r>
              <a:rPr lang="en-US" altLang="zh-CN" sz="3600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60</a:t>
            </a:r>
            <a:r>
              <a:rPr lang="zh-CN" altLang="en-US" sz="3600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万吨 　　 </a:t>
            </a:r>
            <a:r>
              <a:rPr lang="en-US" altLang="zh-CN" sz="3600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8785</a:t>
            </a:r>
            <a:r>
              <a:rPr lang="zh-CN" altLang="en-US" sz="3600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万吨 </a:t>
            </a:r>
            <a:br>
              <a:rPr lang="zh-CN" altLang="en-US" sz="3600" b="1" dirty="0">
                <a:latin typeface="华文中宋" panose="02010600040101010101" pitchFamily="2" charset="-122"/>
                <a:ea typeface="华文中宋" panose="02010600040101010101" pitchFamily="2" charset="-122"/>
              </a:rPr>
            </a:br>
            <a:r>
              <a:rPr lang="zh-CN" altLang="en-US" sz="3600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原油产量 </a:t>
            </a:r>
            <a:r>
              <a:rPr lang="en-US" altLang="zh-CN" sz="3600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20</a:t>
            </a:r>
            <a:r>
              <a:rPr lang="zh-CN" altLang="en-US" sz="3600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万吨 　　 </a:t>
            </a:r>
            <a:r>
              <a:rPr lang="en-US" altLang="zh-CN" sz="3600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2.6</a:t>
            </a:r>
            <a:r>
              <a:rPr lang="zh-CN" altLang="en-US" sz="3600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亿吨</a:t>
            </a:r>
            <a:br>
              <a:rPr lang="zh-CN" altLang="en-US" sz="3600" b="1" dirty="0">
                <a:latin typeface="华文中宋" panose="02010600040101010101" pitchFamily="2" charset="-122"/>
                <a:ea typeface="华文中宋" panose="02010600040101010101" pitchFamily="2" charset="-122"/>
              </a:rPr>
            </a:br>
            <a:r>
              <a:rPr lang="zh-CN" altLang="en-US" sz="3600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发电量 　</a:t>
            </a:r>
            <a:r>
              <a:rPr lang="en-US" altLang="zh-CN" sz="3600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45</a:t>
            </a:r>
            <a:r>
              <a:rPr lang="zh-CN" altLang="en-US" sz="3600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亿度 　　 </a:t>
            </a:r>
            <a:r>
              <a:rPr lang="en-US" altLang="zh-CN" sz="3600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3880</a:t>
            </a:r>
            <a:r>
              <a:rPr lang="zh-CN" altLang="en-US" sz="3600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亿度 </a:t>
            </a:r>
            <a:br>
              <a:rPr lang="zh-CN" altLang="en-US" sz="3600" b="1" dirty="0">
                <a:latin typeface="华文中宋" panose="02010600040101010101" pitchFamily="2" charset="-122"/>
                <a:ea typeface="华文中宋" panose="02010600040101010101" pitchFamily="2" charset="-122"/>
              </a:rPr>
            </a:br>
            <a:r>
              <a:rPr lang="zh-CN" altLang="en-US" sz="3600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军舰吨位 </a:t>
            </a:r>
            <a:r>
              <a:rPr lang="en-US" altLang="zh-CN" sz="3600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4</a:t>
            </a:r>
            <a:r>
              <a:rPr lang="zh-CN" altLang="en-US" sz="3600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万 　　　　</a:t>
            </a:r>
            <a:r>
              <a:rPr lang="en-US" altLang="zh-CN" sz="3600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300</a:t>
            </a:r>
            <a:r>
              <a:rPr lang="zh-CN" altLang="en-US" sz="3600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万</a:t>
            </a:r>
            <a:br>
              <a:rPr lang="zh-CN" altLang="en-US" sz="3600" b="1" dirty="0">
                <a:latin typeface="华文中宋" panose="02010600040101010101" pitchFamily="2" charset="-122"/>
                <a:ea typeface="华文中宋" panose="02010600040101010101" pitchFamily="2" charset="-122"/>
              </a:rPr>
            </a:br>
            <a:r>
              <a:rPr lang="zh-CN" altLang="en-US" sz="3600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军用飞机 </a:t>
            </a:r>
            <a:r>
              <a:rPr lang="en-US" altLang="zh-CN" sz="3600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60</a:t>
            </a:r>
            <a:r>
              <a:rPr lang="zh-CN" altLang="en-US" sz="3600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架 　　　 </a:t>
            </a:r>
            <a:r>
              <a:rPr lang="en-US" altLang="zh-CN" sz="3600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3.1</a:t>
            </a:r>
            <a:r>
              <a:rPr lang="zh-CN" altLang="en-US" sz="3600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万架 </a:t>
            </a:r>
            <a:br>
              <a:rPr lang="zh-CN" altLang="en-US" sz="3600" b="1" dirty="0">
                <a:latin typeface="华文中宋" panose="02010600040101010101" pitchFamily="2" charset="-122"/>
                <a:ea typeface="华文中宋" panose="02010600040101010101" pitchFamily="2" charset="-122"/>
              </a:rPr>
            </a:br>
            <a:r>
              <a:rPr lang="zh-CN" altLang="en-US" sz="3600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国民收入 </a:t>
            </a:r>
            <a:r>
              <a:rPr lang="en-US" altLang="zh-CN" sz="3600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150</a:t>
            </a:r>
            <a:r>
              <a:rPr lang="zh-CN" altLang="en-US" sz="3600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亿美元   </a:t>
            </a:r>
            <a:r>
              <a:rPr lang="en-US" altLang="zh-CN" sz="3600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2400</a:t>
            </a:r>
            <a:r>
              <a:rPr lang="zh-CN" altLang="en-US" sz="3600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亿美元 </a:t>
            </a:r>
            <a:br>
              <a:rPr lang="zh-CN" altLang="en-US" sz="3600" b="1" dirty="0">
                <a:latin typeface="华文中宋" panose="02010600040101010101" pitchFamily="2" charset="-122"/>
                <a:ea typeface="华文中宋" panose="02010600040101010101" pitchFamily="2" charset="-122"/>
              </a:rPr>
            </a:br>
            <a:r>
              <a:rPr lang="zh-CN" altLang="en-US" sz="3600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人均收入 </a:t>
            </a:r>
            <a:r>
              <a:rPr lang="en-US" altLang="zh-CN" sz="3600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24</a:t>
            </a:r>
            <a:r>
              <a:rPr lang="zh-CN" altLang="en-US" sz="3600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美元 　　 </a:t>
            </a:r>
            <a:r>
              <a:rPr lang="en-US" altLang="zh-CN" sz="3600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1600</a:t>
            </a:r>
            <a:r>
              <a:rPr lang="zh-CN" altLang="en-US" sz="3600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美元 </a:t>
            </a:r>
            <a:br>
              <a:rPr lang="zh-CN" altLang="en-US" sz="3600" b="1" dirty="0">
                <a:latin typeface="华文中宋" panose="02010600040101010101" pitchFamily="2" charset="-122"/>
                <a:ea typeface="华文中宋" panose="02010600040101010101" pitchFamily="2" charset="-122"/>
              </a:rPr>
            </a:br>
            <a:r>
              <a:rPr lang="zh-CN" altLang="en-US" sz="3600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国防开支 </a:t>
            </a:r>
            <a:r>
              <a:rPr lang="en-US" altLang="zh-CN" sz="3600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10</a:t>
            </a:r>
            <a:r>
              <a:rPr lang="zh-CN" altLang="en-US" sz="3600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亿美元 　 </a:t>
            </a:r>
            <a:r>
              <a:rPr lang="en-US" altLang="zh-CN" sz="3600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150</a:t>
            </a:r>
            <a:r>
              <a:rPr lang="zh-CN" altLang="en-US" sz="3600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亿美元</a:t>
            </a:r>
            <a:br>
              <a:rPr lang="zh-CN" altLang="en-US" sz="3600" b="1" dirty="0">
                <a:latin typeface="华文中宋" panose="02010600040101010101" pitchFamily="2" charset="-122"/>
                <a:ea typeface="华文中宋" panose="02010600040101010101" pitchFamily="2" charset="-122"/>
              </a:rPr>
            </a:br>
            <a:endParaRPr lang="zh-CN" altLang="en-US" sz="3600" b="1" dirty="0"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6148" name="Rectangle 4"/>
          <p:cNvSpPr/>
          <p:nvPr/>
        </p:nvSpPr>
        <p:spPr>
          <a:xfrm>
            <a:off x="1835150" y="1125538"/>
            <a:ext cx="5832475" cy="641350"/>
          </a:xfrm>
          <a:prstGeom prst="rect">
            <a:avLst/>
          </a:prstGeom>
          <a:noFill/>
          <a:ln w="9525">
            <a:noFill/>
          </a:ln>
        </p:spPr>
        <p:txBody>
          <a:bodyPr anchor="ctr">
            <a:spAutoFit/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FontTx/>
              <a:buNone/>
            </a:pPr>
            <a:r>
              <a:rPr lang="en-US" altLang="zh-CN" sz="3600" b="1" dirty="0">
                <a:solidFill>
                  <a:srgbClr val="CC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1950</a:t>
            </a:r>
            <a:r>
              <a:rPr lang="zh-CN" altLang="en-US" sz="3600" b="1" dirty="0">
                <a:solidFill>
                  <a:srgbClr val="CC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年中美两国实力对照</a:t>
            </a:r>
            <a:r>
              <a:rPr lang="zh-CN" altLang="en-US" sz="3600" b="1" dirty="0">
                <a:solidFill>
                  <a:srgbClr val="CC0000"/>
                </a:solidFill>
                <a:latin typeface="Arial Black" panose="020B0A04020102020204" pitchFamily="34" charset="0"/>
              </a:rPr>
              <a:t> </a:t>
            </a:r>
            <a:endParaRPr lang="zh-CN" altLang="en-US" sz="3600" b="1" dirty="0">
              <a:solidFill>
                <a:srgbClr val="CC0000"/>
              </a:solidFill>
              <a:latin typeface="Arial Black" panose="020B0A04020102020204" pitchFamily="34" charset="0"/>
            </a:endParaRPr>
          </a:p>
        </p:txBody>
      </p:sp>
      <p:pic>
        <p:nvPicPr>
          <p:cNvPr id="6149" name="Picture 5" descr="中共中央和毛泽东主席毅然作出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6013" y="981075"/>
            <a:ext cx="7343775" cy="5732463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6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7" grpId="0"/>
      <p:bldP spid="614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pic>
        <p:nvPicPr>
          <p:cNvPr id="15362" name="Picture 5" descr="图片2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5363" name="Picture 2" descr="周恩来的宣告"/>
          <p:cNvPicPr>
            <a:picLocks noChangeAspect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5219700" cy="6858000"/>
          </a:xfrm>
          <a:ln>
            <a:solidFill>
              <a:srgbClr val="000000">
                <a:alpha val="100000"/>
              </a:srgbClr>
            </a:solidFill>
            <a:miter lim="800000"/>
            <a:headEnd/>
            <a:tailEnd/>
          </a:ln>
        </p:spPr>
      </p:pic>
      <p:sp>
        <p:nvSpPr>
          <p:cNvPr id="15364" name="Text Box 3"/>
          <p:cNvSpPr txBox="1"/>
          <p:nvPr/>
        </p:nvSpPr>
        <p:spPr>
          <a:xfrm>
            <a:off x="5292725" y="620713"/>
            <a:ext cx="3851275" cy="52149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FontTx/>
              <a:buNone/>
            </a:pPr>
            <a:r>
              <a:rPr lang="en-US" altLang="zh-CN" sz="4800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“</a:t>
            </a:r>
            <a:r>
              <a:rPr lang="zh-CN" altLang="en-US" sz="4800" b="1" dirty="0">
                <a:latin typeface="Times New Roman" panose="02020603050405020304" pitchFamily="18" charset="0"/>
                <a:ea typeface="华文中宋" panose="02010600040101010101" pitchFamily="2" charset="-122"/>
              </a:rPr>
              <a:t>中国人民决不能容忍外国的侵略，也不能听任帝国主义对自己邻邦肆行侵略而置之不理。</a:t>
            </a:r>
            <a:r>
              <a:rPr lang="zh-CN" altLang="en-US" sz="4800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”</a:t>
            </a:r>
            <a:endParaRPr lang="zh-CN" altLang="en-US" sz="4800" b="1" dirty="0">
              <a:latin typeface="Times New Roman" panose="02020603050405020304" pitchFamily="18" charset="0"/>
              <a:ea typeface="华文中宋" panose="02010600040101010101" pitchFamily="2" charset="-122"/>
            </a:endParaRPr>
          </a:p>
        </p:txBody>
      </p:sp>
    </p:spTree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pic>
        <p:nvPicPr>
          <p:cNvPr id="16386" name="Picture 5" descr="图片2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6387" name="Picture 2" descr="毛泽东和毛岸英在香山双清别墅亲切交谈194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7450" y="333375"/>
            <a:ext cx="6191250" cy="5111750"/>
          </a:xfrm>
          <a:prstGeom prst="rect">
            <a:avLst/>
          </a:prstGeom>
          <a:noFill/>
          <a:ln w="76200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</p:pic>
      <p:sp>
        <p:nvSpPr>
          <p:cNvPr id="16388" name="Rectangle 3"/>
          <p:cNvSpPr/>
          <p:nvPr/>
        </p:nvSpPr>
        <p:spPr>
          <a:xfrm>
            <a:off x="323850" y="5661025"/>
            <a:ext cx="8429625" cy="641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FontTx/>
              <a:buNone/>
            </a:pPr>
            <a:r>
              <a:rPr lang="zh-CN" altLang="en-US" sz="3600" b="1" dirty="0">
                <a:latin typeface="Arial" panose="020B0604020202020204" pitchFamily="34" charset="0"/>
                <a:ea typeface="华文楷体" panose="02010600040101010101" pitchFamily="2" charset="-122"/>
              </a:rPr>
              <a:t>毛泽东的儿子毛岸英成了“第一个志愿兵”。</a:t>
            </a:r>
            <a:endParaRPr lang="zh-CN" altLang="en-US" sz="3600" b="1" dirty="0">
              <a:latin typeface="Arial" panose="020B0604020202020204" pitchFamily="34" charset="0"/>
              <a:ea typeface="华文楷体" panose="02010600040101010101" pitchFamily="2" charset="-122"/>
            </a:endParaRPr>
          </a:p>
        </p:txBody>
      </p:sp>
      <p:pic>
        <p:nvPicPr>
          <p:cNvPr id="40964" name="Picture 4" descr="中国人民志愿军徽标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43888" y="6308725"/>
            <a:ext cx="719137" cy="4318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med">
    <p:zoom/>
    <p:sndAc>
      <p:stSnd>
        <p:snd r:embed="rId5" name="camera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09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09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pic>
        <p:nvPicPr>
          <p:cNvPr id="17410" name="Picture 15" descr="图片2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5842" name="Text Box 2"/>
          <p:cNvSpPr txBox="1"/>
          <p:nvPr/>
        </p:nvSpPr>
        <p:spPr>
          <a:xfrm>
            <a:off x="611188" y="476250"/>
            <a:ext cx="3095625" cy="762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FontTx/>
              <a:buNone/>
            </a:pPr>
            <a:r>
              <a:rPr lang="zh-CN" altLang="en-US" sz="4400" b="1" dirty="0">
                <a:latin typeface="Verdana" panose="020B0604030504040204" pitchFamily="34" charset="0"/>
                <a:ea typeface="华文中宋" panose="02010600040101010101" pitchFamily="2" charset="-122"/>
              </a:rPr>
              <a:t>二、经过</a:t>
            </a:r>
            <a:endParaRPr lang="zh-CN" altLang="en-US" sz="4400" b="1" dirty="0">
              <a:latin typeface="Verdana" panose="020B0604030504040204" pitchFamily="34" charset="0"/>
              <a:ea typeface="华文中宋" panose="02010600040101010101" pitchFamily="2" charset="-122"/>
            </a:endParaRPr>
          </a:p>
        </p:txBody>
      </p:sp>
      <p:sp>
        <p:nvSpPr>
          <p:cNvPr id="35843" name="Text Box 3">
            <a:hlinkClick r:id="rId2" action="ppaction://hlinksldjump"/>
          </p:cNvPr>
          <p:cNvSpPr txBox="1"/>
          <p:nvPr/>
        </p:nvSpPr>
        <p:spPr>
          <a:xfrm>
            <a:off x="468313" y="1557338"/>
            <a:ext cx="3743325" cy="701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FontTx/>
              <a:buNone/>
            </a:pPr>
            <a:r>
              <a:rPr lang="en-US" altLang="zh-CN" sz="4000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1</a:t>
            </a:r>
            <a:r>
              <a:rPr lang="zh-CN" altLang="en-US" sz="4000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、出兵时间：</a:t>
            </a:r>
            <a:endParaRPr lang="zh-CN" altLang="en-US" sz="4000" b="1" dirty="0"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35844" name="Text Box 4"/>
          <p:cNvSpPr txBox="1"/>
          <p:nvPr/>
        </p:nvSpPr>
        <p:spPr>
          <a:xfrm>
            <a:off x="468313" y="2636838"/>
            <a:ext cx="2592387" cy="701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FontTx/>
              <a:buNone/>
            </a:pPr>
            <a:r>
              <a:rPr lang="en-US" altLang="zh-CN" sz="4000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2</a:t>
            </a:r>
            <a:r>
              <a:rPr lang="zh-CN" altLang="en-US" sz="4000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、战役：</a:t>
            </a:r>
            <a:endParaRPr lang="zh-CN" altLang="en-US" sz="4000" b="1" dirty="0"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35845" name="Text Box 5">
            <a:hlinkClick r:id="rId3" action="ppaction://hlinksldjump"/>
          </p:cNvPr>
          <p:cNvSpPr txBox="1"/>
          <p:nvPr/>
        </p:nvSpPr>
        <p:spPr>
          <a:xfrm>
            <a:off x="539750" y="5661025"/>
            <a:ext cx="2160588" cy="701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FontTx/>
              <a:buNone/>
            </a:pPr>
            <a:r>
              <a:rPr lang="en-US" altLang="zh-CN" sz="4000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4</a:t>
            </a:r>
            <a:r>
              <a:rPr lang="zh-CN" altLang="en-US" sz="4000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、胜利</a:t>
            </a:r>
            <a:endParaRPr lang="zh-CN" altLang="en-US" sz="4000" b="1" dirty="0"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35846" name="Text Box 6">
            <a:hlinkClick r:id="" action="ppaction://noaction"/>
          </p:cNvPr>
          <p:cNvSpPr txBox="1"/>
          <p:nvPr/>
        </p:nvSpPr>
        <p:spPr>
          <a:xfrm>
            <a:off x="468313" y="4292600"/>
            <a:ext cx="4032250" cy="701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FontTx/>
              <a:buNone/>
            </a:pPr>
            <a:r>
              <a:rPr lang="en-US" altLang="zh-CN" sz="4000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3</a:t>
            </a:r>
            <a:r>
              <a:rPr lang="zh-CN" altLang="en-US" sz="4000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、英雄人物：</a:t>
            </a:r>
            <a:endParaRPr lang="zh-CN" altLang="en-US" sz="4000" b="1" dirty="0"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35847" name="Text Box 7"/>
          <p:cNvSpPr txBox="1"/>
          <p:nvPr/>
        </p:nvSpPr>
        <p:spPr>
          <a:xfrm>
            <a:off x="3059113" y="2565400"/>
            <a:ext cx="2901950" cy="701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FontTx/>
              <a:buNone/>
            </a:pPr>
            <a:r>
              <a:rPr lang="zh-CN" altLang="en-US" sz="4000" b="1" dirty="0">
                <a:solidFill>
                  <a:srgbClr val="660033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五战五捷</a:t>
            </a:r>
            <a:endParaRPr lang="zh-CN" altLang="en-US" sz="4000" b="1" dirty="0">
              <a:solidFill>
                <a:srgbClr val="660033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35848" name="Text Box 8">
            <a:hlinkClick r:id="rId4" action="ppaction://hlinksldjump"/>
          </p:cNvPr>
          <p:cNvSpPr txBox="1"/>
          <p:nvPr/>
        </p:nvSpPr>
        <p:spPr>
          <a:xfrm>
            <a:off x="2987675" y="3357563"/>
            <a:ext cx="3189288" cy="701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FontTx/>
              <a:buNone/>
            </a:pPr>
            <a:r>
              <a:rPr lang="zh-CN" altLang="en-US" sz="4000" b="1" dirty="0">
                <a:solidFill>
                  <a:srgbClr val="660033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上甘岭战役</a:t>
            </a:r>
            <a:endParaRPr lang="zh-CN" altLang="en-US" sz="4000" b="1" dirty="0">
              <a:solidFill>
                <a:srgbClr val="660033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35849" name="Text Box 9"/>
          <p:cNvSpPr txBox="1"/>
          <p:nvPr/>
        </p:nvSpPr>
        <p:spPr>
          <a:xfrm>
            <a:off x="4067175" y="4221163"/>
            <a:ext cx="2395538" cy="701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FontTx/>
              <a:buNone/>
            </a:pPr>
            <a:r>
              <a:rPr lang="zh-CN" altLang="en-US" sz="4000" b="1" dirty="0">
                <a:solidFill>
                  <a:srgbClr val="660033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黄继光</a:t>
            </a:r>
            <a:endParaRPr lang="zh-CN" altLang="en-US" sz="4000" b="1" dirty="0">
              <a:solidFill>
                <a:srgbClr val="660033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35850" name="Text Box 10"/>
          <p:cNvSpPr txBox="1"/>
          <p:nvPr/>
        </p:nvSpPr>
        <p:spPr>
          <a:xfrm>
            <a:off x="4140200" y="5013325"/>
            <a:ext cx="1747838" cy="701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FontTx/>
              <a:buNone/>
            </a:pPr>
            <a:r>
              <a:rPr lang="zh-CN" altLang="en-US" sz="4000" b="1" dirty="0">
                <a:solidFill>
                  <a:srgbClr val="660033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邱少云</a:t>
            </a:r>
            <a:endParaRPr lang="zh-CN" altLang="en-US" sz="4000" b="1" dirty="0">
              <a:solidFill>
                <a:srgbClr val="660033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35851" name="Text Box 11"/>
          <p:cNvSpPr txBox="1"/>
          <p:nvPr/>
        </p:nvSpPr>
        <p:spPr>
          <a:xfrm>
            <a:off x="3924300" y="1557338"/>
            <a:ext cx="2540000" cy="701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FontTx/>
              <a:buNone/>
            </a:pPr>
            <a:r>
              <a:rPr lang="en-US" altLang="zh-CN" sz="4000" b="1" dirty="0">
                <a:solidFill>
                  <a:srgbClr val="660033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1950.10</a:t>
            </a:r>
            <a:endParaRPr lang="en-US" altLang="zh-CN" sz="4000" b="1" dirty="0">
              <a:solidFill>
                <a:srgbClr val="660033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pic>
        <p:nvPicPr>
          <p:cNvPr id="17421" name="Picture 12" descr="gif005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659563" y="1412875"/>
            <a:ext cx="935037" cy="93503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7422" name="Picture 13" descr="gif005">
            <a:hlinkClick r:id="rId7" action="ppaction://hlinksldjump"/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084888" y="2781300"/>
            <a:ext cx="935037" cy="93503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7423" name="Picture 14" descr="gif005">
            <a:hlinkClick r:id="rId8" action="ppaction://hlinksldjump"/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227763" y="4508500"/>
            <a:ext cx="935037" cy="93503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7424" name="Picture 16" descr="gif005">
            <a:hlinkClick r:id="rId9" action="ppaction://hlinksldjump"/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203575" y="5516563"/>
            <a:ext cx="935038" cy="935037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58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58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0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58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58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0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58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58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0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58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58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0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58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58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0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58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58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0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58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58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0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58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58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0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58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58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0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58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58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0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2" grpId="0"/>
      <p:bldP spid="35843" grpId="0"/>
      <p:bldP spid="35844" grpId="0"/>
      <p:bldP spid="35845" grpId="0"/>
      <p:bldP spid="35846" grpId="0"/>
      <p:bldP spid="35847" grpId="0"/>
      <p:bldP spid="35848" grpId="0"/>
      <p:bldP spid="35849" grpId="0"/>
      <p:bldP spid="35850" grpId="0"/>
      <p:bldP spid="35851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pic>
        <p:nvPicPr>
          <p:cNvPr id="18434" name="Picture 2" descr="1950年10月19日黄昏，中国人民志愿军渡过鸭绿江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116013" y="620713"/>
            <a:ext cx="6911975" cy="4891087"/>
          </a:xfrm>
          <a:prstGeom prst="rect">
            <a:avLst/>
          </a:prstGeom>
          <a:noFill/>
          <a:ln w="9525" cap="flat" cmpd="sng">
            <a:solidFill>
              <a:srgbClr val="FF6600"/>
            </a:solidFill>
            <a:prstDash val="solid"/>
            <a:miter/>
            <a:headEnd type="none" w="med" len="med"/>
            <a:tailEnd type="none" w="med" len="med"/>
          </a:ln>
        </p:spPr>
      </p:pic>
      <p:sp>
        <p:nvSpPr>
          <p:cNvPr id="18435" name="Rectangle 3"/>
          <p:cNvSpPr/>
          <p:nvPr/>
        </p:nvSpPr>
        <p:spPr>
          <a:xfrm>
            <a:off x="1116013" y="5667375"/>
            <a:ext cx="7199312" cy="11906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FontTx/>
              <a:buNone/>
            </a:pPr>
            <a:r>
              <a:rPr lang="en-US" altLang="zh-CN" sz="3600" b="1" dirty="0">
                <a:latin typeface="隶书" panose="02010509060101010101" pitchFamily="49" charset="-122"/>
                <a:ea typeface="隶书" panose="02010509060101010101" pitchFamily="49" charset="-122"/>
              </a:rPr>
              <a:t>1950</a:t>
            </a:r>
            <a:r>
              <a:rPr lang="zh-CN" altLang="en-US" sz="3600" b="1" dirty="0">
                <a:latin typeface="隶书" panose="02010509060101010101" pitchFamily="49" charset="-122"/>
                <a:ea typeface="隶书" panose="02010509060101010101" pitchFamily="49" charset="-122"/>
              </a:rPr>
              <a:t>年</a:t>
            </a:r>
            <a:r>
              <a:rPr lang="en-US" altLang="zh-CN" sz="3600" b="1" dirty="0">
                <a:latin typeface="隶书" panose="02010509060101010101" pitchFamily="49" charset="-122"/>
                <a:ea typeface="隶书" panose="02010509060101010101" pitchFamily="49" charset="-122"/>
              </a:rPr>
              <a:t>10</a:t>
            </a:r>
            <a:r>
              <a:rPr lang="zh-CN" altLang="en-US" sz="3600" b="1" dirty="0">
                <a:latin typeface="隶书" panose="02010509060101010101" pitchFamily="49" charset="-122"/>
                <a:ea typeface="隶书" panose="02010509060101010101" pitchFamily="49" charset="-122"/>
              </a:rPr>
              <a:t>月</a:t>
            </a:r>
            <a:r>
              <a:rPr lang="en-US" altLang="zh-CN" sz="3600" b="1" dirty="0">
                <a:latin typeface="隶书" panose="02010509060101010101" pitchFamily="49" charset="-122"/>
                <a:ea typeface="隶书" panose="02010509060101010101" pitchFamily="49" charset="-122"/>
              </a:rPr>
              <a:t>19</a:t>
            </a:r>
            <a:r>
              <a:rPr lang="zh-CN" altLang="en-US" sz="3600" b="1" dirty="0">
                <a:latin typeface="隶书" panose="02010509060101010101" pitchFamily="49" charset="-122"/>
                <a:ea typeface="隶书" panose="02010509060101010101" pitchFamily="49" charset="-122"/>
              </a:rPr>
              <a:t>日，中国人民志愿军秘密跨过鸭绿江，赴朝参战。</a:t>
            </a:r>
            <a:endParaRPr lang="zh-CN" altLang="en-US" sz="3600" b="1" dirty="0"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pic>
        <p:nvPicPr>
          <p:cNvPr id="18436" name="Picture 4" descr="中华武圣——彭德怀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0825" y="188913"/>
            <a:ext cx="2195513" cy="2906712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pic>
        <p:nvPicPr>
          <p:cNvPr id="19458" name="Picture 4" descr="图片2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9459" name="Picture 2" descr="志愿军誓师大会003"/>
          <p:cNvPicPr>
            <a:picLocks noChangeAspect="1"/>
          </p:cNvPicPr>
          <p:nvPr/>
        </p:nvPicPr>
        <p:blipFill>
          <a:blip r:embed="rId2"/>
          <a:srcRect t="8458"/>
          <a:stretch>
            <a:fillRect/>
          </a:stretch>
        </p:blipFill>
        <p:spPr>
          <a:xfrm>
            <a:off x="755650" y="404813"/>
            <a:ext cx="7489825" cy="5400675"/>
          </a:xfrm>
          <a:prstGeom prst="rect">
            <a:avLst/>
          </a:prstGeom>
          <a:noFill/>
          <a:ln w="76200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</p:pic>
      <p:sp>
        <p:nvSpPr>
          <p:cNvPr id="19460" name="Rectangle 3"/>
          <p:cNvSpPr/>
          <p:nvPr/>
        </p:nvSpPr>
        <p:spPr>
          <a:xfrm>
            <a:off x="2195513" y="5949950"/>
            <a:ext cx="4648200" cy="762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FontTx/>
              <a:buNone/>
            </a:pPr>
            <a:r>
              <a:rPr lang="zh-CN" altLang="en-US" sz="4400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志愿军誓师大会</a:t>
            </a:r>
            <a:endParaRPr lang="zh-CN" altLang="en-US" sz="4400" b="1" dirty="0"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</p:spTree>
  </p:cSld>
  <p:clrMapOvr>
    <a:masterClrMapping/>
  </p:clrMapOvr>
  <p:transition spd="med">
    <p:zoom/>
    <p:sndAc>
      <p:stSnd>
        <p:snd r:embed="rId3" name="camera.wav"/>
      </p:stSnd>
    </p:sndAc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pic>
        <p:nvPicPr>
          <p:cNvPr id="20482" name="Picture 2" descr="彭德怀率先进入朝鲜与金日成商谈作战问题。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27088" y="404813"/>
            <a:ext cx="7345362" cy="4724400"/>
          </a:xfrm>
          <a:prstGeom prst="rect">
            <a:avLst/>
          </a:prstGeom>
          <a:noFill/>
          <a:ln w="76200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</p:pic>
      <p:sp>
        <p:nvSpPr>
          <p:cNvPr id="20483" name="Rectangle 3"/>
          <p:cNvSpPr/>
          <p:nvPr/>
        </p:nvSpPr>
        <p:spPr>
          <a:xfrm>
            <a:off x="1042988" y="5229225"/>
            <a:ext cx="7705725" cy="14319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FontTx/>
              <a:buNone/>
            </a:pPr>
            <a:r>
              <a:rPr lang="en-US" altLang="zh-CN" sz="4400" b="1" dirty="0">
                <a:solidFill>
                  <a:srgbClr val="FFFF66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   </a:t>
            </a:r>
            <a:r>
              <a:rPr lang="zh-CN" altLang="en-US" sz="4400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彭德怀率先进入朝鲜与金日成商谈作战问题。</a:t>
            </a:r>
            <a:endParaRPr lang="zh-CN" altLang="en-US" sz="4400" b="1" dirty="0"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pic>
        <p:nvPicPr>
          <p:cNvPr id="16390" name="Picture 6" descr="中国人民志愿军徽标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43888" y="6308725"/>
            <a:ext cx="719137" cy="4318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med">
    <p:zoom/>
    <p:sndAc>
      <p:stSnd>
        <p:snd r:embed="rId4" name="camera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63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63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pic>
        <p:nvPicPr>
          <p:cNvPr id="21506" name="Picture 7" descr="图片2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539750" y="0"/>
            <a:ext cx="3240088" cy="1268413"/>
          </a:xfrm>
        </p:spPr>
        <p:txBody>
          <a:bodyPr vert="horz" wrap="square" lIns="91440" tIns="45720" rIns="91440" bIns="45720" numCol="1" rtlCol="0" anchor="ctr" anchorCtr="0" compatLnSpc="1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44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上甘岭战役</a:t>
            </a:r>
            <a:endParaRPr kumimoji="0" lang="zh-CN" altLang="en-US" sz="4400" b="1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+mj-lt"/>
              <a:ea typeface="+mj-ea"/>
              <a:cs typeface="+mj-cs"/>
              <a:hlinkClick r:id="rId2" action="ppaction://hlinkfile"/>
            </a:endParaRPr>
          </a:p>
        </p:txBody>
      </p:sp>
      <p:pic>
        <p:nvPicPr>
          <p:cNvPr id="21508" name="Picture 4" descr="JSSHG473"/>
          <p:cNvPicPr>
            <a:picLocks noGrp="1" noChangeAspect="1"/>
          </p:cNvPicPr>
          <p:nvPr>
            <p:ph sz="quarter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107950" y="1125538"/>
            <a:ext cx="4537075" cy="3960812"/>
          </a:xfrm>
          <a:ln/>
        </p:spPr>
      </p:pic>
      <p:pic>
        <p:nvPicPr>
          <p:cNvPr id="17416" name="Picture 8" descr="中国人民志愿军徽标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101013" y="6237288"/>
            <a:ext cx="719137" cy="4318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1510" name="Picture 11" descr="上甘岭战役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716463" y="2276475"/>
            <a:ext cx="4284662" cy="360045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74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4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pic>
        <p:nvPicPr>
          <p:cNvPr id="19458" name="Picture 2" descr="JS087378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71550" y="1773238"/>
            <a:ext cx="3871913" cy="4321175"/>
          </a:xfrm>
          <a:prstGeom prst="rect">
            <a:avLst/>
          </a:prstGeom>
          <a:noFill/>
          <a:ln w="38100" cap="flat" cmpd="sng">
            <a:solidFill>
              <a:schemeClr val="tx2"/>
            </a:solidFill>
            <a:prstDash val="solid"/>
            <a:miter/>
            <a:headEnd type="none" w="med" len="med"/>
            <a:tailEnd type="none" w="med" len="med"/>
          </a:ln>
        </p:spPr>
      </p:pic>
      <p:sp>
        <p:nvSpPr>
          <p:cNvPr id="19459" name="Text Box 3"/>
          <p:cNvSpPr txBox="1"/>
          <p:nvPr/>
        </p:nvSpPr>
        <p:spPr>
          <a:xfrm>
            <a:off x="539750" y="476250"/>
            <a:ext cx="8064500" cy="641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FontTx/>
              <a:buNone/>
            </a:pPr>
            <a:r>
              <a:rPr lang="zh-CN" altLang="en-US" sz="3600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黄继光</a:t>
            </a:r>
            <a:r>
              <a:rPr lang="en-US" altLang="zh-CN" sz="3600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(1930—1952</a:t>
            </a:r>
            <a:r>
              <a:rPr lang="zh-CN" altLang="en-US" sz="3600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年</a:t>
            </a:r>
            <a:r>
              <a:rPr lang="en-US" altLang="zh-CN" sz="3600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) </a:t>
            </a:r>
            <a:r>
              <a:rPr lang="zh-CN" altLang="en-US" sz="3600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四川中江人。</a:t>
            </a:r>
            <a:endParaRPr lang="zh-CN" altLang="en-US" sz="3600" b="1" dirty="0"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19460" name="Text Box 4"/>
          <p:cNvSpPr txBox="1"/>
          <p:nvPr/>
        </p:nvSpPr>
        <p:spPr>
          <a:xfrm>
            <a:off x="5219700" y="2420938"/>
            <a:ext cx="3398838" cy="33877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FontTx/>
              <a:buNone/>
            </a:pPr>
            <a:r>
              <a:rPr lang="en-US" altLang="zh-CN" sz="2000" b="1" dirty="0">
                <a:solidFill>
                  <a:srgbClr val="FFFF66"/>
                </a:solidFill>
                <a:latin typeface="Arial" panose="020B0604020202020204" pitchFamily="34" charset="0"/>
              </a:rPr>
              <a:t>       </a:t>
            </a:r>
            <a:r>
              <a:rPr lang="zh-CN" altLang="en-US" sz="3600" b="1" dirty="0">
                <a:latin typeface="Arial" panose="020B0604020202020204" pitchFamily="34" charset="0"/>
                <a:ea typeface="华文中宋" panose="02010600040101010101" pitchFamily="2" charset="-122"/>
              </a:rPr>
              <a:t>黄继光在上甘岭战役中，用胸膛堵住敌人的机枪口，掩护部队前进而英勇牺牲。</a:t>
            </a:r>
            <a:endParaRPr lang="zh-CN" altLang="zh-CN" sz="3600" b="1" dirty="0">
              <a:latin typeface="Arial" panose="020B0604020202020204" pitchFamily="34" charset="0"/>
              <a:ea typeface="华文中宋" panose="0201060004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94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94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>
                                            <p:txEl>
                                              <p:charRg st="0" end="4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19460">
                                            <p:txEl>
                                              <p:charRg st="0" end="4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9" grpId="0"/>
      <p:bldP spid="19460" grpId="0" build="allAtOnce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pic>
        <p:nvPicPr>
          <p:cNvPr id="5122" name="Picture 6" descr="图片2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6866" name="Text Box 2">
            <a:hlinkClick r:id="rId2" action="ppaction://hlinksldjump"/>
          </p:cNvPr>
          <p:cNvSpPr txBox="1"/>
          <p:nvPr/>
        </p:nvSpPr>
        <p:spPr>
          <a:xfrm>
            <a:off x="827088" y="2060575"/>
            <a:ext cx="3240087" cy="701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FontTx/>
              <a:buNone/>
            </a:pPr>
            <a:r>
              <a:rPr lang="zh-CN" altLang="en-US" sz="4000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一、原因：</a:t>
            </a:r>
            <a:endParaRPr lang="zh-CN" altLang="en-US" sz="4000" b="1" dirty="0"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36867" name="Text Box 3">
            <a:hlinkClick r:id="rId3" action="ppaction://hlinksldjump"/>
          </p:cNvPr>
          <p:cNvSpPr txBox="1"/>
          <p:nvPr/>
        </p:nvSpPr>
        <p:spPr>
          <a:xfrm>
            <a:off x="900113" y="3357563"/>
            <a:ext cx="7489825" cy="701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FontTx/>
              <a:buNone/>
            </a:pPr>
            <a:r>
              <a:rPr lang="zh-CN" altLang="en-US" sz="4000" b="1" dirty="0">
                <a:solidFill>
                  <a:srgbClr val="660033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美侵略活动严重威胁中国安全</a:t>
            </a:r>
            <a:endParaRPr lang="zh-CN" altLang="en-US" sz="4000" b="1" dirty="0">
              <a:solidFill>
                <a:srgbClr val="660033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36868" name="Text Box 4">
            <a:hlinkClick r:id="" action="ppaction://noaction"/>
          </p:cNvPr>
          <p:cNvSpPr txBox="1"/>
          <p:nvPr/>
        </p:nvSpPr>
        <p:spPr>
          <a:xfrm>
            <a:off x="900113" y="4652963"/>
            <a:ext cx="7416800" cy="701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FontTx/>
              <a:buNone/>
            </a:pPr>
            <a:r>
              <a:rPr lang="zh-CN" altLang="en-US" sz="4000" b="1" dirty="0">
                <a:solidFill>
                  <a:srgbClr val="660033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朝鲜民主主义人民共和国请求</a:t>
            </a:r>
            <a:endParaRPr lang="zh-CN" altLang="en-US" sz="4000" b="1" dirty="0">
              <a:solidFill>
                <a:srgbClr val="660033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36869" name="Text Box 5"/>
          <p:cNvSpPr txBox="1"/>
          <p:nvPr/>
        </p:nvSpPr>
        <p:spPr>
          <a:xfrm>
            <a:off x="468313" y="692150"/>
            <a:ext cx="6769100" cy="762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marL="457200" indent="-457200" algn="ctr"/>
            <a:r>
              <a:rPr lang="zh-CN" altLang="en-US" sz="4400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抗美援朝（</a:t>
            </a:r>
            <a:r>
              <a:rPr lang="en-US" altLang="zh-CN" sz="4400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1950</a:t>
            </a:r>
            <a:r>
              <a:rPr lang="zh-CN" altLang="en-US" sz="4400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－</a:t>
            </a:r>
            <a:r>
              <a:rPr lang="en-US" altLang="zh-CN" sz="4400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1953</a:t>
            </a:r>
            <a:r>
              <a:rPr lang="zh-CN" altLang="en-US" sz="4400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）</a:t>
            </a:r>
            <a:endParaRPr lang="zh-CN" altLang="en-US" sz="4400" b="1" dirty="0"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pic>
        <p:nvPicPr>
          <p:cNvPr id="36871" name="Picture 7" descr="中国人民志愿军徽标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243888" y="6308725"/>
            <a:ext cx="719137" cy="4318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68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68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68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68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68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68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68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68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68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68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6" grpId="0"/>
      <p:bldP spid="36867" grpId="0"/>
      <p:bldP spid="36868" grpId="0"/>
      <p:bldP spid="36869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pic>
        <p:nvPicPr>
          <p:cNvPr id="20482" name="Picture 2" descr="JS08737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23850" y="2205038"/>
            <a:ext cx="4679950" cy="374491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0483" name="Text Box 3"/>
          <p:cNvSpPr txBox="1"/>
          <p:nvPr/>
        </p:nvSpPr>
        <p:spPr>
          <a:xfrm>
            <a:off x="5364163" y="2060575"/>
            <a:ext cx="3389312" cy="3937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FontTx/>
              <a:buNone/>
            </a:pPr>
            <a:r>
              <a:rPr lang="en-US" altLang="zh-CN" sz="3600" b="1" dirty="0">
                <a:solidFill>
                  <a:srgbClr val="FFFF66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   </a:t>
            </a:r>
            <a:r>
              <a:rPr lang="zh-CN" altLang="en-US" sz="3600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邱少云在潜伏时，为了保证战斗胜利和部队的安全，严守纪律，在烈火中纹丝不动，直至壮烈牺牲。</a:t>
            </a:r>
            <a:endParaRPr lang="zh-CN" altLang="zh-CN" sz="3600" b="1" dirty="0"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20484" name="Text Box 4"/>
          <p:cNvSpPr txBox="1"/>
          <p:nvPr/>
        </p:nvSpPr>
        <p:spPr>
          <a:xfrm>
            <a:off x="611188" y="620713"/>
            <a:ext cx="8064500" cy="641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FontTx/>
              <a:buNone/>
            </a:pPr>
            <a:r>
              <a:rPr lang="zh-CN" altLang="en-US" sz="3600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邱少云</a:t>
            </a:r>
            <a:r>
              <a:rPr lang="en-US" altLang="zh-CN" sz="3600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(1931—1952</a:t>
            </a:r>
            <a:r>
              <a:rPr lang="zh-CN" altLang="en-US" sz="3600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年</a:t>
            </a:r>
            <a:r>
              <a:rPr lang="en-US" altLang="zh-CN" sz="3600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)  </a:t>
            </a:r>
            <a:r>
              <a:rPr lang="zh-CN" altLang="en-US" sz="3600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四川铜梁人。</a:t>
            </a:r>
            <a:endParaRPr lang="zh-CN" altLang="en-US" sz="3600" b="1" dirty="0"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04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4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204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3" grpId="0"/>
      <p:bldP spid="2048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24578" name="Rectangle 4"/>
          <p:cNvSpPr/>
          <p:nvPr/>
        </p:nvSpPr>
        <p:spPr>
          <a:xfrm>
            <a:off x="395288" y="895350"/>
            <a:ext cx="8280400" cy="5035550"/>
          </a:xfrm>
          <a:prstGeom prst="rect">
            <a:avLst/>
          </a:prstGeom>
          <a:noFill/>
          <a:ln w="9525">
            <a:noFill/>
          </a:ln>
        </p:spPr>
        <p:txBody>
          <a:bodyPr anchor="ctr">
            <a:spAutoFit/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FontTx/>
              <a:buNone/>
            </a:pPr>
            <a:r>
              <a:rPr lang="en-US" altLang="zh-CN" sz="3600" b="1" dirty="0">
                <a:latin typeface="Arial" panose="020B0604020202020204" pitchFamily="34" charset="0"/>
              </a:rPr>
              <a:t>     </a:t>
            </a:r>
            <a:r>
              <a:rPr lang="zh-CN" altLang="en-US" sz="3600" b="1" dirty="0">
                <a:latin typeface="宋体" panose="02010600030101010101" pitchFamily="2" charset="-122"/>
              </a:rPr>
              <a:t>为了夺取抗美援朝战争的胜利，中国人民志愿军广大指战员不怕牺牲，浴血奋战，前赴后继，许多英雄儿女的鲜血洒在了朝鲜的土地上。在抗美援朝战争中壮烈牺牲和光荣负伤者共</a:t>
            </a:r>
            <a:r>
              <a:rPr lang="en-US" altLang="zh-CN" sz="3600" b="1" u="sng" dirty="0">
                <a:solidFill>
                  <a:srgbClr val="CC0000"/>
                </a:solidFill>
                <a:latin typeface="宋体" panose="02010600030101010101" pitchFamily="2" charset="-122"/>
              </a:rPr>
              <a:t>36</a:t>
            </a:r>
            <a:r>
              <a:rPr lang="zh-CN" altLang="en-US" sz="3600" b="1" u="sng" dirty="0">
                <a:solidFill>
                  <a:srgbClr val="CC0000"/>
                </a:solidFill>
                <a:latin typeface="宋体" panose="02010600030101010101" pitchFamily="2" charset="-122"/>
              </a:rPr>
              <a:t>万</a:t>
            </a:r>
            <a:r>
              <a:rPr lang="zh-CN" altLang="en-US" sz="3600" b="1" dirty="0">
                <a:latin typeface="宋体" panose="02010600030101010101" pitchFamily="2" charset="-122"/>
              </a:rPr>
              <a:t>余人，其中有</a:t>
            </a:r>
            <a:r>
              <a:rPr lang="en-US" altLang="zh-CN" sz="3600" b="1" u="sng" dirty="0">
                <a:solidFill>
                  <a:srgbClr val="CC0000"/>
                </a:solidFill>
                <a:latin typeface="宋体" panose="02010600030101010101" pitchFamily="2" charset="-122"/>
              </a:rPr>
              <a:t>14</a:t>
            </a:r>
            <a:r>
              <a:rPr lang="zh-CN" altLang="en-US" sz="3600" b="1" u="sng" dirty="0">
                <a:solidFill>
                  <a:srgbClr val="CC0000"/>
                </a:solidFill>
                <a:latin typeface="宋体" panose="02010600030101010101" pitchFamily="2" charset="-122"/>
              </a:rPr>
              <a:t>万</a:t>
            </a:r>
            <a:r>
              <a:rPr lang="zh-CN" altLang="en-US" sz="3600" b="1" dirty="0">
                <a:latin typeface="宋体" panose="02010600030101010101" pitchFamily="2" charset="-122"/>
              </a:rPr>
              <a:t>人长眠在异国他乡</a:t>
            </a:r>
            <a:r>
              <a:rPr lang="en-US" altLang="zh-CN" sz="3600" b="1" dirty="0">
                <a:latin typeface="宋体" panose="02010600030101010101" pitchFamily="2" charset="-122"/>
              </a:rPr>
              <a:t>(</a:t>
            </a:r>
            <a:r>
              <a:rPr lang="zh-CN" altLang="en-US" sz="3600" b="1" dirty="0">
                <a:latin typeface="宋体" panose="02010600030101010101" pitchFamily="2" charset="-122"/>
              </a:rPr>
              <a:t>在战斗中牺牲</a:t>
            </a:r>
            <a:r>
              <a:rPr lang="en-US" altLang="zh-CN" sz="3600" b="1" u="sng" dirty="0">
                <a:solidFill>
                  <a:srgbClr val="CC0000"/>
                </a:solidFill>
                <a:latin typeface="宋体" panose="02010600030101010101" pitchFamily="2" charset="-122"/>
              </a:rPr>
              <a:t>11.5</a:t>
            </a:r>
            <a:r>
              <a:rPr lang="zh-CN" altLang="en-US" sz="3600" b="1" dirty="0">
                <a:latin typeface="宋体" panose="02010600030101010101" pitchFamily="2" charset="-122"/>
              </a:rPr>
              <a:t>万余人，事故伤亡和病故等非战斗伤亡</a:t>
            </a:r>
            <a:r>
              <a:rPr lang="en-US" altLang="zh-CN" sz="3600" b="1" u="sng" dirty="0">
                <a:solidFill>
                  <a:srgbClr val="CC0000"/>
                </a:solidFill>
                <a:latin typeface="宋体" panose="02010600030101010101" pitchFamily="2" charset="-122"/>
              </a:rPr>
              <a:t>2.5</a:t>
            </a:r>
            <a:r>
              <a:rPr lang="zh-CN" altLang="en-US" sz="3600" b="1" u="sng" dirty="0">
                <a:solidFill>
                  <a:srgbClr val="CC0000"/>
                </a:solidFill>
                <a:latin typeface="宋体" panose="02010600030101010101" pitchFamily="2" charset="-122"/>
              </a:rPr>
              <a:t>万</a:t>
            </a:r>
            <a:r>
              <a:rPr lang="zh-CN" altLang="en-US" sz="3600" b="1" dirty="0">
                <a:latin typeface="宋体" panose="02010600030101010101" pitchFamily="2" charset="-122"/>
              </a:rPr>
              <a:t>余人</a:t>
            </a:r>
            <a:r>
              <a:rPr lang="en-US" altLang="zh-CN" sz="3600" b="1" dirty="0">
                <a:latin typeface="宋体" panose="02010600030101010101" pitchFamily="2" charset="-122"/>
              </a:rPr>
              <a:t>)</a:t>
            </a:r>
            <a:r>
              <a:rPr lang="zh-CN" altLang="en-US" sz="3600" b="1" dirty="0">
                <a:latin typeface="宋体" panose="02010600030101010101" pitchFamily="2" charset="-122"/>
              </a:rPr>
              <a:t>，在战斗中 负伤</a:t>
            </a:r>
            <a:r>
              <a:rPr lang="en-US" altLang="zh-CN" sz="3600" b="1" u="sng" dirty="0">
                <a:solidFill>
                  <a:srgbClr val="CC0000"/>
                </a:solidFill>
                <a:latin typeface="宋体" panose="02010600030101010101" pitchFamily="2" charset="-122"/>
              </a:rPr>
              <a:t>22.1</a:t>
            </a:r>
            <a:r>
              <a:rPr lang="zh-CN" altLang="en-US" sz="3600" b="1" u="sng" dirty="0">
                <a:solidFill>
                  <a:srgbClr val="CC0000"/>
                </a:solidFill>
                <a:latin typeface="宋体" panose="02010600030101010101" pitchFamily="2" charset="-122"/>
              </a:rPr>
              <a:t>万</a:t>
            </a:r>
            <a:r>
              <a:rPr lang="zh-CN" altLang="en-US" sz="3600" b="1" dirty="0">
                <a:latin typeface="宋体" panose="02010600030101010101" pitchFamily="2" charset="-122"/>
              </a:rPr>
              <a:t>余人，失踪、被俘</a:t>
            </a:r>
            <a:r>
              <a:rPr lang="en-US" altLang="zh-CN" sz="3600" b="1" u="sng" dirty="0">
                <a:solidFill>
                  <a:srgbClr val="CC0000"/>
                </a:solidFill>
                <a:latin typeface="宋体" panose="02010600030101010101" pitchFamily="2" charset="-122"/>
              </a:rPr>
              <a:t>2.9</a:t>
            </a:r>
            <a:r>
              <a:rPr lang="zh-CN" altLang="en-US" sz="3600" b="1" u="sng" dirty="0">
                <a:solidFill>
                  <a:srgbClr val="CC0000"/>
                </a:solidFill>
                <a:latin typeface="宋体" panose="02010600030101010101" pitchFamily="2" charset="-122"/>
              </a:rPr>
              <a:t>万</a:t>
            </a:r>
            <a:r>
              <a:rPr lang="zh-CN" altLang="en-US" sz="3600" b="1" dirty="0">
                <a:latin typeface="宋体" panose="02010600030101010101" pitchFamily="2" charset="-122"/>
              </a:rPr>
              <a:t>余人。 </a:t>
            </a:r>
            <a:endParaRPr lang="zh-CN" altLang="en-US" sz="3600" b="1" dirty="0">
              <a:latin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pic>
        <p:nvPicPr>
          <p:cNvPr id="25602" name="Picture 6" descr="图片2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1507" name="Text Box 3"/>
          <p:cNvSpPr txBox="1"/>
          <p:nvPr/>
        </p:nvSpPr>
        <p:spPr>
          <a:xfrm>
            <a:off x="468313" y="5805488"/>
            <a:ext cx="8066087" cy="5794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eaLnBrk="1" hangingPunct="1">
              <a:spcBef>
                <a:spcPct val="50000"/>
              </a:spcBef>
              <a:buFontTx/>
              <a:buNone/>
            </a:pPr>
            <a:r>
              <a:rPr lang="zh-CN" altLang="en-US" b="1" dirty="0">
                <a:latin typeface="Times New Roman" panose="02020603050405020304" pitchFamily="18" charset="0"/>
                <a:ea typeface="华文中宋" panose="02010600040101010101" pitchFamily="2" charset="-122"/>
              </a:rPr>
              <a:t>毛泽东的儿子毛岸英长眠于朝鲜的大地上</a:t>
            </a:r>
            <a:endParaRPr lang="zh-CN" altLang="en-US" b="1" dirty="0">
              <a:latin typeface="Times New Roman" panose="02020603050405020304" pitchFamily="18" charset="0"/>
              <a:ea typeface="华文中宋" panose="02010600040101010101" pitchFamily="2" charset="-122"/>
            </a:endParaRPr>
          </a:p>
        </p:txBody>
      </p:sp>
      <p:pic>
        <p:nvPicPr>
          <p:cNvPr id="21508" name="Picture 4" descr="毛泽东的儿子毛岸英成了“第一个志愿兵”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850" y="1484313"/>
            <a:ext cx="3889375" cy="3462337"/>
          </a:xfrm>
          <a:prstGeom prst="rect">
            <a:avLst/>
          </a:prstGeom>
          <a:noFill/>
          <a:ln w="9525" cap="flat" cmpd="sng">
            <a:solidFill>
              <a:srgbClr val="FFFF00"/>
            </a:solidFill>
            <a:prstDash val="solid"/>
            <a:miter/>
            <a:headEnd type="none" w="med" len="med"/>
            <a:tailEnd type="none" w="med" len="med"/>
          </a:ln>
        </p:spPr>
      </p:pic>
      <p:pic>
        <p:nvPicPr>
          <p:cNvPr id="21515" name="Picture 11" descr="青山处处埋忠骨：毛岸英尸骨为何没运回国内安葬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00563" y="620713"/>
            <a:ext cx="3455987" cy="5040312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15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15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15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15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charRg st="0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1507">
                                            <p:txEl>
                                              <p:charRg st="0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1507">
                                            <p:txEl>
                                              <p:charRg st="0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grpSp>
        <p:nvGrpSpPr>
          <p:cNvPr id="26626" name="Group 2"/>
          <p:cNvGrpSpPr/>
          <p:nvPr/>
        </p:nvGrpSpPr>
        <p:grpSpPr>
          <a:xfrm>
            <a:off x="311150" y="687388"/>
            <a:ext cx="8497888" cy="5118100"/>
            <a:chOff x="0" y="-45"/>
            <a:chExt cx="6857" cy="402"/>
          </a:xfrm>
        </p:grpSpPr>
        <p:sp>
          <p:nvSpPr>
            <p:cNvPr id="26628" name="Rectangle 3"/>
            <p:cNvSpPr/>
            <p:nvPr/>
          </p:nvSpPr>
          <p:spPr>
            <a:xfrm>
              <a:off x="0" y="0"/>
              <a:ext cx="5530" cy="0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>
              <a:lvl1pPr marL="342900" indent="-342900" algn="l" rtl="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rtl="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rtl="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rtl="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eaLnBrk="1" hangingPunct="1">
                <a:spcBef>
                  <a:spcPct val="0"/>
                </a:spcBef>
                <a:buFontTx/>
                <a:buNone/>
              </a:pPr>
              <a:endParaRPr lang="zh-CN" altLang="en-US" sz="1800" dirty="0">
                <a:latin typeface="Arial" panose="020B0604020202020204" pitchFamily="34" charset="0"/>
              </a:endParaRPr>
            </a:p>
          </p:txBody>
        </p:sp>
        <p:sp>
          <p:nvSpPr>
            <p:cNvPr id="26629" name="Rectangle 4"/>
            <p:cNvSpPr/>
            <p:nvPr/>
          </p:nvSpPr>
          <p:spPr>
            <a:xfrm>
              <a:off x="0" y="-45"/>
              <a:ext cx="6857" cy="402"/>
            </a:xfrm>
            <a:prstGeom prst="rect">
              <a:avLst/>
            </a:prstGeom>
            <a:solidFill>
              <a:schemeClr val="bg1"/>
            </a:solidFill>
            <a:ln w="9525" cap="flat" cmpd="sng">
              <a:solidFill>
                <a:schemeClr val="bg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/>
            <a:lstStyle>
              <a:lvl1pPr marL="342900" indent="-342900" algn="l" rtl="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rtl="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rtl="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rtl="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eaLnBrk="1" hangingPunct="1">
                <a:spcBef>
                  <a:spcPct val="0"/>
                </a:spcBef>
                <a:buFontTx/>
                <a:buNone/>
              </a:pPr>
              <a:r>
                <a:rPr lang="en-US" altLang="zh-CN" sz="2800" dirty="0">
                  <a:solidFill>
                    <a:srgbClr val="0000CC"/>
                  </a:solidFill>
                  <a:latin typeface="Times New Roman" panose="02020603050405020304" pitchFamily="18" charset="0"/>
                </a:rPr>
                <a:t>        “</a:t>
              </a:r>
              <a:r>
                <a:rPr lang="zh-CN" altLang="en-US" sz="2800" b="1" dirty="0">
                  <a:solidFill>
                    <a:srgbClr val="0000CC"/>
                  </a:solidFill>
                  <a:latin typeface="Times New Roman" panose="02020603050405020304" pitchFamily="18" charset="0"/>
                </a:rPr>
                <a:t>亲爱的朋友们，当你坐上早晨第一列电车走向工厂的时候，当你扛上犁耙走向田野的时候，当你喝完一杯豆浆，提着书包走向学校的时候，当你安安静静坐到办公桌前计划这一天工作的时候，当你向孩子嘴里塞着苹果的时候，朋友，你是否意识到你是在幸福之中呢？你也许很惊讶地看我：“</a:t>
              </a:r>
              <a:r>
                <a:rPr lang="zh-CN" altLang="en-US" sz="2800" b="1" dirty="0">
                  <a:solidFill>
                    <a:srgbClr val="FF0000"/>
                  </a:solidFill>
                  <a:latin typeface="Times New Roman" panose="02020603050405020304" pitchFamily="18" charset="0"/>
                </a:rPr>
                <a:t>这是很平常的呀！</a:t>
              </a:r>
              <a:r>
                <a:rPr lang="zh-CN" altLang="en-US" sz="2800" b="1" dirty="0">
                  <a:solidFill>
                    <a:srgbClr val="0000CC"/>
                  </a:solidFill>
                  <a:latin typeface="Times New Roman" panose="02020603050405020304" pitchFamily="18" charset="0"/>
                </a:rPr>
                <a:t>”可是，从朝鲜归来的人，会知道你正生活在幸福中。请你们意识到这是一种幸福吧，因为只有你意识到这一点，你才能更深刻了解我们的战士在朝鲜奋不顾身的原因。朋友！你已经知道了爱我们的祖国，爱我们的领袖，请再深深地爱我们的战士吧，他们确实是我们最可爱的人！”</a:t>
              </a:r>
              <a:endParaRPr lang="zh-CN" altLang="en-US" sz="2800" b="1" dirty="0">
                <a:solidFill>
                  <a:srgbClr val="0000CC"/>
                </a:solidFill>
                <a:latin typeface="Times New Roman" panose="02020603050405020304" pitchFamily="18" charset="0"/>
              </a:endParaRPr>
            </a:p>
          </p:txBody>
        </p:sp>
      </p:grpSp>
      <p:sp>
        <p:nvSpPr>
          <p:cNvPr id="26627" name="Text Box 5"/>
          <p:cNvSpPr txBox="1"/>
          <p:nvPr/>
        </p:nvSpPr>
        <p:spPr>
          <a:xfrm>
            <a:off x="971550" y="5805488"/>
            <a:ext cx="7993063" cy="5191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FontTx/>
              <a:buNone/>
            </a:pPr>
            <a:r>
              <a:rPr lang="en-US" altLang="zh-CN" sz="2400" dirty="0">
                <a:solidFill>
                  <a:srgbClr val="CC0000"/>
                </a:solidFill>
                <a:latin typeface="宋体" panose="02010600030101010101" pitchFamily="2" charset="-122"/>
              </a:rPr>
              <a:t> </a:t>
            </a:r>
            <a:r>
              <a:rPr lang="en-US" altLang="zh-CN" sz="2400" dirty="0">
                <a:solidFill>
                  <a:schemeClr val="bg1"/>
                </a:solidFill>
                <a:latin typeface="Times New Roman" panose="02020603050405020304" pitchFamily="18" charset="0"/>
              </a:rPr>
              <a:t>——</a:t>
            </a:r>
            <a:r>
              <a:rPr lang="zh-CN" altLang="en-US" sz="2800" b="1" dirty="0">
                <a:solidFill>
                  <a:schemeClr val="bg1"/>
                </a:solidFill>
                <a:latin typeface="宋体" panose="02010600030101010101" pitchFamily="2" charset="-122"/>
              </a:rPr>
              <a:t>魏巍的报告文学</a:t>
            </a:r>
            <a:r>
              <a:rPr lang="en-US" altLang="zh-CN" sz="2800" b="1" dirty="0">
                <a:solidFill>
                  <a:schemeClr val="bg1"/>
                </a:solidFill>
                <a:latin typeface="宋体" panose="02010600030101010101" pitchFamily="2" charset="-122"/>
              </a:rPr>
              <a:t>《</a:t>
            </a:r>
            <a:r>
              <a:rPr lang="zh-CN" altLang="en-US" sz="2800" b="1" dirty="0">
                <a:solidFill>
                  <a:schemeClr val="bg1"/>
                </a:solidFill>
                <a:latin typeface="宋体" panose="02010600030101010101" pitchFamily="2" charset="-122"/>
              </a:rPr>
              <a:t>谁是最可爱的人</a:t>
            </a:r>
            <a:r>
              <a:rPr lang="en-US" altLang="zh-CN" sz="2800" b="1" dirty="0">
                <a:solidFill>
                  <a:schemeClr val="bg1"/>
                </a:solidFill>
                <a:latin typeface="宋体" panose="02010600030101010101" pitchFamily="2" charset="-122"/>
              </a:rPr>
              <a:t>》</a:t>
            </a:r>
            <a:r>
              <a:rPr lang="zh-CN" altLang="en-US" sz="2800" b="1" dirty="0">
                <a:solidFill>
                  <a:schemeClr val="bg1"/>
                </a:solidFill>
                <a:latin typeface="宋体" panose="02010600030101010101" pitchFamily="2" charset="-122"/>
              </a:rPr>
              <a:t>节选</a:t>
            </a:r>
            <a:endParaRPr lang="zh-CN" altLang="en-US" sz="2800" b="1" dirty="0">
              <a:solidFill>
                <a:schemeClr val="bg1"/>
              </a:solidFill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ransition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pic>
        <p:nvPicPr>
          <p:cNvPr id="27650" name="Picture 4" descr="图片2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7651" name="Text Box 2"/>
          <p:cNvSpPr txBox="1"/>
          <p:nvPr/>
        </p:nvSpPr>
        <p:spPr>
          <a:xfrm>
            <a:off x="684213" y="476250"/>
            <a:ext cx="7704137" cy="11906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FontTx/>
              <a:buNone/>
            </a:pPr>
            <a:r>
              <a:rPr lang="en-US" altLang="zh-CN" sz="3600" dirty="0">
                <a:latin typeface="Arial" panose="020B0604020202020204" pitchFamily="34" charset="0"/>
                <a:ea typeface="华文新魏" panose="02010800040101010101" pitchFamily="2" charset="-122"/>
              </a:rPr>
              <a:t>    </a:t>
            </a:r>
            <a:r>
              <a:rPr lang="zh-CN" altLang="en-US" sz="3600" b="1" dirty="0">
                <a:solidFill>
                  <a:srgbClr val="CC0000"/>
                </a:solidFill>
                <a:latin typeface="Arial" panose="020B0604020202020204" pitchFamily="34" charset="0"/>
                <a:ea typeface="黑体" panose="02010600030101010101" pitchFamily="2" charset="-122"/>
              </a:rPr>
              <a:t>人们为什么称中国人民志愿军为“最可爱的人”？</a:t>
            </a:r>
            <a:endParaRPr lang="zh-CN" altLang="en-US" sz="3600" b="1" dirty="0">
              <a:solidFill>
                <a:srgbClr val="CC0000"/>
              </a:solidFill>
              <a:latin typeface="Arial" panose="020B0604020202020204" pitchFamily="34" charset="0"/>
              <a:ea typeface="黑体" panose="02010600030101010101" pitchFamily="2" charset="-122"/>
            </a:endParaRPr>
          </a:p>
        </p:txBody>
      </p:sp>
      <p:sp>
        <p:nvSpPr>
          <p:cNvPr id="28675" name="Text Box 3"/>
          <p:cNvSpPr txBox="1"/>
          <p:nvPr/>
        </p:nvSpPr>
        <p:spPr>
          <a:xfrm>
            <a:off x="611188" y="1989138"/>
            <a:ext cx="7775575" cy="3937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FontTx/>
              <a:buNone/>
            </a:pPr>
            <a:r>
              <a:rPr lang="en-US" altLang="zh-CN" sz="3600" dirty="0">
                <a:latin typeface="Arial" panose="020B0604020202020204" pitchFamily="34" charset="0"/>
                <a:ea typeface="华文新魏" panose="02010800040101010101" pitchFamily="2" charset="-122"/>
              </a:rPr>
              <a:t>    </a:t>
            </a:r>
            <a:r>
              <a:rPr lang="zh-CN" altLang="en-US" sz="3600" b="1" dirty="0">
                <a:latin typeface="Arial" panose="020B0604020202020204" pitchFamily="34" charset="0"/>
              </a:rPr>
              <a:t>中国人民志愿军在抗美援朝战争中，发扬高度的爱国主义和革命英雄主义精神，在战斗中不畏艰险、英勇顽强，许多战士为之付出了宝贵的生命，最终赢得了这场战争，保卫了国家，也为国家为民族在国际上赢得了荣誉，所以被誉为</a:t>
            </a:r>
            <a:r>
              <a:rPr lang="zh-CN" altLang="en-US" sz="3600" b="1" dirty="0">
                <a:latin typeface="宋体" panose="02010600030101010101" pitchFamily="2" charset="-122"/>
              </a:rPr>
              <a:t>“</a:t>
            </a:r>
            <a:r>
              <a:rPr lang="zh-CN" altLang="en-US" sz="3600" b="1" dirty="0">
                <a:latin typeface="Arial" panose="020B0604020202020204" pitchFamily="34" charset="0"/>
              </a:rPr>
              <a:t>最可爱的人</a:t>
            </a:r>
            <a:r>
              <a:rPr lang="zh-CN" altLang="en-US" sz="3600" b="1" dirty="0">
                <a:latin typeface="宋体" panose="02010600030101010101" pitchFamily="2" charset="-122"/>
              </a:rPr>
              <a:t>”</a:t>
            </a:r>
            <a:r>
              <a:rPr lang="zh-CN" altLang="en-US" sz="3600" b="1" dirty="0">
                <a:latin typeface="Arial" panose="020B0604020202020204" pitchFamily="34" charset="0"/>
              </a:rPr>
              <a:t>。</a:t>
            </a:r>
            <a:endParaRPr lang="zh-CN" altLang="en-US" sz="3600" b="1" dirty="0">
              <a:latin typeface="Arial" panose="020B0604020202020204" pitchFamily="34" charset="0"/>
            </a:endParaRPr>
          </a:p>
        </p:txBody>
      </p:sp>
      <p:pic>
        <p:nvPicPr>
          <p:cNvPr id="28677" name="Picture 5" descr="中国人民志愿军徽标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01013" y="6237288"/>
            <a:ext cx="719137" cy="4318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med">
    <p:zoom/>
    <p:sndAc>
      <p:stSnd>
        <p:snd r:embed="rId4" name="camera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86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86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86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5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8674" name="TextBox 1"/>
          <p:cNvSpPr txBox="1"/>
          <p:nvPr/>
        </p:nvSpPr>
        <p:spPr>
          <a:xfrm>
            <a:off x="2411413" y="836613"/>
            <a:ext cx="3427412" cy="120015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FontTx/>
              <a:buNone/>
            </a:pPr>
            <a:r>
              <a:rPr lang="zh-CN" altLang="en-US" sz="3600" b="1" dirty="0">
                <a:solidFill>
                  <a:srgbClr val="FF0000"/>
                </a:solidFill>
                <a:latin typeface="Arial" panose="020B0604020202020204" pitchFamily="34" charset="0"/>
              </a:rPr>
              <a:t>谁是最可爱的人</a:t>
            </a:r>
            <a:endParaRPr lang="en-US" altLang="zh-CN" sz="3600" b="1" dirty="0">
              <a:solidFill>
                <a:srgbClr val="FF0000"/>
              </a:solidFill>
              <a:latin typeface="Arial" panose="020B0604020202020204" pitchFamily="34" charset="0"/>
            </a:endParaRPr>
          </a:p>
          <a:p>
            <a:pPr marL="0" lvl="0" indent="0" eaLnBrk="1" hangingPunct="1">
              <a:spcBef>
                <a:spcPct val="0"/>
              </a:spcBef>
              <a:buFontTx/>
              <a:buNone/>
            </a:pPr>
            <a:r>
              <a:rPr lang="en-US" altLang="zh-CN" sz="3600" b="1" dirty="0">
                <a:solidFill>
                  <a:srgbClr val="FF0000"/>
                </a:solidFill>
                <a:latin typeface="Arial" panose="020B0604020202020204" pitchFamily="34" charset="0"/>
              </a:rPr>
              <a:t>          </a:t>
            </a:r>
            <a:r>
              <a:rPr lang="zh-CN" altLang="en-US" sz="3600" b="1" dirty="0">
                <a:solidFill>
                  <a:srgbClr val="0000CC"/>
                </a:solidFill>
                <a:latin typeface="Arial" panose="020B0604020202020204" pitchFamily="34" charset="0"/>
              </a:rPr>
              <a:t>魏巍</a:t>
            </a:r>
            <a:endParaRPr lang="zh-CN" altLang="en-US" sz="3600" b="1" dirty="0">
              <a:solidFill>
                <a:srgbClr val="0000CC"/>
              </a:solidFill>
              <a:latin typeface="Arial" panose="020B0604020202020204" pitchFamily="34" charset="0"/>
            </a:endParaRPr>
          </a:p>
        </p:txBody>
      </p:sp>
      <p:sp>
        <p:nvSpPr>
          <p:cNvPr id="28675" name="TextBox 2"/>
          <p:cNvSpPr txBox="1"/>
          <p:nvPr/>
        </p:nvSpPr>
        <p:spPr>
          <a:xfrm>
            <a:off x="900113" y="2708275"/>
            <a:ext cx="6926262" cy="286226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FontTx/>
              <a:buNone/>
            </a:pPr>
            <a:r>
              <a:rPr lang="zh-CN" altLang="en-US" sz="3600" b="1" dirty="0">
                <a:solidFill>
                  <a:srgbClr val="FF0000"/>
                </a:solidFill>
                <a:latin typeface="Arial" panose="020B0604020202020204" pitchFamily="34" charset="0"/>
              </a:rPr>
              <a:t>教学目标：</a:t>
            </a:r>
            <a:endParaRPr lang="en-US" altLang="zh-CN" sz="3600" b="1" dirty="0">
              <a:solidFill>
                <a:srgbClr val="FF0000"/>
              </a:solidFill>
              <a:latin typeface="Arial" panose="020B0604020202020204" pitchFamily="34" charset="0"/>
            </a:endParaRPr>
          </a:p>
          <a:p>
            <a:pPr marL="0" lvl="0" indent="0" eaLnBrk="1" hangingPunct="1">
              <a:spcBef>
                <a:spcPct val="0"/>
              </a:spcBef>
              <a:buFontTx/>
              <a:buNone/>
            </a:pPr>
            <a:r>
              <a:rPr lang="en-US" altLang="zh-CN" sz="3600" b="1" dirty="0">
                <a:latin typeface="Arial" panose="020B0604020202020204" pitchFamily="34" charset="0"/>
              </a:rPr>
              <a:t>1</a:t>
            </a:r>
            <a:r>
              <a:rPr lang="zh-CN" altLang="en-US" sz="3600" b="1" dirty="0">
                <a:latin typeface="Arial" panose="020B0604020202020204" pitchFamily="34" charset="0"/>
              </a:rPr>
              <a:t>、掌握本文围绕中心精心选材、</a:t>
            </a:r>
            <a:endParaRPr lang="en-US" altLang="zh-CN" sz="3600" b="1" dirty="0">
              <a:latin typeface="Arial" panose="020B0604020202020204" pitchFamily="34" charset="0"/>
            </a:endParaRPr>
          </a:p>
          <a:p>
            <a:pPr marL="0" lvl="0" indent="0" eaLnBrk="1" hangingPunct="1">
              <a:spcBef>
                <a:spcPct val="0"/>
              </a:spcBef>
              <a:buFontTx/>
              <a:buNone/>
            </a:pPr>
            <a:r>
              <a:rPr lang="zh-CN" altLang="en-US" sz="3600" b="1" dirty="0">
                <a:latin typeface="Arial" panose="020B0604020202020204" pitchFamily="34" charset="0"/>
              </a:rPr>
              <a:t>组材的特点。</a:t>
            </a:r>
            <a:endParaRPr lang="en-US" altLang="zh-CN" sz="3600" b="1" dirty="0">
              <a:latin typeface="Arial" panose="020B0604020202020204" pitchFamily="34" charset="0"/>
            </a:endParaRPr>
          </a:p>
          <a:p>
            <a:pPr marL="0" lvl="0" indent="0" eaLnBrk="1" hangingPunct="1">
              <a:spcBef>
                <a:spcPct val="0"/>
              </a:spcBef>
              <a:buFontTx/>
              <a:buNone/>
            </a:pPr>
            <a:r>
              <a:rPr lang="en-US" altLang="zh-CN" sz="3600" b="1" dirty="0">
                <a:latin typeface="Arial" panose="020B0604020202020204" pitchFamily="34" charset="0"/>
              </a:rPr>
              <a:t>2</a:t>
            </a:r>
            <a:r>
              <a:rPr lang="zh-CN" altLang="en-US" sz="3600" b="1" dirty="0">
                <a:latin typeface="Arial" panose="020B0604020202020204" pitchFamily="34" charset="0"/>
              </a:rPr>
              <a:t>、学习中国人民志愿军的的英雄</a:t>
            </a:r>
            <a:endParaRPr lang="en-US" altLang="zh-CN" sz="3600" b="1" dirty="0">
              <a:latin typeface="Arial" panose="020B0604020202020204" pitchFamily="34" charset="0"/>
            </a:endParaRPr>
          </a:p>
          <a:p>
            <a:pPr marL="0" lvl="0" indent="0" eaLnBrk="1" hangingPunct="1">
              <a:spcBef>
                <a:spcPct val="0"/>
              </a:spcBef>
              <a:buFontTx/>
              <a:buNone/>
            </a:pPr>
            <a:r>
              <a:rPr lang="zh-CN" altLang="en-US" sz="3600" b="1" dirty="0">
                <a:latin typeface="Arial" panose="020B0604020202020204" pitchFamily="34" charset="0"/>
              </a:rPr>
              <a:t>事迹，和战士们崇高的精神。</a:t>
            </a:r>
            <a:endParaRPr lang="zh-CN" altLang="en-US" sz="3600" b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3499" name="文本框 63498"/>
          <p:cNvSpPr txBox="1"/>
          <p:nvPr/>
        </p:nvSpPr>
        <p:spPr>
          <a:xfrm>
            <a:off x="914400" y="609600"/>
            <a:ext cx="7315200" cy="701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endParaRPr lang="zh-CN" altLang="en-US" sz="4000" u="none" dirty="0">
              <a:solidFill>
                <a:srgbClr val="FFFF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63500" name="文本框 63499"/>
          <p:cNvSpPr txBox="1"/>
          <p:nvPr/>
        </p:nvSpPr>
        <p:spPr>
          <a:xfrm>
            <a:off x="3100070" y="1689735"/>
            <a:ext cx="3480435" cy="101473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>
              <a:spcBef>
                <a:spcPct val="50000"/>
              </a:spcBef>
            </a:pPr>
            <a:r>
              <a:rPr lang="zh-CN" altLang="en-US" sz="6000" u="none" dirty="0">
                <a:solidFill>
                  <a:schemeClr val="accent2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通   讯    </a:t>
            </a:r>
            <a:endParaRPr lang="zh-CN" altLang="en-US" sz="6000" u="none" dirty="0">
              <a:solidFill>
                <a:schemeClr val="accent2"/>
              </a:solidFill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  <p:sp>
        <p:nvSpPr>
          <p:cNvPr id="63501" name="矩形 63500"/>
          <p:cNvSpPr/>
          <p:nvPr/>
        </p:nvSpPr>
        <p:spPr>
          <a:xfrm>
            <a:off x="1371600" y="3276600"/>
            <a:ext cx="6324600" cy="1828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/>
            <a:scene3d>
              <a:camera prst="orthographicFront"/>
              <a:lightRig rig="threePt" dir="t"/>
            </a:scene3d>
          </a:bodyPr>
          <a:p>
            <a:pPr algn="ctr"/>
            <a:r>
              <a:rPr lang="zh-CN" altLang="en-US" sz="3600" u="none">
                <a:ln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</a:rPr>
              <a:t>一曲“最可爱的人”的赞歌</a:t>
            </a:r>
            <a:endParaRPr lang="zh-CN" altLang="en-US" sz="3600" u="none">
              <a:ln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ctr"/>
            <a:r>
              <a:rPr lang="zh-CN" altLang="en-US" sz="3600" u="none">
                <a:ln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</a:rPr>
              <a:t>一座共和国历史的丰碑</a:t>
            </a:r>
            <a:endParaRPr lang="zh-CN" altLang="en-US" sz="3600" u="none">
              <a:ln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63502" name="标题 63501"/>
          <p:cNvSpPr>
            <a:spLocks noGrp="1"/>
          </p:cNvSpPr>
          <p:nvPr>
            <p:ph type="title" idx="4294967295"/>
          </p:nvPr>
        </p:nvSpPr>
        <p:spPr>
          <a:xfrm>
            <a:off x="685800" y="457200"/>
            <a:ext cx="7772400" cy="1143000"/>
          </a:xfrm>
        </p:spPr>
        <p:txBody>
          <a:bodyPr anchor="ctr">
            <a:scene3d>
              <a:camera prst="orthographicFront"/>
              <a:lightRig rig="threePt" dir="t"/>
            </a:scene3d>
          </a:bodyPr>
          <a:p>
            <a:r>
              <a:rPr lang="zh-CN" altLang="en-US" dirty="0">
                <a:ln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本文是什么文体？</a:t>
            </a:r>
            <a:endParaRPr lang="zh-CN" altLang="en-US" dirty="0">
              <a:ln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</p:cSld>
  <p:clrMapOvr>
    <a:masterClrMapping/>
  </p:clrMapOvr>
  <p:transition spd="med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00">
                                            <p:txEl>
                                              <p:charRg st="0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63500">
                                            <p:txEl>
                                              <p:charRg st="0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35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35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七音符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500" grpId="0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9698" name="TextBox 1"/>
          <p:cNvSpPr txBox="1"/>
          <p:nvPr/>
        </p:nvSpPr>
        <p:spPr>
          <a:xfrm>
            <a:off x="323850" y="1268413"/>
            <a:ext cx="7920038" cy="4832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2800" b="1" dirty="0">
                <a:solidFill>
                  <a:srgbClr val="0000CC"/>
                </a:solidFill>
                <a:latin typeface="Arial" panose="020B0604020202020204" pitchFamily="34" charset="0"/>
              </a:rPr>
              <a:t>       魏巍</a:t>
            </a:r>
            <a:r>
              <a:rPr lang="zh-CN" altLang="en-US" sz="2800" b="1" dirty="0">
                <a:latin typeface="Arial" panose="020B0604020202020204" pitchFamily="34" charset="0"/>
              </a:rPr>
              <a:t>（</a:t>
            </a:r>
            <a:r>
              <a:rPr lang="en-US" altLang="zh-CN" sz="2800" b="1" dirty="0">
                <a:latin typeface="Arial" panose="020B0604020202020204" pitchFamily="34" charset="0"/>
              </a:rPr>
              <a:t>1920.1.16~2008.8.24</a:t>
            </a:r>
            <a:r>
              <a:rPr lang="zh-CN" altLang="en-US" sz="2800" b="1" dirty="0">
                <a:latin typeface="Arial" panose="020B0604020202020204" pitchFamily="34" charset="0"/>
              </a:rPr>
              <a:t>）河南郑州人，中国共产党党员。当代诗人，著名散文作家、小说家，毕业于延安抗日军政大学。魏巍原名</a:t>
            </a:r>
            <a:r>
              <a:rPr lang="zh-CN" altLang="en-US" sz="2800" b="1" dirty="0">
                <a:solidFill>
                  <a:srgbClr val="0000CC"/>
                </a:solidFill>
                <a:latin typeface="Arial" panose="020B0604020202020204" pitchFamily="34" charset="0"/>
              </a:rPr>
              <a:t>魏鸿杰</a:t>
            </a:r>
            <a:r>
              <a:rPr lang="zh-CN" altLang="en-US" sz="2800" b="1" dirty="0">
                <a:latin typeface="Arial" panose="020B0604020202020204" pitchFamily="34" charset="0"/>
              </a:rPr>
              <a:t>，曾用笔名</a:t>
            </a:r>
            <a:r>
              <a:rPr lang="zh-CN" altLang="en-US" sz="2800" b="1" dirty="0">
                <a:solidFill>
                  <a:srgbClr val="FF0000"/>
                </a:solidFill>
                <a:latin typeface="Arial" panose="020B0604020202020204" pitchFamily="34" charset="0"/>
              </a:rPr>
              <a:t>红杨树</a:t>
            </a:r>
            <a:r>
              <a:rPr lang="zh-CN" altLang="en-US" sz="2800" b="1" dirty="0">
                <a:latin typeface="Arial" panose="020B0604020202020204" pitchFamily="34" charset="0"/>
              </a:rPr>
              <a:t>。</a:t>
            </a:r>
            <a:r>
              <a:rPr lang="en-US" altLang="zh-CN" sz="2800" b="1" dirty="0">
                <a:latin typeface="Arial" panose="020B0604020202020204" pitchFamily="34" charset="0"/>
              </a:rPr>
              <a:t>1937</a:t>
            </a:r>
            <a:r>
              <a:rPr lang="zh-CN" altLang="en-US" sz="2800" b="1" dirty="0">
                <a:latin typeface="Arial" panose="020B0604020202020204" pitchFamily="34" charset="0"/>
              </a:rPr>
              <a:t>年抗日战争爆发后参加八路军，</a:t>
            </a:r>
            <a:r>
              <a:rPr lang="en-US" altLang="zh-CN" sz="2800" b="1" dirty="0">
                <a:latin typeface="Arial" panose="020B0604020202020204" pitchFamily="34" charset="0"/>
              </a:rPr>
              <a:t>1938</a:t>
            </a:r>
            <a:r>
              <a:rPr lang="zh-CN" altLang="en-US" sz="2800" b="1" dirty="0">
                <a:latin typeface="Arial" panose="020B0604020202020204" pitchFamily="34" charset="0"/>
              </a:rPr>
              <a:t>年加入中国共产党。</a:t>
            </a:r>
            <a:r>
              <a:rPr lang="en-US" altLang="zh-CN" sz="2800" b="1" dirty="0">
                <a:latin typeface="Arial" panose="020B0604020202020204" pitchFamily="34" charset="0"/>
              </a:rPr>
              <a:t>1950</a:t>
            </a:r>
            <a:r>
              <a:rPr lang="zh-CN" altLang="en-US" sz="2800" b="1" dirty="0">
                <a:latin typeface="Arial" panose="020B0604020202020204" pitchFamily="34" charset="0"/>
              </a:rPr>
              <a:t>年底，奔赴朝鲜前线，和志愿军一起生活、战斗。回国后发表了一批文艺通讯，其中</a:t>
            </a:r>
            <a:r>
              <a:rPr lang="en-US" altLang="zh-CN" sz="2800" b="1" dirty="0">
                <a:latin typeface="Arial" panose="020B0604020202020204" pitchFamily="34" charset="0"/>
              </a:rPr>
              <a:t>《</a:t>
            </a:r>
            <a:r>
              <a:rPr lang="zh-CN" altLang="en-US" sz="2800" b="1" dirty="0">
                <a:latin typeface="Arial" panose="020B0604020202020204" pitchFamily="34" charset="0"/>
              </a:rPr>
              <a:t>谁是最可爱的人</a:t>
            </a:r>
            <a:r>
              <a:rPr lang="en-US" altLang="zh-CN" sz="2800" b="1" dirty="0">
                <a:latin typeface="Arial" panose="020B0604020202020204" pitchFamily="34" charset="0"/>
              </a:rPr>
              <a:t>》</a:t>
            </a:r>
            <a:r>
              <a:rPr lang="zh-CN" altLang="en-US" sz="2800" b="1" dirty="0">
                <a:latin typeface="Arial" panose="020B0604020202020204" pitchFamily="34" charset="0"/>
              </a:rPr>
              <a:t>在全国引起了广泛影响。从此，“最可爱的人”成了志愿军的代名词。</a:t>
            </a:r>
            <a:r>
              <a:rPr lang="en-US" altLang="zh-CN" sz="2800" b="1" dirty="0">
                <a:solidFill>
                  <a:srgbClr val="FF0000"/>
                </a:solidFill>
                <a:latin typeface="Arial" panose="020B0604020202020204" pitchFamily="34" charset="0"/>
              </a:rPr>
              <a:t>1978</a:t>
            </a:r>
            <a:r>
              <a:rPr lang="zh-CN" altLang="en-US" sz="2800" b="1" dirty="0">
                <a:solidFill>
                  <a:srgbClr val="FF0000"/>
                </a:solidFill>
                <a:latin typeface="Arial" panose="020B0604020202020204" pitchFamily="34" charset="0"/>
              </a:rPr>
              <a:t>年，创作完成了抗美援朝题材长篇小说</a:t>
            </a:r>
            <a:r>
              <a:rPr lang="en-US" altLang="zh-CN" sz="2800" b="1" dirty="0">
                <a:solidFill>
                  <a:srgbClr val="FF0000"/>
                </a:solidFill>
                <a:latin typeface="Arial" panose="020B0604020202020204" pitchFamily="34" charset="0"/>
              </a:rPr>
              <a:t>《</a:t>
            </a:r>
            <a:r>
              <a:rPr lang="zh-CN" altLang="en-US" sz="2800" b="1" dirty="0">
                <a:solidFill>
                  <a:srgbClr val="FF0000"/>
                </a:solidFill>
                <a:latin typeface="Arial" panose="020B0604020202020204" pitchFamily="34" charset="0"/>
              </a:rPr>
              <a:t>东方</a:t>
            </a:r>
            <a:r>
              <a:rPr lang="en-US" altLang="zh-CN" sz="2800" b="1" dirty="0">
                <a:solidFill>
                  <a:srgbClr val="FF0000"/>
                </a:solidFill>
                <a:latin typeface="Arial" panose="020B0604020202020204" pitchFamily="34" charset="0"/>
              </a:rPr>
              <a:t>》</a:t>
            </a:r>
            <a:r>
              <a:rPr lang="zh-CN" altLang="en-US" sz="2800" b="1" dirty="0">
                <a:solidFill>
                  <a:srgbClr val="FF0000"/>
                </a:solidFill>
                <a:latin typeface="Arial" panose="020B0604020202020204" pitchFamily="34" charset="0"/>
              </a:rPr>
              <a:t>，于</a:t>
            </a:r>
            <a:r>
              <a:rPr lang="en-US" altLang="zh-CN" sz="2800" b="1" dirty="0">
                <a:solidFill>
                  <a:srgbClr val="FF0000"/>
                </a:solidFill>
                <a:latin typeface="Arial" panose="020B0604020202020204" pitchFamily="34" charset="0"/>
              </a:rPr>
              <a:t>1983</a:t>
            </a:r>
            <a:r>
              <a:rPr lang="zh-CN" altLang="en-US" sz="2800" b="1" dirty="0">
                <a:solidFill>
                  <a:srgbClr val="FF0000"/>
                </a:solidFill>
                <a:latin typeface="Arial" panose="020B0604020202020204" pitchFamily="34" charset="0"/>
              </a:rPr>
              <a:t>年获首届茅盾文学奖。</a:t>
            </a:r>
            <a:r>
              <a:rPr lang="en-US" altLang="zh-CN" sz="2800" b="1" dirty="0">
                <a:latin typeface="Arial" panose="020B0604020202020204" pitchFamily="34" charset="0"/>
              </a:rPr>
              <a:t>2008</a:t>
            </a:r>
            <a:r>
              <a:rPr lang="zh-CN" altLang="en-US" sz="2800" b="1" dirty="0">
                <a:latin typeface="Arial" panose="020B0604020202020204" pitchFamily="34" charset="0"/>
              </a:rPr>
              <a:t>年</a:t>
            </a:r>
            <a:r>
              <a:rPr lang="en-US" altLang="zh-CN" sz="2800" b="1" dirty="0">
                <a:latin typeface="Arial" panose="020B0604020202020204" pitchFamily="34" charset="0"/>
              </a:rPr>
              <a:t>8</a:t>
            </a:r>
            <a:r>
              <a:rPr lang="zh-CN" altLang="en-US" sz="2800" b="1" dirty="0">
                <a:latin typeface="Arial" panose="020B0604020202020204" pitchFamily="34" charset="0"/>
              </a:rPr>
              <a:t>月逝世</a:t>
            </a:r>
            <a:r>
              <a:rPr lang="zh-CN" altLang="en-US" sz="2800" dirty="0">
                <a:latin typeface="Arial" panose="020B0604020202020204" pitchFamily="34" charset="0"/>
              </a:rPr>
              <a:t>。</a:t>
            </a:r>
            <a:endParaRPr lang="zh-CN" altLang="en-US" sz="2800" dirty="0">
              <a:latin typeface="Arial" panose="020B0604020202020204" pitchFamily="34" charset="0"/>
            </a:endParaRPr>
          </a:p>
        </p:txBody>
      </p:sp>
      <p:sp>
        <p:nvSpPr>
          <p:cNvPr id="29699" name="TextBox 2"/>
          <p:cNvSpPr txBox="1"/>
          <p:nvPr/>
        </p:nvSpPr>
        <p:spPr>
          <a:xfrm>
            <a:off x="684213" y="260350"/>
            <a:ext cx="1831975" cy="585788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3200" b="1" dirty="0">
                <a:solidFill>
                  <a:srgbClr val="0000CC"/>
                </a:solidFill>
                <a:latin typeface="Arial" panose="020B0604020202020204" pitchFamily="34" charset="0"/>
              </a:rPr>
              <a:t>作者简介</a:t>
            </a:r>
            <a:endParaRPr lang="zh-CN" altLang="en-US" sz="3200" b="1" dirty="0">
              <a:solidFill>
                <a:srgbClr val="0000CC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36194" name="文本框 136193"/>
          <p:cNvSpPr txBox="1"/>
          <p:nvPr/>
        </p:nvSpPr>
        <p:spPr>
          <a:xfrm>
            <a:off x="533400" y="1671638"/>
            <a:ext cx="8229600" cy="41541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just">
              <a:spcBef>
                <a:spcPct val="50000"/>
              </a:spcBef>
            </a:pPr>
            <a:r>
              <a:rPr lang="zh-CN" altLang="en-US" sz="4800" b="1" u="none" dirty="0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坚韧　　迸裂　　淳朴</a:t>
            </a:r>
            <a:endParaRPr lang="zh-CN" altLang="en-US" sz="4800" b="1" u="none" dirty="0">
              <a:solidFill>
                <a:schemeClr val="tx1"/>
              </a:solidFill>
              <a:latin typeface="楷体_GB2312" panose="02010609030101010101" pitchFamily="49" charset="-122"/>
              <a:ea typeface="楷体_GB2312" panose="02010609030101010101" pitchFamily="49" charset="-122"/>
            </a:endParaRPr>
          </a:p>
          <a:p>
            <a:pPr algn="just">
              <a:spcBef>
                <a:spcPct val="50000"/>
              </a:spcBef>
            </a:pPr>
            <a:r>
              <a:rPr lang="zh-CN" altLang="en-US" sz="4800" b="1" u="none" dirty="0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豁亮　　憋闷　　掰断</a:t>
            </a:r>
            <a:endParaRPr lang="zh-CN" altLang="en-US" sz="4800" b="1" u="none" dirty="0">
              <a:solidFill>
                <a:schemeClr val="tx1"/>
              </a:solidFill>
              <a:latin typeface="楷体_GB2312" panose="02010609030101010101" pitchFamily="49" charset="-122"/>
              <a:ea typeface="楷体_GB2312" panose="02010609030101010101" pitchFamily="49" charset="-122"/>
            </a:endParaRPr>
          </a:p>
          <a:p>
            <a:pPr algn="just">
              <a:spcBef>
                <a:spcPct val="50000"/>
              </a:spcBef>
            </a:pPr>
            <a:r>
              <a:rPr lang="zh-CN" altLang="en-US" sz="4800" b="1" u="none" dirty="0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掐住　　犁耙</a:t>
            </a:r>
            <a:endParaRPr lang="zh-CN" altLang="en-US" sz="4800" b="1" u="none" dirty="0">
              <a:solidFill>
                <a:schemeClr val="tx1"/>
              </a:solidFill>
              <a:latin typeface="楷体_GB2312" panose="02010609030101010101" pitchFamily="49" charset="-122"/>
              <a:ea typeface="楷体_GB2312" panose="02010609030101010101" pitchFamily="49" charset="-122"/>
            </a:endParaRPr>
          </a:p>
          <a:p>
            <a:pPr algn="just">
              <a:spcBef>
                <a:spcPct val="50000"/>
              </a:spcBef>
            </a:pPr>
            <a:r>
              <a:rPr lang="zh-CN" altLang="en-US" sz="4800" b="1" u="none" dirty="0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军隅里　　塞苹果 </a:t>
            </a:r>
            <a:endParaRPr lang="zh-CN" altLang="en-US" sz="4800" b="1" u="none" dirty="0">
              <a:solidFill>
                <a:schemeClr val="tx1"/>
              </a:solidFill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  <p:sp>
        <p:nvSpPr>
          <p:cNvPr id="136195" name="文本框 136194"/>
          <p:cNvSpPr txBox="1"/>
          <p:nvPr/>
        </p:nvSpPr>
        <p:spPr>
          <a:xfrm>
            <a:off x="1905000" y="1600200"/>
            <a:ext cx="1447800" cy="82994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l">
              <a:spcBef>
                <a:spcPct val="50000"/>
              </a:spcBef>
            </a:pPr>
            <a:r>
              <a:rPr lang="en-US" altLang="zh-CN" sz="4800" b="1" u="none" err="1">
                <a:solidFill>
                  <a:srgbClr val="C00000"/>
                </a:solidFill>
                <a:latin typeface="Times New Roman" panose="02020603050405020304" pitchFamily="18" charset="0"/>
                <a:ea typeface="黑体" panose="02010600030101010101" pitchFamily="2" charset="-122"/>
              </a:rPr>
              <a:t>rèn</a:t>
            </a:r>
            <a:endParaRPr lang="en-US" altLang="zh-CN" sz="4800" b="1" u="none" err="1">
              <a:solidFill>
                <a:srgbClr val="C00000"/>
              </a:solidFill>
              <a:latin typeface="Times New Roman" panose="02020603050405020304" pitchFamily="18" charset="0"/>
              <a:ea typeface="黑体" panose="02010600030101010101" pitchFamily="2" charset="-122"/>
            </a:endParaRPr>
          </a:p>
        </p:txBody>
      </p:sp>
      <p:sp>
        <p:nvSpPr>
          <p:cNvPr id="136199" name="文本框 136198"/>
          <p:cNvSpPr txBox="1"/>
          <p:nvPr/>
        </p:nvSpPr>
        <p:spPr>
          <a:xfrm>
            <a:off x="4191000" y="1600200"/>
            <a:ext cx="1524000" cy="82994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4800" b="1" u="none" err="1">
                <a:solidFill>
                  <a:srgbClr val="C00000"/>
                </a:solidFill>
                <a:latin typeface="Times New Roman" panose="02020603050405020304" pitchFamily="18" charset="0"/>
                <a:ea typeface="黑体" panose="02010600030101010101" pitchFamily="2" charset="-122"/>
              </a:rPr>
              <a:t>bèng</a:t>
            </a:r>
            <a:endParaRPr lang="en-US" altLang="zh-CN" sz="4800" b="1" u="none" err="1">
              <a:solidFill>
                <a:srgbClr val="C00000"/>
              </a:solidFill>
              <a:latin typeface="Times New Roman" panose="02020603050405020304" pitchFamily="18" charset="0"/>
              <a:ea typeface="黑体" panose="02010600030101010101" pitchFamily="2" charset="-122"/>
            </a:endParaRPr>
          </a:p>
        </p:txBody>
      </p:sp>
      <p:sp>
        <p:nvSpPr>
          <p:cNvPr id="136200" name="文本框 136199"/>
          <p:cNvSpPr txBox="1"/>
          <p:nvPr/>
        </p:nvSpPr>
        <p:spPr>
          <a:xfrm>
            <a:off x="6705600" y="1600200"/>
            <a:ext cx="1524000" cy="82994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4800" b="1" u="none" err="1">
                <a:solidFill>
                  <a:srgbClr val="C00000"/>
                </a:solidFill>
                <a:latin typeface="Times New Roman" panose="02020603050405020304" pitchFamily="18" charset="0"/>
                <a:ea typeface="黑体" panose="02010600030101010101" pitchFamily="2" charset="-122"/>
              </a:rPr>
              <a:t>chún</a:t>
            </a:r>
            <a:endParaRPr lang="en-US" altLang="zh-CN" sz="4800" b="1" u="none" err="1">
              <a:solidFill>
                <a:srgbClr val="C00000"/>
              </a:solidFill>
              <a:latin typeface="Times New Roman" panose="02020603050405020304" pitchFamily="18" charset="0"/>
              <a:ea typeface="黑体" panose="02010600030101010101" pitchFamily="2" charset="-122"/>
            </a:endParaRPr>
          </a:p>
        </p:txBody>
      </p:sp>
      <p:sp>
        <p:nvSpPr>
          <p:cNvPr id="136201" name="文本框 136200"/>
          <p:cNvSpPr txBox="1"/>
          <p:nvPr/>
        </p:nvSpPr>
        <p:spPr>
          <a:xfrm>
            <a:off x="1752600" y="2757488"/>
            <a:ext cx="1447800" cy="82994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4800" b="1" u="none" err="1">
                <a:solidFill>
                  <a:srgbClr val="C00000"/>
                </a:solidFill>
                <a:latin typeface="Times New Roman" panose="02020603050405020304" pitchFamily="18" charset="0"/>
                <a:ea typeface="黑体" panose="02010600030101010101" pitchFamily="2" charset="-122"/>
              </a:rPr>
              <a:t>huò</a:t>
            </a:r>
            <a:endParaRPr lang="en-US" altLang="zh-CN" sz="4800" b="1" u="none" err="1">
              <a:solidFill>
                <a:srgbClr val="C00000"/>
              </a:solidFill>
              <a:latin typeface="Times New Roman" panose="02020603050405020304" pitchFamily="18" charset="0"/>
              <a:ea typeface="黑体" panose="02010600030101010101" pitchFamily="2" charset="-122"/>
            </a:endParaRPr>
          </a:p>
        </p:txBody>
      </p:sp>
      <p:sp>
        <p:nvSpPr>
          <p:cNvPr id="136202" name="文本框 136201"/>
          <p:cNvSpPr txBox="1"/>
          <p:nvPr/>
        </p:nvSpPr>
        <p:spPr>
          <a:xfrm>
            <a:off x="4305300" y="2757488"/>
            <a:ext cx="1295400" cy="82994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4800" b="1" u="none" err="1">
                <a:solidFill>
                  <a:srgbClr val="C00000"/>
                </a:solidFill>
                <a:latin typeface="Times New Roman" panose="02020603050405020304" pitchFamily="18" charset="0"/>
                <a:ea typeface="黑体" panose="02010600030101010101" pitchFamily="2" charset="-122"/>
              </a:rPr>
              <a:t>biē</a:t>
            </a:r>
            <a:endParaRPr lang="en-US" altLang="zh-CN" sz="4800" b="1" u="none" err="1">
              <a:solidFill>
                <a:srgbClr val="C00000"/>
              </a:solidFill>
              <a:latin typeface="Times New Roman" panose="02020603050405020304" pitchFamily="18" charset="0"/>
              <a:ea typeface="黑体" panose="02010600030101010101" pitchFamily="2" charset="-122"/>
            </a:endParaRPr>
          </a:p>
        </p:txBody>
      </p:sp>
      <p:sp>
        <p:nvSpPr>
          <p:cNvPr id="136203" name="文本框 136202"/>
          <p:cNvSpPr txBox="1"/>
          <p:nvPr/>
        </p:nvSpPr>
        <p:spPr>
          <a:xfrm>
            <a:off x="6884988" y="2757488"/>
            <a:ext cx="996315" cy="82994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en-US" altLang="zh-CN" sz="4800" b="1" u="none" err="1">
                <a:solidFill>
                  <a:srgbClr val="C00000"/>
                </a:solidFill>
                <a:latin typeface="Times New Roman" panose="02020603050405020304" pitchFamily="18" charset="0"/>
                <a:ea typeface="黑体" panose="02010600030101010101" pitchFamily="2" charset="-122"/>
              </a:rPr>
              <a:t>bāi</a:t>
            </a:r>
            <a:endParaRPr lang="en-US" altLang="zh-CN" sz="4800" b="1" u="none" err="1">
              <a:solidFill>
                <a:srgbClr val="C00000"/>
              </a:solidFill>
              <a:latin typeface="Times New Roman" panose="02020603050405020304" pitchFamily="18" charset="0"/>
              <a:ea typeface="黑体" panose="02010600030101010101" pitchFamily="2" charset="-122"/>
            </a:endParaRPr>
          </a:p>
        </p:txBody>
      </p:sp>
      <p:sp>
        <p:nvSpPr>
          <p:cNvPr id="136204" name="文本框 136203"/>
          <p:cNvSpPr txBox="1"/>
          <p:nvPr/>
        </p:nvSpPr>
        <p:spPr>
          <a:xfrm>
            <a:off x="1905000" y="3733800"/>
            <a:ext cx="996315" cy="82994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en-US" altLang="zh-CN" sz="4800" b="1" u="none" err="1">
                <a:solidFill>
                  <a:srgbClr val="C00000"/>
                </a:solidFill>
                <a:latin typeface="Times New Roman" panose="02020603050405020304" pitchFamily="18" charset="0"/>
                <a:ea typeface="黑体" panose="02010600030101010101" pitchFamily="2" charset="-122"/>
              </a:rPr>
              <a:t>qiā</a:t>
            </a:r>
            <a:endParaRPr lang="en-US" altLang="zh-CN" sz="4800" b="1" u="none" err="1">
              <a:solidFill>
                <a:srgbClr val="C00000"/>
              </a:solidFill>
              <a:latin typeface="Times New Roman" panose="02020603050405020304" pitchFamily="18" charset="0"/>
              <a:ea typeface="黑体" panose="02010600030101010101" pitchFamily="2" charset="-122"/>
            </a:endParaRPr>
          </a:p>
        </p:txBody>
      </p:sp>
      <p:sp>
        <p:nvSpPr>
          <p:cNvPr id="136205" name="文本框 136204"/>
          <p:cNvSpPr txBox="1"/>
          <p:nvPr/>
        </p:nvSpPr>
        <p:spPr>
          <a:xfrm>
            <a:off x="4430395" y="3733800"/>
            <a:ext cx="826770" cy="82994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en-US" altLang="zh-CN" sz="4800" b="1" u="none" err="1">
                <a:solidFill>
                  <a:srgbClr val="C00000"/>
                </a:solidFill>
                <a:latin typeface="Times New Roman" panose="02020603050405020304" pitchFamily="18" charset="0"/>
                <a:ea typeface="黑体" panose="02010600030101010101" pitchFamily="2" charset="-122"/>
              </a:rPr>
              <a:t>pá</a:t>
            </a:r>
            <a:endParaRPr lang="en-US" altLang="zh-CN" sz="4800" b="1" u="none" err="1">
              <a:solidFill>
                <a:srgbClr val="C00000"/>
              </a:solidFill>
              <a:latin typeface="Times New Roman" panose="02020603050405020304" pitchFamily="18" charset="0"/>
              <a:ea typeface="黑体" panose="02010600030101010101" pitchFamily="2" charset="-122"/>
            </a:endParaRPr>
          </a:p>
        </p:txBody>
      </p:sp>
      <p:sp>
        <p:nvSpPr>
          <p:cNvPr id="136206" name="文本框 136205"/>
          <p:cNvSpPr txBox="1"/>
          <p:nvPr/>
        </p:nvSpPr>
        <p:spPr>
          <a:xfrm>
            <a:off x="2559050" y="4953000"/>
            <a:ext cx="826770" cy="82994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en-US" altLang="zh-CN" sz="4800" b="1" u="none" err="1">
                <a:solidFill>
                  <a:srgbClr val="C00000"/>
                </a:solidFill>
                <a:latin typeface="Times New Roman" panose="02020603050405020304" pitchFamily="18" charset="0"/>
                <a:ea typeface="黑体" panose="02010600030101010101" pitchFamily="2" charset="-122"/>
              </a:rPr>
              <a:t>yú</a:t>
            </a:r>
            <a:endParaRPr lang="en-US" altLang="zh-CN" sz="4800" b="1" u="none" err="1">
              <a:solidFill>
                <a:srgbClr val="C00000"/>
              </a:solidFill>
              <a:latin typeface="Times New Roman" panose="02020603050405020304" pitchFamily="18" charset="0"/>
              <a:ea typeface="黑体" panose="02010600030101010101" pitchFamily="2" charset="-122"/>
            </a:endParaRPr>
          </a:p>
        </p:txBody>
      </p:sp>
      <p:sp>
        <p:nvSpPr>
          <p:cNvPr id="136207" name="文本框 136206"/>
          <p:cNvSpPr txBox="1"/>
          <p:nvPr/>
        </p:nvSpPr>
        <p:spPr>
          <a:xfrm>
            <a:off x="5600700" y="4958715"/>
            <a:ext cx="894715" cy="82994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en-US" altLang="zh-CN" sz="4800" b="1" u="none" err="1">
                <a:solidFill>
                  <a:srgbClr val="C00000"/>
                </a:solidFill>
                <a:latin typeface="Times New Roman" panose="02020603050405020304" pitchFamily="18" charset="0"/>
                <a:ea typeface="黑体" panose="02010600030101010101" pitchFamily="2" charset="-122"/>
              </a:rPr>
              <a:t>sāi</a:t>
            </a:r>
            <a:endParaRPr lang="en-US" altLang="zh-CN" sz="4800" b="1" u="none" err="1">
              <a:solidFill>
                <a:srgbClr val="C00000"/>
              </a:solidFill>
              <a:latin typeface="Times New Roman" panose="02020603050405020304" pitchFamily="18" charset="0"/>
              <a:ea typeface="黑体" panose="02010600030101010101" pitchFamily="2" charset="-122"/>
            </a:endParaRPr>
          </a:p>
        </p:txBody>
      </p:sp>
      <p:sp>
        <p:nvSpPr>
          <p:cNvPr id="136208" name="标题 136207"/>
          <p:cNvSpPr>
            <a:spLocks noGrp="1"/>
          </p:cNvSpPr>
          <p:nvPr>
            <p:ph type="title" idx="4294967295"/>
          </p:nvPr>
        </p:nvSpPr>
        <p:spPr>
          <a:xfrm>
            <a:off x="685800" y="381000"/>
            <a:ext cx="7772400" cy="1143000"/>
          </a:xfrm>
        </p:spPr>
        <p:txBody>
          <a:bodyPr anchor="ctr"/>
          <a:p>
            <a:r>
              <a:rPr lang="zh-CN" altLang="en-US" b="1" dirty="0">
                <a:solidFill>
                  <a:srgbClr val="66FF66"/>
                </a:solidFill>
                <a:latin typeface="华文彩云" panose="02010800040101010101" pitchFamily="2" charset="-122"/>
                <a:ea typeface="华文彩云" panose="02010800040101010101" pitchFamily="2" charset="-122"/>
              </a:rPr>
              <a:t>读准下列字音</a:t>
            </a:r>
            <a:endParaRPr lang="zh-CN" altLang="en-US" b="1" dirty="0">
              <a:ea typeface="华文彩云" panose="02010800040101010101" pitchFamily="2" charset="-122"/>
            </a:endParaRPr>
          </a:p>
        </p:txBody>
      </p:sp>
    </p:spTree>
  </p:cSld>
  <p:clrMapOvr>
    <a:masterClrMapping/>
  </p:clrMapOvr>
  <p:transition spd="med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195">
                                            <p:txEl>
                                              <p:charRg st="0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136195">
                                            <p:txEl>
                                              <p:charRg st="0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199">
                                            <p:txEl>
                                              <p:charRg st="0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2" dur="500"/>
                                        <p:tgtEl>
                                          <p:spTgt spid="136199">
                                            <p:txEl>
                                              <p:charRg st="0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200">
                                            <p:txEl>
                                              <p:charRg st="0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7" dur="500"/>
                                        <p:tgtEl>
                                          <p:spTgt spid="136200">
                                            <p:txEl>
                                              <p:charRg st="0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201">
                                            <p:txEl>
                                              <p:charRg st="0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2" dur="500"/>
                                        <p:tgtEl>
                                          <p:spTgt spid="136201">
                                            <p:txEl>
                                              <p:charRg st="0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202">
                                            <p:txEl>
                                              <p:charRg st="0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7" dur="500"/>
                                        <p:tgtEl>
                                          <p:spTgt spid="136202">
                                            <p:txEl>
                                              <p:charRg st="0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203">
                                            <p:txEl>
                                              <p:charRg st="0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32" dur="500"/>
                                        <p:tgtEl>
                                          <p:spTgt spid="136203">
                                            <p:txEl>
                                              <p:charRg st="0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204">
                                            <p:txEl>
                                              <p:charRg st="0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37" dur="500"/>
                                        <p:tgtEl>
                                          <p:spTgt spid="136204">
                                            <p:txEl>
                                              <p:charRg st="0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205">
                                            <p:txEl>
                                              <p:charRg st="0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42" dur="500"/>
                                        <p:tgtEl>
                                          <p:spTgt spid="136205">
                                            <p:txEl>
                                              <p:charRg st="0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206">
                                            <p:txEl>
                                              <p:charRg st="0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47" dur="500"/>
                                        <p:tgtEl>
                                          <p:spTgt spid="136206">
                                            <p:txEl>
                                              <p:charRg st="0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207">
                                            <p:txEl>
                                              <p:charRg st="0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52" dur="500"/>
                                        <p:tgtEl>
                                          <p:spTgt spid="136207">
                                            <p:txEl>
                                              <p:charRg st="0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6195" grpId="0" build="p"/>
      <p:bldP spid="136199" grpId="0" build="p"/>
      <p:bldP spid="136200" grpId="0" build="p"/>
      <p:bldP spid="136201" grpId="0" build="p"/>
      <p:bldP spid="136202" grpId="0" build="p"/>
      <p:bldP spid="136203" grpId="0" build="p"/>
      <p:bldP spid="136204" grpId="0" build="p"/>
      <p:bldP spid="136205" grpId="0" build="p"/>
      <p:bldP spid="136206" grpId="0" build="p"/>
      <p:bldP spid="136207" grpId="0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0722" name="TextBox 1"/>
          <p:cNvSpPr txBox="1"/>
          <p:nvPr/>
        </p:nvSpPr>
        <p:spPr>
          <a:xfrm>
            <a:off x="1116013" y="1052513"/>
            <a:ext cx="2036762" cy="64611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FontTx/>
              <a:buNone/>
            </a:pPr>
            <a:r>
              <a:rPr lang="zh-CN" altLang="en-US" sz="3600" b="1" dirty="0">
                <a:solidFill>
                  <a:srgbClr val="FF0000"/>
                </a:solidFill>
                <a:latin typeface="Arial" panose="020B0604020202020204" pitchFamily="34" charset="0"/>
              </a:rPr>
              <a:t>整体感知</a:t>
            </a:r>
            <a:endParaRPr lang="zh-CN" altLang="en-US" sz="3600" b="1" dirty="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sp>
        <p:nvSpPr>
          <p:cNvPr id="30723" name="TextBox 2"/>
          <p:cNvSpPr txBox="1"/>
          <p:nvPr/>
        </p:nvSpPr>
        <p:spPr>
          <a:xfrm>
            <a:off x="611188" y="2132013"/>
            <a:ext cx="8320087" cy="224631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FontTx/>
              <a:buNone/>
            </a:pPr>
            <a:r>
              <a:rPr lang="en-US" altLang="zh-CN" sz="2800" b="1" dirty="0">
                <a:latin typeface="Arial" panose="020B0604020202020204" pitchFamily="34" charset="0"/>
              </a:rPr>
              <a:t>1</a:t>
            </a:r>
            <a:r>
              <a:rPr lang="zh-CN" altLang="en-US" sz="2800" b="1" dirty="0">
                <a:latin typeface="Arial" panose="020B0604020202020204" pitchFamily="34" charset="0"/>
              </a:rPr>
              <a:t>、谁是我们最可爱的人？</a:t>
            </a:r>
            <a:endParaRPr lang="en-US" altLang="zh-CN" sz="2800" b="1" dirty="0">
              <a:latin typeface="Arial" panose="020B0604020202020204" pitchFamily="34" charset="0"/>
            </a:endParaRPr>
          </a:p>
          <a:p>
            <a:pPr marL="0" lvl="0" indent="0" eaLnBrk="1" hangingPunct="1">
              <a:spcBef>
                <a:spcPct val="0"/>
              </a:spcBef>
              <a:buFontTx/>
              <a:buNone/>
            </a:pPr>
            <a:endParaRPr lang="en-US" altLang="zh-CN" sz="2800" b="1" dirty="0">
              <a:latin typeface="Arial" panose="020B0604020202020204" pitchFamily="34" charset="0"/>
            </a:endParaRPr>
          </a:p>
          <a:p>
            <a:pPr marL="0" lvl="0" indent="0" eaLnBrk="1" hangingPunct="1">
              <a:spcBef>
                <a:spcPct val="0"/>
              </a:spcBef>
              <a:buFontTx/>
              <a:buNone/>
            </a:pPr>
            <a:r>
              <a:rPr lang="en-US" altLang="zh-CN" sz="2800" b="1" dirty="0">
                <a:latin typeface="Arial" panose="020B0604020202020204" pitchFamily="34" charset="0"/>
              </a:rPr>
              <a:t>2</a:t>
            </a:r>
            <a:r>
              <a:rPr lang="zh-CN" altLang="en-US" sz="2800" b="1" dirty="0">
                <a:latin typeface="Arial" panose="020B0604020202020204" pitchFamily="34" charset="0"/>
              </a:rPr>
              <a:t>、作者从那几个方面赞誉我们最可爱的人？</a:t>
            </a:r>
            <a:endParaRPr lang="en-US" altLang="zh-CN" sz="2800" b="1" dirty="0">
              <a:latin typeface="Arial" panose="020B0604020202020204" pitchFamily="34" charset="0"/>
            </a:endParaRPr>
          </a:p>
          <a:p>
            <a:pPr marL="0" lvl="0" indent="0" eaLnBrk="1" hangingPunct="1">
              <a:spcBef>
                <a:spcPct val="0"/>
              </a:spcBef>
              <a:buFontTx/>
              <a:buNone/>
            </a:pPr>
            <a:endParaRPr lang="en-US" altLang="zh-CN" sz="2800" b="1" dirty="0">
              <a:latin typeface="Arial" panose="020B0604020202020204" pitchFamily="34" charset="0"/>
            </a:endParaRPr>
          </a:p>
          <a:p>
            <a:pPr marL="0" lvl="0" indent="0" eaLnBrk="1" hangingPunct="1">
              <a:spcBef>
                <a:spcPct val="0"/>
              </a:spcBef>
              <a:buFontTx/>
              <a:buNone/>
            </a:pPr>
            <a:r>
              <a:rPr lang="en-US" altLang="zh-CN" sz="2800" b="1" dirty="0">
                <a:latin typeface="Arial" panose="020B0604020202020204" pitchFamily="34" charset="0"/>
              </a:rPr>
              <a:t>3</a:t>
            </a:r>
            <a:r>
              <a:rPr lang="zh-CN" altLang="en-US" sz="2800" b="1" dirty="0">
                <a:latin typeface="Arial" panose="020B0604020202020204" pitchFamily="34" charset="0"/>
              </a:rPr>
              <a:t>、作者用哪三个事例来展示战士们是做可爱的人？</a:t>
            </a:r>
            <a:endParaRPr lang="zh-CN" altLang="en-US" sz="2800" b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pic>
        <p:nvPicPr>
          <p:cNvPr id="6146" name="Picture 15" descr="图片2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6147" name="Text Box 3"/>
          <p:cNvSpPr txBox="1"/>
          <p:nvPr/>
        </p:nvSpPr>
        <p:spPr>
          <a:xfrm>
            <a:off x="5940425" y="1268413"/>
            <a:ext cx="2592388" cy="41116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FontTx/>
              <a:buNone/>
            </a:pPr>
            <a:r>
              <a:rPr lang="zh-CN" altLang="en-US" sz="4400" b="1" dirty="0">
                <a:solidFill>
                  <a:srgbClr val="080808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二战结束后，苏美以北纬</a:t>
            </a:r>
            <a:r>
              <a:rPr lang="en-US" altLang="zh-CN" sz="4400" b="1" dirty="0">
                <a:solidFill>
                  <a:srgbClr val="080808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38</a:t>
            </a:r>
            <a:r>
              <a:rPr lang="zh-CN" altLang="en-US" sz="4400" b="1" dirty="0">
                <a:solidFill>
                  <a:srgbClr val="080808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度线为界，分区占领朝鲜。</a:t>
            </a:r>
            <a:endParaRPr lang="zh-CN" altLang="en-US" sz="4400" b="1" dirty="0">
              <a:solidFill>
                <a:srgbClr val="080808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grpSp>
        <p:nvGrpSpPr>
          <p:cNvPr id="6148" name="Group 4"/>
          <p:cNvGrpSpPr/>
          <p:nvPr/>
        </p:nvGrpSpPr>
        <p:grpSpPr>
          <a:xfrm>
            <a:off x="395288" y="404813"/>
            <a:ext cx="5091112" cy="5976937"/>
            <a:chOff x="9" y="192"/>
            <a:chExt cx="3207" cy="3792"/>
          </a:xfrm>
        </p:grpSpPr>
        <p:grpSp>
          <p:nvGrpSpPr>
            <p:cNvPr id="6151" name="Group 5"/>
            <p:cNvGrpSpPr/>
            <p:nvPr/>
          </p:nvGrpSpPr>
          <p:grpSpPr>
            <a:xfrm>
              <a:off x="9" y="192"/>
              <a:ext cx="3207" cy="3792"/>
              <a:chOff x="9" y="192"/>
              <a:chExt cx="3207" cy="3792"/>
            </a:xfrm>
          </p:grpSpPr>
          <p:grpSp>
            <p:nvGrpSpPr>
              <p:cNvPr id="6153" name="Group 6"/>
              <p:cNvGrpSpPr/>
              <p:nvPr/>
            </p:nvGrpSpPr>
            <p:grpSpPr>
              <a:xfrm>
                <a:off x="9" y="192"/>
                <a:ext cx="3207" cy="3792"/>
                <a:chOff x="0" y="288"/>
                <a:chExt cx="2871" cy="3456"/>
              </a:xfrm>
            </p:grpSpPr>
            <p:pic>
              <p:nvPicPr>
                <p:cNvPr id="6155" name="Picture 7" descr="朝鲜全图（小）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>
                  <a:off x="0" y="288"/>
                  <a:ext cx="2871" cy="3456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</p:pic>
            <p:sp>
              <p:nvSpPr>
                <p:cNvPr id="6156" name="Text Box 8"/>
                <p:cNvSpPr txBox="1"/>
                <p:nvPr/>
              </p:nvSpPr>
              <p:spPr>
                <a:xfrm>
                  <a:off x="614" y="846"/>
                  <a:ext cx="507" cy="300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  <p:txBody>
                <a:bodyPr wrap="none">
                  <a:spAutoFit/>
                </a:bodyPr>
                <a:lstStyle>
                  <a:lvl1pPr marL="342900" indent="-342900" algn="l" rtl="0" fontAlgn="base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32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742950" indent="-285750" algn="l" rtl="0" fontAlgn="base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–"/>
                    <a:defRPr sz="2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1143000" indent="-228600" algn="l" rtl="0" fontAlgn="base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4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600200" indent="-228600" algn="l" rtl="0" fontAlgn="base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–"/>
                    <a:defRPr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2057400" indent="-228600" algn="l" rtl="0" fontAlgn="base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</a:lstStyle>
                <a:p>
                  <a:pPr marL="0" lvl="0" indent="0" eaLnBrk="1" hangingPunct="1">
                    <a:spcBef>
                      <a:spcPct val="0"/>
                    </a:spcBef>
                    <a:buFontTx/>
                    <a:buNone/>
                  </a:pPr>
                  <a:r>
                    <a:rPr lang="zh-CN" altLang="en-US" sz="2800" b="1" dirty="0">
                      <a:solidFill>
                        <a:srgbClr val="CC0000"/>
                      </a:solidFill>
                      <a:latin typeface="Times New Roman" panose="02020603050405020304" pitchFamily="18" charset="0"/>
                    </a:rPr>
                    <a:t>朝鲜</a:t>
                  </a:r>
                  <a:endParaRPr lang="zh-CN" altLang="en-US" sz="2800" b="1" dirty="0">
                    <a:solidFill>
                      <a:srgbClr val="CC0000"/>
                    </a:solidFill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6157" name="Text Box 9"/>
                <p:cNvSpPr txBox="1"/>
                <p:nvPr/>
              </p:nvSpPr>
              <p:spPr>
                <a:xfrm>
                  <a:off x="997" y="1843"/>
                  <a:ext cx="345" cy="459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  <p:txBody>
                <a:bodyPr vert="eaVert" wrap="none">
                  <a:spAutoFit/>
                </a:bodyPr>
                <a:lstStyle>
                  <a:lvl1pPr marL="342900" indent="-342900" algn="l" rtl="0" fontAlgn="base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32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742950" indent="-285750" algn="l" rtl="0" fontAlgn="base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–"/>
                    <a:defRPr sz="2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1143000" indent="-228600" algn="l" rtl="0" fontAlgn="base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4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600200" indent="-228600" algn="l" rtl="0" fontAlgn="base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–"/>
                    <a:defRPr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2057400" indent="-228600" algn="l" rtl="0" fontAlgn="base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</a:lstStyle>
                <a:p>
                  <a:pPr marL="0" lvl="0" indent="0" eaLnBrk="1" hangingPunct="1">
                    <a:spcBef>
                      <a:spcPct val="0"/>
                    </a:spcBef>
                    <a:buFontTx/>
                    <a:buNone/>
                  </a:pPr>
                  <a:r>
                    <a:rPr lang="zh-CN" altLang="en-US" sz="2800" b="1" dirty="0">
                      <a:solidFill>
                        <a:srgbClr val="CC0000"/>
                      </a:solidFill>
                      <a:latin typeface="Times New Roman" panose="02020603050405020304" pitchFamily="18" charset="0"/>
                    </a:rPr>
                    <a:t>韩国</a:t>
                  </a:r>
                  <a:endParaRPr lang="zh-CN" altLang="en-US" sz="2800" b="1" dirty="0">
                    <a:solidFill>
                      <a:srgbClr val="CC0000"/>
                    </a:solidFill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6158" name="Text Box 10"/>
                <p:cNvSpPr txBox="1"/>
                <p:nvPr/>
              </p:nvSpPr>
              <p:spPr>
                <a:xfrm>
                  <a:off x="1814" y="2877"/>
                  <a:ext cx="607" cy="300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  <p:txBody>
                <a:bodyPr wrap="none">
                  <a:spAutoFit/>
                </a:bodyPr>
                <a:lstStyle>
                  <a:lvl1pPr marL="342900" indent="-342900" algn="l" rtl="0" fontAlgn="base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32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742950" indent="-285750" algn="l" rtl="0" fontAlgn="base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–"/>
                    <a:defRPr sz="2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1143000" indent="-228600" algn="l" rtl="0" fontAlgn="base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4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600200" indent="-228600" algn="l" rtl="0" fontAlgn="base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–"/>
                    <a:defRPr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2057400" indent="-228600" algn="l" rtl="0" fontAlgn="base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</a:lstStyle>
                <a:p>
                  <a:pPr marL="0" lvl="0" indent="0" eaLnBrk="1" hangingPunct="1">
                    <a:spcBef>
                      <a:spcPct val="0"/>
                    </a:spcBef>
                    <a:buFontTx/>
                    <a:buNone/>
                  </a:pPr>
                  <a:r>
                    <a:rPr lang="zh-CN" altLang="en-US" sz="2800" b="1" dirty="0">
                      <a:latin typeface="Times New Roman" panose="02020603050405020304" pitchFamily="18" charset="0"/>
                    </a:rPr>
                    <a:t>日  本</a:t>
                  </a:r>
                  <a:endParaRPr lang="zh-CN" altLang="en-US" sz="2800" b="1" dirty="0">
                    <a:latin typeface="Times New Roman" panose="02020603050405020304" pitchFamily="18" charset="0"/>
                  </a:endParaRPr>
                </a:p>
              </p:txBody>
            </p:sp>
          </p:grpSp>
          <p:sp>
            <p:nvSpPr>
              <p:cNvPr id="6154" name="Text Box 11"/>
              <p:cNvSpPr txBox="1"/>
              <p:nvPr/>
            </p:nvSpPr>
            <p:spPr>
              <a:xfrm>
                <a:off x="2580" y="678"/>
                <a:ext cx="462" cy="1203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vert="eaVert" wrap="none">
                <a:spAutoFit/>
              </a:bodyPr>
              <a:lstStyle>
                <a:lvl1pPr marL="342900" indent="-342900" algn="l" rtl="0" fontAlgn="base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fontAlgn="base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rtl="0" fontAlgn="base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rtl="0" fontAlgn="base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rtl="0" fontAlgn="base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</a:lstStyle>
              <a:p>
                <a:pPr marL="0" lvl="0" indent="0" eaLnBrk="1" hangingPunct="1">
                  <a:spcBef>
                    <a:spcPct val="0"/>
                  </a:spcBef>
                  <a:buFontTx/>
                  <a:buNone/>
                </a:pPr>
                <a:r>
                  <a:rPr lang="zh-CN" altLang="en-US" sz="3600" b="1" dirty="0">
                    <a:latin typeface="Times New Roman" panose="02020603050405020304" pitchFamily="18" charset="0"/>
                    <a:ea typeface="隶书" panose="02010509060101010101" pitchFamily="49" charset="-122"/>
                  </a:rPr>
                  <a:t>朝鲜全图</a:t>
                </a:r>
                <a:endParaRPr lang="zh-CN" altLang="en-US" sz="3600" b="1" dirty="0">
                  <a:latin typeface="Times New Roman" panose="02020603050405020304" pitchFamily="18" charset="0"/>
                  <a:ea typeface="隶书" panose="02010509060101010101" pitchFamily="49" charset="-122"/>
                </a:endParaRPr>
              </a:p>
            </p:txBody>
          </p:sp>
        </p:grpSp>
        <p:sp>
          <p:nvSpPr>
            <p:cNvPr id="6152" name="Text Box 12"/>
            <p:cNvSpPr txBox="1"/>
            <p:nvPr/>
          </p:nvSpPr>
          <p:spPr>
            <a:xfrm>
              <a:off x="86" y="364"/>
              <a:ext cx="566" cy="330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lstStyle>
              <a:lvl1pPr marL="342900" indent="-342900" algn="l" rtl="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rtl="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rtl="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rtl="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eaLnBrk="1" hangingPunct="1">
                <a:spcBef>
                  <a:spcPct val="0"/>
                </a:spcBef>
                <a:buFontTx/>
                <a:buNone/>
              </a:pPr>
              <a:r>
                <a:rPr lang="zh-CN" altLang="en-US" sz="2800" b="1" dirty="0">
                  <a:latin typeface="Times New Roman" panose="02020603050405020304" pitchFamily="18" charset="0"/>
                </a:rPr>
                <a:t>中国</a:t>
              </a:r>
              <a:endParaRPr lang="zh-CN" altLang="en-US" sz="2800" b="1" dirty="0">
                <a:latin typeface="Times New Roman" panose="02020603050405020304" pitchFamily="18" charset="0"/>
              </a:endParaRPr>
            </a:p>
          </p:txBody>
        </p:sp>
      </p:grpSp>
      <p:sp>
        <p:nvSpPr>
          <p:cNvPr id="6149" name="Line 13"/>
          <p:cNvSpPr/>
          <p:nvPr/>
        </p:nvSpPr>
        <p:spPr>
          <a:xfrm flipH="1" flipV="1">
            <a:off x="2339975" y="2781300"/>
            <a:ext cx="565150" cy="76200"/>
          </a:xfrm>
          <a:prstGeom prst="line">
            <a:avLst/>
          </a:prstGeom>
          <a:ln w="11430" cap="flat" cmpd="sng">
            <a:solidFill>
              <a:schemeClr val="tx1"/>
            </a:solidFill>
            <a:prstDash val="solid"/>
            <a:headEnd type="none" w="med" len="med"/>
            <a:tailEnd type="triangle" w="med" len="med"/>
          </a:ln>
        </p:spPr>
      </p:sp>
      <p:sp>
        <p:nvSpPr>
          <p:cNvPr id="6150" name="Text Box 14"/>
          <p:cNvSpPr txBox="1"/>
          <p:nvPr/>
        </p:nvSpPr>
        <p:spPr>
          <a:xfrm>
            <a:off x="2843213" y="2636838"/>
            <a:ext cx="1250950" cy="51911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FontTx/>
              <a:buNone/>
            </a:pPr>
            <a:r>
              <a:rPr lang="zh-CN" altLang="en-US" sz="2800" b="1" dirty="0">
                <a:latin typeface="Times New Roman" panose="02020603050405020304" pitchFamily="18" charset="0"/>
                <a:ea typeface="华文新魏" panose="02010800040101010101" pitchFamily="2" charset="-122"/>
              </a:rPr>
              <a:t>三八线</a:t>
            </a:r>
            <a:endParaRPr lang="zh-CN" altLang="en-US" sz="2800" b="1" dirty="0">
              <a:latin typeface="Times New Roman" panose="02020603050405020304" pitchFamily="18" charset="0"/>
              <a:ea typeface="华文新魏" panose="02010800040101010101" pitchFamily="2" charset="-122"/>
            </a:endParaRPr>
          </a:p>
        </p:txBody>
      </p:sp>
    </p:spTree>
  </p:cSld>
  <p:clrMapOvr>
    <a:masterClrMapping/>
  </p:clrMapOvr>
  <p:transition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72034" name="标题 172033"/>
          <p:cNvSpPr>
            <a:spLocks noGrp="1"/>
          </p:cNvSpPr>
          <p:nvPr>
            <p:ph type="title"/>
          </p:nvPr>
        </p:nvSpPr>
        <p:spPr>
          <a:xfrm>
            <a:off x="533400" y="0"/>
            <a:ext cx="3891280" cy="1143000"/>
          </a:xfrm>
        </p:spPr>
        <p:txBody>
          <a:bodyPr anchor="ctr">
            <a:scene3d>
              <a:camera prst="orthographicFront"/>
              <a:lightRig rig="threePt" dir="t"/>
            </a:scene3d>
          </a:bodyPr>
          <a:p>
            <a:r>
              <a:rPr lang="zh-CN" altLang="en-US" sz="48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ea typeface="华文彩云" panose="02010800040101010101" pitchFamily="2" charset="-122"/>
              </a:rPr>
              <a:t>理清结构：</a:t>
            </a:r>
            <a:endParaRPr lang="zh-CN" altLang="en-US" sz="48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  <a:ea typeface="华文彩云" panose="02010800040101010101" pitchFamily="2" charset="-122"/>
            </a:endParaRPr>
          </a:p>
        </p:txBody>
      </p:sp>
      <p:sp>
        <p:nvSpPr>
          <p:cNvPr id="172037" name="左大括号 172036"/>
          <p:cNvSpPr/>
          <p:nvPr/>
        </p:nvSpPr>
        <p:spPr>
          <a:xfrm>
            <a:off x="1905000" y="1752600"/>
            <a:ext cx="533400" cy="3276600"/>
          </a:xfrm>
          <a:prstGeom prst="leftBrace">
            <a:avLst>
              <a:gd name="adj1" fmla="val 51190"/>
              <a:gd name="adj2" fmla="val 50000"/>
            </a:avLst>
          </a:prstGeom>
          <a:noFill/>
          <a:ln w="38100" cap="flat" cmpd="sng">
            <a:solidFill>
              <a:srgbClr val="66FF66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172038" name="文本框 172037"/>
          <p:cNvSpPr txBox="1"/>
          <p:nvPr/>
        </p:nvSpPr>
        <p:spPr>
          <a:xfrm>
            <a:off x="2743200" y="1066800"/>
            <a:ext cx="2195513" cy="1228725"/>
          </a:xfrm>
          <a:prstGeom prst="rect">
            <a:avLst/>
          </a:prstGeom>
          <a:solidFill>
            <a:srgbClr val="009900"/>
          </a:solidFill>
          <a:ln w="38100" cap="flat" cmpd="sng">
            <a:solidFill>
              <a:schemeClr val="hlink"/>
            </a:solidFill>
            <a:prstDash val="solid"/>
            <a:miter/>
            <a:headEnd type="none" w="med" len="med"/>
            <a:tailEnd type="none" w="med" len="med"/>
          </a:ln>
        </p:spPr>
        <p:txBody>
          <a:bodyPr>
            <a:spAutoFit/>
          </a:bodyPr>
          <a:p>
            <a:r>
              <a:rPr lang="zh-CN" altLang="en-US" sz="3600" b="1" u="none" dirty="0">
                <a:solidFill>
                  <a:schemeClr val="bg1"/>
                </a:solidFill>
                <a:latin typeface="Times New Roman" panose="02020603050405020304" pitchFamily="18" charset="0"/>
                <a:ea typeface="华文彩云" panose="02010800040101010101" pitchFamily="2" charset="-122"/>
              </a:rPr>
              <a:t>开  头  的 议论抒情</a:t>
            </a:r>
            <a:endParaRPr lang="zh-CN" altLang="en-US" sz="3600" b="1" u="none" dirty="0">
              <a:solidFill>
                <a:schemeClr val="bg1"/>
              </a:solidFill>
              <a:latin typeface="Times New Roman" panose="02020603050405020304" pitchFamily="18" charset="0"/>
              <a:ea typeface="华文彩云" panose="02010800040101010101" pitchFamily="2" charset="-122"/>
            </a:endParaRPr>
          </a:p>
        </p:txBody>
      </p:sp>
      <p:sp>
        <p:nvSpPr>
          <p:cNvPr id="172039" name="文本框 172038"/>
          <p:cNvSpPr txBox="1"/>
          <p:nvPr/>
        </p:nvSpPr>
        <p:spPr>
          <a:xfrm>
            <a:off x="2743200" y="2743200"/>
            <a:ext cx="2209800" cy="1228725"/>
          </a:xfrm>
          <a:prstGeom prst="rect">
            <a:avLst/>
          </a:prstGeom>
          <a:solidFill>
            <a:srgbClr val="009900"/>
          </a:solidFill>
          <a:ln w="38100" cap="flat" cmpd="sng">
            <a:solidFill>
              <a:schemeClr val="hlink"/>
            </a:solidFill>
            <a:prstDash val="solid"/>
            <a:miter/>
            <a:headEnd type="none" w="med" len="med"/>
            <a:tailEnd type="none" w="med" len="med"/>
          </a:ln>
        </p:spPr>
        <p:txBody>
          <a:bodyPr>
            <a:spAutoFit/>
          </a:bodyPr>
          <a:p>
            <a:r>
              <a:rPr lang="zh-CN" altLang="en-US" sz="3600" b="1" u="none" dirty="0">
                <a:solidFill>
                  <a:schemeClr val="bg1"/>
                </a:solidFill>
                <a:latin typeface="Times New Roman" panose="02020603050405020304" pitchFamily="18" charset="0"/>
                <a:ea typeface="华文彩云" panose="02010800040101010101" pitchFamily="2" charset="-122"/>
              </a:rPr>
              <a:t>三个典型事      例</a:t>
            </a:r>
            <a:endParaRPr lang="zh-CN" altLang="en-US" sz="3600" b="1" u="none" dirty="0">
              <a:solidFill>
                <a:schemeClr val="bg1"/>
              </a:solidFill>
              <a:latin typeface="Times New Roman" panose="02020603050405020304" pitchFamily="18" charset="0"/>
              <a:ea typeface="华文彩云" panose="02010800040101010101" pitchFamily="2" charset="-122"/>
            </a:endParaRPr>
          </a:p>
        </p:txBody>
      </p:sp>
      <p:sp>
        <p:nvSpPr>
          <p:cNvPr id="172041" name="左大括号 172040"/>
          <p:cNvSpPr/>
          <p:nvPr/>
        </p:nvSpPr>
        <p:spPr>
          <a:xfrm>
            <a:off x="5219700" y="1409700"/>
            <a:ext cx="723900" cy="3924300"/>
          </a:xfrm>
          <a:prstGeom prst="leftBrace">
            <a:avLst>
              <a:gd name="adj1" fmla="val 45175"/>
              <a:gd name="adj2" fmla="val 50000"/>
            </a:avLst>
          </a:prstGeom>
          <a:noFill/>
          <a:ln w="38100" cap="flat" cmpd="sng">
            <a:solidFill>
              <a:srgbClr val="66FF66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172044" name="文本框 172043"/>
          <p:cNvSpPr txBox="1"/>
          <p:nvPr/>
        </p:nvSpPr>
        <p:spPr>
          <a:xfrm>
            <a:off x="6172200" y="2819400"/>
            <a:ext cx="1905000" cy="1104900"/>
          </a:xfrm>
          <a:prstGeom prst="rect">
            <a:avLst/>
          </a:prstGeom>
          <a:solidFill>
            <a:srgbClr val="99FF99"/>
          </a:solidFill>
          <a:ln w="38100" cap="flat" cmpd="sng">
            <a:solidFill>
              <a:schemeClr val="hlink"/>
            </a:solidFill>
            <a:prstDash val="solid"/>
            <a:miter/>
            <a:headEnd type="none" w="med" len="med"/>
            <a:tailEnd type="none" w="med" len="med"/>
          </a:ln>
        </p:spPr>
        <p:txBody>
          <a:bodyPr>
            <a:spAutoFit/>
          </a:bodyPr>
          <a:p>
            <a:r>
              <a:rPr lang="zh-CN" altLang="en-US" sz="3200" b="1" u="none" dirty="0">
                <a:solidFill>
                  <a:srgbClr val="800000"/>
                </a:solidFill>
                <a:latin typeface="华文彩云" panose="02010800040101010101" pitchFamily="2" charset="-122"/>
                <a:ea typeface="华文彩云" panose="02010800040101010101" pitchFamily="2" charset="-122"/>
              </a:rPr>
              <a:t>马玉祥火中救小孩</a:t>
            </a:r>
            <a:endParaRPr lang="zh-CN" altLang="en-US" sz="3200" b="1" u="none" dirty="0">
              <a:solidFill>
                <a:srgbClr val="800000"/>
              </a:solidFill>
              <a:latin typeface="华文彩云" panose="02010800040101010101" pitchFamily="2" charset="-122"/>
              <a:ea typeface="华文彩云" panose="02010800040101010101" pitchFamily="2" charset="-122"/>
            </a:endParaRPr>
          </a:p>
        </p:txBody>
      </p:sp>
      <p:sp>
        <p:nvSpPr>
          <p:cNvPr id="172047" name="文本框 172046"/>
          <p:cNvSpPr txBox="1"/>
          <p:nvPr/>
        </p:nvSpPr>
        <p:spPr>
          <a:xfrm>
            <a:off x="762000" y="1165225"/>
            <a:ext cx="762000" cy="4397375"/>
          </a:xfrm>
          <a:prstGeom prst="rect">
            <a:avLst/>
          </a:prstGeom>
          <a:solidFill>
            <a:srgbClr val="006600"/>
          </a:solidFill>
          <a:ln w="38100" cap="flat" cmpd="sng">
            <a:solidFill>
              <a:schemeClr val="hlink"/>
            </a:solidFill>
            <a:prstDash val="solid"/>
            <a:miter/>
            <a:headEnd type="none" w="med" len="med"/>
            <a:tailEnd type="none" w="med" len="med"/>
          </a:ln>
        </p:spPr>
        <p:txBody>
          <a:bodyPr>
            <a:spAutoFit/>
          </a:bodyPr>
          <a:p>
            <a:pPr algn="l"/>
            <a:r>
              <a:rPr lang="zh-CN" altLang="en-US" sz="4000" b="1" u="none" dirty="0">
                <a:solidFill>
                  <a:srgbClr val="FF3300"/>
                </a:solidFill>
                <a:latin typeface="Times New Roman" panose="02020603050405020304" pitchFamily="18" charset="0"/>
                <a:ea typeface="华文彩云" panose="02010800040101010101" pitchFamily="2" charset="-122"/>
              </a:rPr>
              <a:t>谁是最可爱的人</a:t>
            </a:r>
            <a:endParaRPr lang="zh-CN" altLang="en-US" sz="4000" b="1" u="none" dirty="0">
              <a:solidFill>
                <a:srgbClr val="FF3300"/>
              </a:solidFill>
              <a:latin typeface="Times New Roman" panose="02020603050405020304" pitchFamily="18" charset="0"/>
              <a:ea typeface="华文彩云" panose="02010800040101010101" pitchFamily="2" charset="-122"/>
            </a:endParaRPr>
          </a:p>
        </p:txBody>
      </p:sp>
      <p:sp>
        <p:nvSpPr>
          <p:cNvPr id="172049" name="文本框 172048"/>
          <p:cNvSpPr txBox="1"/>
          <p:nvPr/>
        </p:nvSpPr>
        <p:spPr>
          <a:xfrm>
            <a:off x="2743200" y="4419600"/>
            <a:ext cx="2195513" cy="1228725"/>
          </a:xfrm>
          <a:prstGeom prst="rect">
            <a:avLst/>
          </a:prstGeom>
          <a:solidFill>
            <a:srgbClr val="009900"/>
          </a:solidFill>
          <a:ln w="38100" cap="flat" cmpd="sng">
            <a:solidFill>
              <a:schemeClr val="hlink"/>
            </a:solidFill>
            <a:prstDash val="solid"/>
            <a:miter/>
            <a:headEnd type="none" w="med" len="med"/>
            <a:tailEnd type="none" w="med" len="med"/>
          </a:ln>
        </p:spPr>
        <p:txBody>
          <a:bodyPr>
            <a:spAutoFit/>
          </a:bodyPr>
          <a:p>
            <a:r>
              <a:rPr lang="zh-CN" altLang="en-US" sz="3600" b="1" u="none" dirty="0">
                <a:solidFill>
                  <a:schemeClr val="bg1"/>
                </a:solidFill>
                <a:latin typeface="Times New Roman" panose="02020603050405020304" pitchFamily="18" charset="0"/>
                <a:ea typeface="华文彩云" panose="02010800040101010101" pitchFamily="2" charset="-122"/>
              </a:rPr>
              <a:t>结  尾  的  议论抒情</a:t>
            </a:r>
            <a:endParaRPr lang="zh-CN" altLang="en-US" sz="3600" b="1" u="none" dirty="0">
              <a:solidFill>
                <a:schemeClr val="bg1"/>
              </a:solidFill>
              <a:latin typeface="Times New Roman" panose="02020603050405020304" pitchFamily="18" charset="0"/>
              <a:ea typeface="华文彩云" panose="02010800040101010101" pitchFamily="2" charset="-122"/>
            </a:endParaRPr>
          </a:p>
        </p:txBody>
      </p:sp>
      <p:sp>
        <p:nvSpPr>
          <p:cNvPr id="172050" name="文本框 172049"/>
          <p:cNvSpPr txBox="1"/>
          <p:nvPr/>
        </p:nvSpPr>
        <p:spPr>
          <a:xfrm>
            <a:off x="6172200" y="1066800"/>
            <a:ext cx="1905000" cy="1104900"/>
          </a:xfrm>
          <a:prstGeom prst="rect">
            <a:avLst/>
          </a:prstGeom>
          <a:solidFill>
            <a:srgbClr val="99FF99"/>
          </a:solidFill>
          <a:ln w="38100" cap="flat" cmpd="sng">
            <a:solidFill>
              <a:schemeClr val="hlink"/>
            </a:solidFill>
            <a:prstDash val="solid"/>
            <a:miter/>
            <a:headEnd type="none" w="med" len="med"/>
            <a:tailEnd type="none" w="med" len="med"/>
          </a:ln>
        </p:spPr>
        <p:txBody>
          <a:bodyPr>
            <a:spAutoFit/>
          </a:bodyPr>
          <a:p>
            <a:r>
              <a:rPr lang="zh-CN" altLang="en-US" sz="3200" b="1" u="none" dirty="0">
                <a:solidFill>
                  <a:srgbClr val="800000"/>
                </a:solidFill>
                <a:latin typeface="华文彩云" panose="02010800040101010101" pitchFamily="2" charset="-122"/>
                <a:ea typeface="华文彩云" panose="02010800040101010101" pitchFamily="2" charset="-122"/>
              </a:rPr>
              <a:t>松骨峰 战    斗</a:t>
            </a:r>
            <a:endParaRPr lang="zh-CN" altLang="en-US" sz="3200" b="1" u="none" dirty="0">
              <a:solidFill>
                <a:srgbClr val="800000"/>
              </a:solidFill>
              <a:latin typeface="华文彩云" panose="02010800040101010101" pitchFamily="2" charset="-122"/>
              <a:ea typeface="华文彩云" panose="02010800040101010101" pitchFamily="2" charset="-122"/>
            </a:endParaRPr>
          </a:p>
        </p:txBody>
      </p:sp>
      <p:sp>
        <p:nvSpPr>
          <p:cNvPr id="172051" name="文本框 172050"/>
          <p:cNvSpPr txBox="1"/>
          <p:nvPr/>
        </p:nvSpPr>
        <p:spPr>
          <a:xfrm>
            <a:off x="6172200" y="4572000"/>
            <a:ext cx="1905000" cy="1104900"/>
          </a:xfrm>
          <a:prstGeom prst="rect">
            <a:avLst/>
          </a:prstGeom>
          <a:solidFill>
            <a:srgbClr val="99FF99"/>
          </a:solidFill>
          <a:ln w="38100" cap="flat" cmpd="sng">
            <a:solidFill>
              <a:schemeClr val="hlink"/>
            </a:solidFill>
            <a:prstDash val="solid"/>
            <a:miter/>
            <a:headEnd type="none" w="med" len="med"/>
            <a:tailEnd type="none" w="med" len="med"/>
          </a:ln>
        </p:spPr>
        <p:txBody>
          <a:bodyPr>
            <a:spAutoFit/>
          </a:bodyPr>
          <a:p>
            <a:r>
              <a:rPr lang="zh-CN" altLang="en-US" sz="3200" b="1" u="none" dirty="0">
                <a:solidFill>
                  <a:srgbClr val="800000"/>
                </a:solidFill>
                <a:latin typeface="华文彩云" panose="02010800040101010101" pitchFamily="2" charset="-122"/>
                <a:ea typeface="华文彩云" panose="02010800040101010101" pitchFamily="2" charset="-122"/>
              </a:rPr>
              <a:t>防空洞中的谈话</a:t>
            </a:r>
            <a:endParaRPr lang="zh-CN" altLang="en-US" sz="3200" b="1" u="none" dirty="0">
              <a:solidFill>
                <a:srgbClr val="800000"/>
              </a:solidFill>
              <a:latin typeface="华文彩云" panose="02010800040101010101" pitchFamily="2" charset="-122"/>
              <a:ea typeface="华文彩云" panose="02010800040101010101" pitchFamily="2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3277870" y="2235835"/>
            <a:ext cx="1330960" cy="5835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en-US" altLang="zh-CN" sz="3200" b="1" dirty="0">
                <a:sym typeface="+mn-ea"/>
              </a:rPr>
              <a:t>(1-3)</a:t>
            </a:r>
            <a:endParaRPr lang="en-US" altLang="zh-CN" sz="3200" b="1" dirty="0"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036570" y="3971925"/>
            <a:ext cx="1812925" cy="58356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r>
              <a:rPr lang="zh-CN" altLang="en-US" sz="3200" b="1" dirty="0">
                <a:sym typeface="+mn-ea"/>
              </a:rPr>
              <a:t>（</a:t>
            </a:r>
            <a:r>
              <a:rPr lang="en-US" altLang="zh-CN" sz="3200" b="1" dirty="0">
                <a:sym typeface="+mn-ea"/>
              </a:rPr>
              <a:t>4-14</a:t>
            </a:r>
            <a:r>
              <a:rPr lang="zh-CN" altLang="en-US" sz="3200" b="1" dirty="0">
                <a:sym typeface="+mn-ea"/>
              </a:rPr>
              <a:t>）</a:t>
            </a:r>
            <a:endParaRPr lang="zh-CN" altLang="en-US" sz="3200"/>
          </a:p>
        </p:txBody>
      </p:sp>
      <p:sp>
        <p:nvSpPr>
          <p:cNvPr id="4" name="文本框 3"/>
          <p:cNvSpPr txBox="1"/>
          <p:nvPr/>
        </p:nvSpPr>
        <p:spPr>
          <a:xfrm>
            <a:off x="3392805" y="5676900"/>
            <a:ext cx="1292860" cy="52197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r>
              <a:rPr lang="zh-CN" altLang="en-US" sz="2800" b="1" dirty="0">
                <a:sym typeface="+mn-ea"/>
              </a:rPr>
              <a:t>（</a:t>
            </a:r>
            <a:r>
              <a:rPr lang="en-US" altLang="zh-CN" sz="2800" b="1" dirty="0">
                <a:sym typeface="+mn-ea"/>
              </a:rPr>
              <a:t>15</a:t>
            </a:r>
            <a:r>
              <a:rPr lang="zh-CN" altLang="en-US" sz="2800" b="1" dirty="0">
                <a:sym typeface="+mn-ea"/>
              </a:rPr>
              <a:t>）</a:t>
            </a:r>
            <a:endParaRPr lang="zh-CN" altLang="en-US" sz="2800"/>
          </a:p>
        </p:txBody>
      </p:sp>
    </p:spTree>
  </p:cSld>
  <p:clrMapOvr>
    <a:masterClrMapping/>
  </p:clrMapOvr>
  <p:transition spd="med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720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20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0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720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720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六弦琴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9" dur="500"/>
                                        <p:tgtEl>
                                          <p:spTgt spid="1720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720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720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钢琴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0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720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720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钢琴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0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720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720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钢琴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0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54" dur="500"/>
                                        <p:tgtEl>
                                          <p:spTgt spid="1720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7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7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六弦琴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0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720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720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六弦琴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7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7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六弦琴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2034" grpId="0"/>
      <p:bldP spid="172038" grpId="0" bldLvl="0" animBg="1"/>
      <p:bldP spid="172039" grpId="0" bldLvl="0" animBg="1"/>
      <p:bldP spid="172044" grpId="0" bldLvl="0" animBg="1"/>
      <p:bldP spid="172047" grpId="0" bldLvl="0" animBg="1"/>
      <p:bldP spid="172049" grpId="0" bldLvl="0" animBg="1"/>
      <p:bldP spid="172050" grpId="0" bldLvl="0" animBg="1"/>
      <p:bldP spid="172051" grpId="0" bldLvl="0" animBg="1"/>
      <p:bldP spid="2" grpId="0"/>
      <p:bldP spid="2" grpId="1"/>
      <p:bldP spid="3" grpId="0"/>
      <p:bldP spid="3" grpId="1"/>
      <p:bldP spid="4" grpId="0"/>
      <p:bldP spid="4" grpId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2466" name="文本框 62465"/>
          <p:cNvSpPr txBox="1"/>
          <p:nvPr/>
        </p:nvSpPr>
        <p:spPr>
          <a:xfrm>
            <a:off x="457200" y="304800"/>
            <a:ext cx="8458200" cy="641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l">
              <a:spcBef>
                <a:spcPct val="50000"/>
              </a:spcBef>
            </a:pPr>
            <a:r>
              <a:rPr lang="zh-CN" altLang="en-US" sz="3600" u="none" dirty="0">
                <a:solidFill>
                  <a:srgbClr val="FFFF00"/>
                </a:solidFill>
                <a:latin typeface="Times New Roman" panose="02020603050405020304" pitchFamily="18" charset="0"/>
              </a:rPr>
              <a:t>　　</a:t>
            </a:r>
            <a:endParaRPr lang="zh-CN" altLang="en-US" sz="3600" u="none" dirty="0">
              <a:solidFill>
                <a:srgbClr val="FFFF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62467" name="文本框 62466"/>
          <p:cNvSpPr txBox="1"/>
          <p:nvPr/>
        </p:nvSpPr>
        <p:spPr>
          <a:xfrm>
            <a:off x="609600" y="1783398"/>
            <a:ext cx="7772400" cy="5835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marL="476250" indent="-476250" algn="l">
              <a:spcBef>
                <a:spcPct val="50000"/>
              </a:spcBef>
            </a:pPr>
            <a:r>
              <a:rPr lang="zh-CN" altLang="en-US" sz="3200" b="1" u="none" dirty="0">
                <a:solidFill>
                  <a:srgbClr val="0000CC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第４自然段：让我还是来说一段故事吧。</a:t>
            </a:r>
            <a:endParaRPr lang="zh-CN" altLang="en-US" sz="3200" b="1" u="none" dirty="0">
              <a:solidFill>
                <a:srgbClr val="0000CC"/>
              </a:solidFill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  <p:sp>
        <p:nvSpPr>
          <p:cNvPr id="62471" name="文本框 62470"/>
          <p:cNvSpPr txBox="1"/>
          <p:nvPr/>
        </p:nvSpPr>
        <p:spPr>
          <a:xfrm>
            <a:off x="3352800" y="2438400"/>
            <a:ext cx="5334000" cy="5835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l">
              <a:spcBef>
                <a:spcPct val="50000"/>
              </a:spcBef>
            </a:pPr>
            <a:r>
              <a:rPr lang="zh-CN" altLang="en-US" sz="3200" b="1" u="none" dirty="0">
                <a:solidFill>
                  <a:srgbClr val="C0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承上启下，引出事例</a:t>
            </a:r>
            <a:endParaRPr lang="zh-CN" altLang="en-US" sz="3200" b="1" u="none" dirty="0">
              <a:solidFill>
                <a:srgbClr val="C00000"/>
              </a:solidFill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  <p:sp>
        <p:nvSpPr>
          <p:cNvPr id="62473" name="文本框 62472"/>
          <p:cNvSpPr txBox="1"/>
          <p:nvPr/>
        </p:nvSpPr>
        <p:spPr>
          <a:xfrm>
            <a:off x="3352800" y="3810000"/>
            <a:ext cx="5257800" cy="10763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l">
              <a:spcBef>
                <a:spcPct val="50000"/>
              </a:spcBef>
            </a:pPr>
            <a:r>
              <a:rPr lang="zh-CN" altLang="en-US" sz="3200" b="1" u="none" dirty="0">
                <a:solidFill>
                  <a:srgbClr val="C0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承上，点明对敌人的狠；　启下，引出对朝鲜人民的爱</a:t>
            </a:r>
            <a:endParaRPr lang="zh-CN" altLang="en-US" sz="3200" b="1" u="none" dirty="0">
              <a:solidFill>
                <a:srgbClr val="C00000"/>
              </a:solidFill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  <p:sp>
        <p:nvSpPr>
          <p:cNvPr id="62474" name="文本框 62473"/>
          <p:cNvSpPr txBox="1"/>
          <p:nvPr/>
        </p:nvSpPr>
        <p:spPr>
          <a:xfrm>
            <a:off x="3352800" y="5715000"/>
            <a:ext cx="4800600" cy="5835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l">
              <a:spcBef>
                <a:spcPct val="50000"/>
              </a:spcBef>
            </a:pPr>
            <a:r>
              <a:rPr lang="zh-CN" altLang="en-US" sz="3200" b="1" u="none" dirty="0">
                <a:solidFill>
                  <a:srgbClr val="C0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承上启下，引出事例</a:t>
            </a:r>
            <a:endParaRPr lang="zh-CN" altLang="en-US" sz="3200" b="1" u="none" dirty="0">
              <a:solidFill>
                <a:srgbClr val="C00000"/>
              </a:solidFill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  <p:sp>
        <p:nvSpPr>
          <p:cNvPr id="62475" name="文本框 62474"/>
          <p:cNvSpPr txBox="1"/>
          <p:nvPr/>
        </p:nvSpPr>
        <p:spPr>
          <a:xfrm>
            <a:off x="609600" y="3200400"/>
            <a:ext cx="7620000" cy="5835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l">
              <a:spcBef>
                <a:spcPct val="50000"/>
              </a:spcBef>
            </a:pPr>
            <a:r>
              <a:rPr lang="zh-CN" altLang="en-US" sz="3200" b="1" u="none" dirty="0">
                <a:solidFill>
                  <a:srgbClr val="0000CC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第９自然段：我们的战士</a:t>
            </a:r>
            <a:r>
              <a:rPr lang="zh-CN" altLang="en-US" sz="3200" b="1" u="none" dirty="0">
                <a:solidFill>
                  <a:srgbClr val="0000CC"/>
                </a:solidFill>
                <a:latin typeface="Times New Roman" panose="02020603050405020304" pitchFamily="18" charset="0"/>
                <a:ea typeface="楷体_GB2312" panose="02010609030101010101" pitchFamily="49" charset="-122"/>
              </a:rPr>
              <a:t>……</a:t>
            </a:r>
            <a:r>
              <a:rPr lang="zh-CN" altLang="en-US" sz="3200" b="1" u="none" dirty="0">
                <a:solidFill>
                  <a:srgbClr val="0000CC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深厚感情。</a:t>
            </a:r>
            <a:endParaRPr lang="zh-CN" altLang="en-US" sz="3200" b="1" u="none" dirty="0">
              <a:solidFill>
                <a:srgbClr val="0000CC"/>
              </a:solidFill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  <p:sp>
        <p:nvSpPr>
          <p:cNvPr id="62476" name="文本框 62475"/>
          <p:cNvSpPr txBox="1"/>
          <p:nvPr/>
        </p:nvSpPr>
        <p:spPr>
          <a:xfrm>
            <a:off x="609600" y="5029200"/>
            <a:ext cx="7924800" cy="5835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l">
              <a:spcBef>
                <a:spcPct val="50000"/>
              </a:spcBef>
            </a:pPr>
            <a:r>
              <a:rPr lang="zh-CN" altLang="en-US" sz="3200" b="1" u="none" dirty="0">
                <a:solidFill>
                  <a:srgbClr val="0000CC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第13段前两句：谁都知道</a:t>
            </a:r>
            <a:r>
              <a:rPr lang="zh-CN" altLang="en-US" sz="3200" b="1" u="none" dirty="0">
                <a:solidFill>
                  <a:srgbClr val="0000CC"/>
                </a:solidFill>
                <a:latin typeface="Times New Roman" panose="02020603050405020304" pitchFamily="18" charset="0"/>
                <a:ea typeface="楷体_GB2312" panose="02010609030101010101" pitchFamily="49" charset="-122"/>
              </a:rPr>
              <a:t>……</a:t>
            </a:r>
            <a:r>
              <a:rPr lang="zh-CN" altLang="en-US" sz="3200" b="1" u="none" dirty="0">
                <a:solidFill>
                  <a:srgbClr val="0000CC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怎样想的呢？</a:t>
            </a:r>
            <a:endParaRPr lang="zh-CN" altLang="en-US" sz="3200" b="1" u="none" dirty="0">
              <a:solidFill>
                <a:srgbClr val="0000CC"/>
              </a:solidFill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  <p:sp>
        <p:nvSpPr>
          <p:cNvPr id="62478" name="标题 62477"/>
          <p:cNvSpPr>
            <a:spLocks noGrp="1"/>
          </p:cNvSpPr>
          <p:nvPr>
            <p:ph type="title" idx="4294967295"/>
          </p:nvPr>
        </p:nvSpPr>
        <p:spPr>
          <a:xfrm>
            <a:off x="685800" y="381000"/>
            <a:ext cx="7772400" cy="1143000"/>
          </a:xfrm>
        </p:spPr>
        <p:txBody>
          <a:bodyPr anchor="ctr"/>
          <a:p>
            <a:pPr algn="l"/>
            <a:r>
              <a:rPr lang="zh-CN" altLang="en-US" sz="3600" b="1" dirty="0">
                <a:solidFill>
                  <a:schemeClr val="tx1"/>
                </a:solidFill>
              </a:rPr>
              <a:t>三个事例前都有一个过渡段（句），请找出来，并说明其作用。</a:t>
            </a:r>
            <a:endParaRPr lang="zh-CN" altLang="en-US" sz="36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med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7">
                                            <p:txEl>
                                              <p:charRg st="0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62467">
                                            <p:txEl>
                                              <p:charRg st="0" end="1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5">
                                            <p:txEl>
                                              <p:charRg st="0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2" dur="500"/>
                                        <p:tgtEl>
                                          <p:spTgt spid="62475">
                                            <p:txEl>
                                              <p:charRg st="0" end="1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6">
                                            <p:txEl>
                                              <p:charRg st="0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7" dur="500"/>
                                        <p:tgtEl>
                                          <p:spTgt spid="62476">
                                            <p:txEl>
                                              <p:charRg st="0" end="2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1">
                                            <p:txEl>
                                              <p:charRg st="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2" dur="500"/>
                                        <p:tgtEl>
                                          <p:spTgt spid="62471">
                                            <p:txEl>
                                              <p:charRg st="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camera.wav"/>
                                        </p:tgtEl>
                                      </p:cMediaNode>
                                    </p:audio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2471">
                                            <p:txEl>
                                              <p:charRg st="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7" dur="500"/>
                                        <p:tgtEl>
                                          <p:spTgt spid="6247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camera.wav"/>
                                        </p:tgtEl>
                                      </p:cMediaNode>
                                    </p:audio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2473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4">
                                            <p:txEl>
                                              <p:charRg st="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32" dur="500"/>
                                        <p:tgtEl>
                                          <p:spTgt spid="62474">
                                            <p:txEl>
                                              <p:charRg st="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camera.wav"/>
                                        </p:tgtEl>
                                      </p:cMediaNode>
                                    </p:audio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2474">
                                            <p:txEl>
                                              <p:charRg st="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467" grpId="0" build="p"/>
      <p:bldP spid="62471" grpId="0" build="p"/>
      <p:bldP spid="62473" grpId="0"/>
      <p:bldP spid="62474" grpId="0" build="p"/>
      <p:bldP spid="62475" grpId="0" build="p"/>
      <p:bldP spid="62476" grpId="0" build="p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1275" name="图片 11274" descr="纪念馆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000250" y="2209800"/>
            <a:ext cx="5295900" cy="330993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1266" name="文本框 11265"/>
          <p:cNvSpPr txBox="1"/>
          <p:nvPr/>
        </p:nvSpPr>
        <p:spPr>
          <a:xfrm>
            <a:off x="990600" y="669925"/>
            <a:ext cx="7162800" cy="10064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endParaRPr lang="zh-CN" altLang="en-US" sz="6000" b="1" u="none" dirty="0">
              <a:solidFill>
                <a:srgbClr val="66FF66"/>
              </a:solidFill>
              <a:latin typeface="Times New Roman" panose="02020603050405020304" pitchFamily="18" charset="0"/>
              <a:ea typeface="华文彩云" panose="02010800040101010101" pitchFamily="2" charset="-122"/>
            </a:endParaRPr>
          </a:p>
        </p:txBody>
      </p:sp>
      <p:sp>
        <p:nvSpPr>
          <p:cNvPr id="11274" name="文本框 11273"/>
          <p:cNvSpPr txBox="1"/>
          <p:nvPr/>
        </p:nvSpPr>
        <p:spPr>
          <a:xfrm>
            <a:off x="2362200" y="2286000"/>
            <a:ext cx="4572000" cy="5794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l">
              <a:spcBef>
                <a:spcPct val="50000"/>
              </a:spcBef>
            </a:pPr>
            <a:r>
              <a:rPr lang="zh-CN" altLang="en-US" sz="3200" u="none" dirty="0">
                <a:solidFill>
                  <a:srgbClr val="FF3300"/>
                </a:solidFill>
                <a:latin typeface="Times New Roman" panose="02020603050405020304" pitchFamily="18" charset="0"/>
              </a:rPr>
              <a:t>丹东    抗美援朝纪念馆</a:t>
            </a:r>
            <a:endParaRPr lang="zh-CN" altLang="en-US" sz="3200" u="none" dirty="0">
              <a:solidFill>
                <a:srgbClr val="FF33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11277" name="标题 11276"/>
          <p:cNvSpPr>
            <a:spLocks noGrp="1"/>
          </p:cNvSpPr>
          <p:nvPr>
            <p:ph type="title" idx="4294967295"/>
          </p:nvPr>
        </p:nvSpPr>
        <p:spPr/>
        <p:txBody>
          <a:bodyPr anchor="ctr"/>
          <a:p>
            <a:r>
              <a:rPr lang="zh-CN" altLang="en-US" sz="6000" b="1" dirty="0">
                <a:solidFill>
                  <a:srgbClr val="C00000"/>
                </a:solidFill>
                <a:ea typeface="华文彩云" panose="02010800040101010101" pitchFamily="2" charset="-122"/>
              </a:rPr>
              <a:t>阅读前三自然段</a:t>
            </a:r>
            <a:endParaRPr lang="zh-CN" altLang="en-US" sz="6000" b="1" dirty="0">
              <a:solidFill>
                <a:srgbClr val="C00000"/>
              </a:solidFill>
              <a:ea typeface="华文彩云" panose="02010800040101010101" pitchFamily="2" charset="-122"/>
            </a:endParaRPr>
          </a:p>
        </p:txBody>
      </p:sp>
    </p:spTree>
  </p:cSld>
  <p:clrMapOvr>
    <a:masterClrMapping/>
  </p:clrMapOvr>
  <p:transition spd="med">
    <p:random/>
  </p:transition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77154" name="标题 177153"/>
          <p:cNvSpPr>
            <a:spLocks noGrp="1"/>
          </p:cNvSpPr>
          <p:nvPr>
            <p:ph type="title"/>
          </p:nvPr>
        </p:nvSpPr>
        <p:spPr>
          <a:xfrm>
            <a:off x="685800" y="304800"/>
            <a:ext cx="7772400" cy="1143000"/>
          </a:xfrm>
        </p:spPr>
        <p:txBody>
          <a:bodyPr anchor="ctr"/>
          <a:p>
            <a:pPr algn="l"/>
            <a:r>
              <a:rPr lang="zh-CN" altLang="en-US" b="1" dirty="0">
                <a:solidFill>
                  <a:srgbClr val="66FF66"/>
                </a:solidFill>
                <a:ea typeface="华文彩云" panose="02010800040101010101" pitchFamily="2" charset="-122"/>
              </a:rPr>
              <a:t>朗读：</a:t>
            </a:r>
            <a:endParaRPr lang="zh-CN" altLang="en-US" b="1" dirty="0">
              <a:solidFill>
                <a:srgbClr val="66FF66"/>
              </a:solidFill>
              <a:ea typeface="华文彩云" panose="02010800040101010101" pitchFamily="2" charset="-122"/>
            </a:endParaRPr>
          </a:p>
        </p:txBody>
      </p:sp>
      <p:sp>
        <p:nvSpPr>
          <p:cNvPr id="177155" name="文本占位符 177154"/>
          <p:cNvSpPr>
            <a:spLocks noGrp="1"/>
          </p:cNvSpPr>
          <p:nvPr>
            <p:ph type="body" idx="1"/>
          </p:nvPr>
        </p:nvSpPr>
        <p:spPr>
          <a:xfrm>
            <a:off x="685800" y="1600200"/>
            <a:ext cx="7772400" cy="4724400"/>
          </a:xfrm>
        </p:spPr>
        <p:txBody>
          <a:bodyPr/>
          <a:p>
            <a:pPr marL="0" indent="0">
              <a:buNone/>
            </a:pPr>
            <a:r>
              <a:rPr lang="zh-CN" altLang="en-US" sz="3600" b="1" dirty="0">
                <a:solidFill>
                  <a:schemeClr val="tx1"/>
                </a:solidFill>
                <a:ea typeface="楷体_GB2312" panose="02010609030101010101" pitchFamily="49" charset="-122"/>
              </a:rPr>
              <a:t>　　在朝鲜的每一天，我都被一些东西感动着，我的思想感情的潮水，在放纵奔流着。它使我想把一切东西，都告诉给我祖国的朋友们。但我最急于告诉你们的，是我思想感情的一段重要经历，这就是，我越来越深刻地感觉到谁是我们最可爱的人！</a:t>
            </a:r>
            <a:endParaRPr lang="zh-CN" altLang="en-US" sz="3600" b="1" dirty="0">
              <a:solidFill>
                <a:schemeClr val="tx1"/>
              </a:solidFill>
              <a:ea typeface="楷体_GB2312" panose="02010609030101010101" pitchFamily="49" charset="-122"/>
            </a:endParaRPr>
          </a:p>
        </p:txBody>
      </p:sp>
    </p:spTree>
  </p:cSld>
  <p:clrMapOvr>
    <a:masterClrMapping/>
  </p:clrMapOvr>
  <p:transition spd="med">
    <p:random/>
  </p:transition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78178" name="标题 178177"/>
          <p:cNvSpPr>
            <a:spLocks noGrp="1"/>
          </p:cNvSpPr>
          <p:nvPr>
            <p:ph type="title"/>
          </p:nvPr>
        </p:nvSpPr>
        <p:spPr>
          <a:xfrm>
            <a:off x="685800" y="457200"/>
            <a:ext cx="7772400" cy="2895600"/>
          </a:xfrm>
        </p:spPr>
        <p:txBody>
          <a:bodyPr anchor="ctr"/>
          <a:p>
            <a:pPr algn="l"/>
            <a:r>
              <a:rPr lang="zh-CN" altLang="en-US" sz="4000" dirty="0">
                <a:solidFill>
                  <a:srgbClr val="FFFF00"/>
                </a:solidFill>
              </a:rPr>
              <a:t>　　</a:t>
            </a:r>
            <a:r>
              <a:rPr lang="zh-CN" altLang="en-US" sz="4000" dirty="0">
                <a:solidFill>
                  <a:schemeClr val="hlink"/>
                </a:solidFill>
              </a:rPr>
              <a:t>“我的思想感情的潮水，在放纵奔流着”</a:t>
            </a:r>
            <a:br>
              <a:rPr lang="zh-CN" altLang="en-US" sz="4000" dirty="0">
                <a:solidFill>
                  <a:schemeClr val="hlink"/>
                </a:solidFill>
              </a:rPr>
            </a:br>
            <a:r>
              <a:rPr lang="zh-CN" altLang="en-US" sz="4000" b="1" dirty="0">
                <a:solidFill>
                  <a:schemeClr val="tx1"/>
                </a:solidFill>
              </a:rPr>
              <a:t>把思想感情比喻为“潮水”在“放纵奔流”，比 “我一直都被深深地感动着”好在哪里？</a:t>
            </a:r>
            <a:endParaRPr lang="zh-CN" altLang="en-US" sz="4000" b="1" dirty="0">
              <a:solidFill>
                <a:schemeClr val="tx1"/>
              </a:solidFill>
            </a:endParaRPr>
          </a:p>
        </p:txBody>
      </p:sp>
      <p:sp>
        <p:nvSpPr>
          <p:cNvPr id="178179" name="文本占位符 178178"/>
          <p:cNvSpPr>
            <a:spLocks noGrp="1"/>
          </p:cNvSpPr>
          <p:nvPr>
            <p:ph type="body" idx="1"/>
          </p:nvPr>
        </p:nvSpPr>
        <p:spPr>
          <a:xfrm>
            <a:off x="685800" y="4334510"/>
            <a:ext cx="7772400" cy="1543685"/>
          </a:xfrm>
        </p:spPr>
        <p:txBody>
          <a:bodyPr/>
          <a:p>
            <a:pPr>
              <a:lnSpc>
                <a:spcPct val="90000"/>
              </a:lnSpc>
            </a:pPr>
            <a:r>
              <a:rPr lang="zh-CN" altLang="en-US" sz="3600" dirty="0">
                <a:solidFill>
                  <a:srgbClr val="C00000"/>
                </a:solidFill>
                <a:ea typeface="楷体_GB2312" panose="02010609030101010101" pitchFamily="49" charset="-122"/>
              </a:rPr>
              <a:t>这样比喻，使文章更形象、更生动，更有文学性，也更有感染力。</a:t>
            </a:r>
            <a:endParaRPr lang="zh-CN" altLang="en-US" sz="3600" dirty="0">
              <a:solidFill>
                <a:srgbClr val="C00000"/>
              </a:solidFill>
              <a:ea typeface="楷体_GB2312" panose="02010609030101010101" pitchFamily="49" charset="-122"/>
            </a:endParaRPr>
          </a:p>
          <a:p>
            <a:pPr marL="0" indent="0">
              <a:lnSpc>
                <a:spcPct val="90000"/>
              </a:lnSpc>
              <a:buNone/>
            </a:pPr>
            <a:endParaRPr lang="zh-CN" altLang="en-US" sz="3600" dirty="0">
              <a:solidFill>
                <a:srgbClr val="C00000"/>
              </a:solidFill>
              <a:ea typeface="楷体_GB2312" panose="02010609030101010101" pitchFamily="49" charset="-122"/>
            </a:endParaRPr>
          </a:p>
        </p:txBody>
      </p:sp>
    </p:spTree>
  </p:cSld>
  <p:clrMapOvr>
    <a:masterClrMapping/>
  </p:clrMapOvr>
  <p:transition spd="med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179">
                                            <p:txEl>
                                              <p:charRg st="0" end="3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178179">
                                            <p:txEl>
                                              <p:charRg st="0" end="3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8179" grpId="0" build="p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65543" name="图片 65542" descr="10-17-8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 rot="10800000" flipV="1">
            <a:off x="609600" y="2485390"/>
            <a:ext cx="3256915" cy="368681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65538" name="文本框 65537"/>
          <p:cNvSpPr txBox="1"/>
          <p:nvPr/>
        </p:nvSpPr>
        <p:spPr>
          <a:xfrm>
            <a:off x="609600" y="457200"/>
            <a:ext cx="8153400" cy="701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endParaRPr lang="en-US" altLang="zh-CN" sz="4000" u="none">
              <a:solidFill>
                <a:srgbClr val="FFFF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65539" name="文本框 65538"/>
          <p:cNvSpPr txBox="1"/>
          <p:nvPr/>
        </p:nvSpPr>
        <p:spPr>
          <a:xfrm>
            <a:off x="4267200" y="2819400"/>
            <a:ext cx="4614863" cy="16160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marL="292100" indent="-292100" algn="l">
              <a:spcBef>
                <a:spcPct val="50000"/>
              </a:spcBef>
              <a:buChar char="•"/>
            </a:pPr>
            <a:r>
              <a:rPr lang="zh-CN" altLang="en-US" sz="4000" u="none" dirty="0">
                <a:solidFill>
                  <a:srgbClr val="C0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抒情。</a:t>
            </a:r>
            <a:endParaRPr lang="zh-CN" altLang="en-US" sz="4000" u="none" dirty="0">
              <a:solidFill>
                <a:srgbClr val="C00000"/>
              </a:solidFill>
              <a:latin typeface="楷体_GB2312" panose="02010609030101010101" pitchFamily="49" charset="-122"/>
              <a:ea typeface="楷体_GB2312" panose="02010609030101010101" pitchFamily="49" charset="-122"/>
            </a:endParaRPr>
          </a:p>
          <a:p>
            <a:pPr marL="292100" indent="-292100" algn="l">
              <a:spcBef>
                <a:spcPct val="50000"/>
              </a:spcBef>
              <a:buChar char="•"/>
            </a:pPr>
            <a:r>
              <a:rPr lang="zh-CN" altLang="en-US" sz="4000" u="none" dirty="0">
                <a:solidFill>
                  <a:srgbClr val="C0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唤起读者感情共鸣。 </a:t>
            </a:r>
            <a:endParaRPr lang="zh-CN" altLang="en-US" sz="4000" u="none" dirty="0">
              <a:solidFill>
                <a:srgbClr val="C00000"/>
              </a:solidFill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  <p:sp>
        <p:nvSpPr>
          <p:cNvPr id="65545" name="标题 65544"/>
          <p:cNvSpPr>
            <a:spLocks noGrp="1"/>
          </p:cNvSpPr>
          <p:nvPr>
            <p:ph type="title" idx="4294967295"/>
          </p:nvPr>
        </p:nvSpPr>
        <p:spPr/>
        <p:txBody>
          <a:bodyPr anchor="ctr"/>
          <a:p>
            <a:r>
              <a:rPr lang="zh-CN" altLang="en-US" sz="4000" b="1" dirty="0">
                <a:solidFill>
                  <a:schemeClr val="tx1"/>
                </a:solidFill>
              </a:rPr>
              <a:t>这一段运用了什么表达方式？</a:t>
            </a:r>
            <a:br>
              <a:rPr lang="zh-CN" altLang="en-US" sz="4000" b="1" dirty="0">
                <a:solidFill>
                  <a:schemeClr val="tx1"/>
                </a:solidFill>
              </a:rPr>
            </a:br>
            <a:r>
              <a:rPr lang="zh-CN" altLang="en-US" sz="4000" b="1" dirty="0">
                <a:solidFill>
                  <a:schemeClr val="tx1"/>
                </a:solidFill>
              </a:rPr>
              <a:t>起什么作用？</a:t>
            </a:r>
            <a:endParaRPr lang="zh-CN" altLang="en-US" sz="40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med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55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55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39">
                                            <p:txEl>
                                              <p:charRg st="0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3" dur="500"/>
                                        <p:tgtEl>
                                          <p:spTgt spid="65539">
                                            <p:txEl>
                                              <p:charRg st="0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39">
                                            <p:txEl>
                                              <p:charRg st="4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8" dur="500"/>
                                        <p:tgtEl>
                                          <p:spTgt spid="65539">
                                            <p:txEl>
                                              <p:charRg st="4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539" grpId="0" build="p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6562" name="文本框 66561"/>
          <p:cNvSpPr txBox="1"/>
          <p:nvPr/>
        </p:nvSpPr>
        <p:spPr>
          <a:xfrm>
            <a:off x="838200" y="381000"/>
            <a:ext cx="7391400" cy="701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endParaRPr lang="zh-CN" altLang="en-US" sz="4000" u="none" dirty="0">
              <a:solidFill>
                <a:srgbClr val="FFFF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66563" name="文本框 66562"/>
          <p:cNvSpPr txBox="1"/>
          <p:nvPr/>
        </p:nvSpPr>
        <p:spPr>
          <a:xfrm>
            <a:off x="1366838" y="1371600"/>
            <a:ext cx="6410325" cy="13220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4000" b="1" u="none" dirty="0">
                <a:solidFill>
                  <a:srgbClr val="C00000"/>
                </a:solidFill>
                <a:latin typeface="Times New Roman" panose="02020603050405020304" pitchFamily="18" charset="0"/>
                <a:ea typeface="楷体_GB2312" panose="02010609030101010101" pitchFamily="49" charset="-122"/>
              </a:rPr>
              <a:t>——</a:t>
            </a:r>
            <a:r>
              <a:rPr lang="zh-CN" altLang="en-US" sz="4000" b="1" u="none" dirty="0">
                <a:solidFill>
                  <a:srgbClr val="C0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我越来越深刻地感觉到谁是我们最可爱的人。</a:t>
            </a:r>
            <a:endParaRPr lang="zh-CN" altLang="en-US" sz="4000" b="1" u="none" dirty="0">
              <a:solidFill>
                <a:srgbClr val="C00000"/>
              </a:solidFill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  <p:pic>
        <p:nvPicPr>
          <p:cNvPr id="66567" name="图片 66566" descr="10-17-8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287588" y="2971800"/>
            <a:ext cx="4568825" cy="30575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66568" name="标题 66567"/>
          <p:cNvSpPr>
            <a:spLocks noGrp="1"/>
          </p:cNvSpPr>
          <p:nvPr>
            <p:ph type="title" idx="4294967295"/>
          </p:nvPr>
        </p:nvSpPr>
        <p:spPr>
          <a:xfrm>
            <a:off x="685800" y="304800"/>
            <a:ext cx="7772400" cy="1143000"/>
          </a:xfrm>
        </p:spPr>
        <p:txBody>
          <a:bodyPr anchor="ctr"/>
          <a:p>
            <a:r>
              <a:rPr lang="zh-CN" altLang="en-US" sz="4000" b="1" dirty="0">
                <a:solidFill>
                  <a:schemeClr val="tx1"/>
                </a:solidFill>
              </a:rPr>
              <a:t>点题的句子是哪一句？</a:t>
            </a:r>
            <a:endParaRPr lang="zh-CN" altLang="en-US" sz="40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med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65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65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3">
                                            <p:txEl>
                                              <p:charRg st="0" end="2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3" dur="500"/>
                                        <p:tgtEl>
                                          <p:spTgt spid="66563">
                                            <p:txEl>
                                              <p:charRg st="0" end="2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6563" grpId="0" build="p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7586" name="文本框 67585"/>
          <p:cNvSpPr txBox="1"/>
          <p:nvPr/>
        </p:nvSpPr>
        <p:spPr>
          <a:xfrm>
            <a:off x="838200" y="830263"/>
            <a:ext cx="7620000" cy="701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l">
              <a:spcBef>
                <a:spcPct val="50000"/>
              </a:spcBef>
            </a:pPr>
            <a:r>
              <a:rPr lang="zh-CN" altLang="en-US" sz="4000" u="none" dirty="0">
                <a:solidFill>
                  <a:schemeClr val="bg1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　　</a:t>
            </a:r>
            <a:endParaRPr lang="zh-CN" altLang="en-US" sz="4000" u="none" dirty="0">
              <a:solidFill>
                <a:srgbClr val="FFFF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67587" name="文本框 67586"/>
          <p:cNvSpPr txBox="1"/>
          <p:nvPr/>
        </p:nvSpPr>
        <p:spPr>
          <a:xfrm>
            <a:off x="871538" y="4214495"/>
            <a:ext cx="7400925" cy="7067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l">
              <a:spcBef>
                <a:spcPct val="50000"/>
              </a:spcBef>
            </a:pPr>
            <a:r>
              <a:rPr lang="zh-CN" altLang="en-US" sz="4000" b="1" u="none" dirty="0">
                <a:solidFill>
                  <a:srgbClr val="C0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  </a:t>
            </a:r>
            <a:r>
              <a:rPr lang="zh-CN" altLang="en-US" sz="4000" b="1" u="none" dirty="0">
                <a:solidFill>
                  <a:srgbClr val="C00000"/>
                </a:solidFill>
                <a:latin typeface="Times New Roman" panose="02020603050405020304" pitchFamily="18" charset="0"/>
                <a:ea typeface="楷体_GB2312" panose="02010609030101010101" pitchFamily="49" charset="-122"/>
              </a:rPr>
              <a:t>——</a:t>
            </a:r>
            <a:r>
              <a:rPr lang="zh-CN" altLang="en-US" sz="4000" b="1" u="none" dirty="0">
                <a:solidFill>
                  <a:srgbClr val="C0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设问</a:t>
            </a:r>
            <a:endParaRPr lang="zh-CN" altLang="en-US" sz="4000" b="1" u="none" dirty="0">
              <a:solidFill>
                <a:srgbClr val="C00000"/>
              </a:solidFill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  <p:sp>
        <p:nvSpPr>
          <p:cNvPr id="67591" name="文本框 67590"/>
          <p:cNvSpPr txBox="1"/>
          <p:nvPr/>
        </p:nvSpPr>
        <p:spPr>
          <a:xfrm>
            <a:off x="685800" y="5160645"/>
            <a:ext cx="8153400" cy="701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4000" u="none" dirty="0">
                <a:solidFill>
                  <a:srgbClr val="C00000"/>
                </a:solidFill>
                <a:latin typeface="Times New Roman" panose="02020603050405020304" pitchFamily="18" charset="0"/>
                <a:ea typeface="华文新魏" panose="02010800040101010101" pitchFamily="2" charset="-122"/>
              </a:rPr>
              <a:t>老师提示：设问的作用是引人注意</a:t>
            </a:r>
            <a:endParaRPr lang="zh-CN" altLang="en-US" sz="4000" u="none" dirty="0">
              <a:solidFill>
                <a:srgbClr val="C00000"/>
              </a:solidFill>
              <a:latin typeface="Times New Roman" panose="02020603050405020304" pitchFamily="18" charset="0"/>
              <a:ea typeface="华文新魏" panose="02010800040101010101" pitchFamily="2" charset="-122"/>
            </a:endParaRPr>
          </a:p>
        </p:txBody>
      </p:sp>
      <p:sp>
        <p:nvSpPr>
          <p:cNvPr id="67592" name="标题 67591"/>
          <p:cNvSpPr>
            <a:spLocks noGrp="1"/>
          </p:cNvSpPr>
          <p:nvPr>
            <p:ph type="title" idx="4294967295"/>
          </p:nvPr>
        </p:nvSpPr>
        <p:spPr>
          <a:xfrm>
            <a:off x="685800" y="609600"/>
            <a:ext cx="7772400" cy="3048000"/>
          </a:xfrm>
        </p:spPr>
        <p:txBody>
          <a:bodyPr anchor="ctr"/>
          <a:p>
            <a:pPr algn="l"/>
            <a:r>
              <a:rPr lang="zh-CN" altLang="en-US" sz="4000" dirty="0">
                <a:solidFill>
                  <a:schemeClr val="hlink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    谁是我们最可爱的人呢？我们的战士，我感觉到他们是我们最可爱的人。</a:t>
            </a:r>
            <a:br>
              <a:rPr lang="zh-CN" altLang="en-US" sz="4000" dirty="0">
                <a:solidFill>
                  <a:schemeClr val="hlink"/>
                </a:solidFill>
              </a:rPr>
            </a:br>
            <a:r>
              <a:rPr lang="zh-CN" altLang="en-US" sz="4000" dirty="0">
                <a:solidFill>
                  <a:srgbClr val="FFFF00"/>
                </a:solidFill>
              </a:rPr>
              <a:t>　  </a:t>
            </a:r>
            <a:r>
              <a:rPr lang="zh-CN" altLang="en-US" sz="4000" b="1" dirty="0">
                <a:solidFill>
                  <a:schemeClr val="tx1"/>
                </a:solidFill>
              </a:rPr>
              <a:t> </a:t>
            </a:r>
            <a:br>
              <a:rPr lang="zh-CN" altLang="en-US" sz="4000" b="1" dirty="0">
                <a:solidFill>
                  <a:schemeClr val="tx1"/>
                </a:solidFill>
              </a:rPr>
            </a:br>
            <a:r>
              <a:rPr lang="zh-CN" altLang="en-US" sz="4000" b="1" dirty="0">
                <a:solidFill>
                  <a:schemeClr val="tx1"/>
                </a:solidFill>
              </a:rPr>
              <a:t> 这两句运用了什么修辞方法？</a:t>
            </a:r>
            <a:endParaRPr lang="zh-CN" altLang="en-US" sz="40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med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7">
                                            <p:txEl>
                                              <p:charRg st="0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67587">
                                            <p:txEl>
                                              <p:charRg st="0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91">
                                            <p:txEl>
                                              <p:charRg st="0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2" dur="500"/>
                                        <p:tgtEl>
                                          <p:spTgt spid="67591">
                                            <p:txEl>
                                              <p:charRg st="0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587" grpId="0" build="p"/>
      <p:bldP spid="67591" grpId="0" build="p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9634" name="文本框 69633"/>
          <p:cNvSpPr txBox="1"/>
          <p:nvPr/>
        </p:nvSpPr>
        <p:spPr>
          <a:xfrm>
            <a:off x="1676400" y="304800"/>
            <a:ext cx="6248400" cy="5794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l">
              <a:spcBef>
                <a:spcPct val="50000"/>
              </a:spcBef>
            </a:pPr>
            <a:endParaRPr lang="zh-CN" altLang="en-US" sz="3200" u="none" dirty="0">
              <a:solidFill>
                <a:srgbClr val="FFFF00"/>
              </a:solidFill>
              <a:latin typeface="Times New Roman" panose="02020603050405020304" pitchFamily="18" charset="0"/>
              <a:ea typeface="仿宋_GB2312" panose="02010609030101010101" pitchFamily="49" charset="-122"/>
            </a:endParaRPr>
          </a:p>
        </p:txBody>
      </p:sp>
      <p:sp>
        <p:nvSpPr>
          <p:cNvPr id="69635" name="文本框 69634"/>
          <p:cNvSpPr txBox="1"/>
          <p:nvPr/>
        </p:nvSpPr>
        <p:spPr>
          <a:xfrm>
            <a:off x="1132205" y="3579495"/>
            <a:ext cx="3352800" cy="7067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l">
              <a:spcBef>
                <a:spcPct val="50000"/>
              </a:spcBef>
            </a:pPr>
            <a:r>
              <a:rPr lang="zh-CN" altLang="en-US" sz="4000" b="1" u="none" dirty="0">
                <a:solidFill>
                  <a:srgbClr val="C00000"/>
                </a:solidFill>
                <a:latin typeface="Times New Roman" panose="02020603050405020304" pitchFamily="18" charset="0"/>
                <a:ea typeface="楷体_GB2312" panose="02010609030101010101" pitchFamily="49" charset="-122"/>
              </a:rPr>
              <a:t>——</a:t>
            </a:r>
            <a:r>
              <a:rPr lang="zh-CN" altLang="en-US" sz="4000" b="1" u="none" dirty="0">
                <a:solidFill>
                  <a:srgbClr val="C0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排比。 </a:t>
            </a:r>
            <a:endParaRPr lang="zh-CN" altLang="en-US" sz="4000" b="1" u="none" dirty="0">
              <a:solidFill>
                <a:srgbClr val="C00000"/>
              </a:solidFill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  <p:sp>
        <p:nvSpPr>
          <p:cNvPr id="69639" name="文本框 69638"/>
          <p:cNvSpPr txBox="1"/>
          <p:nvPr/>
        </p:nvSpPr>
        <p:spPr>
          <a:xfrm>
            <a:off x="800100" y="2872740"/>
            <a:ext cx="7467600" cy="7067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4000" b="1" u="none" dirty="0">
                <a:solidFill>
                  <a:schemeClr val="tx1"/>
                </a:solidFill>
                <a:latin typeface="Times New Roman" panose="02020603050405020304" pitchFamily="18" charset="0"/>
              </a:rPr>
              <a:t>这个句子运用了什么修辞方法？</a:t>
            </a:r>
            <a:endParaRPr lang="zh-CN" altLang="en-US" sz="4000" b="1" u="none" dirty="0">
              <a:solidFill>
                <a:schemeClr val="tx1"/>
              </a:solidFill>
              <a:latin typeface="Times New Roman" panose="02020603050405020304" pitchFamily="18" charset="0"/>
            </a:endParaRPr>
          </a:p>
        </p:txBody>
      </p:sp>
      <p:sp>
        <p:nvSpPr>
          <p:cNvPr id="69640" name="文本框 69639"/>
          <p:cNvSpPr txBox="1"/>
          <p:nvPr/>
        </p:nvSpPr>
        <p:spPr>
          <a:xfrm>
            <a:off x="685800" y="4286250"/>
            <a:ext cx="7086600" cy="7067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4000" b="1" u="none" dirty="0">
                <a:solidFill>
                  <a:srgbClr val="C00000"/>
                </a:solidFill>
                <a:latin typeface="Times New Roman" panose="02020603050405020304" pitchFamily="18" charset="0"/>
              </a:rPr>
              <a:t>运用排比有什么表达作用？</a:t>
            </a:r>
            <a:endParaRPr lang="zh-CN" altLang="en-US" sz="4000" b="1" u="none" dirty="0">
              <a:solidFill>
                <a:srgbClr val="C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69641" name="文本框 69640"/>
          <p:cNvSpPr txBox="1"/>
          <p:nvPr/>
        </p:nvSpPr>
        <p:spPr>
          <a:xfrm>
            <a:off x="533400" y="5250815"/>
            <a:ext cx="7696200" cy="64516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marL="457200" indent="-457200">
              <a:spcBef>
                <a:spcPct val="50000"/>
              </a:spcBef>
              <a:buChar char="•"/>
            </a:pPr>
            <a:r>
              <a:rPr lang="zh-CN" altLang="en-US" sz="3600" b="1" u="none" dirty="0">
                <a:solidFill>
                  <a:srgbClr val="C00000"/>
                </a:solidFill>
                <a:latin typeface="Times New Roman" panose="02020603050405020304" pitchFamily="18" charset="0"/>
                <a:ea typeface="楷体_GB2312" panose="02010609030101010101" pitchFamily="49" charset="-122"/>
              </a:rPr>
              <a:t>使语句整齐，语气酣畅，感情强烈</a:t>
            </a:r>
            <a:endParaRPr lang="zh-CN" altLang="en-US" sz="3600" b="1" u="none" dirty="0">
              <a:solidFill>
                <a:srgbClr val="C00000"/>
              </a:solidFill>
              <a:latin typeface="Times New Roman" panose="02020603050405020304" pitchFamily="18" charset="0"/>
              <a:ea typeface="楷体_GB2312" panose="02010609030101010101" pitchFamily="49" charset="-122"/>
            </a:endParaRPr>
          </a:p>
        </p:txBody>
      </p:sp>
      <p:sp>
        <p:nvSpPr>
          <p:cNvPr id="69643" name="标题 69642"/>
          <p:cNvSpPr>
            <a:spLocks noGrp="1"/>
          </p:cNvSpPr>
          <p:nvPr>
            <p:ph type="title" idx="4294967295"/>
          </p:nvPr>
        </p:nvSpPr>
        <p:spPr>
          <a:xfrm>
            <a:off x="495300" y="0"/>
            <a:ext cx="7772400" cy="2971800"/>
          </a:xfrm>
        </p:spPr>
        <p:txBody>
          <a:bodyPr anchor="ctr"/>
          <a:p>
            <a:r>
              <a:rPr lang="zh-CN" altLang="en-US" sz="4000" b="1" dirty="0">
                <a:solidFill>
                  <a:srgbClr val="66FF66"/>
                </a:solidFill>
                <a:ea typeface="华文彩云" panose="02010800040101010101" pitchFamily="2" charset="-122"/>
              </a:rPr>
              <a:t>朗读：</a:t>
            </a:r>
            <a:br>
              <a:rPr lang="zh-CN" altLang="en-US" sz="4000" b="1" dirty="0">
                <a:solidFill>
                  <a:srgbClr val="66FF66"/>
                </a:solidFill>
                <a:ea typeface="华文彩云" panose="02010800040101010101" pitchFamily="2" charset="-122"/>
              </a:rPr>
            </a:br>
            <a:r>
              <a:rPr lang="zh-CN" altLang="en-US" sz="3200" b="1" dirty="0">
                <a:solidFill>
                  <a:schemeClr val="tx1"/>
                </a:solidFill>
                <a:ea typeface="仿宋_GB2312" panose="02010609030101010101" pitchFamily="49" charset="-122"/>
              </a:rPr>
              <a:t>他们的品质是那样的纯洁和高尚，</a:t>
            </a:r>
            <a:br>
              <a:rPr lang="zh-CN" altLang="en-US" sz="3200" b="1" dirty="0">
                <a:solidFill>
                  <a:schemeClr val="tx1"/>
                </a:solidFill>
                <a:ea typeface="仿宋_GB2312" panose="02010609030101010101" pitchFamily="49" charset="-122"/>
              </a:rPr>
            </a:br>
            <a:r>
              <a:rPr lang="zh-CN" altLang="en-US" sz="3200" b="1" dirty="0">
                <a:solidFill>
                  <a:schemeClr val="tx1"/>
                </a:solidFill>
                <a:ea typeface="仿宋_GB2312" panose="02010609030101010101" pitchFamily="49" charset="-122"/>
              </a:rPr>
              <a:t>他们的意志是那样的坚韧和刚强，</a:t>
            </a:r>
            <a:br>
              <a:rPr lang="zh-CN" altLang="en-US" sz="3200" b="1" dirty="0">
                <a:solidFill>
                  <a:schemeClr val="tx1"/>
                </a:solidFill>
                <a:ea typeface="仿宋_GB2312" panose="02010609030101010101" pitchFamily="49" charset="-122"/>
              </a:rPr>
            </a:br>
            <a:r>
              <a:rPr lang="zh-CN" altLang="en-US" sz="3200" b="1" dirty="0">
                <a:solidFill>
                  <a:schemeClr val="tx1"/>
                </a:solidFill>
                <a:ea typeface="仿宋_GB2312" panose="02010609030101010101" pitchFamily="49" charset="-122"/>
              </a:rPr>
              <a:t>他们的气质是那样的淳朴和谦逊，</a:t>
            </a:r>
            <a:br>
              <a:rPr lang="zh-CN" altLang="en-US" sz="3200" b="1" dirty="0">
                <a:solidFill>
                  <a:schemeClr val="tx1"/>
                </a:solidFill>
                <a:ea typeface="仿宋_GB2312" panose="02010609030101010101" pitchFamily="49" charset="-122"/>
              </a:rPr>
            </a:br>
            <a:r>
              <a:rPr lang="zh-CN" altLang="en-US" sz="3200" b="1" dirty="0">
                <a:solidFill>
                  <a:schemeClr val="tx1"/>
                </a:solidFill>
                <a:ea typeface="仿宋_GB2312" panose="02010609030101010101" pitchFamily="49" charset="-122"/>
              </a:rPr>
              <a:t>他们的胸怀是那样的美丽和宽广。</a:t>
            </a:r>
            <a:endParaRPr lang="zh-CN" altLang="en-US" sz="3200" b="1" dirty="0">
              <a:solidFill>
                <a:schemeClr val="tx1"/>
              </a:solidFill>
              <a:ea typeface="仿宋_GB2312" panose="02010609030101010101" pitchFamily="49" charset="-122"/>
            </a:endParaRPr>
          </a:p>
        </p:txBody>
      </p:sp>
    </p:spTree>
  </p:cSld>
  <p:clrMapOvr>
    <a:masterClrMapping/>
  </p:clrMapOvr>
  <p:transition spd="med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9">
                                            <p:txEl>
                                              <p:charRg st="0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69639">
                                            <p:txEl>
                                              <p:charRg st="0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camera.wav"/>
                                        </p:tgtEl>
                                      </p:cMediaNode>
                                    </p:audio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9639">
                                            <p:txEl>
                                              <p:charRg st="0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800000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5">
                                            <p:txEl>
                                              <p:charRg st="0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2" dur="500"/>
                                        <p:tgtEl>
                                          <p:spTgt spid="69635">
                                            <p:txEl>
                                              <p:charRg st="0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9635">
                                            <p:txEl>
                                              <p:charRg st="0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40">
                                            <p:txEl>
                                              <p:charRg st="0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7" dur="500"/>
                                        <p:tgtEl>
                                          <p:spTgt spid="69640">
                                            <p:txEl>
                                              <p:charRg st="0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camera.wav"/>
                                        </p:tgtEl>
                                      </p:cMediaNode>
                                    </p:audio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9640">
                                            <p:txEl>
                                              <p:charRg st="0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800000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41">
                                            <p:txEl>
                                              <p:charRg st="0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2" dur="500"/>
                                        <p:tgtEl>
                                          <p:spTgt spid="69641">
                                            <p:txEl>
                                              <p:charRg st="0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camera.wav"/>
                                        </p:tgtEl>
                                      </p:cMediaNode>
                                    </p:audio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9641">
                                            <p:txEl>
                                              <p:charRg st="0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800000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635" grpId="0" build="p"/>
      <p:bldP spid="69639" grpId="0" build="p"/>
      <p:bldP spid="69640" grpId="0" build="p"/>
      <p:bldP spid="69641" grpId="0" build="p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71682" name="文本框 71681"/>
          <p:cNvSpPr txBox="1"/>
          <p:nvPr/>
        </p:nvSpPr>
        <p:spPr>
          <a:xfrm>
            <a:off x="228600" y="381000"/>
            <a:ext cx="8716963" cy="701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endParaRPr lang="zh-CN" altLang="en-US" sz="4000" u="none" dirty="0">
              <a:solidFill>
                <a:srgbClr val="FFFF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71683" name="文本框 71682"/>
          <p:cNvSpPr txBox="1"/>
          <p:nvPr/>
        </p:nvSpPr>
        <p:spPr>
          <a:xfrm>
            <a:off x="685800" y="2149475"/>
            <a:ext cx="7924800" cy="25304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marL="476250" indent="-476250" algn="l">
              <a:spcBef>
                <a:spcPct val="50000"/>
              </a:spcBef>
            </a:pPr>
            <a:r>
              <a:rPr lang="zh-CN" altLang="en-US" sz="4000" u="none" dirty="0">
                <a:solidFill>
                  <a:srgbClr val="C0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“松骨峰战斗”照应</a:t>
            </a:r>
            <a:endParaRPr lang="zh-CN" altLang="en-US" sz="4000" u="none" dirty="0">
              <a:solidFill>
                <a:srgbClr val="C00000"/>
              </a:solidFill>
              <a:latin typeface="楷体_GB2312" panose="02010609030101010101" pitchFamily="49" charset="-122"/>
              <a:ea typeface="楷体_GB2312" panose="02010609030101010101" pitchFamily="49" charset="-122"/>
            </a:endParaRPr>
          </a:p>
          <a:p>
            <a:pPr marL="476250" indent="-476250" algn="l">
              <a:spcBef>
                <a:spcPct val="50000"/>
              </a:spcBef>
            </a:pPr>
            <a:r>
              <a:rPr lang="zh-CN" altLang="en-US" sz="4000" u="none" dirty="0">
                <a:solidFill>
                  <a:srgbClr val="C0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“马玉祥火中救小孩”照应</a:t>
            </a:r>
            <a:endParaRPr lang="zh-CN" altLang="en-US" sz="4000" u="none" dirty="0">
              <a:solidFill>
                <a:srgbClr val="C00000"/>
              </a:solidFill>
              <a:latin typeface="楷体_GB2312" panose="02010609030101010101" pitchFamily="49" charset="-122"/>
              <a:ea typeface="楷体_GB2312" panose="02010609030101010101" pitchFamily="49" charset="-122"/>
            </a:endParaRPr>
          </a:p>
          <a:p>
            <a:pPr marL="476250" indent="-476250" algn="l">
              <a:spcBef>
                <a:spcPct val="50000"/>
              </a:spcBef>
            </a:pPr>
            <a:r>
              <a:rPr lang="zh-CN" altLang="en-US" sz="4000" u="none" dirty="0">
                <a:solidFill>
                  <a:srgbClr val="C0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“防空洞中的谈话”照应 </a:t>
            </a:r>
            <a:endParaRPr lang="zh-CN" altLang="en-US" sz="4000" u="none" dirty="0">
              <a:solidFill>
                <a:srgbClr val="C00000"/>
              </a:solidFill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  <p:sp>
        <p:nvSpPr>
          <p:cNvPr id="71684" name="动作按钮: 自定义 71683">
            <a:hlinkClick r:id="" action="ppaction://hlinkshowjump?jump=firstslide"/>
          </p:cNvPr>
          <p:cNvSpPr/>
          <p:nvPr/>
        </p:nvSpPr>
        <p:spPr>
          <a:xfrm>
            <a:off x="6405563" y="6188075"/>
            <a:ext cx="828675" cy="441325"/>
          </a:xfrm>
          <a:prstGeom prst="actionButtonBlank">
            <a:avLst/>
          </a:prstGeom>
          <a:solidFill>
            <a:srgbClr val="800000"/>
          </a:solidFill>
          <a:ln w="9525">
            <a:noFill/>
          </a:ln>
        </p:spPr>
        <p:txBody>
          <a:bodyPr lIns="90000" tIns="46800" rIns="90000" bIns="46800" anchor="ctr">
            <a:spAutoFit/>
          </a:bodyPr>
          <a:p>
            <a:pPr eaLnBrk="0" hangingPunct="0"/>
            <a:r>
              <a:rPr lang="zh-CN" altLang="en-US" sz="2000" u="none" dirty="0">
                <a:solidFill>
                  <a:schemeClr val="bg2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返回</a:t>
            </a:r>
            <a:endParaRPr lang="zh-CN" altLang="en-US" sz="2000" u="none" dirty="0">
              <a:solidFill>
                <a:schemeClr val="bg2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71685" name="动作按钮: 自定义 71684">
            <a:hlinkClick r:id="" action="ppaction://hlinkshowjump?jump=previousslide"/>
          </p:cNvPr>
          <p:cNvSpPr/>
          <p:nvPr/>
        </p:nvSpPr>
        <p:spPr>
          <a:xfrm>
            <a:off x="5562600" y="6188075"/>
            <a:ext cx="830263" cy="441325"/>
          </a:xfrm>
          <a:prstGeom prst="actionButtonBlank">
            <a:avLst/>
          </a:prstGeom>
          <a:solidFill>
            <a:srgbClr val="800000"/>
          </a:solidFill>
          <a:ln w="9525">
            <a:noFill/>
          </a:ln>
        </p:spPr>
        <p:txBody>
          <a:bodyPr lIns="90000" tIns="46800" rIns="90000" bIns="46800" anchor="ctr">
            <a:spAutoFit/>
          </a:bodyPr>
          <a:p>
            <a:pPr eaLnBrk="0" hangingPunct="0"/>
            <a:r>
              <a:rPr lang="zh-CN" altLang="en-US" sz="2000" u="none" dirty="0">
                <a:solidFill>
                  <a:schemeClr val="bg2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上页                  </a:t>
            </a:r>
            <a:endParaRPr lang="zh-CN" altLang="en-US" sz="2000" u="none" dirty="0">
              <a:solidFill>
                <a:schemeClr val="bg2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71686" name="动作按钮: 自定义 71685">
            <a:hlinkClick r:id="" action="ppaction://hlinkshowjump?jump=nextslide"/>
          </p:cNvPr>
          <p:cNvSpPr/>
          <p:nvPr/>
        </p:nvSpPr>
        <p:spPr>
          <a:xfrm>
            <a:off x="7246938" y="6188075"/>
            <a:ext cx="830262" cy="441325"/>
          </a:xfrm>
          <a:prstGeom prst="actionButtonBlank">
            <a:avLst/>
          </a:prstGeom>
          <a:solidFill>
            <a:srgbClr val="800000"/>
          </a:solidFill>
          <a:ln w="9525">
            <a:noFill/>
          </a:ln>
        </p:spPr>
        <p:txBody>
          <a:bodyPr lIns="90000" tIns="46800" rIns="90000" bIns="46800" anchor="ctr">
            <a:spAutoFit/>
          </a:bodyPr>
          <a:p>
            <a:pPr eaLnBrk="0" hangingPunct="0"/>
            <a:r>
              <a:rPr lang="zh-CN" altLang="en-US" sz="2000" u="none" dirty="0">
                <a:solidFill>
                  <a:schemeClr val="bg2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下页                  </a:t>
            </a:r>
            <a:endParaRPr lang="zh-CN" altLang="en-US" sz="2000" u="none" dirty="0">
              <a:solidFill>
                <a:schemeClr val="bg2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71687" name="文本框 71686"/>
          <p:cNvSpPr txBox="1"/>
          <p:nvPr/>
        </p:nvSpPr>
        <p:spPr>
          <a:xfrm>
            <a:off x="5563235" y="2149475"/>
            <a:ext cx="2514600" cy="7067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4000" b="1" u="none" dirty="0">
                <a:solidFill>
                  <a:srgbClr val="0000CC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“意志”</a:t>
            </a:r>
            <a:endParaRPr lang="zh-CN" altLang="en-US" sz="4000" b="1" u="none" dirty="0">
              <a:solidFill>
                <a:srgbClr val="0000CC"/>
              </a:solidFill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  <p:sp>
        <p:nvSpPr>
          <p:cNvPr id="71688" name="文本框 71687"/>
          <p:cNvSpPr txBox="1"/>
          <p:nvPr/>
        </p:nvSpPr>
        <p:spPr>
          <a:xfrm>
            <a:off x="6786245" y="3063875"/>
            <a:ext cx="1752600" cy="7067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4000" b="1" u="none" dirty="0">
                <a:solidFill>
                  <a:srgbClr val="0000CC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“品质”</a:t>
            </a:r>
            <a:endParaRPr lang="zh-CN" altLang="en-US" sz="4000" b="1" u="none" dirty="0">
              <a:solidFill>
                <a:srgbClr val="0000CC"/>
              </a:solidFill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  <p:sp>
        <p:nvSpPr>
          <p:cNvPr id="71689" name="文本框 71688"/>
          <p:cNvSpPr txBox="1"/>
          <p:nvPr/>
        </p:nvSpPr>
        <p:spPr>
          <a:xfrm>
            <a:off x="3724910" y="4751705"/>
            <a:ext cx="4813935" cy="70675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>
              <a:spcBef>
                <a:spcPct val="50000"/>
              </a:spcBef>
            </a:pPr>
            <a:r>
              <a:rPr lang="zh-CN" altLang="en-US" sz="4000" b="1" u="none" dirty="0">
                <a:solidFill>
                  <a:srgbClr val="0000CC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“气质”和“胸怀”</a:t>
            </a:r>
            <a:endParaRPr lang="zh-CN" altLang="en-US" sz="4000" b="1" u="none" dirty="0">
              <a:solidFill>
                <a:srgbClr val="0000CC"/>
              </a:solidFill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  <p:sp>
        <p:nvSpPr>
          <p:cNvPr id="71691" name="标题 71690"/>
          <p:cNvSpPr>
            <a:spLocks noGrp="1"/>
          </p:cNvSpPr>
          <p:nvPr>
            <p:ph type="title" idx="4294967295"/>
          </p:nvPr>
        </p:nvSpPr>
        <p:spPr/>
        <p:txBody>
          <a:bodyPr anchor="ctr"/>
          <a:p>
            <a:r>
              <a:rPr lang="zh-CN" altLang="en-US" sz="4000" b="1" dirty="0">
                <a:solidFill>
                  <a:schemeClr val="tx1"/>
                </a:solidFill>
              </a:rPr>
              <a:t>四个排比句和后文的三个典型事例有照应，请指出其照应关系。</a:t>
            </a:r>
            <a:endParaRPr lang="zh-CN" altLang="en-US" sz="40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med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16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16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16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16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16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16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687" grpId="0"/>
      <p:bldP spid="71688" grpId="0"/>
      <p:bldP spid="7168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pic>
        <p:nvPicPr>
          <p:cNvPr id="7170" name="Picture 10" descr="图片2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7171" name="Text Box 2"/>
          <p:cNvSpPr txBox="1"/>
          <p:nvPr/>
        </p:nvSpPr>
        <p:spPr>
          <a:xfrm>
            <a:off x="179388" y="0"/>
            <a:ext cx="8820150" cy="10668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FontTx/>
              <a:buNone/>
            </a:pPr>
            <a:r>
              <a:rPr lang="zh-CN" altLang="en-US" b="1" dirty="0">
                <a:solidFill>
                  <a:srgbClr val="080808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朝鲜分裂：</a:t>
            </a:r>
            <a:r>
              <a:rPr lang="zh-CN" altLang="en-US" b="1" dirty="0">
                <a:solidFill>
                  <a:srgbClr val="FF33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大韩民国</a:t>
            </a:r>
            <a:r>
              <a:rPr lang="zh-CN" altLang="en-US" b="1" dirty="0">
                <a:solidFill>
                  <a:srgbClr val="080808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在美战区成立，</a:t>
            </a:r>
            <a:r>
              <a:rPr lang="zh-CN" altLang="en-US" b="1" dirty="0">
                <a:solidFill>
                  <a:srgbClr val="FF33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朝鲜民主主义人民共和国</a:t>
            </a:r>
            <a:r>
              <a:rPr lang="zh-CN" altLang="en-US" b="1" dirty="0">
                <a:solidFill>
                  <a:srgbClr val="080808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在苏战区成立</a:t>
            </a:r>
            <a:r>
              <a:rPr lang="zh-CN" altLang="en-US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。</a:t>
            </a:r>
            <a:endParaRPr lang="zh-CN" altLang="en-US" b="1" dirty="0"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pic>
        <p:nvPicPr>
          <p:cNvPr id="7172" name="Picture 3" descr="朝鲜战争"/>
          <p:cNvPicPr>
            <a:picLocks noChangeAspect="1"/>
          </p:cNvPicPr>
          <p:nvPr/>
        </p:nvPicPr>
        <p:blipFill>
          <a:blip r:embed="rId2"/>
          <a:srcRect r="27452"/>
          <a:stretch>
            <a:fillRect/>
          </a:stretch>
        </p:blipFill>
        <p:spPr>
          <a:xfrm>
            <a:off x="1979613" y="1125538"/>
            <a:ext cx="4035425" cy="573246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7173" name="Text Box 5"/>
          <p:cNvSpPr txBox="1"/>
          <p:nvPr/>
        </p:nvSpPr>
        <p:spPr>
          <a:xfrm>
            <a:off x="6292850" y="1773238"/>
            <a:ext cx="671513" cy="1292225"/>
          </a:xfrm>
          <a:prstGeom prst="rect">
            <a:avLst/>
          </a:prstGeom>
          <a:noFill/>
          <a:ln w="9525">
            <a:noFill/>
          </a:ln>
        </p:spPr>
        <p:txBody>
          <a:bodyPr vert="eaVert" wrap="none">
            <a:spAutoFit/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FontTx/>
              <a:buNone/>
            </a:pPr>
            <a:r>
              <a:rPr lang="zh-CN" altLang="en-US" b="1" dirty="0">
                <a:solidFill>
                  <a:srgbClr val="FF3300"/>
                </a:solidFill>
                <a:latin typeface="Times New Roman" panose="02020603050405020304" pitchFamily="18" charset="0"/>
                <a:ea typeface="黑体" panose="02010600030101010101" pitchFamily="2" charset="-122"/>
              </a:rPr>
              <a:t>北朝鲜</a:t>
            </a:r>
            <a:endParaRPr lang="zh-CN" altLang="en-US" b="1" dirty="0">
              <a:solidFill>
                <a:srgbClr val="FF3300"/>
              </a:solidFill>
              <a:latin typeface="Times New Roman" panose="02020603050405020304" pitchFamily="18" charset="0"/>
              <a:ea typeface="黑体" panose="02010600030101010101" pitchFamily="2" charset="-122"/>
            </a:endParaRPr>
          </a:p>
        </p:txBody>
      </p:sp>
      <p:sp>
        <p:nvSpPr>
          <p:cNvPr id="7174" name="Text Box 7"/>
          <p:cNvSpPr txBox="1"/>
          <p:nvPr/>
        </p:nvSpPr>
        <p:spPr>
          <a:xfrm>
            <a:off x="6300788" y="4221163"/>
            <a:ext cx="671512" cy="2806700"/>
          </a:xfrm>
          <a:prstGeom prst="rect">
            <a:avLst/>
          </a:prstGeom>
          <a:noFill/>
          <a:ln w="9525">
            <a:noFill/>
          </a:ln>
        </p:spPr>
        <p:txBody>
          <a:bodyPr vert="eaVert">
            <a:spAutoFit/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FontTx/>
              <a:buNone/>
            </a:pPr>
            <a:r>
              <a:rPr lang="zh-CN" altLang="en-US" b="1" dirty="0">
                <a:solidFill>
                  <a:srgbClr val="FF3300"/>
                </a:solidFill>
                <a:latin typeface="黑体" panose="02010600030101010101" pitchFamily="2" charset="-122"/>
                <a:ea typeface="黑体" panose="02010600030101010101" pitchFamily="2" charset="-122"/>
              </a:rPr>
              <a:t>南朝鲜</a:t>
            </a:r>
            <a:r>
              <a:rPr lang="en-US" altLang="zh-CN" b="1" dirty="0">
                <a:solidFill>
                  <a:srgbClr val="FF3300"/>
                </a:solidFill>
                <a:latin typeface="黑体" panose="02010600030101010101" pitchFamily="2" charset="-122"/>
                <a:ea typeface="黑体" panose="02010600030101010101" pitchFamily="2" charset="-122"/>
              </a:rPr>
              <a:t>(</a:t>
            </a:r>
            <a:r>
              <a:rPr lang="zh-CN" altLang="en-US" b="1" dirty="0">
                <a:solidFill>
                  <a:srgbClr val="FF3300"/>
                </a:solidFill>
                <a:latin typeface="黑体" panose="02010600030101010101" pitchFamily="2" charset="-122"/>
                <a:ea typeface="黑体" panose="02010600030101010101" pitchFamily="2" charset="-122"/>
              </a:rPr>
              <a:t>韩国</a:t>
            </a:r>
            <a:r>
              <a:rPr lang="en-US" altLang="zh-CN" b="1" dirty="0">
                <a:solidFill>
                  <a:srgbClr val="FF3300"/>
                </a:solidFill>
                <a:latin typeface="黑体" panose="02010600030101010101" pitchFamily="2" charset="-122"/>
                <a:ea typeface="黑体" panose="02010600030101010101" pitchFamily="2" charset="-122"/>
              </a:rPr>
              <a:t>)</a:t>
            </a:r>
            <a:endParaRPr lang="en-US" altLang="zh-CN" b="1" dirty="0">
              <a:solidFill>
                <a:srgbClr val="FF3300"/>
              </a:solidFill>
              <a:latin typeface="黑体" panose="02010600030101010101" pitchFamily="2" charset="-122"/>
              <a:ea typeface="黑体" panose="02010600030101010101" pitchFamily="2" charset="-122"/>
            </a:endParaRPr>
          </a:p>
        </p:txBody>
      </p:sp>
      <p:pic>
        <p:nvPicPr>
          <p:cNvPr id="7175" name="Picture 8" descr="BD14868_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76825" y="1484313"/>
            <a:ext cx="381000" cy="3810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7176" name="Picture 9" descr="BD14868_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03800" y="3933825"/>
            <a:ext cx="381000" cy="3810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72706" name="文本框 72705"/>
          <p:cNvSpPr txBox="1"/>
          <p:nvPr/>
        </p:nvSpPr>
        <p:spPr>
          <a:xfrm>
            <a:off x="914400" y="457200"/>
            <a:ext cx="7315200" cy="701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endParaRPr lang="zh-CN" altLang="en-US" sz="4000" b="1" u="none" dirty="0">
              <a:solidFill>
                <a:srgbClr val="FFFF00"/>
              </a:solidFill>
              <a:latin typeface="Times New Roman" panose="02020603050405020304" pitchFamily="18" charset="0"/>
              <a:ea typeface="华文彩云" panose="02010800040101010101" pitchFamily="2" charset="-122"/>
            </a:endParaRPr>
          </a:p>
        </p:txBody>
      </p:sp>
      <p:sp>
        <p:nvSpPr>
          <p:cNvPr id="72707" name="文本框 72706"/>
          <p:cNvSpPr txBox="1"/>
          <p:nvPr/>
        </p:nvSpPr>
        <p:spPr>
          <a:xfrm>
            <a:off x="434975" y="1400175"/>
            <a:ext cx="8272463" cy="181483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4000" b="1" u="none" dirty="0">
                <a:solidFill>
                  <a:srgbClr val="C0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从切身感受提出志愿军战士是</a:t>
            </a:r>
            <a:endParaRPr lang="zh-CN" altLang="en-US" sz="4000" b="1" u="none" dirty="0">
              <a:solidFill>
                <a:srgbClr val="C00000"/>
              </a:solidFill>
              <a:latin typeface="楷体_GB2312" panose="02010609030101010101" pitchFamily="49" charset="-122"/>
              <a:ea typeface="楷体_GB2312" panose="02010609030101010101" pitchFamily="49" charset="-122"/>
            </a:endParaRPr>
          </a:p>
          <a:p>
            <a:pPr>
              <a:spcBef>
                <a:spcPct val="50000"/>
              </a:spcBef>
            </a:pPr>
            <a:r>
              <a:rPr lang="zh-CN" altLang="en-US" sz="4800" b="1" u="none" dirty="0">
                <a:solidFill>
                  <a:srgbClr val="C0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“最可爱的人”  </a:t>
            </a:r>
            <a:endParaRPr lang="zh-CN" altLang="en-US" sz="4800" b="1" u="none" dirty="0">
              <a:solidFill>
                <a:srgbClr val="C00000"/>
              </a:solidFill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  <p:sp>
        <p:nvSpPr>
          <p:cNvPr id="72713" name="标题 72712"/>
          <p:cNvSpPr>
            <a:spLocks noGrp="1"/>
          </p:cNvSpPr>
          <p:nvPr>
            <p:ph type="title" idx="4294967295"/>
          </p:nvPr>
        </p:nvSpPr>
        <p:spPr>
          <a:xfrm>
            <a:off x="685800" y="228600"/>
            <a:ext cx="7772400" cy="1143000"/>
          </a:xfrm>
        </p:spPr>
        <p:txBody>
          <a:bodyPr anchor="ctr"/>
          <a:p>
            <a:r>
              <a:rPr lang="zh-CN" altLang="en-US" sz="4000" dirty="0">
                <a:solidFill>
                  <a:schemeClr val="tx1"/>
                </a:solidFill>
                <a:ea typeface="华文彩云" panose="02010800040101010101" pitchFamily="2" charset="-122"/>
              </a:rPr>
              <a:t>小结段意</a:t>
            </a:r>
            <a:endParaRPr lang="zh-CN" altLang="en-US" sz="4000" dirty="0">
              <a:solidFill>
                <a:schemeClr val="tx1"/>
              </a:solidFill>
              <a:ea typeface="华文彩云" panose="02010800040101010101" pitchFamily="2" charset="-122"/>
            </a:endParaRPr>
          </a:p>
        </p:txBody>
      </p:sp>
      <p:pic>
        <p:nvPicPr>
          <p:cNvPr id="72715" name="图片 72714" descr="图片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741613" y="3434080"/>
            <a:ext cx="3432175" cy="291147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med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7270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707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0418" name="文本框 60417"/>
          <p:cNvSpPr txBox="1"/>
          <p:nvPr/>
        </p:nvSpPr>
        <p:spPr>
          <a:xfrm>
            <a:off x="762000" y="533400"/>
            <a:ext cx="7467600" cy="641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l">
              <a:spcBef>
                <a:spcPct val="50000"/>
              </a:spcBef>
            </a:pPr>
            <a:endParaRPr lang="zh-CN" altLang="en-US" sz="3600" u="none" dirty="0">
              <a:solidFill>
                <a:srgbClr val="FFFF00"/>
              </a:solidFill>
              <a:latin typeface="Times New Roman" panose="02020603050405020304" pitchFamily="18" charset="0"/>
            </a:endParaRPr>
          </a:p>
        </p:txBody>
      </p:sp>
      <p:graphicFrame>
        <p:nvGraphicFramePr>
          <p:cNvPr id="60501" name="表格 60500"/>
          <p:cNvGraphicFramePr/>
          <p:nvPr>
            <p:custDataLst>
              <p:tags r:id="rId1"/>
            </p:custDataLst>
          </p:nvPr>
        </p:nvGraphicFramePr>
        <p:xfrm>
          <a:off x="609600" y="1609725"/>
          <a:ext cx="7924800" cy="3835400"/>
        </p:xfrm>
        <a:graphic>
          <a:graphicData uri="http://schemas.openxmlformats.org/drawingml/2006/table">
            <a:tbl>
              <a:tblPr/>
              <a:tblGrid>
                <a:gridCol w="4003675"/>
                <a:gridCol w="3921125"/>
              </a:tblGrid>
              <a:tr h="1050925"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algn="ctr">
                        <a:buNone/>
                      </a:pPr>
                      <a:r>
                        <a:rPr lang="zh-CN" altLang="en-US" sz="3200" b="1" dirty="0">
                          <a:solidFill>
                            <a:schemeClr val="tx1"/>
                          </a:solidFill>
                        </a:rPr>
                        <a:t>事    例</a:t>
                      </a:r>
                      <a:endParaRPr lang="zh-CN" altLang="en-US" sz="32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38100" cap="flat" cmpd="sng">
                      <a:solidFill>
                        <a:schemeClr val="accent2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chemeClr val="accent2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 rotWithShape="0">
                      <a:blip r:embed="rId2"/>
                    </a:blipFill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algn="ctr">
                        <a:buNone/>
                      </a:pPr>
                      <a:r>
                        <a:rPr lang="zh-CN" altLang="en-US" sz="3200" b="1" dirty="0">
                          <a:solidFill>
                            <a:schemeClr val="tx1"/>
                          </a:solidFill>
                        </a:rPr>
                        <a:t>精    神</a:t>
                      </a:r>
                      <a:endParaRPr lang="zh-CN" altLang="en-US" sz="32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chemeClr val="accent2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chemeClr val="accent2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 rotWithShape="0">
                      <a:blip r:embed="rId2"/>
                    </a:blipFill>
                  </a:tcPr>
                </a:tc>
              </a:tr>
              <a:tr h="854075"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r>
                        <a:rPr lang="zh-CN" altLang="en-US" sz="3200" dirty="0">
                          <a:solidFill>
                            <a:schemeClr val="accent2"/>
                          </a:solidFill>
                        </a:rPr>
                        <a:t>1.</a:t>
                      </a:r>
                      <a:endParaRPr lang="zh-CN" altLang="en-US" sz="3200" dirty="0">
                        <a:solidFill>
                          <a:schemeClr val="accent2"/>
                        </a:solidFill>
                        <a:ea typeface="楷体_GB2312" panose="02010609030101010101" pitchFamily="49" charset="-122"/>
                      </a:endParaRPr>
                    </a:p>
                  </a:txBody>
                  <a:tcPr anchor="ctr">
                    <a:lnL w="38100" cap="flat" cmpd="sng">
                      <a:solidFill>
                        <a:schemeClr val="accent2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 rotWithShape="0">
                      <a:blip r:embed="rId2"/>
                    </a:blipFill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algn="ctr">
                        <a:buNone/>
                      </a:pPr>
                      <a:endParaRPr lang="zh-CN" altLang="en-US" sz="3200" dirty="0">
                        <a:solidFill>
                          <a:schemeClr val="accent2"/>
                        </a:solidFill>
                      </a:endParaRPr>
                    </a:p>
                  </a:txBody>
                  <a:tcPr anchor="ctr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chemeClr val="accent2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 rotWithShape="0">
                      <a:blip r:embed="rId2"/>
                    </a:blipFill>
                  </a:tcPr>
                </a:tc>
              </a:tr>
              <a:tr h="965200"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r>
                        <a:rPr lang="zh-CN" altLang="en-US" sz="3200" dirty="0">
                          <a:solidFill>
                            <a:schemeClr val="accent2"/>
                          </a:solidFill>
                        </a:rPr>
                        <a:t>2.</a:t>
                      </a:r>
                      <a:endParaRPr lang="zh-CN" altLang="en-US" sz="3200" dirty="0">
                        <a:solidFill>
                          <a:schemeClr val="accent2"/>
                        </a:solidFill>
                        <a:ea typeface="楷体_GB2312" panose="02010609030101010101" pitchFamily="49" charset="-122"/>
                      </a:endParaRPr>
                    </a:p>
                  </a:txBody>
                  <a:tcPr anchor="ctr">
                    <a:lnL w="38100" cap="flat" cmpd="sng">
                      <a:solidFill>
                        <a:schemeClr val="accent2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 rotWithShape="0">
                      <a:blip r:embed="rId2"/>
                    </a:blipFill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algn="ctr">
                        <a:buNone/>
                      </a:pPr>
                      <a:endParaRPr lang="zh-CN" altLang="en-US" sz="3200" dirty="0">
                        <a:solidFill>
                          <a:schemeClr val="accent2"/>
                        </a:solidFill>
                      </a:endParaRPr>
                    </a:p>
                  </a:txBody>
                  <a:tcPr anchor="ctr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chemeClr val="accent2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 rotWithShape="0">
                      <a:blip r:embed="rId2"/>
                    </a:blipFill>
                  </a:tcPr>
                </a:tc>
              </a:tr>
              <a:tr h="965200"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r>
                        <a:rPr lang="zh-CN" altLang="en-US" sz="3200" dirty="0">
                          <a:solidFill>
                            <a:schemeClr val="accent2"/>
                          </a:solidFill>
                        </a:rPr>
                        <a:t>3.</a:t>
                      </a:r>
                      <a:endParaRPr lang="zh-CN" altLang="en-US" sz="3200" dirty="0">
                        <a:solidFill>
                          <a:schemeClr val="accent2"/>
                        </a:solidFill>
                      </a:endParaRPr>
                    </a:p>
                  </a:txBody>
                  <a:tcPr anchor="ctr">
                    <a:lnL w="38100" cap="flat" cmpd="sng">
                      <a:solidFill>
                        <a:schemeClr val="accent2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chemeClr val="accent2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 rotWithShape="0">
                      <a:blip r:embed="rId2"/>
                    </a:blipFill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algn="ctr">
                        <a:buNone/>
                      </a:pPr>
                      <a:endParaRPr lang="zh-CN" altLang="en-US" sz="3200" dirty="0">
                        <a:solidFill>
                          <a:schemeClr val="accent2"/>
                        </a:solidFill>
                      </a:endParaRPr>
                    </a:p>
                  </a:txBody>
                  <a:tcPr anchor="ctr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chemeClr val="accent2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chemeClr val="accent2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 rotWithShape="0">
                      <a:blip r:embed="rId2"/>
                    </a:blipFill>
                  </a:tcPr>
                </a:tc>
              </a:tr>
            </a:tbl>
          </a:graphicData>
        </a:graphic>
      </p:graphicFrame>
      <p:sp>
        <p:nvSpPr>
          <p:cNvPr id="60493" name="文本框 60492"/>
          <p:cNvSpPr txBox="1"/>
          <p:nvPr/>
        </p:nvSpPr>
        <p:spPr>
          <a:xfrm>
            <a:off x="1371600" y="4510088"/>
            <a:ext cx="2743200" cy="5191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l">
              <a:spcBef>
                <a:spcPct val="50000"/>
              </a:spcBef>
            </a:pPr>
            <a:endParaRPr lang="zh-CN" altLang="en-US" sz="2800" u="none" dirty="0">
              <a:solidFill>
                <a:schemeClr val="accent2"/>
              </a:solidFill>
              <a:latin typeface="Times New Roman" panose="02020603050405020304" pitchFamily="18" charset="0"/>
              <a:ea typeface="楷体_GB2312" panose="02010609030101010101" pitchFamily="49" charset="-122"/>
            </a:endParaRPr>
          </a:p>
        </p:txBody>
      </p:sp>
      <p:sp>
        <p:nvSpPr>
          <p:cNvPr id="60494" name="文本框 60493"/>
          <p:cNvSpPr txBox="1"/>
          <p:nvPr/>
        </p:nvSpPr>
        <p:spPr>
          <a:xfrm>
            <a:off x="5105400" y="2873058"/>
            <a:ext cx="2971800" cy="5835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l">
              <a:spcBef>
                <a:spcPct val="50000"/>
              </a:spcBef>
            </a:pPr>
            <a:r>
              <a:rPr lang="zh-CN" altLang="en-US" sz="3200" b="1" u="none" dirty="0">
                <a:solidFill>
                  <a:srgbClr val="FF3300"/>
                </a:solidFill>
                <a:latin typeface="Times New Roman" panose="02020603050405020304" pitchFamily="18" charset="0"/>
                <a:ea typeface="楷体_GB2312" panose="02010609030101010101" pitchFamily="49" charset="-122"/>
              </a:rPr>
              <a:t>革命英雄主义</a:t>
            </a:r>
            <a:endParaRPr lang="zh-CN" altLang="en-US" sz="3200" b="1" u="none" dirty="0">
              <a:solidFill>
                <a:srgbClr val="FF3300"/>
              </a:solidFill>
              <a:latin typeface="Times New Roman" panose="02020603050405020304" pitchFamily="18" charset="0"/>
              <a:ea typeface="楷体_GB2312" panose="02010609030101010101" pitchFamily="49" charset="-122"/>
            </a:endParaRPr>
          </a:p>
        </p:txBody>
      </p:sp>
      <p:sp>
        <p:nvSpPr>
          <p:cNvPr id="60495" name="文本框 60494"/>
          <p:cNvSpPr txBox="1"/>
          <p:nvPr/>
        </p:nvSpPr>
        <p:spPr>
          <a:xfrm>
            <a:off x="5181600" y="3719513"/>
            <a:ext cx="2286000" cy="5835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20000"/>
              </a:spcBef>
            </a:pPr>
            <a:r>
              <a:rPr lang="zh-CN" altLang="en-US" sz="3200" b="1" u="none" dirty="0">
                <a:solidFill>
                  <a:srgbClr val="FF3300"/>
                </a:solidFill>
                <a:latin typeface="Times New Roman" panose="02020603050405020304" pitchFamily="18" charset="0"/>
                <a:ea typeface="楷体_GB2312" panose="02010609030101010101" pitchFamily="49" charset="-122"/>
              </a:rPr>
              <a:t>国际主义</a:t>
            </a:r>
            <a:endParaRPr lang="zh-CN" altLang="en-US" sz="3200" b="1" u="none" dirty="0">
              <a:solidFill>
                <a:srgbClr val="FF3300"/>
              </a:solidFill>
              <a:latin typeface="Times New Roman" panose="02020603050405020304" pitchFamily="18" charset="0"/>
              <a:ea typeface="楷体_GB2312" panose="02010609030101010101" pitchFamily="49" charset="-122"/>
            </a:endParaRPr>
          </a:p>
        </p:txBody>
      </p:sp>
      <p:sp>
        <p:nvSpPr>
          <p:cNvPr id="60496" name="文本框 60495"/>
          <p:cNvSpPr txBox="1"/>
          <p:nvPr/>
        </p:nvSpPr>
        <p:spPr>
          <a:xfrm>
            <a:off x="5410200" y="4658043"/>
            <a:ext cx="2057400" cy="5835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l">
              <a:spcBef>
                <a:spcPct val="50000"/>
              </a:spcBef>
            </a:pPr>
            <a:r>
              <a:rPr lang="zh-CN" altLang="en-US" sz="3200" b="1" u="none" dirty="0">
                <a:solidFill>
                  <a:srgbClr val="FF3300"/>
                </a:solidFill>
                <a:latin typeface="Times New Roman" panose="02020603050405020304" pitchFamily="18" charset="0"/>
                <a:ea typeface="楷体_GB2312" panose="02010609030101010101" pitchFamily="49" charset="-122"/>
              </a:rPr>
              <a:t>爱国主义</a:t>
            </a:r>
            <a:endParaRPr lang="zh-CN" altLang="en-US" sz="3200" b="1" u="none" dirty="0">
              <a:solidFill>
                <a:srgbClr val="FF3300"/>
              </a:solidFill>
              <a:latin typeface="Times New Roman" panose="02020603050405020304" pitchFamily="18" charset="0"/>
              <a:ea typeface="楷体_GB2312" panose="02010609030101010101" pitchFamily="49" charset="-122"/>
            </a:endParaRPr>
          </a:p>
        </p:txBody>
      </p:sp>
      <p:sp>
        <p:nvSpPr>
          <p:cNvPr id="60503" name="文本框 60502"/>
          <p:cNvSpPr txBox="1"/>
          <p:nvPr/>
        </p:nvSpPr>
        <p:spPr>
          <a:xfrm>
            <a:off x="1191895" y="2822258"/>
            <a:ext cx="2224405" cy="58356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sz="3200" b="1" u="none" dirty="0">
                <a:solidFill>
                  <a:srgbClr val="800000"/>
                </a:solidFill>
                <a:latin typeface="Times New Roman" panose="02020603050405020304" pitchFamily="18" charset="0"/>
                <a:ea typeface="楷体_GB2312" panose="02010609030101010101" pitchFamily="49" charset="-122"/>
              </a:rPr>
              <a:t>松骨峰战斗</a:t>
            </a:r>
            <a:endParaRPr lang="zh-CN" altLang="en-US" sz="3200" b="1" u="none" dirty="0">
              <a:solidFill>
                <a:srgbClr val="800000"/>
              </a:solidFill>
              <a:latin typeface="Times New Roman" panose="02020603050405020304" pitchFamily="18" charset="0"/>
              <a:ea typeface="楷体_GB2312" panose="02010609030101010101" pitchFamily="49" charset="-122"/>
            </a:endParaRPr>
          </a:p>
        </p:txBody>
      </p:sp>
      <p:sp>
        <p:nvSpPr>
          <p:cNvPr id="60504" name="文本框 60503"/>
          <p:cNvSpPr txBox="1"/>
          <p:nvPr/>
        </p:nvSpPr>
        <p:spPr>
          <a:xfrm>
            <a:off x="1060450" y="3641725"/>
            <a:ext cx="3449320" cy="58356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sz="3200" b="1" u="none" dirty="0">
                <a:solidFill>
                  <a:srgbClr val="800000"/>
                </a:solidFill>
                <a:latin typeface="Times New Roman" panose="02020603050405020304" pitchFamily="18" charset="0"/>
                <a:ea typeface="楷体_GB2312" panose="02010609030101010101" pitchFamily="49" charset="-122"/>
              </a:rPr>
              <a:t>马玉祥火中救小孩</a:t>
            </a:r>
            <a:endParaRPr lang="zh-CN" altLang="en-US" sz="3200" b="1" u="none" dirty="0">
              <a:solidFill>
                <a:srgbClr val="800000"/>
              </a:solidFill>
              <a:latin typeface="Times New Roman" panose="02020603050405020304" pitchFamily="18" charset="0"/>
              <a:ea typeface="楷体_GB2312" panose="02010609030101010101" pitchFamily="49" charset="-122"/>
            </a:endParaRPr>
          </a:p>
        </p:txBody>
      </p:sp>
      <p:sp>
        <p:nvSpPr>
          <p:cNvPr id="60505" name="文本框 60504"/>
          <p:cNvSpPr txBox="1"/>
          <p:nvPr/>
        </p:nvSpPr>
        <p:spPr>
          <a:xfrm>
            <a:off x="1060450" y="4658360"/>
            <a:ext cx="3041015" cy="58356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sz="3200" b="1" u="none" dirty="0">
                <a:solidFill>
                  <a:srgbClr val="800000"/>
                </a:solidFill>
                <a:latin typeface="Times New Roman" panose="02020603050405020304" pitchFamily="18" charset="0"/>
                <a:ea typeface="楷体_GB2312" panose="02010609030101010101" pitchFamily="49" charset="-122"/>
              </a:rPr>
              <a:t>防空洞中的谈话</a:t>
            </a:r>
            <a:endParaRPr lang="zh-CN" altLang="en-US" sz="3200" b="1" u="none" dirty="0">
              <a:solidFill>
                <a:srgbClr val="800000"/>
              </a:solidFill>
              <a:latin typeface="Times New Roman" panose="02020603050405020304" pitchFamily="18" charset="0"/>
              <a:ea typeface="楷体_GB2312" panose="02010609030101010101" pitchFamily="49" charset="-122"/>
            </a:endParaRPr>
          </a:p>
        </p:txBody>
      </p:sp>
      <p:sp>
        <p:nvSpPr>
          <p:cNvPr id="60506" name="标题 60505"/>
          <p:cNvSpPr>
            <a:spLocks noGrp="1"/>
          </p:cNvSpPr>
          <p:nvPr>
            <p:ph type="title" idx="4294967295"/>
          </p:nvPr>
        </p:nvSpPr>
        <p:spPr/>
        <p:txBody>
          <a:bodyPr anchor="ctr"/>
          <a:p>
            <a:r>
              <a:rPr lang="zh-CN" altLang="en-US" sz="3600" b="1" dirty="0">
                <a:solidFill>
                  <a:schemeClr val="tx1"/>
                </a:solidFill>
              </a:rPr>
              <a:t>课文选取了哪三个典型事例？</a:t>
            </a:r>
            <a:br>
              <a:rPr lang="zh-CN" altLang="en-US" sz="3600" b="1" dirty="0">
                <a:solidFill>
                  <a:schemeClr val="tx1"/>
                </a:solidFill>
              </a:rPr>
            </a:br>
            <a:r>
              <a:rPr lang="zh-CN" altLang="en-US" sz="3600" b="1" dirty="0">
                <a:solidFill>
                  <a:schemeClr val="tx1"/>
                </a:solidFill>
              </a:rPr>
              <a:t>各表现志愿军什么精神？请填表：</a:t>
            </a:r>
            <a:endParaRPr lang="zh-CN" altLang="en-US" sz="3600" b="1" dirty="0">
              <a:solidFill>
                <a:schemeClr val="tx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59410" y="5652770"/>
            <a:ext cx="8425815" cy="95313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r>
              <a:rPr lang="zh-CN" altLang="en-US" sz="2800" b="1" dirty="0">
                <a:latin typeface="Arial" panose="020B0604020202020204" pitchFamily="34" charset="0"/>
              </a:rPr>
              <a:t>作者在朝鲜前线采访中，收集了一百多个生动的事例，单经过反复的筛选为什么最后只用了着三个事例？</a:t>
            </a:r>
            <a:endParaRPr lang="zh-CN" altLang="en-US" sz="2800" b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med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503">
                                            <p:txEl>
                                              <p:charRg st="0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60503">
                                            <p:txEl>
                                              <p:charRg st="0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504">
                                            <p:txEl>
                                              <p:charRg st="0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2" dur="500"/>
                                        <p:tgtEl>
                                          <p:spTgt spid="60504">
                                            <p:txEl>
                                              <p:charRg st="0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505">
                                            <p:txEl>
                                              <p:charRg st="0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7" dur="500"/>
                                        <p:tgtEl>
                                          <p:spTgt spid="60505">
                                            <p:txEl>
                                              <p:charRg st="0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32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93">
                                            <p:txEl>
                                              <p:charRg st="0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2" dur="500"/>
                                        <p:tgtEl>
                                          <p:spTgt spid="60493">
                                            <p:txEl>
                                              <p:charRg st="0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94">
                                            <p:txEl>
                                              <p:charRg st="0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7" dur="500"/>
                                        <p:tgtEl>
                                          <p:spTgt spid="60494">
                                            <p:txEl>
                                              <p:charRg st="0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95">
                                            <p:txEl>
                                              <p:charRg st="0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32" dur="500"/>
                                        <p:tgtEl>
                                          <p:spTgt spid="60495">
                                            <p:txEl>
                                              <p:charRg st="0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96">
                                            <p:txEl>
                                              <p:charRg st="0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37" dur="500"/>
                                        <p:tgtEl>
                                          <p:spTgt spid="60496">
                                            <p:txEl>
                                              <p:charRg st="0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493" grpId="0" build="p"/>
      <p:bldP spid="60494" grpId="0" build="p"/>
      <p:bldP spid="60495" grpId="0" build="p"/>
      <p:bldP spid="60496" grpId="0" build="p"/>
      <p:bldP spid="60503" grpId="0" build="p"/>
      <p:bldP spid="60504" grpId="0" build="p"/>
      <p:bldP spid="60505" grpId="0" build="p"/>
      <p:bldP spid="4" grpId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39266" name="文本框 139265"/>
          <p:cNvSpPr txBox="1"/>
          <p:nvPr/>
        </p:nvSpPr>
        <p:spPr>
          <a:xfrm>
            <a:off x="647700" y="533400"/>
            <a:ext cx="7848600" cy="641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endParaRPr lang="zh-CN" altLang="en-US" sz="3600" u="none" dirty="0">
              <a:solidFill>
                <a:srgbClr val="FFFF00"/>
              </a:solidFill>
              <a:latin typeface="Times New Roman" panose="02020603050405020304" pitchFamily="18" charset="0"/>
            </a:endParaRPr>
          </a:p>
        </p:txBody>
      </p:sp>
      <p:graphicFrame>
        <p:nvGraphicFramePr>
          <p:cNvPr id="139296" name="表格 139295"/>
          <p:cNvGraphicFramePr/>
          <p:nvPr>
            <p:custDataLst>
              <p:tags r:id="rId1"/>
            </p:custDataLst>
          </p:nvPr>
        </p:nvGraphicFramePr>
        <p:xfrm>
          <a:off x="990600" y="2338705"/>
          <a:ext cx="7162800" cy="2765425"/>
        </p:xfrm>
        <a:graphic>
          <a:graphicData uri="http://schemas.openxmlformats.org/drawingml/2006/table">
            <a:tbl>
              <a:tblPr/>
              <a:tblGrid>
                <a:gridCol w="3581400"/>
                <a:gridCol w="3581400"/>
              </a:tblGrid>
              <a:tr h="654685"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algn="ctr">
                        <a:buNone/>
                      </a:pPr>
                      <a:r>
                        <a:rPr lang="zh-CN" altLang="en-US" b="1" dirty="0">
                          <a:solidFill>
                            <a:schemeClr val="accent2"/>
                          </a:solidFill>
                        </a:rPr>
                        <a:t>事    例</a:t>
                      </a:r>
                      <a:endParaRPr lang="zh-CN" altLang="en-US" b="1" dirty="0">
                        <a:solidFill>
                          <a:schemeClr val="accent2"/>
                        </a:solidFill>
                      </a:endParaRPr>
                    </a:p>
                  </a:txBody>
                  <a:tcPr anchor="ctr">
                    <a:lnL w="38100" cap="flat" cmpd="sng">
                      <a:solidFill>
                        <a:schemeClr val="accent2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chemeClr val="accent2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algn="ctr">
                        <a:buNone/>
                      </a:pPr>
                      <a:r>
                        <a:rPr lang="zh-CN" altLang="en-US" b="1" dirty="0">
                          <a:solidFill>
                            <a:schemeClr val="accent2"/>
                          </a:solidFill>
                        </a:rPr>
                        <a:t>侧重点</a:t>
                      </a:r>
                      <a:endParaRPr lang="zh-CN" altLang="en-US" b="1" dirty="0">
                        <a:solidFill>
                          <a:schemeClr val="accent2"/>
                        </a:solidFill>
                      </a:endParaRPr>
                    </a:p>
                  </a:txBody>
                  <a:tcPr anchor="ctr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chemeClr val="accent2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chemeClr val="accent2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</a:tr>
              <a:tr h="647700"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r>
                        <a:rPr lang="zh-CN" altLang="en-US" b="1" dirty="0">
                          <a:solidFill>
                            <a:schemeClr val="accent2"/>
                          </a:solidFill>
                        </a:rPr>
                        <a:t>  1.</a:t>
                      </a:r>
                      <a:r>
                        <a:rPr lang="zh-CN" altLang="en-US" b="1" dirty="0">
                          <a:solidFill>
                            <a:schemeClr val="accent2"/>
                          </a:solidFill>
                          <a:ea typeface="楷体_GB2312" panose="02010609030101010101" pitchFamily="49" charset="-122"/>
                        </a:rPr>
                        <a:t>松骨峰战斗</a:t>
                      </a:r>
                      <a:endParaRPr lang="zh-CN" altLang="en-US" b="1" dirty="0">
                        <a:solidFill>
                          <a:schemeClr val="accent2"/>
                        </a:solidFill>
                        <a:ea typeface="楷体_GB2312" panose="02010609030101010101" pitchFamily="49" charset="-122"/>
                      </a:endParaRPr>
                    </a:p>
                  </a:txBody>
                  <a:tcPr anchor="ctr">
                    <a:lnL w="38100" cap="flat" cmpd="sng">
                      <a:solidFill>
                        <a:schemeClr val="accent2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algn="ctr">
                        <a:buNone/>
                      </a:pPr>
                      <a:endParaRPr lang="zh-CN" altLang="en-US" b="1" dirty="0">
                        <a:solidFill>
                          <a:schemeClr val="accent2"/>
                        </a:solidFill>
                      </a:endParaRPr>
                    </a:p>
                  </a:txBody>
                  <a:tcPr anchor="ctr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chemeClr val="accent2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</a:tr>
              <a:tr h="662305"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r>
                        <a:rPr lang="zh-CN" altLang="en-US" b="1" dirty="0">
                          <a:solidFill>
                            <a:schemeClr val="accent2"/>
                          </a:solidFill>
                        </a:rPr>
                        <a:t>  2.</a:t>
                      </a:r>
                      <a:r>
                        <a:rPr lang="zh-CN" altLang="en-US" b="1" dirty="0">
                          <a:solidFill>
                            <a:schemeClr val="accent2"/>
                          </a:solidFill>
                          <a:ea typeface="楷体_GB2312" panose="02010609030101010101" pitchFamily="49" charset="-122"/>
                        </a:rPr>
                        <a:t>马玉祥火中救小孩</a:t>
                      </a:r>
                      <a:endParaRPr lang="zh-CN" altLang="en-US" b="1" dirty="0">
                        <a:solidFill>
                          <a:schemeClr val="accent2"/>
                        </a:solidFill>
                        <a:ea typeface="楷体_GB2312" panose="02010609030101010101" pitchFamily="49" charset="-122"/>
                      </a:endParaRPr>
                    </a:p>
                  </a:txBody>
                  <a:tcPr anchor="ctr">
                    <a:lnL w="38100" cap="flat" cmpd="sng">
                      <a:solidFill>
                        <a:schemeClr val="accent2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algn="ctr">
                        <a:buNone/>
                      </a:pPr>
                      <a:endParaRPr lang="zh-CN" altLang="en-US" b="1" dirty="0">
                        <a:solidFill>
                          <a:schemeClr val="accent2"/>
                        </a:solidFill>
                      </a:endParaRPr>
                    </a:p>
                  </a:txBody>
                  <a:tcPr anchor="ctr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chemeClr val="accent2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</a:tr>
              <a:tr h="800735"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r>
                        <a:rPr lang="zh-CN" altLang="en-US" b="1" dirty="0">
                          <a:solidFill>
                            <a:schemeClr val="accent2"/>
                          </a:solidFill>
                        </a:rPr>
                        <a:t>  3.</a:t>
                      </a:r>
                      <a:r>
                        <a:rPr lang="zh-CN" altLang="en-US" b="1" dirty="0">
                          <a:solidFill>
                            <a:schemeClr val="accent2"/>
                          </a:solidFill>
                          <a:ea typeface="楷体_GB2312" panose="02010609030101010101" pitchFamily="49" charset="-122"/>
                        </a:rPr>
                        <a:t>防空洞中的谈话</a:t>
                      </a:r>
                      <a:endParaRPr lang="zh-CN" altLang="en-US" b="1" dirty="0">
                        <a:solidFill>
                          <a:schemeClr val="accent2"/>
                        </a:solidFill>
                        <a:ea typeface="楷体_GB2312" panose="02010609030101010101" pitchFamily="49" charset="-122"/>
                      </a:endParaRPr>
                    </a:p>
                  </a:txBody>
                  <a:tcPr anchor="ctr">
                    <a:lnL w="38100" cap="flat" cmpd="sng">
                      <a:solidFill>
                        <a:schemeClr val="accent2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chemeClr val="accent2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algn="ctr">
                        <a:buNone/>
                      </a:pPr>
                      <a:endParaRPr lang="zh-CN" altLang="en-US" b="1" dirty="0">
                        <a:solidFill>
                          <a:schemeClr val="accent2"/>
                        </a:solidFill>
                      </a:endParaRPr>
                    </a:p>
                  </a:txBody>
                  <a:tcPr anchor="ctr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chemeClr val="accent2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chemeClr val="accent2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</a:tr>
            </a:tbl>
          </a:graphicData>
        </a:graphic>
      </p:graphicFrame>
      <p:sp>
        <p:nvSpPr>
          <p:cNvPr id="139290" name="文本框 139289"/>
          <p:cNvSpPr txBox="1"/>
          <p:nvPr/>
        </p:nvSpPr>
        <p:spPr>
          <a:xfrm>
            <a:off x="4876800" y="3168015"/>
            <a:ext cx="2590800" cy="5219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l">
              <a:spcBef>
                <a:spcPct val="50000"/>
              </a:spcBef>
            </a:pPr>
            <a:r>
              <a:rPr lang="zh-CN" altLang="en-US" sz="2800" b="1" u="none" dirty="0">
                <a:solidFill>
                  <a:srgbClr val="0000CC"/>
                </a:solidFill>
                <a:latin typeface="Times New Roman" panose="02020603050405020304" pitchFamily="18" charset="0"/>
                <a:ea typeface="楷体_GB2312" panose="02010609030101010101" pitchFamily="49" charset="-122"/>
              </a:rPr>
              <a:t>对敌人的狠</a:t>
            </a:r>
            <a:endParaRPr lang="zh-CN" altLang="en-US" sz="2800" b="1" u="none" dirty="0">
              <a:solidFill>
                <a:srgbClr val="0000CC"/>
              </a:solidFill>
              <a:latin typeface="Times New Roman" panose="02020603050405020304" pitchFamily="18" charset="0"/>
              <a:ea typeface="楷体_GB2312" panose="02010609030101010101" pitchFamily="49" charset="-122"/>
            </a:endParaRPr>
          </a:p>
        </p:txBody>
      </p:sp>
      <p:sp>
        <p:nvSpPr>
          <p:cNvPr id="139291" name="文本框 139290"/>
          <p:cNvSpPr txBox="1"/>
          <p:nvPr/>
        </p:nvSpPr>
        <p:spPr>
          <a:xfrm>
            <a:off x="4876800" y="3830955"/>
            <a:ext cx="2895600" cy="5219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l">
              <a:spcBef>
                <a:spcPct val="20000"/>
              </a:spcBef>
            </a:pPr>
            <a:r>
              <a:rPr lang="zh-CN" altLang="en-US" sz="2800" b="1" u="none" dirty="0">
                <a:solidFill>
                  <a:srgbClr val="0000CC"/>
                </a:solidFill>
                <a:latin typeface="Times New Roman" panose="02020603050405020304" pitchFamily="18" charset="0"/>
                <a:ea typeface="楷体_GB2312" panose="02010609030101010101" pitchFamily="49" charset="-122"/>
              </a:rPr>
              <a:t>对朝鲜人民的爱</a:t>
            </a:r>
            <a:endParaRPr lang="zh-CN" altLang="en-US" sz="2800" b="1" u="none" dirty="0">
              <a:solidFill>
                <a:srgbClr val="0000CC"/>
              </a:solidFill>
              <a:latin typeface="Times New Roman" panose="02020603050405020304" pitchFamily="18" charset="0"/>
              <a:ea typeface="楷体_GB2312" panose="02010609030101010101" pitchFamily="49" charset="-122"/>
            </a:endParaRPr>
          </a:p>
        </p:txBody>
      </p:sp>
      <p:sp>
        <p:nvSpPr>
          <p:cNvPr id="139292" name="文本框 139291"/>
          <p:cNvSpPr txBox="1"/>
          <p:nvPr/>
        </p:nvSpPr>
        <p:spPr>
          <a:xfrm>
            <a:off x="4610100" y="4586288"/>
            <a:ext cx="3429000" cy="13836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l">
              <a:spcBef>
                <a:spcPct val="50000"/>
              </a:spcBef>
            </a:pPr>
            <a:r>
              <a:rPr lang="zh-CN" altLang="en-US" sz="2800" b="1" dirty="0">
                <a:solidFill>
                  <a:srgbClr val="0000CC"/>
                </a:solidFill>
                <a:sym typeface="+mn-ea"/>
              </a:rPr>
              <a:t>对祖国高度的责任感崇高的荣誉感，是</a:t>
            </a:r>
            <a:r>
              <a:rPr lang="zh-CN" altLang="en-US" sz="2800" b="1" u="none" dirty="0">
                <a:solidFill>
                  <a:srgbClr val="0000CC"/>
                </a:solidFill>
                <a:latin typeface="Times New Roman" panose="02020603050405020304" pitchFamily="18" charset="0"/>
                <a:ea typeface="楷体_GB2312" panose="02010609030101010101" pitchFamily="49" charset="-122"/>
              </a:rPr>
              <a:t>以上二者的思想基础</a:t>
            </a:r>
            <a:endParaRPr lang="zh-CN" altLang="en-US" sz="2800" b="1" u="none" dirty="0">
              <a:solidFill>
                <a:srgbClr val="0000CC"/>
              </a:solidFill>
              <a:latin typeface="Times New Roman" panose="02020603050405020304" pitchFamily="18" charset="0"/>
              <a:ea typeface="楷体_GB2312" panose="02010609030101010101" pitchFamily="49" charset="-122"/>
            </a:endParaRPr>
          </a:p>
        </p:txBody>
      </p:sp>
      <p:sp>
        <p:nvSpPr>
          <p:cNvPr id="139293" name="文本框 139292"/>
          <p:cNvSpPr txBox="1"/>
          <p:nvPr/>
        </p:nvSpPr>
        <p:spPr>
          <a:xfrm>
            <a:off x="838200" y="1295400"/>
            <a:ext cx="7696200" cy="10763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marL="292100" indent="-292100" algn="l">
              <a:spcBef>
                <a:spcPct val="50000"/>
              </a:spcBef>
              <a:buChar char="•"/>
            </a:pPr>
            <a:r>
              <a:rPr lang="zh-CN" altLang="en-US" sz="3200" b="1" u="none" dirty="0">
                <a:solidFill>
                  <a:srgbClr val="C00000"/>
                </a:solidFill>
                <a:latin typeface="Times New Roman" panose="02020603050405020304" pitchFamily="18" charset="0"/>
                <a:ea typeface="楷体_GB2312" panose="02010609030101010101" pitchFamily="49" charset="-122"/>
              </a:rPr>
              <a:t>共同表现志愿军指示是“最可爱的人”，但侧重点有所不同：</a:t>
            </a:r>
            <a:endParaRPr lang="zh-CN" altLang="en-US" sz="3200" b="1" u="none" dirty="0">
              <a:solidFill>
                <a:srgbClr val="C00000"/>
              </a:solidFill>
              <a:latin typeface="Times New Roman" panose="02020603050405020304" pitchFamily="18" charset="0"/>
              <a:ea typeface="楷体_GB2312" panose="02010609030101010101" pitchFamily="49" charset="-122"/>
            </a:endParaRPr>
          </a:p>
        </p:txBody>
      </p:sp>
      <p:sp>
        <p:nvSpPr>
          <p:cNvPr id="139294" name="矩形 139293"/>
          <p:cNvSpPr/>
          <p:nvPr/>
        </p:nvSpPr>
        <p:spPr>
          <a:xfrm>
            <a:off x="1295400" y="5562600"/>
            <a:ext cx="3429000" cy="990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3843"/>
              </a:avLst>
            </a:prstTxWarp>
            <a:normAutofit/>
            <a:scene3d>
              <a:camera prst="legacyPerspectiveBottomRight">
                <a:rot lat="0" lon="21240000" rev="0"/>
              </a:camera>
              <a:lightRig rig="legacyHarsh3" dir="l"/>
            </a:scene3d>
            <a:sp3d extrusionH="430200" prstMaterial="legacyMatte">
              <a:extrusionClr>
                <a:srgbClr val="C0C0C0"/>
              </a:extrusionClr>
            </a:sp3d>
          </a:bodyPr>
          <a:p>
            <a:pPr algn="ctr"/>
            <a:r>
              <a:rPr lang="zh-CN" altLang="en-US" sz="3600" u="none">
                <a:gradFill rotWithShape="0">
                  <a:gsLst>
                    <a:gs pos="0">
                      <a:srgbClr val="DCEBF5">
                        <a:alpha val="100000"/>
                      </a:srgbClr>
                    </a:gs>
                    <a:gs pos="8000">
                      <a:srgbClr val="83A7C3">
                        <a:alpha val="100000"/>
                      </a:srgbClr>
                    </a:gs>
                    <a:gs pos="13000">
                      <a:srgbClr val="768FB9">
                        <a:alpha val="100000"/>
                      </a:srgbClr>
                    </a:gs>
                    <a:gs pos="21001">
                      <a:srgbClr val="83A7C3">
                        <a:alpha val="100000"/>
                      </a:srgbClr>
                    </a:gs>
                    <a:gs pos="52000">
                      <a:srgbClr val="FFFFFF">
                        <a:alpha val="100000"/>
                      </a:srgbClr>
                    </a:gs>
                    <a:gs pos="56000">
                      <a:srgbClr val="9C6563">
                        <a:alpha val="100000"/>
                      </a:srgbClr>
                    </a:gs>
                    <a:gs pos="58000">
                      <a:srgbClr val="80302D">
                        <a:alpha val="100000"/>
                      </a:srgbClr>
                    </a:gs>
                    <a:gs pos="71001">
                      <a:srgbClr val="C0524E">
                        <a:alpha val="100000"/>
                      </a:srgbClr>
                    </a:gs>
                    <a:gs pos="94000">
                      <a:srgbClr val="EBDAD4">
                        <a:alpha val="100000"/>
                      </a:srgbClr>
                    </a:gs>
                    <a:gs pos="100000">
                      <a:srgbClr val="55261C">
                        <a:alpha val="100000"/>
                      </a:srgbClr>
                    </a:gs>
                  </a:gsLst>
                  <a:lin ang="5400000" scaled="1"/>
                  <a:tileRect/>
                </a:gradFill>
                <a:latin typeface="宋体" panose="02010600030101010101" pitchFamily="2" charset="-122"/>
                <a:ea typeface="宋体" panose="02010600030101010101" pitchFamily="2" charset="-122"/>
              </a:rPr>
              <a:t>顺序可颠倒吗</a:t>
            </a:r>
            <a:endParaRPr lang="zh-CN" altLang="en-US" sz="3600" u="none">
              <a:gradFill rotWithShape="0">
                <a:gsLst>
                  <a:gs pos="0">
                    <a:srgbClr val="DCEBF5">
                      <a:alpha val="100000"/>
                    </a:srgbClr>
                  </a:gs>
                  <a:gs pos="8000">
                    <a:srgbClr val="83A7C3">
                      <a:alpha val="100000"/>
                    </a:srgbClr>
                  </a:gs>
                  <a:gs pos="13000">
                    <a:srgbClr val="768FB9">
                      <a:alpha val="100000"/>
                    </a:srgbClr>
                  </a:gs>
                  <a:gs pos="21001">
                    <a:srgbClr val="83A7C3">
                      <a:alpha val="100000"/>
                    </a:srgbClr>
                  </a:gs>
                  <a:gs pos="52000">
                    <a:srgbClr val="FFFFFF">
                      <a:alpha val="100000"/>
                    </a:srgbClr>
                  </a:gs>
                  <a:gs pos="56000">
                    <a:srgbClr val="9C6563">
                      <a:alpha val="100000"/>
                    </a:srgbClr>
                  </a:gs>
                  <a:gs pos="58000">
                    <a:srgbClr val="80302D">
                      <a:alpha val="100000"/>
                    </a:srgbClr>
                  </a:gs>
                  <a:gs pos="71001">
                    <a:srgbClr val="C0524E">
                      <a:alpha val="100000"/>
                    </a:srgbClr>
                  </a:gs>
                  <a:gs pos="94000">
                    <a:srgbClr val="EBDAD4">
                      <a:alpha val="100000"/>
                    </a:srgbClr>
                  </a:gs>
                  <a:gs pos="100000">
                    <a:srgbClr val="55261C">
                      <a:alpha val="100000"/>
                    </a:srgbClr>
                  </a:gs>
                </a:gsLst>
                <a:lin ang="5400000" scaled="1"/>
                <a:tileRect/>
              </a:gra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39300" name="标题 139299"/>
          <p:cNvSpPr>
            <a:spLocks noGrp="1"/>
          </p:cNvSpPr>
          <p:nvPr>
            <p:ph type="title" idx="4294967295"/>
          </p:nvPr>
        </p:nvSpPr>
        <p:spPr>
          <a:xfrm>
            <a:off x="685800" y="228600"/>
            <a:ext cx="7772400" cy="1143000"/>
          </a:xfrm>
        </p:spPr>
        <p:txBody>
          <a:bodyPr anchor="ctr"/>
          <a:p>
            <a:r>
              <a:rPr lang="zh-CN" altLang="en-US" b="1" dirty="0">
                <a:solidFill>
                  <a:schemeClr val="tx1"/>
                </a:solidFill>
              </a:rPr>
              <a:t>这三个事例有什么内在联系？</a:t>
            </a:r>
            <a:endParaRPr lang="zh-CN" altLang="en-US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med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9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1" dur="500"/>
                                        <p:tgtEl>
                                          <p:spTgt spid="13929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90">
                                            <p:txEl>
                                              <p:charRg st="0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6" dur="500"/>
                                        <p:tgtEl>
                                          <p:spTgt spid="139290">
                                            <p:txEl>
                                              <p:charRg st="0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91">
                                            <p:txEl>
                                              <p:charRg st="0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1" dur="500"/>
                                        <p:tgtEl>
                                          <p:spTgt spid="139291">
                                            <p:txEl>
                                              <p:charRg st="0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92">
                                            <p:txEl>
                                              <p:charRg st="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6" dur="500"/>
                                        <p:tgtEl>
                                          <p:spTgt spid="139292">
                                            <p:txEl>
                                              <p:charRg st="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31" dur="500"/>
                                        <p:tgtEl>
                                          <p:spTgt spid="13929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39294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660033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9290" grpId="0" build="p"/>
      <p:bldP spid="139291" grpId="0" build="p"/>
      <p:bldP spid="139292" grpId="0" build="p"/>
      <p:bldP spid="139293" grpId="0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4818" name="TextBox 1"/>
          <p:cNvSpPr txBox="1"/>
          <p:nvPr/>
        </p:nvSpPr>
        <p:spPr>
          <a:xfrm>
            <a:off x="367665" y="462915"/>
            <a:ext cx="8118475" cy="954088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2800" b="1" dirty="0">
                <a:solidFill>
                  <a:srgbClr val="FF0000"/>
                </a:solidFill>
                <a:latin typeface="Arial" panose="020B0604020202020204" pitchFamily="34" charset="0"/>
              </a:rPr>
              <a:t>思考：</a:t>
            </a:r>
            <a:endParaRPr lang="en-US" altLang="zh-CN" sz="2800" b="1" dirty="0">
              <a:solidFill>
                <a:srgbClr val="FF0000"/>
              </a:solidFill>
              <a:latin typeface="Arial" panose="020B0604020202020204" pitchFamily="34" charset="0"/>
            </a:endParaRPr>
          </a:p>
          <a:p>
            <a:r>
              <a:rPr lang="zh-CN" altLang="en-US" sz="2800" b="1" dirty="0">
                <a:latin typeface="Arial" panose="020B0604020202020204" pitchFamily="34" charset="0"/>
              </a:rPr>
              <a:t>三个事例的顺序可否调整一下？请谈谈你的看法。</a:t>
            </a:r>
            <a:endParaRPr lang="zh-CN" altLang="en-US" sz="2800" b="1" dirty="0">
              <a:latin typeface="Arial" panose="020B060402020202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79070" y="1805305"/>
            <a:ext cx="8964613" cy="39703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2800" b="1" dirty="0">
                <a:solidFill>
                  <a:srgbClr val="FF0000"/>
                </a:solidFill>
                <a:latin typeface="Arial" panose="020B0604020202020204" pitchFamily="34" charset="0"/>
              </a:rPr>
              <a:t>明确</a:t>
            </a:r>
            <a:r>
              <a:rPr lang="zh-CN" altLang="en-US" sz="2800" b="1" dirty="0">
                <a:latin typeface="Arial" panose="020B0604020202020204" pitchFamily="34" charset="0"/>
              </a:rPr>
              <a:t>：不可调整。</a:t>
            </a:r>
            <a:endParaRPr lang="en-US" altLang="zh-CN" sz="2800" b="1" dirty="0">
              <a:latin typeface="Arial" panose="020B0604020202020204" pitchFamily="34" charset="0"/>
            </a:endParaRPr>
          </a:p>
          <a:p>
            <a:r>
              <a:rPr lang="zh-CN" altLang="en-US" sz="2800" b="1" dirty="0">
                <a:latin typeface="Arial" panose="020B0604020202020204" pitchFamily="34" charset="0"/>
              </a:rPr>
              <a:t>      因为志愿军出国作战，首要的使命是打击侵略者，</a:t>
            </a:r>
            <a:endParaRPr lang="en-US" altLang="zh-CN" sz="2800" b="1" dirty="0">
              <a:latin typeface="Arial" panose="020B0604020202020204" pitchFamily="34" charset="0"/>
            </a:endParaRPr>
          </a:p>
          <a:p>
            <a:r>
              <a:rPr lang="zh-CN" altLang="en-US" sz="2800" b="1" dirty="0">
                <a:latin typeface="Arial" panose="020B0604020202020204" pitchFamily="34" charset="0"/>
              </a:rPr>
              <a:t>所以“</a:t>
            </a:r>
            <a:r>
              <a:rPr lang="zh-CN" altLang="en-US" sz="2800" b="1" dirty="0">
                <a:solidFill>
                  <a:srgbClr val="FF0000"/>
                </a:solidFill>
                <a:latin typeface="Arial" panose="020B0604020202020204" pitchFamily="34" charset="0"/>
              </a:rPr>
              <a:t>松骨峰战斗</a:t>
            </a:r>
            <a:r>
              <a:rPr lang="zh-CN" altLang="en-US" sz="2800" b="1" dirty="0">
                <a:latin typeface="Arial" panose="020B0604020202020204" pitchFamily="34" charset="0"/>
              </a:rPr>
              <a:t>”理应放在首位。</a:t>
            </a:r>
            <a:endParaRPr lang="en-US" altLang="zh-CN" sz="2800" b="1" dirty="0">
              <a:latin typeface="Arial" panose="020B0604020202020204" pitchFamily="34" charset="0"/>
            </a:endParaRPr>
          </a:p>
          <a:p>
            <a:r>
              <a:rPr lang="zh-CN" altLang="en-US" sz="2800" b="1" dirty="0">
                <a:latin typeface="Arial" panose="020B0604020202020204" pitchFamily="34" charset="0"/>
              </a:rPr>
              <a:t>      狠狠打击敌人是因为同情热爱朝鲜人民，“</a:t>
            </a:r>
            <a:r>
              <a:rPr lang="zh-CN" altLang="en-US" sz="2800" b="1" dirty="0">
                <a:solidFill>
                  <a:srgbClr val="FF0000"/>
                </a:solidFill>
                <a:latin typeface="Arial" panose="020B0604020202020204" pitchFamily="34" charset="0"/>
              </a:rPr>
              <a:t>火中</a:t>
            </a:r>
            <a:endParaRPr lang="en-US" altLang="zh-CN" sz="2800" b="1" dirty="0">
              <a:solidFill>
                <a:srgbClr val="FF0000"/>
              </a:solidFill>
              <a:latin typeface="Arial" panose="020B0604020202020204" pitchFamily="34" charset="0"/>
            </a:endParaRPr>
          </a:p>
          <a:p>
            <a:r>
              <a:rPr lang="zh-CN" altLang="en-US" sz="2800" b="1" dirty="0">
                <a:solidFill>
                  <a:srgbClr val="FF0000"/>
                </a:solidFill>
                <a:latin typeface="Arial" panose="020B0604020202020204" pitchFamily="34" charset="0"/>
              </a:rPr>
              <a:t>救儿童”</a:t>
            </a:r>
            <a:r>
              <a:rPr lang="zh-CN" altLang="en-US" sz="2800" b="1" dirty="0">
                <a:latin typeface="Arial" panose="020B0604020202020204" pitchFamily="34" charset="0"/>
              </a:rPr>
              <a:t>是这层意思更直接的体现，因此放在第二位。</a:t>
            </a:r>
            <a:endParaRPr lang="en-US" altLang="zh-CN" sz="2800" b="1" dirty="0">
              <a:latin typeface="Arial" panose="020B0604020202020204" pitchFamily="34" charset="0"/>
            </a:endParaRPr>
          </a:p>
          <a:p>
            <a:r>
              <a:rPr lang="zh-CN" altLang="en-US" sz="2800" b="1" dirty="0">
                <a:latin typeface="Arial" panose="020B0604020202020204" pitchFamily="34" charset="0"/>
              </a:rPr>
              <a:t>       两个事例一爱一恨，深层的思想基础是什么，在</a:t>
            </a:r>
            <a:endParaRPr lang="en-US" altLang="zh-CN" sz="2800" b="1" dirty="0">
              <a:latin typeface="Arial" panose="020B0604020202020204" pitchFamily="34" charset="0"/>
            </a:endParaRPr>
          </a:p>
          <a:p>
            <a:r>
              <a:rPr lang="zh-CN" altLang="en-US" sz="2800" b="1" dirty="0">
                <a:latin typeface="Arial" panose="020B0604020202020204" pitchFamily="34" charset="0"/>
              </a:rPr>
              <a:t>“</a:t>
            </a:r>
            <a:r>
              <a:rPr lang="zh-CN" altLang="en-US" sz="2800" b="1" dirty="0">
                <a:solidFill>
                  <a:srgbClr val="FF0000"/>
                </a:solidFill>
                <a:latin typeface="Arial" panose="020B0604020202020204" pitchFamily="34" charset="0"/>
              </a:rPr>
              <a:t>防空洞中的谈话</a:t>
            </a:r>
            <a:r>
              <a:rPr lang="zh-CN" altLang="en-US" sz="2800" b="1" dirty="0">
                <a:latin typeface="Arial" panose="020B0604020202020204" pitchFamily="34" charset="0"/>
              </a:rPr>
              <a:t>”这一事例中揭示出来。</a:t>
            </a:r>
            <a:endParaRPr lang="en-US" altLang="zh-CN" sz="2800" b="1" dirty="0">
              <a:latin typeface="Arial" panose="020B0604020202020204" pitchFamily="34" charset="0"/>
            </a:endParaRPr>
          </a:p>
          <a:p>
            <a:r>
              <a:rPr lang="zh-CN" altLang="en-US" sz="2800" b="1" dirty="0">
                <a:latin typeface="Arial" panose="020B0604020202020204" pitchFamily="34" charset="0"/>
              </a:rPr>
              <a:t>       三个事例不孤立，从内在联系看，必须按现在的</a:t>
            </a:r>
            <a:endParaRPr lang="en-US" altLang="zh-CN" sz="2800" b="1" dirty="0">
              <a:latin typeface="Arial" panose="020B0604020202020204" pitchFamily="34" charset="0"/>
            </a:endParaRPr>
          </a:p>
          <a:p>
            <a:r>
              <a:rPr lang="zh-CN" altLang="en-US" sz="2800" b="1" dirty="0">
                <a:latin typeface="Arial" panose="020B0604020202020204" pitchFamily="34" charset="0"/>
              </a:rPr>
              <a:t>次序排列。</a:t>
            </a:r>
            <a:endParaRPr lang="zh-CN" altLang="en-US" sz="2800" b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charRg st="0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charRg st="9" end="3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charRg st="38" end="5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charRg st="55" end="8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charRg st="83" end="10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charRg st="108" end="13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charRg st="137" end="15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charRg st="157" end="18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charRg st="186" end="19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60770" name="文本框 160769"/>
          <p:cNvSpPr txBox="1"/>
          <p:nvPr/>
        </p:nvSpPr>
        <p:spPr>
          <a:xfrm>
            <a:off x="457200" y="381000"/>
            <a:ext cx="8229600" cy="5794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endParaRPr lang="zh-CN" altLang="en-US" sz="3200" u="none" dirty="0">
              <a:solidFill>
                <a:srgbClr val="66FF66"/>
              </a:solidFill>
              <a:latin typeface="Times New Roman" panose="02020603050405020304" pitchFamily="18" charset="0"/>
            </a:endParaRPr>
          </a:p>
        </p:txBody>
      </p:sp>
      <p:pic>
        <p:nvPicPr>
          <p:cNvPr id="160782" name="图片 160781" descr="爆炸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514850" y="2971800"/>
            <a:ext cx="514350" cy="5143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60792" name="标题 160791"/>
          <p:cNvSpPr>
            <a:spLocks noGrp="1"/>
          </p:cNvSpPr>
          <p:nvPr>
            <p:ph type="title" idx="4294967295"/>
          </p:nvPr>
        </p:nvSpPr>
        <p:spPr/>
        <p:txBody>
          <a:bodyPr anchor="ctr"/>
          <a:p>
            <a:r>
              <a:rPr lang="zh-CN" altLang="en-US" sz="6000" b="1" dirty="0">
                <a:solidFill>
                  <a:srgbClr val="C00000"/>
                </a:solidFill>
                <a:ea typeface="华文彩云" panose="02010800040101010101" pitchFamily="2" charset="-122"/>
              </a:rPr>
              <a:t>阅读 “松骨峰战斗”</a:t>
            </a:r>
            <a:endParaRPr lang="zh-CN" altLang="en-US" sz="6000" b="1" dirty="0">
              <a:solidFill>
                <a:srgbClr val="C00000"/>
              </a:solidFill>
              <a:ea typeface="华文彩云" panose="02010800040101010101" pitchFamily="2" charset="-122"/>
            </a:endParaRPr>
          </a:p>
        </p:txBody>
      </p:sp>
      <p:pic>
        <p:nvPicPr>
          <p:cNvPr id="160793" name="图片 160792" descr="图片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55863" y="1908175"/>
            <a:ext cx="4232275" cy="304165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med">
    <p:random/>
  </p:transition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75779" name="文本框 75778"/>
          <p:cNvSpPr txBox="1"/>
          <p:nvPr/>
        </p:nvSpPr>
        <p:spPr>
          <a:xfrm>
            <a:off x="838200" y="1439863"/>
            <a:ext cx="1600200" cy="42767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l">
              <a:spcBef>
                <a:spcPct val="50000"/>
              </a:spcBef>
            </a:pPr>
            <a:r>
              <a:rPr lang="zh-CN" altLang="en-US" sz="3200" b="1" u="none" dirty="0">
                <a:solidFill>
                  <a:srgbClr val="C0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时间：</a:t>
            </a:r>
            <a:endParaRPr lang="zh-CN" altLang="en-US" sz="3200" b="1" u="none" dirty="0">
              <a:solidFill>
                <a:srgbClr val="C00000"/>
              </a:solidFill>
              <a:latin typeface="楷体_GB2312" panose="02010609030101010101" pitchFamily="49" charset="-122"/>
              <a:ea typeface="楷体_GB2312" panose="02010609030101010101" pitchFamily="49" charset="-122"/>
            </a:endParaRPr>
          </a:p>
          <a:p>
            <a:pPr algn="l">
              <a:spcBef>
                <a:spcPct val="50000"/>
              </a:spcBef>
            </a:pPr>
            <a:r>
              <a:rPr lang="zh-CN" altLang="en-US" sz="3200" b="1" u="none" dirty="0">
                <a:solidFill>
                  <a:srgbClr val="C0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地点：</a:t>
            </a:r>
            <a:endParaRPr lang="zh-CN" altLang="en-US" sz="3200" b="1" u="none" dirty="0">
              <a:solidFill>
                <a:srgbClr val="C00000"/>
              </a:solidFill>
              <a:latin typeface="楷体_GB2312" panose="02010609030101010101" pitchFamily="49" charset="-122"/>
              <a:ea typeface="楷体_GB2312" panose="02010609030101010101" pitchFamily="49" charset="-122"/>
            </a:endParaRPr>
          </a:p>
          <a:p>
            <a:pPr algn="l">
              <a:spcBef>
                <a:spcPct val="50000"/>
              </a:spcBef>
            </a:pPr>
            <a:r>
              <a:rPr lang="zh-CN" altLang="en-US" sz="3200" b="1" u="none" dirty="0">
                <a:solidFill>
                  <a:srgbClr val="C0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人物：</a:t>
            </a:r>
            <a:endParaRPr lang="zh-CN" altLang="en-US" sz="3200" b="1" u="none" dirty="0">
              <a:solidFill>
                <a:srgbClr val="C00000"/>
              </a:solidFill>
              <a:latin typeface="楷体_GB2312" panose="02010609030101010101" pitchFamily="49" charset="-122"/>
              <a:ea typeface="楷体_GB2312" panose="02010609030101010101" pitchFamily="49" charset="-122"/>
            </a:endParaRPr>
          </a:p>
          <a:p>
            <a:pPr algn="l">
              <a:spcBef>
                <a:spcPct val="50000"/>
              </a:spcBef>
            </a:pPr>
            <a:r>
              <a:rPr lang="zh-CN" altLang="en-US" sz="3200" b="1" u="none" dirty="0">
                <a:solidFill>
                  <a:srgbClr val="C0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事件：</a:t>
            </a:r>
            <a:endParaRPr lang="zh-CN" altLang="en-US" sz="3200" b="1" u="none" dirty="0">
              <a:solidFill>
                <a:srgbClr val="C00000"/>
              </a:solidFill>
              <a:latin typeface="楷体_GB2312" panose="02010609030101010101" pitchFamily="49" charset="-122"/>
              <a:ea typeface="楷体_GB2312" panose="02010609030101010101" pitchFamily="49" charset="-122"/>
            </a:endParaRPr>
          </a:p>
          <a:p>
            <a:pPr algn="l">
              <a:spcBef>
                <a:spcPct val="50000"/>
              </a:spcBef>
            </a:pPr>
            <a:r>
              <a:rPr lang="zh-CN" altLang="en-US" sz="3200" b="1" u="none" dirty="0">
                <a:solidFill>
                  <a:srgbClr val="C0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起因：</a:t>
            </a:r>
            <a:endParaRPr lang="zh-CN" altLang="en-US" sz="3200" b="1" u="none" dirty="0">
              <a:solidFill>
                <a:srgbClr val="C00000"/>
              </a:solidFill>
              <a:latin typeface="楷体_GB2312" panose="02010609030101010101" pitchFamily="49" charset="-122"/>
              <a:ea typeface="楷体_GB2312" panose="02010609030101010101" pitchFamily="49" charset="-122"/>
            </a:endParaRPr>
          </a:p>
          <a:p>
            <a:pPr algn="l">
              <a:spcBef>
                <a:spcPct val="50000"/>
              </a:spcBef>
            </a:pPr>
            <a:r>
              <a:rPr lang="zh-CN" altLang="en-US" sz="3200" b="1" u="none" dirty="0">
                <a:solidFill>
                  <a:srgbClr val="C0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结果：</a:t>
            </a:r>
            <a:endParaRPr lang="zh-CN" altLang="en-US" sz="3200" b="1" u="none" dirty="0">
              <a:solidFill>
                <a:srgbClr val="C00000"/>
              </a:solidFill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  <p:sp>
        <p:nvSpPr>
          <p:cNvPr id="75783" name="文本框 75782"/>
          <p:cNvSpPr txBox="1"/>
          <p:nvPr/>
        </p:nvSpPr>
        <p:spPr>
          <a:xfrm>
            <a:off x="2057400" y="1447800"/>
            <a:ext cx="6858000" cy="42767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l">
              <a:spcBef>
                <a:spcPct val="50000"/>
              </a:spcBef>
            </a:pPr>
            <a:r>
              <a:rPr lang="zh-CN" altLang="en-US" sz="3200" b="1" u="none" dirty="0">
                <a:solidFill>
                  <a:srgbClr val="0000CC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二次战役时；</a:t>
            </a:r>
            <a:endParaRPr lang="zh-CN" altLang="en-US" sz="3200" b="1" u="none" dirty="0">
              <a:solidFill>
                <a:srgbClr val="0000CC"/>
              </a:solidFill>
              <a:latin typeface="楷体_GB2312" panose="02010609030101010101" pitchFamily="49" charset="-122"/>
              <a:ea typeface="楷体_GB2312" panose="02010609030101010101" pitchFamily="49" charset="-122"/>
            </a:endParaRPr>
          </a:p>
          <a:p>
            <a:pPr algn="l">
              <a:spcBef>
                <a:spcPct val="50000"/>
              </a:spcBef>
            </a:pPr>
            <a:r>
              <a:rPr lang="zh-CN" altLang="en-US" sz="3200" b="1" u="none" dirty="0">
                <a:solidFill>
                  <a:srgbClr val="0000CC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松骨峰（或书堂站）；</a:t>
            </a:r>
            <a:endParaRPr lang="zh-CN" altLang="en-US" sz="3200" b="1" u="none" dirty="0">
              <a:solidFill>
                <a:srgbClr val="0000CC"/>
              </a:solidFill>
              <a:latin typeface="楷体_GB2312" panose="02010609030101010101" pitchFamily="49" charset="-122"/>
              <a:ea typeface="楷体_GB2312" panose="02010609030101010101" pitchFamily="49" charset="-122"/>
            </a:endParaRPr>
          </a:p>
          <a:p>
            <a:pPr algn="l">
              <a:spcBef>
                <a:spcPct val="50000"/>
              </a:spcBef>
            </a:pPr>
            <a:r>
              <a:rPr lang="zh-CN" altLang="en-US" sz="3200" b="1" u="none" dirty="0">
                <a:solidFill>
                  <a:srgbClr val="0000CC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一支志愿军部队的先头连：</a:t>
            </a:r>
            <a:endParaRPr lang="zh-CN" altLang="en-US" sz="3200" b="1" u="none" dirty="0">
              <a:solidFill>
                <a:srgbClr val="0000CC"/>
              </a:solidFill>
              <a:latin typeface="楷体_GB2312" panose="02010609030101010101" pitchFamily="49" charset="-122"/>
              <a:ea typeface="楷体_GB2312" panose="02010609030101010101" pitchFamily="49" charset="-122"/>
            </a:endParaRPr>
          </a:p>
          <a:p>
            <a:pPr algn="l">
              <a:spcBef>
                <a:spcPct val="50000"/>
              </a:spcBef>
            </a:pPr>
            <a:r>
              <a:rPr lang="zh-CN" altLang="en-US" sz="3200" b="1" u="none" dirty="0">
                <a:solidFill>
                  <a:srgbClr val="0000CC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松骨峰战斗；</a:t>
            </a:r>
            <a:endParaRPr lang="zh-CN" altLang="en-US" sz="3200" b="1" u="none" dirty="0">
              <a:solidFill>
                <a:srgbClr val="0000CC"/>
              </a:solidFill>
              <a:latin typeface="楷体_GB2312" panose="02010609030101010101" pitchFamily="49" charset="-122"/>
              <a:ea typeface="楷体_GB2312" panose="02010609030101010101" pitchFamily="49" charset="-122"/>
            </a:endParaRPr>
          </a:p>
          <a:p>
            <a:pPr algn="l">
              <a:spcBef>
                <a:spcPct val="50000"/>
              </a:spcBef>
            </a:pPr>
            <a:r>
              <a:rPr lang="zh-CN" altLang="en-US" sz="3200" b="1" u="none" dirty="0">
                <a:solidFill>
                  <a:srgbClr val="0000CC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去切断敌人逃路，与敌人遭遇；</a:t>
            </a:r>
            <a:endParaRPr lang="zh-CN" altLang="en-US" sz="3200" b="1" u="none" dirty="0">
              <a:solidFill>
                <a:srgbClr val="0000CC"/>
              </a:solidFill>
              <a:latin typeface="楷体_GB2312" panose="02010609030101010101" pitchFamily="49" charset="-122"/>
              <a:ea typeface="楷体_GB2312" panose="02010609030101010101" pitchFamily="49" charset="-122"/>
            </a:endParaRPr>
          </a:p>
          <a:p>
            <a:pPr algn="l">
              <a:spcBef>
                <a:spcPct val="50000"/>
              </a:spcBef>
            </a:pPr>
            <a:r>
              <a:rPr lang="zh-CN" altLang="en-US" sz="3200" b="1" u="none" dirty="0">
                <a:solidFill>
                  <a:srgbClr val="0000CC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打死300多敌人，使主力聚歼了敌人。 </a:t>
            </a:r>
            <a:endParaRPr lang="zh-CN" altLang="en-US" sz="3200" b="1" u="none" dirty="0">
              <a:solidFill>
                <a:srgbClr val="0000CC"/>
              </a:solidFill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  <p:sp>
        <p:nvSpPr>
          <p:cNvPr id="75784" name="标题 75783"/>
          <p:cNvSpPr>
            <a:spLocks noGrp="1"/>
          </p:cNvSpPr>
          <p:nvPr>
            <p:ph type="title" idx="4294967295"/>
          </p:nvPr>
        </p:nvSpPr>
        <p:spPr>
          <a:xfrm>
            <a:off x="685800" y="228600"/>
            <a:ext cx="7772400" cy="1143000"/>
          </a:xfrm>
        </p:spPr>
        <p:txBody>
          <a:bodyPr anchor="ctr"/>
          <a:p>
            <a:r>
              <a:rPr lang="zh-CN" altLang="en-US" sz="4000" b="1" dirty="0">
                <a:solidFill>
                  <a:schemeClr val="tx1"/>
                </a:solidFill>
              </a:rPr>
              <a:t>指出本段所写事件的要素</a:t>
            </a:r>
            <a:endParaRPr lang="zh-CN" altLang="en-US" sz="40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med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7577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83">
                                            <p:txEl>
                                              <p:charRg st="0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2" dur="500"/>
                                        <p:tgtEl>
                                          <p:spTgt spid="75783">
                                            <p:txEl>
                                              <p:charRg st="0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83">
                                            <p:txEl>
                                              <p:charRg st="7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7" dur="500"/>
                                        <p:tgtEl>
                                          <p:spTgt spid="75783">
                                            <p:txEl>
                                              <p:charRg st="7" end="1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83">
                                            <p:txEl>
                                              <p:charRg st="18" end="3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2" dur="500"/>
                                        <p:tgtEl>
                                          <p:spTgt spid="75783">
                                            <p:txEl>
                                              <p:charRg st="18" end="3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83">
                                            <p:txEl>
                                              <p:charRg st="31" end="3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7" dur="500"/>
                                        <p:tgtEl>
                                          <p:spTgt spid="75783">
                                            <p:txEl>
                                              <p:charRg st="31" end="3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83">
                                            <p:txEl>
                                              <p:charRg st="38" end="5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32" dur="500"/>
                                        <p:tgtEl>
                                          <p:spTgt spid="75783">
                                            <p:txEl>
                                              <p:charRg st="38" end="5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83">
                                            <p:txEl>
                                              <p:charRg st="53" end="7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37" dur="500"/>
                                        <p:tgtEl>
                                          <p:spTgt spid="75783">
                                            <p:txEl>
                                              <p:charRg st="53" end="7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779" grpId="0"/>
      <p:bldP spid="75783" grpId="0" build="p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77832" name="文本框 77831"/>
          <p:cNvSpPr txBox="1"/>
          <p:nvPr/>
        </p:nvSpPr>
        <p:spPr>
          <a:xfrm>
            <a:off x="1218565" y="2208213"/>
            <a:ext cx="7391400" cy="23069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l">
              <a:spcBef>
                <a:spcPct val="50000"/>
              </a:spcBef>
            </a:pPr>
            <a:r>
              <a:rPr lang="zh-CN" altLang="en-US" sz="3600" b="1" u="none" dirty="0">
                <a:solidFill>
                  <a:srgbClr val="C0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１.到“一场壮烈的搏斗就开始了”。</a:t>
            </a:r>
            <a:endParaRPr lang="zh-CN" altLang="en-US" sz="3600" b="1" u="none" dirty="0">
              <a:solidFill>
                <a:srgbClr val="C00000"/>
              </a:solidFill>
              <a:latin typeface="楷体_GB2312" panose="02010609030101010101" pitchFamily="49" charset="-122"/>
              <a:ea typeface="楷体_GB2312" panose="02010609030101010101" pitchFamily="49" charset="-122"/>
            </a:endParaRPr>
          </a:p>
          <a:p>
            <a:pPr algn="l">
              <a:spcBef>
                <a:spcPct val="50000"/>
              </a:spcBef>
            </a:pPr>
            <a:r>
              <a:rPr lang="zh-CN" altLang="en-US" sz="3600" b="1" u="none" dirty="0">
                <a:solidFill>
                  <a:srgbClr val="C0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２.到“把占领阵地的敌人烧死”。</a:t>
            </a:r>
            <a:endParaRPr lang="zh-CN" altLang="en-US" sz="3600" b="1" u="none" dirty="0">
              <a:solidFill>
                <a:srgbClr val="C00000"/>
              </a:solidFill>
              <a:latin typeface="楷体_GB2312" panose="02010609030101010101" pitchFamily="49" charset="-122"/>
              <a:ea typeface="楷体_GB2312" panose="02010609030101010101" pitchFamily="49" charset="-122"/>
            </a:endParaRPr>
          </a:p>
          <a:p>
            <a:pPr algn="l">
              <a:spcBef>
                <a:spcPct val="50000"/>
              </a:spcBef>
            </a:pPr>
            <a:r>
              <a:rPr lang="zh-CN" altLang="en-US" sz="3600" b="1" u="none" dirty="0">
                <a:solidFill>
                  <a:srgbClr val="C0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３.到段尾。</a:t>
            </a:r>
            <a:endParaRPr lang="zh-CN" altLang="en-US" sz="3600" b="1" u="none" dirty="0">
              <a:solidFill>
                <a:srgbClr val="C00000"/>
              </a:solidFill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  <p:sp>
        <p:nvSpPr>
          <p:cNvPr id="77833" name="矩形 77832"/>
          <p:cNvSpPr/>
          <p:nvPr/>
        </p:nvSpPr>
        <p:spPr>
          <a:xfrm>
            <a:off x="1714500" y="5029200"/>
            <a:ext cx="5143500" cy="685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/>
          </a:bodyPr>
          <a:p>
            <a:pPr algn="ctr"/>
            <a:r>
              <a:rPr lang="zh-CN" altLang="en-US" sz="3600" u="none" spc="720">
                <a:solidFill>
                  <a:srgbClr val="C00000"/>
                </a:solidFill>
                <a:effectLst>
                  <a:outerShdw dist="45791" dir="3378595" algn="ctr" rotWithShape="0">
                    <a:srgbClr val="4D4D4D"/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</a:rPr>
              <a:t>按战前、战中、战后 </a:t>
            </a:r>
            <a:endParaRPr lang="zh-CN" altLang="en-US" sz="3600" u="none" spc="720">
              <a:solidFill>
                <a:srgbClr val="C00000"/>
              </a:solidFill>
              <a:effectLst>
                <a:outerShdw dist="45791" dir="3378595" algn="ctr" rotWithShape="0">
                  <a:srgbClr val="4D4D4D"/>
                </a:outerShdw>
              </a:effectLst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77834" name="标题 77833"/>
          <p:cNvSpPr>
            <a:spLocks noGrp="1"/>
          </p:cNvSpPr>
          <p:nvPr>
            <p:ph type="title" idx="4294967295"/>
          </p:nvPr>
        </p:nvSpPr>
        <p:spPr>
          <a:xfrm>
            <a:off x="762000" y="381000"/>
            <a:ext cx="7772400" cy="1143000"/>
          </a:xfrm>
        </p:spPr>
        <p:txBody>
          <a:bodyPr anchor="ctr"/>
          <a:p>
            <a:r>
              <a:rPr lang="zh-CN" altLang="en-US" sz="4000" b="1" dirty="0">
                <a:solidFill>
                  <a:schemeClr val="tx1"/>
                </a:solidFill>
              </a:rPr>
              <a:t>将本段分为三层，</a:t>
            </a:r>
            <a:br>
              <a:rPr lang="zh-CN" altLang="en-US" sz="4000" b="1" dirty="0">
                <a:solidFill>
                  <a:schemeClr val="tx1"/>
                </a:solidFill>
              </a:rPr>
            </a:br>
            <a:r>
              <a:rPr lang="zh-CN" altLang="en-US" sz="4000" b="1" dirty="0">
                <a:solidFill>
                  <a:schemeClr val="tx1"/>
                </a:solidFill>
              </a:rPr>
              <a:t>并说出这样分层的理由。</a:t>
            </a:r>
            <a:endParaRPr lang="zh-CN" altLang="en-US" sz="40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med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32">
                                            <p:txEl>
                                              <p:charRg st="0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77832">
                                            <p:txEl>
                                              <p:charRg st="0" end="1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32">
                                            <p:txEl>
                                              <p:charRg st="18" end="3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2" dur="500"/>
                                        <p:tgtEl>
                                          <p:spTgt spid="77832">
                                            <p:txEl>
                                              <p:charRg st="18" end="3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32">
                                            <p:txEl>
                                              <p:charRg st="35" end="4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7" dur="500"/>
                                        <p:tgtEl>
                                          <p:spTgt spid="77832">
                                            <p:txEl>
                                              <p:charRg st="35" end="4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78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78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钢琴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832" grpId="0" build="p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81922" name="文本框 81921"/>
          <p:cNvSpPr txBox="1"/>
          <p:nvPr/>
        </p:nvSpPr>
        <p:spPr>
          <a:xfrm>
            <a:off x="266700" y="685800"/>
            <a:ext cx="8610600" cy="701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endParaRPr lang="zh-CN" altLang="en-US" sz="4000" u="none" dirty="0">
              <a:solidFill>
                <a:srgbClr val="FFFF00"/>
              </a:solidFill>
              <a:latin typeface="Times New Roman" panose="02020603050405020304" pitchFamily="18" charset="0"/>
            </a:endParaRPr>
          </a:p>
        </p:txBody>
      </p:sp>
      <p:pic>
        <p:nvPicPr>
          <p:cNvPr id="81928" name="图片 81927" descr="坦克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562600" y="3429000"/>
            <a:ext cx="2667000" cy="17621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81932" name="矩形 81931"/>
          <p:cNvSpPr/>
          <p:nvPr/>
        </p:nvSpPr>
        <p:spPr>
          <a:xfrm>
            <a:off x="1219200" y="3200400"/>
            <a:ext cx="3352800" cy="2362200"/>
          </a:xfrm>
          <a:prstGeom prst="rect">
            <a:avLst/>
          </a:prstGeom>
        </p:spPr>
        <p:txBody>
          <a:bodyPr wrap="none" fromWordArt="1">
            <a:prstTxWarp prst="textFadeUp">
              <a:avLst>
                <a:gd name="adj" fmla="val 19292"/>
              </a:avLst>
            </a:prstTxWarp>
            <a:normAutofit/>
          </a:bodyPr>
          <a:p>
            <a:pPr algn="ctr"/>
            <a:r>
              <a:rPr lang="zh-CN" altLang="en-US" sz="3600" u="none">
                <a:ln w="12700" cap="flat" cmpd="sng">
                  <a:solidFill>
                    <a:srgbClr val="B2B2B2"/>
                  </a:solidFill>
                  <a:prstDash val="solid"/>
                  <a:headEnd type="none" w="med" len="med"/>
                  <a:tailEnd type="none" w="med" len="med"/>
                </a:ln>
                <a:gradFill rotWithShape="0">
                  <a:gsLst>
                    <a:gs pos="0">
                      <a:srgbClr val="520402"/>
                    </a:gs>
                    <a:gs pos="100000">
                      <a:srgbClr val="FFCC00"/>
                    </a:gs>
                  </a:gsLst>
                  <a:lin ang="5400000" scaled="1"/>
                  <a:tileRect/>
                </a:gradFill>
                <a:effectLst>
                  <a:outerShdw dist="35921" dir="2699999" sy="50000" rotWithShape="0">
                    <a:srgbClr val="875B0D"/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</a:rPr>
              <a:t>壮烈</a:t>
            </a:r>
            <a:endParaRPr lang="zh-CN" altLang="en-US" sz="3600" u="none">
              <a:ln w="12700" cap="flat" cmpd="sng">
                <a:solidFill>
                  <a:srgbClr val="B2B2B2"/>
                </a:solidFill>
                <a:prstDash val="solid"/>
                <a:headEnd type="none" w="med" len="med"/>
                <a:tailEnd type="none" w="med" len="med"/>
              </a:ln>
              <a:gradFill rotWithShape="0">
                <a:gsLst>
                  <a:gs pos="0">
                    <a:srgbClr val="520402"/>
                  </a:gs>
                  <a:gs pos="100000">
                    <a:srgbClr val="FFCC00"/>
                  </a:gs>
                </a:gsLst>
                <a:lin ang="5400000" scaled="1"/>
                <a:tileRect/>
              </a:gradFill>
              <a:effectLst>
                <a:outerShdw dist="35921" dir="2699999" sy="50000" rotWithShape="0">
                  <a:srgbClr val="875B0D"/>
                </a:outerShdw>
              </a:effectLst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81937" name="标题 81936"/>
          <p:cNvSpPr>
            <a:spLocks noGrp="1"/>
          </p:cNvSpPr>
          <p:nvPr>
            <p:ph type="title" idx="4294967295"/>
          </p:nvPr>
        </p:nvSpPr>
        <p:spPr/>
        <p:txBody>
          <a:bodyPr anchor="ctr"/>
          <a:p>
            <a:r>
              <a:rPr lang="zh-CN" altLang="en-US" sz="4000" b="1" dirty="0">
                <a:solidFill>
                  <a:schemeClr val="tx1"/>
                </a:solidFill>
              </a:rPr>
              <a:t>用一个词概括松骨峰战斗特点（从文中找出）</a:t>
            </a:r>
            <a:endParaRPr lang="zh-CN" altLang="en-US" sz="40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med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19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19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explod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76802" name="文本框 76801"/>
          <p:cNvSpPr txBox="1"/>
          <p:nvPr/>
        </p:nvSpPr>
        <p:spPr>
          <a:xfrm>
            <a:off x="457200" y="228600"/>
            <a:ext cx="8077200" cy="701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l">
              <a:spcBef>
                <a:spcPct val="50000"/>
              </a:spcBef>
            </a:pPr>
            <a:r>
              <a:rPr lang="zh-CN" altLang="en-US" sz="4000" u="none" dirty="0">
                <a:solidFill>
                  <a:srgbClr val="FFFF00"/>
                </a:solidFill>
                <a:latin typeface="Times New Roman" panose="02020603050405020304" pitchFamily="18" charset="0"/>
              </a:rPr>
              <a:t>　　　　</a:t>
            </a:r>
            <a:endParaRPr lang="zh-CN" altLang="en-US" sz="4000" u="none" dirty="0">
              <a:solidFill>
                <a:srgbClr val="FFFF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76808" name="文本框 76807"/>
          <p:cNvSpPr txBox="1"/>
          <p:nvPr/>
        </p:nvSpPr>
        <p:spPr>
          <a:xfrm>
            <a:off x="533400" y="4937125"/>
            <a:ext cx="8153400" cy="7067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marL="292100" indent="-292100">
              <a:spcBef>
                <a:spcPct val="50000"/>
              </a:spcBef>
              <a:buChar char="•"/>
            </a:pPr>
            <a:r>
              <a:rPr lang="zh-CN" altLang="en-US" sz="4000" b="1" u="none" dirty="0">
                <a:solidFill>
                  <a:srgbClr val="C00000"/>
                </a:solidFill>
                <a:latin typeface="Times New Roman" panose="02020603050405020304" pitchFamily="18" charset="0"/>
                <a:ea typeface="楷体_GB2312" panose="02010609030101010101" pitchFamily="49" charset="-122"/>
              </a:rPr>
              <a:t>喊　摔　扑　抱　掐　摁　衔……</a:t>
            </a:r>
            <a:endParaRPr lang="zh-CN" altLang="en-US" sz="4000" b="1" u="none" dirty="0">
              <a:solidFill>
                <a:srgbClr val="C00000"/>
              </a:solidFill>
              <a:latin typeface="Times New Roman" panose="02020603050405020304" pitchFamily="18" charset="0"/>
              <a:ea typeface="楷体_GB2312" panose="02010609030101010101" pitchFamily="49" charset="-122"/>
            </a:endParaRPr>
          </a:p>
        </p:txBody>
      </p:sp>
      <p:sp>
        <p:nvSpPr>
          <p:cNvPr id="76810" name="文本框 76809"/>
          <p:cNvSpPr txBox="1"/>
          <p:nvPr/>
        </p:nvSpPr>
        <p:spPr>
          <a:xfrm>
            <a:off x="457200" y="2743200"/>
            <a:ext cx="8229600" cy="193802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l">
              <a:spcBef>
                <a:spcPct val="50000"/>
              </a:spcBef>
            </a:pPr>
            <a:r>
              <a:rPr lang="zh-CN" altLang="en-US" sz="4000" b="1" u="none" dirty="0">
                <a:solidFill>
                  <a:srgbClr val="C00000"/>
                </a:solidFill>
                <a:latin typeface="Times New Roman" panose="02020603050405020304" pitchFamily="18" charset="0"/>
              </a:rPr>
              <a:t>　　</a:t>
            </a:r>
            <a:r>
              <a:rPr lang="zh-CN" altLang="en-US" sz="4000" b="1" u="none" dirty="0">
                <a:solidFill>
                  <a:schemeClr val="tx1"/>
                </a:solidFill>
                <a:latin typeface="Times New Roman" panose="02020603050405020304" pitchFamily="18" charset="0"/>
              </a:rPr>
              <a:t>一些动词具体、准确而又生动地表现了志愿军战士的“壮烈”，请找出来。</a:t>
            </a:r>
            <a:endParaRPr lang="zh-CN" altLang="en-US" sz="4000" b="1" u="none" dirty="0">
              <a:solidFill>
                <a:schemeClr val="tx1"/>
              </a:solidFill>
              <a:latin typeface="Times New Roman" panose="02020603050405020304" pitchFamily="18" charset="0"/>
            </a:endParaRPr>
          </a:p>
        </p:txBody>
      </p:sp>
      <p:sp>
        <p:nvSpPr>
          <p:cNvPr id="76811" name="标题 76810"/>
          <p:cNvSpPr>
            <a:spLocks noGrp="1"/>
          </p:cNvSpPr>
          <p:nvPr>
            <p:ph type="title" idx="4294967295"/>
          </p:nvPr>
        </p:nvSpPr>
        <p:spPr>
          <a:xfrm>
            <a:off x="685800" y="609600"/>
            <a:ext cx="7772400" cy="1752600"/>
          </a:xfrm>
        </p:spPr>
        <p:txBody>
          <a:bodyPr anchor="ctr"/>
          <a:p>
            <a:pPr algn="l"/>
            <a:r>
              <a:rPr lang="zh-CN" altLang="en-US" sz="4000" b="1" dirty="0">
                <a:solidFill>
                  <a:schemeClr val="tx1"/>
                </a:solidFill>
                <a:ea typeface="华文彩云" panose="02010800040101010101" pitchFamily="2" charset="-122"/>
              </a:rPr>
              <a:t>朗读最“壮烈”的一段：</a:t>
            </a:r>
            <a:br>
              <a:rPr lang="zh-CN" altLang="en-US" sz="4000" b="1" dirty="0">
                <a:solidFill>
                  <a:srgbClr val="66FF66"/>
                </a:solidFill>
                <a:ea typeface="华文彩云" panose="02010800040101010101" pitchFamily="2" charset="-122"/>
              </a:rPr>
            </a:br>
            <a:r>
              <a:rPr lang="zh-CN" altLang="en-US" sz="4000" b="1" dirty="0">
                <a:solidFill>
                  <a:srgbClr val="FFFF00"/>
                </a:solidFill>
              </a:rPr>
              <a:t>　　</a:t>
            </a:r>
            <a:r>
              <a:rPr lang="zh-CN" altLang="en-US" sz="4000" b="1" dirty="0">
                <a:solidFill>
                  <a:schemeClr val="hlink"/>
                </a:solidFill>
                <a:ea typeface="仿宋_GB2312" panose="02010609030101010101" pitchFamily="49" charset="-122"/>
              </a:rPr>
              <a:t>一场壮烈的搏斗就开始了</a:t>
            </a:r>
            <a:r>
              <a:rPr lang="zh-CN" altLang="en-US" sz="4000" b="1" dirty="0">
                <a:solidFill>
                  <a:schemeClr val="hlink"/>
                </a:solidFill>
                <a:latin typeface="Times New Roman" panose="02020603050405020304" pitchFamily="18" charset="0"/>
                <a:ea typeface="仿宋_GB2312" panose="02010609030101010101" pitchFamily="49" charset="-122"/>
              </a:rPr>
              <a:t>……</a:t>
            </a:r>
            <a:r>
              <a:rPr lang="zh-CN" altLang="en-US" sz="4000" b="1" dirty="0">
                <a:solidFill>
                  <a:schemeClr val="hlink"/>
                </a:solidFill>
                <a:ea typeface="仿宋_GB2312" panose="02010609030101010101" pitchFamily="49" charset="-122"/>
              </a:rPr>
              <a:t>把占领阵地的敌人烧死。</a:t>
            </a:r>
            <a:endParaRPr lang="zh-CN" altLang="en-US" b="1" dirty="0"/>
          </a:p>
        </p:txBody>
      </p:sp>
    </p:spTree>
  </p:cSld>
  <p:clrMapOvr>
    <a:masterClrMapping/>
  </p:clrMapOvr>
  <p:transition spd="med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10">
                                            <p:txEl>
                                              <p:charRg st="0" end="3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76810">
                                            <p:txEl>
                                              <p:charRg st="0" end="3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300" fill="hold"/>
                                        <p:tgtEl>
                                          <p:spTgt spid="768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300" fill="hold"/>
                                        <p:tgtEl>
                                          <p:spTgt spid="768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6808" grpId="0"/>
      <p:bldP spid="76810" grpId="0" build="p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63842" name="文本框 163841"/>
          <p:cNvSpPr txBox="1"/>
          <p:nvPr/>
        </p:nvSpPr>
        <p:spPr>
          <a:xfrm>
            <a:off x="647700" y="1189038"/>
            <a:ext cx="8039100" cy="21837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l">
              <a:spcBef>
                <a:spcPct val="50000"/>
              </a:spcBef>
            </a:pPr>
            <a:r>
              <a:rPr lang="zh-CN" altLang="en-US" sz="4000" b="1" u="none" dirty="0">
                <a:solidFill>
                  <a:schemeClr val="tx1"/>
                </a:solidFill>
                <a:latin typeface="黑体" panose="02010600030101010101" pitchFamily="2" charset="-122"/>
                <a:ea typeface="黑体" panose="02010600030101010101" pitchFamily="2" charset="-122"/>
              </a:rPr>
              <a:t>　　</a:t>
            </a:r>
            <a:r>
              <a:rPr lang="zh-CN" altLang="en-US" sz="3200" b="1" u="none" dirty="0">
                <a:solidFill>
                  <a:schemeClr val="tx1"/>
                </a:solidFill>
                <a:latin typeface="黑体" panose="02010600030101010101" pitchFamily="2" charset="-122"/>
                <a:ea typeface="黑体" panose="02010600030101010101" pitchFamily="2" charset="-122"/>
              </a:rPr>
              <a:t>朋友，当你听到这段英雄事迹的时候，你的感想如何呢？你不觉得我们的战士是可爱的吗？你不以我们的祖国有着这样的英雄而自豪吗？</a:t>
            </a:r>
            <a:endParaRPr lang="zh-CN" altLang="en-US" sz="3200" b="1" u="none" dirty="0">
              <a:solidFill>
                <a:schemeClr val="tx1"/>
              </a:solidFill>
              <a:latin typeface="黑体" panose="02010600030101010101" pitchFamily="2" charset="-122"/>
              <a:ea typeface="黑体" panose="02010600030101010101" pitchFamily="2" charset="-122"/>
            </a:endParaRPr>
          </a:p>
        </p:txBody>
      </p:sp>
      <p:sp>
        <p:nvSpPr>
          <p:cNvPr id="163843" name="文本框 163842"/>
          <p:cNvSpPr txBox="1"/>
          <p:nvPr/>
        </p:nvSpPr>
        <p:spPr>
          <a:xfrm>
            <a:off x="703263" y="3505200"/>
            <a:ext cx="3487737" cy="20431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l">
              <a:spcBef>
                <a:spcPct val="50000"/>
              </a:spcBef>
            </a:pPr>
            <a:r>
              <a:rPr lang="zh-CN" altLang="en-US" sz="3200" u="none" dirty="0">
                <a:solidFill>
                  <a:srgbClr val="C00000"/>
                </a:solidFill>
                <a:latin typeface="Times New Roman" panose="02020603050405020304" pitchFamily="18" charset="0"/>
                <a:ea typeface="楷体_GB2312" panose="02010609030101010101" pitchFamily="49" charset="-122"/>
              </a:rPr>
              <a:t>什么表达方式？</a:t>
            </a:r>
            <a:endParaRPr lang="zh-CN" altLang="en-US" sz="3200" u="none" dirty="0">
              <a:solidFill>
                <a:srgbClr val="C00000"/>
              </a:solidFill>
              <a:latin typeface="Times New Roman" panose="02020603050405020304" pitchFamily="18" charset="0"/>
              <a:ea typeface="楷体_GB2312" panose="02010609030101010101" pitchFamily="49" charset="-122"/>
            </a:endParaRPr>
          </a:p>
          <a:p>
            <a:pPr algn="l">
              <a:spcBef>
                <a:spcPct val="50000"/>
              </a:spcBef>
            </a:pPr>
            <a:r>
              <a:rPr lang="zh-CN" altLang="en-US" sz="3200" u="none" dirty="0">
                <a:solidFill>
                  <a:srgbClr val="C00000"/>
                </a:solidFill>
                <a:latin typeface="Times New Roman" panose="02020603050405020304" pitchFamily="18" charset="0"/>
                <a:ea typeface="楷体_GB2312" panose="02010609030101010101" pitchFamily="49" charset="-122"/>
              </a:rPr>
              <a:t>什么修辞方法？</a:t>
            </a:r>
            <a:endParaRPr lang="zh-CN" altLang="en-US" sz="3200" u="none" dirty="0">
              <a:solidFill>
                <a:srgbClr val="C00000"/>
              </a:solidFill>
              <a:latin typeface="Times New Roman" panose="02020603050405020304" pitchFamily="18" charset="0"/>
              <a:ea typeface="楷体_GB2312" panose="02010609030101010101" pitchFamily="49" charset="-122"/>
            </a:endParaRPr>
          </a:p>
          <a:p>
            <a:pPr algn="l">
              <a:spcBef>
                <a:spcPct val="50000"/>
              </a:spcBef>
            </a:pPr>
            <a:r>
              <a:rPr lang="zh-CN" altLang="en-US" sz="3200" u="none" dirty="0">
                <a:solidFill>
                  <a:srgbClr val="C00000"/>
                </a:solidFill>
                <a:latin typeface="Times New Roman" panose="02020603050405020304" pitchFamily="18" charset="0"/>
                <a:ea typeface="楷体_GB2312" panose="02010609030101010101" pitchFamily="49" charset="-122"/>
              </a:rPr>
              <a:t>起什么作用？</a:t>
            </a:r>
            <a:endParaRPr lang="zh-CN" altLang="en-US" sz="3200" u="none" dirty="0">
              <a:solidFill>
                <a:srgbClr val="C00000"/>
              </a:solidFill>
              <a:latin typeface="Times New Roman" panose="02020603050405020304" pitchFamily="18" charset="0"/>
              <a:ea typeface="楷体_GB2312" panose="02010609030101010101" pitchFamily="49" charset="-122"/>
            </a:endParaRPr>
          </a:p>
        </p:txBody>
      </p:sp>
      <p:sp>
        <p:nvSpPr>
          <p:cNvPr id="163847" name="文本框 163846"/>
          <p:cNvSpPr txBox="1"/>
          <p:nvPr/>
        </p:nvSpPr>
        <p:spPr>
          <a:xfrm>
            <a:off x="3886200" y="3565525"/>
            <a:ext cx="4800600" cy="13112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marL="389255" indent="-389255" algn="l">
              <a:spcBef>
                <a:spcPct val="50000"/>
              </a:spcBef>
            </a:pPr>
            <a:r>
              <a:rPr lang="zh-CN" altLang="en-US" sz="3200" u="none" dirty="0">
                <a:solidFill>
                  <a:srgbClr val="0000CC"/>
                </a:solidFill>
                <a:latin typeface="Times New Roman" panose="02020603050405020304" pitchFamily="18" charset="0"/>
                <a:ea typeface="楷体_GB2312" panose="02010609030101010101" pitchFamily="49" charset="-122"/>
              </a:rPr>
              <a:t>——议论性抒情。</a:t>
            </a:r>
            <a:endParaRPr lang="zh-CN" altLang="en-US" sz="3200" u="none" dirty="0">
              <a:solidFill>
                <a:srgbClr val="0000CC"/>
              </a:solidFill>
              <a:latin typeface="Times New Roman" panose="02020603050405020304" pitchFamily="18" charset="0"/>
              <a:ea typeface="楷体_GB2312" panose="02010609030101010101" pitchFamily="49" charset="-122"/>
            </a:endParaRPr>
          </a:p>
          <a:p>
            <a:pPr marL="389255" indent="-389255" algn="l">
              <a:spcBef>
                <a:spcPct val="50000"/>
              </a:spcBef>
            </a:pPr>
            <a:r>
              <a:rPr lang="zh-CN" altLang="en-US" sz="3200" u="none" dirty="0">
                <a:solidFill>
                  <a:srgbClr val="0000CC"/>
                </a:solidFill>
                <a:latin typeface="Times New Roman" panose="02020603050405020304" pitchFamily="18" charset="0"/>
                <a:ea typeface="楷体_GB2312" panose="02010609030101010101" pitchFamily="49" charset="-122"/>
              </a:rPr>
              <a:t>——反问。</a:t>
            </a:r>
            <a:endParaRPr lang="zh-CN" altLang="en-US" sz="3200" u="none" dirty="0">
              <a:solidFill>
                <a:srgbClr val="0000CC"/>
              </a:solidFill>
              <a:latin typeface="Times New Roman" panose="02020603050405020304" pitchFamily="18" charset="0"/>
              <a:ea typeface="楷体_GB2312" panose="02010609030101010101" pitchFamily="49" charset="-122"/>
            </a:endParaRPr>
          </a:p>
        </p:txBody>
      </p:sp>
      <p:sp>
        <p:nvSpPr>
          <p:cNvPr id="163848" name="文本框 163847"/>
          <p:cNvSpPr txBox="1"/>
          <p:nvPr/>
        </p:nvSpPr>
        <p:spPr>
          <a:xfrm>
            <a:off x="3200400" y="4953000"/>
            <a:ext cx="5334000" cy="10763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marL="292100" indent="-292100" algn="l">
              <a:spcBef>
                <a:spcPct val="50000"/>
              </a:spcBef>
              <a:buChar char="•"/>
            </a:pPr>
            <a:r>
              <a:rPr lang="zh-CN" altLang="en-US" sz="3200" b="1" u="none" dirty="0">
                <a:solidFill>
                  <a:srgbClr val="0000CC"/>
                </a:solidFill>
                <a:latin typeface="Times New Roman" panose="02020603050405020304" pitchFamily="18" charset="0"/>
                <a:ea typeface="楷体_GB2312" panose="02010609030101010101" pitchFamily="49" charset="-122"/>
              </a:rPr>
              <a:t>既突出了中心，又以强烈的感情使读者产生共鸣。</a:t>
            </a:r>
            <a:endParaRPr lang="zh-CN" altLang="en-US" sz="3200" b="1" u="none" dirty="0">
              <a:solidFill>
                <a:srgbClr val="0000CC"/>
              </a:solidFill>
              <a:latin typeface="Times New Roman" panose="02020603050405020304" pitchFamily="18" charset="0"/>
              <a:ea typeface="楷体_GB2312" panose="02010609030101010101" pitchFamily="49" charset="-122"/>
            </a:endParaRPr>
          </a:p>
        </p:txBody>
      </p:sp>
      <p:sp>
        <p:nvSpPr>
          <p:cNvPr id="163849" name="标题 163848"/>
          <p:cNvSpPr>
            <a:spLocks noGrp="1"/>
          </p:cNvSpPr>
          <p:nvPr>
            <p:ph type="title" idx="4294967295"/>
          </p:nvPr>
        </p:nvSpPr>
        <p:spPr>
          <a:xfrm>
            <a:off x="685800" y="228600"/>
            <a:ext cx="7772400" cy="1143000"/>
          </a:xfrm>
        </p:spPr>
        <p:txBody>
          <a:bodyPr anchor="ctr"/>
          <a:p>
            <a:pPr algn="l"/>
            <a:r>
              <a:rPr lang="zh-CN" altLang="en-US" sz="4000" b="1" dirty="0">
                <a:solidFill>
                  <a:schemeClr val="tx1"/>
                </a:solidFill>
                <a:ea typeface="华文彩云" panose="02010800040101010101" pitchFamily="2" charset="-122"/>
              </a:rPr>
              <a:t>朗读</a:t>
            </a:r>
            <a:r>
              <a:rPr lang="zh-CN" altLang="en-US" sz="4000" b="1" dirty="0">
                <a:solidFill>
                  <a:schemeClr val="tx1"/>
                </a:solidFill>
              </a:rPr>
              <a:t>：</a:t>
            </a:r>
            <a:endParaRPr lang="zh-CN" altLang="en-US" sz="40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med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43">
                                            <p:txEl>
                                              <p:charRg st="0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163843">
                                            <p:txEl>
                                              <p:charRg st="0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camera.wav"/>
                                        </p:tgtEl>
                                      </p:cMediaNode>
                                    </p:audio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63843">
                                            <p:txEl>
                                              <p:charRg st="0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996600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43">
                                            <p:txEl>
                                              <p:charRg st="8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2" dur="500"/>
                                        <p:tgtEl>
                                          <p:spTgt spid="163843">
                                            <p:txEl>
                                              <p:charRg st="8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camera.wav"/>
                                        </p:tgtEl>
                                      </p:cMediaNode>
                                    </p:audio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63843">
                                            <p:txEl>
                                              <p:charRg st="8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996600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43">
                                            <p:txEl>
                                              <p:charRg st="16" end="2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7" dur="500"/>
                                        <p:tgtEl>
                                          <p:spTgt spid="163843">
                                            <p:txEl>
                                              <p:charRg st="16" end="2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camera.wav"/>
                                        </p:tgtEl>
                                      </p:cMediaNode>
                                    </p:audio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63843">
                                            <p:txEl>
                                              <p:charRg st="16" end="2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996600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47">
                                            <p:txEl>
                                              <p:charRg st="0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2" dur="500"/>
                                        <p:tgtEl>
                                          <p:spTgt spid="163847">
                                            <p:txEl>
                                              <p:charRg st="0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47">
                                            <p:txEl>
                                              <p:charRg st="9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7" dur="500"/>
                                        <p:tgtEl>
                                          <p:spTgt spid="163847">
                                            <p:txEl>
                                              <p:charRg st="9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48">
                                            <p:txEl>
                                              <p:charRg st="0" end="2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32" dur="500"/>
                                        <p:tgtEl>
                                          <p:spTgt spid="163848">
                                            <p:txEl>
                                              <p:charRg st="0" end="2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43" grpId="0" build="p"/>
      <p:bldP spid="163847" grpId="0" build="p"/>
      <p:bldP spid="163848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pic>
        <p:nvPicPr>
          <p:cNvPr id="8194" name="Picture 9" descr="图片2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8195" name="Picture 4" descr="ditu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92150"/>
            <a:ext cx="3581400" cy="4648200"/>
          </a:xfrm>
          <a:prstGeom prst="rect">
            <a:avLst/>
          </a:prstGeom>
          <a:noFill/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</p:pic>
      <p:sp>
        <p:nvSpPr>
          <p:cNvPr id="8196" name="Rectangle 5" descr="纸莎草纸"/>
          <p:cNvSpPr/>
          <p:nvPr/>
        </p:nvSpPr>
        <p:spPr>
          <a:xfrm>
            <a:off x="0" y="990600"/>
            <a:ext cx="533400" cy="1809750"/>
          </a:xfrm>
          <a:prstGeom prst="rect">
            <a:avLst/>
          </a:prstGeom>
          <a:blipFill rotWithShape="1">
            <a:blip r:embed="rId3"/>
          </a:blipFill>
          <a:ln w="9525" cap="flat" cmpd="sng">
            <a:solidFill>
              <a:schemeClr val="accent1"/>
            </a:solidFill>
            <a:prstDash val="solid"/>
            <a:miter/>
            <a:headEnd type="none" w="med" len="med"/>
            <a:tailEnd type="none" w="med" len="med"/>
          </a:ln>
        </p:spPr>
        <p:txBody>
          <a:bodyPr>
            <a:spAutoFit/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FontTx/>
              <a:buNone/>
            </a:pPr>
            <a:r>
              <a:rPr lang="zh-CN" altLang="en-US" sz="2800" b="1" dirty="0">
                <a:latin typeface="Times New Roman" panose="02020603050405020304" pitchFamily="18" charset="0"/>
              </a:rPr>
              <a:t>仁川登陆</a:t>
            </a:r>
            <a:endParaRPr lang="zh-CN" altLang="en-US" sz="2800" b="1" dirty="0">
              <a:latin typeface="Times New Roman" panose="02020603050405020304" pitchFamily="18" charset="0"/>
            </a:endParaRPr>
          </a:p>
        </p:txBody>
      </p:sp>
      <p:sp>
        <p:nvSpPr>
          <p:cNvPr id="8197" name="Rectangle 6"/>
          <p:cNvSpPr/>
          <p:nvPr/>
        </p:nvSpPr>
        <p:spPr>
          <a:xfrm>
            <a:off x="684213" y="5589588"/>
            <a:ext cx="8305800" cy="641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FontTx/>
              <a:buNone/>
            </a:pPr>
            <a:r>
              <a:rPr lang="zh-CN" altLang="en-US" sz="3600" b="1" dirty="0">
                <a:latin typeface="宋体" panose="02010600030101010101" pitchFamily="2" charset="-122"/>
              </a:rPr>
              <a:t>美国总统杜鲁门宣布武装干涉朝鲜。</a:t>
            </a:r>
            <a:endParaRPr lang="zh-CN" altLang="en-US" sz="3600" b="1" dirty="0">
              <a:latin typeface="宋体" panose="02010600030101010101" pitchFamily="2" charset="-122"/>
            </a:endParaRPr>
          </a:p>
        </p:txBody>
      </p:sp>
      <p:pic>
        <p:nvPicPr>
          <p:cNvPr id="26631" name="美国干涉.MPG">
            <a:hlinkClick r:id="" action="ppaction://media"/>
          </p:cNvPr>
          <p:cNvPicPr>
            <a:picLocks noRot="1" noChangeAspect="1"/>
          </p:cNvPicPr>
          <p:nvPr>
            <a:videoFile r:link="rId4"/>
            <p:extLst>
              <p:ext uri="{DAA4B4D4-6D71-4841-9C94-3DE7FCFB9230}">
                <p14:media xmlns:p14="http://schemas.microsoft.com/office/powerpoint/2010/main" r:link="rId5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3708400" y="692150"/>
            <a:ext cx="5257800" cy="469741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6632" name="Picture 8" descr="2007012520014988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0" y="692150"/>
            <a:ext cx="3581400" cy="46482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66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66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66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266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4" dur="1" fill="hold"/>
                                        <p:tgtEl>
                                          <p:spTgt spid="2663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631"/>
                  </p:tgtEl>
                </p:cond>
              </p:nextCondLst>
            </p:seq>
            <p:video>
              <p:cMediaNode>
                <p:cTn id="1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26631"/>
                </p:tgtEl>
              </p:cMediaNode>
            </p:video>
          </p:childTnLst>
        </p:cTn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82948" name="动作按钮: 自定义 82947">
            <a:hlinkClick r:id="" action="ppaction://hlinkshowjump?jump=firstslide"/>
          </p:cNvPr>
          <p:cNvSpPr/>
          <p:nvPr/>
        </p:nvSpPr>
        <p:spPr>
          <a:xfrm>
            <a:off x="6405563" y="5959475"/>
            <a:ext cx="828675" cy="441325"/>
          </a:xfrm>
          <a:prstGeom prst="actionButtonBlank">
            <a:avLst/>
          </a:prstGeom>
          <a:solidFill>
            <a:srgbClr val="CCFFFF"/>
          </a:solidFill>
          <a:ln w="9525">
            <a:noFill/>
          </a:ln>
        </p:spPr>
        <p:txBody>
          <a:bodyPr lIns="90000" tIns="46800" rIns="90000" bIns="46800" anchor="ctr">
            <a:spAutoFit/>
          </a:bodyPr>
          <a:p>
            <a:pPr eaLnBrk="0" hangingPunct="0"/>
            <a:r>
              <a:rPr lang="zh-CN" altLang="en-US" sz="2000" u="none" dirty="0">
                <a:solidFill>
                  <a:srgbClr val="660066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返回</a:t>
            </a:r>
            <a:endParaRPr lang="zh-CN" altLang="en-US" sz="2000" u="none" dirty="0">
              <a:solidFill>
                <a:srgbClr val="660066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82949" name="动作按钮: 自定义 82948">
            <a:hlinkClick r:id="" action="ppaction://hlinkshowjump?jump=previousslide"/>
          </p:cNvPr>
          <p:cNvSpPr/>
          <p:nvPr/>
        </p:nvSpPr>
        <p:spPr>
          <a:xfrm>
            <a:off x="5562600" y="5959475"/>
            <a:ext cx="830263" cy="441325"/>
          </a:xfrm>
          <a:prstGeom prst="actionButtonBlank">
            <a:avLst/>
          </a:prstGeom>
          <a:solidFill>
            <a:srgbClr val="CCFFFF"/>
          </a:solidFill>
          <a:ln w="9525">
            <a:noFill/>
          </a:ln>
        </p:spPr>
        <p:txBody>
          <a:bodyPr lIns="90000" tIns="46800" rIns="90000" bIns="46800" anchor="ctr">
            <a:spAutoFit/>
          </a:bodyPr>
          <a:p>
            <a:pPr eaLnBrk="0" hangingPunct="0"/>
            <a:r>
              <a:rPr lang="zh-CN" altLang="en-US" sz="2000" u="none" dirty="0">
                <a:solidFill>
                  <a:srgbClr val="660066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上页                  </a:t>
            </a:r>
            <a:endParaRPr lang="zh-CN" altLang="en-US" sz="2000" u="none" dirty="0">
              <a:solidFill>
                <a:srgbClr val="660066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82950" name="动作按钮: 自定义 82949">
            <a:hlinkClick r:id="" action="ppaction://hlinkshowjump?jump=nextslide"/>
          </p:cNvPr>
          <p:cNvSpPr/>
          <p:nvPr/>
        </p:nvSpPr>
        <p:spPr>
          <a:xfrm>
            <a:off x="7246938" y="5959475"/>
            <a:ext cx="830262" cy="441325"/>
          </a:xfrm>
          <a:prstGeom prst="actionButtonBlank">
            <a:avLst/>
          </a:prstGeom>
          <a:solidFill>
            <a:srgbClr val="CCFFFF"/>
          </a:solidFill>
          <a:ln w="9525">
            <a:noFill/>
          </a:ln>
        </p:spPr>
        <p:txBody>
          <a:bodyPr lIns="90000" tIns="46800" rIns="90000" bIns="46800" anchor="ctr">
            <a:spAutoFit/>
          </a:bodyPr>
          <a:p>
            <a:pPr eaLnBrk="0" hangingPunct="0"/>
            <a:r>
              <a:rPr lang="zh-CN" altLang="en-US" sz="2000" u="none" dirty="0">
                <a:solidFill>
                  <a:srgbClr val="660066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下页                  </a:t>
            </a:r>
            <a:endParaRPr lang="zh-CN" altLang="en-US" sz="2000" u="none" dirty="0">
              <a:solidFill>
                <a:srgbClr val="660066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82946" name="文本框 82945"/>
          <p:cNvSpPr txBox="1"/>
          <p:nvPr/>
        </p:nvSpPr>
        <p:spPr>
          <a:xfrm>
            <a:off x="914400" y="533400"/>
            <a:ext cx="7315200" cy="5794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endParaRPr lang="zh-CN" altLang="en-US" sz="3200" u="none" dirty="0">
              <a:solidFill>
                <a:srgbClr val="66FF66"/>
              </a:solidFill>
              <a:latin typeface="Times New Roman" panose="02020603050405020304" pitchFamily="18" charset="0"/>
            </a:endParaRPr>
          </a:p>
        </p:txBody>
      </p:sp>
      <p:pic>
        <p:nvPicPr>
          <p:cNvPr id="82954" name="图片 82953" descr="火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3030538"/>
            <a:ext cx="9144000" cy="3827462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82959" name="对象 82958"/>
          <p:cNvGraphicFramePr/>
          <p:nvPr/>
        </p:nvGraphicFramePr>
        <p:xfrm>
          <a:off x="3009900" y="2057400"/>
          <a:ext cx="3124200" cy="35194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6" name="" r:id="rId2" imgW="1581150" imgH="1781175" progId="Paint.Picture">
                  <p:embed/>
                </p:oleObj>
              </mc:Choice>
              <mc:Fallback>
                <p:oleObj name="" r:id="rId2" imgW="1581150" imgH="1781175" progId="Paint.Picture">
                  <p:embed/>
                  <p:pic>
                    <p:nvPicPr>
                      <p:cNvPr id="0" name="图片 3075"/>
                      <p:cNvPicPr/>
                      <p:nvPr/>
                    </p:nvPicPr>
                    <p:blipFill>
                      <a:blip r:embed="rId3">
                        <a:clrChange>
                          <a:clrFrom>
                            <a:srgbClr val="FFFFFF"/>
                          </a:clrFrom>
                          <a:clrTo>
                            <a:srgbClr val="FFFFFF">
                              <a:alpha val="0"/>
                            </a:srgbClr>
                          </a:clrTo>
                        </a:clrChange>
                      </a:blip>
                      <a:stretch>
                        <a:fillRect/>
                      </a:stretch>
                    </p:blipFill>
                    <p:spPr>
                      <a:xfrm>
                        <a:off x="3009900" y="2057400"/>
                        <a:ext cx="3124200" cy="3519488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82967" name="标题 82966"/>
          <p:cNvSpPr>
            <a:spLocks noGrp="1"/>
          </p:cNvSpPr>
          <p:nvPr>
            <p:ph type="title" idx="4294967295"/>
          </p:nvPr>
        </p:nvSpPr>
        <p:spPr/>
        <p:txBody>
          <a:bodyPr anchor="ctr"/>
          <a:p>
            <a:r>
              <a:rPr lang="zh-CN" altLang="en-US" sz="6000" b="1" dirty="0">
                <a:solidFill>
                  <a:schemeClr val="bg1"/>
                </a:solidFill>
                <a:ea typeface="华文彩云" panose="02010800040101010101" pitchFamily="2" charset="-122"/>
              </a:rPr>
              <a:t>阅读“火中救小孩”</a:t>
            </a:r>
            <a:endParaRPr lang="zh-CN" altLang="en-US" sz="6000" b="1" dirty="0">
              <a:solidFill>
                <a:schemeClr val="bg1"/>
              </a:solidFill>
              <a:ea typeface="华文彩云" panose="02010800040101010101" pitchFamily="2" charset="-122"/>
            </a:endParaRPr>
          </a:p>
        </p:txBody>
      </p:sp>
    </p:spTree>
  </p:cSld>
  <p:clrMapOvr>
    <a:masterClrMapping/>
  </p:clrMapOvr>
  <p:transition spd="med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29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29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82274" name="标题 182273"/>
          <p:cNvSpPr>
            <a:spLocks noGrp="1"/>
          </p:cNvSpPr>
          <p:nvPr>
            <p:ph type="title"/>
          </p:nvPr>
        </p:nvSpPr>
        <p:spPr/>
        <p:txBody>
          <a:bodyPr anchor="ctr"/>
          <a:p>
            <a:r>
              <a:rPr lang="zh-CN" altLang="en-US" sz="4000" b="1" dirty="0">
                <a:solidFill>
                  <a:schemeClr val="tx1"/>
                </a:solidFill>
              </a:rPr>
              <a:t>找出描写马玉祥外貌的语句，</a:t>
            </a:r>
            <a:br>
              <a:rPr lang="zh-CN" altLang="en-US" sz="4000" b="1" dirty="0">
                <a:solidFill>
                  <a:schemeClr val="tx1"/>
                </a:solidFill>
              </a:rPr>
            </a:br>
            <a:r>
              <a:rPr lang="zh-CN" altLang="en-US" sz="4000" b="1" dirty="0">
                <a:solidFill>
                  <a:schemeClr val="tx1"/>
                </a:solidFill>
              </a:rPr>
              <a:t>说说表达了作者什么思想感情。</a:t>
            </a:r>
            <a:endParaRPr lang="zh-CN" altLang="en-US" sz="4000" b="1" dirty="0">
              <a:solidFill>
                <a:schemeClr val="tx1"/>
              </a:solidFill>
            </a:endParaRPr>
          </a:p>
        </p:txBody>
      </p:sp>
      <p:sp>
        <p:nvSpPr>
          <p:cNvPr id="182275" name="文本占位符 182274"/>
          <p:cNvSpPr>
            <a:spLocks noGrp="1"/>
          </p:cNvSpPr>
          <p:nvPr>
            <p:ph type="body" idx="1"/>
          </p:nvPr>
        </p:nvSpPr>
        <p:spPr/>
        <p:txBody>
          <a:bodyPr/>
          <a:p>
            <a:pPr>
              <a:spcBef>
                <a:spcPct val="50000"/>
              </a:spcBef>
            </a:pPr>
            <a:r>
              <a:rPr lang="zh-CN" altLang="en-US" sz="3600" b="1" dirty="0">
                <a:solidFill>
                  <a:srgbClr val="C00000"/>
                </a:solidFill>
                <a:ea typeface="楷体_GB2312" panose="02010609030101010101" pitchFamily="49" charset="-122"/>
              </a:rPr>
              <a:t>他长着一副微黑透红的脸膛，高高的个儿，站在那儿，象秋天田野里一株红高粱那样的淳朴可爱。</a:t>
            </a:r>
            <a:r>
              <a:rPr lang="zh-CN" altLang="en-US" sz="3600" b="1" dirty="0">
                <a:solidFill>
                  <a:srgbClr val="C00000"/>
                </a:solidFill>
                <a:latin typeface="Times New Roman" panose="02020603050405020304" pitchFamily="18" charset="0"/>
                <a:ea typeface="楷体_GB2312" panose="02010609030101010101" pitchFamily="49" charset="-122"/>
              </a:rPr>
              <a:t>……</a:t>
            </a:r>
            <a:r>
              <a:rPr lang="zh-CN" altLang="en-US" sz="3600" b="1" dirty="0">
                <a:solidFill>
                  <a:srgbClr val="C00000"/>
                </a:solidFill>
                <a:ea typeface="楷体_GB2312" panose="02010609030101010101" pitchFamily="49" charset="-122"/>
              </a:rPr>
              <a:t>显得稍为疲劳些，眼里的红丝还没有退净。</a:t>
            </a:r>
            <a:endParaRPr lang="zh-CN" altLang="en-US" sz="3600" b="1" dirty="0">
              <a:solidFill>
                <a:srgbClr val="C00000"/>
              </a:solidFill>
              <a:ea typeface="楷体_GB2312" panose="02010609030101010101" pitchFamily="49" charset="-122"/>
            </a:endParaRPr>
          </a:p>
          <a:p>
            <a:pPr>
              <a:spcBef>
                <a:spcPct val="50000"/>
              </a:spcBef>
            </a:pPr>
            <a:r>
              <a:rPr lang="zh-CN" altLang="en-US" sz="3600" b="1" dirty="0">
                <a:solidFill>
                  <a:srgbClr val="0000CC"/>
                </a:solidFill>
                <a:ea typeface="楷体_GB2312" panose="02010609030101010101" pitchFamily="49" charset="-122"/>
              </a:rPr>
              <a:t>表达作者喜爱之情。</a:t>
            </a:r>
            <a:endParaRPr lang="zh-CN" altLang="en-US" sz="3600" b="1" dirty="0">
              <a:solidFill>
                <a:srgbClr val="0000CC"/>
              </a:solidFill>
              <a:ea typeface="楷体_GB2312" panose="02010609030101010101" pitchFamily="49" charset="-122"/>
            </a:endParaRPr>
          </a:p>
        </p:txBody>
      </p:sp>
    </p:spTree>
  </p:cSld>
  <p:clrMapOvr>
    <a:masterClrMapping/>
  </p:clrMapOvr>
  <p:transition spd="med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275">
                                            <p:txEl>
                                              <p:charRg st="0" end="6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182275">
                                            <p:txEl>
                                              <p:charRg st="0" end="6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275">
                                            <p:txEl>
                                              <p:charRg st="65" end="7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2" dur="500"/>
                                        <p:tgtEl>
                                          <p:spTgt spid="182275">
                                            <p:txEl>
                                              <p:charRg st="65" end="7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2275" grpId="0" build="p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81250" name="图片 181249" descr="火6"/>
          <p:cNvPicPr>
            <a:picLocks noChangeAspect="1"/>
          </p:cNvPicPr>
          <p:nvPr/>
        </p:nvPicPr>
        <p:blipFill>
          <a:blip r:embed="rId1">
            <a:lum bright="-23999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81251" name="文本框 181250"/>
          <p:cNvSpPr txBox="1"/>
          <p:nvPr/>
        </p:nvSpPr>
        <p:spPr>
          <a:xfrm>
            <a:off x="914400" y="533400"/>
            <a:ext cx="7315200" cy="701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endParaRPr lang="zh-CN" altLang="en-US" sz="4000" u="none" dirty="0">
              <a:solidFill>
                <a:srgbClr val="FFFF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181252" name="文本框 181251"/>
          <p:cNvSpPr txBox="1"/>
          <p:nvPr/>
        </p:nvSpPr>
        <p:spPr>
          <a:xfrm>
            <a:off x="1229995" y="1600200"/>
            <a:ext cx="2286000" cy="42767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l">
              <a:spcBef>
                <a:spcPct val="50000"/>
              </a:spcBef>
            </a:pPr>
            <a:r>
              <a:rPr lang="zh-CN" altLang="en-US" sz="3200" b="1" u="none" dirty="0">
                <a:solidFill>
                  <a:srgbClr val="66FFFF"/>
                </a:solidFill>
                <a:latin typeface="Times New Roman" panose="02020603050405020304" pitchFamily="18" charset="0"/>
              </a:rPr>
              <a:t>时间：</a:t>
            </a:r>
            <a:endParaRPr lang="zh-CN" altLang="en-US" sz="3200" b="1" u="none" dirty="0">
              <a:solidFill>
                <a:srgbClr val="66FFFF"/>
              </a:solidFill>
              <a:latin typeface="Times New Roman" panose="02020603050405020304" pitchFamily="18" charset="0"/>
            </a:endParaRPr>
          </a:p>
          <a:p>
            <a:pPr algn="l">
              <a:spcBef>
                <a:spcPct val="50000"/>
              </a:spcBef>
            </a:pPr>
            <a:r>
              <a:rPr lang="zh-CN" altLang="en-US" sz="3200" b="1" u="none" dirty="0">
                <a:solidFill>
                  <a:srgbClr val="66FFFF"/>
                </a:solidFill>
                <a:latin typeface="Times New Roman" panose="02020603050405020304" pitchFamily="18" charset="0"/>
              </a:rPr>
              <a:t>地点：</a:t>
            </a:r>
            <a:endParaRPr lang="zh-CN" altLang="en-US" sz="3200" b="1" u="none" dirty="0">
              <a:solidFill>
                <a:srgbClr val="66FFFF"/>
              </a:solidFill>
              <a:latin typeface="Times New Roman" panose="02020603050405020304" pitchFamily="18" charset="0"/>
            </a:endParaRPr>
          </a:p>
          <a:p>
            <a:pPr algn="l">
              <a:spcBef>
                <a:spcPct val="50000"/>
              </a:spcBef>
            </a:pPr>
            <a:r>
              <a:rPr lang="zh-CN" altLang="en-US" sz="3200" b="1" u="none" dirty="0">
                <a:solidFill>
                  <a:srgbClr val="66FFFF"/>
                </a:solidFill>
                <a:latin typeface="Times New Roman" panose="02020603050405020304" pitchFamily="18" charset="0"/>
              </a:rPr>
              <a:t>主要人物：</a:t>
            </a:r>
            <a:endParaRPr lang="zh-CN" altLang="en-US" sz="3200" b="1" u="none" dirty="0">
              <a:solidFill>
                <a:srgbClr val="66FFFF"/>
              </a:solidFill>
              <a:latin typeface="Times New Roman" panose="02020603050405020304" pitchFamily="18" charset="0"/>
            </a:endParaRPr>
          </a:p>
          <a:p>
            <a:pPr algn="l">
              <a:spcBef>
                <a:spcPct val="50000"/>
              </a:spcBef>
            </a:pPr>
            <a:r>
              <a:rPr lang="zh-CN" altLang="en-US" sz="3200" b="1" u="none" dirty="0">
                <a:solidFill>
                  <a:srgbClr val="66FFFF"/>
                </a:solidFill>
                <a:latin typeface="Times New Roman" panose="02020603050405020304" pitchFamily="18" charset="0"/>
              </a:rPr>
              <a:t>事件：</a:t>
            </a:r>
            <a:endParaRPr lang="zh-CN" altLang="en-US" sz="3200" b="1" u="none" dirty="0">
              <a:solidFill>
                <a:srgbClr val="66FFFF"/>
              </a:solidFill>
              <a:latin typeface="Times New Roman" panose="02020603050405020304" pitchFamily="18" charset="0"/>
            </a:endParaRPr>
          </a:p>
          <a:p>
            <a:pPr algn="l">
              <a:spcBef>
                <a:spcPct val="50000"/>
              </a:spcBef>
            </a:pPr>
            <a:r>
              <a:rPr lang="zh-CN" altLang="en-US" sz="3200" b="1" u="none" dirty="0">
                <a:solidFill>
                  <a:srgbClr val="66FFFF"/>
                </a:solidFill>
                <a:latin typeface="Times New Roman" panose="02020603050405020304" pitchFamily="18" charset="0"/>
              </a:rPr>
              <a:t>起因：</a:t>
            </a:r>
            <a:endParaRPr lang="zh-CN" altLang="en-US" sz="3200" b="1" u="none" dirty="0">
              <a:solidFill>
                <a:srgbClr val="66FFFF"/>
              </a:solidFill>
              <a:latin typeface="Times New Roman" panose="02020603050405020304" pitchFamily="18" charset="0"/>
            </a:endParaRPr>
          </a:p>
          <a:p>
            <a:pPr algn="l">
              <a:spcBef>
                <a:spcPct val="50000"/>
              </a:spcBef>
            </a:pPr>
            <a:r>
              <a:rPr lang="zh-CN" altLang="en-US" sz="3200" b="1" u="none" dirty="0">
                <a:solidFill>
                  <a:srgbClr val="66FFFF"/>
                </a:solidFill>
                <a:latin typeface="Times New Roman" panose="02020603050405020304" pitchFamily="18" charset="0"/>
              </a:rPr>
              <a:t>结果：</a:t>
            </a:r>
            <a:endParaRPr lang="zh-CN" altLang="en-US" sz="3200" b="1" u="none" dirty="0">
              <a:solidFill>
                <a:srgbClr val="66FFFF"/>
              </a:solidFill>
              <a:latin typeface="Times New Roman" panose="02020603050405020304" pitchFamily="18" charset="0"/>
            </a:endParaRPr>
          </a:p>
        </p:txBody>
      </p:sp>
      <p:sp>
        <p:nvSpPr>
          <p:cNvPr id="181256" name="文本框 181255"/>
          <p:cNvSpPr txBox="1"/>
          <p:nvPr/>
        </p:nvSpPr>
        <p:spPr>
          <a:xfrm>
            <a:off x="2438400" y="1600200"/>
            <a:ext cx="5867400" cy="42767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l">
              <a:spcBef>
                <a:spcPct val="50000"/>
              </a:spcBef>
            </a:pPr>
            <a:r>
              <a:rPr lang="zh-CN" altLang="en-US" sz="3200" b="1" u="none" dirty="0">
                <a:solidFill>
                  <a:schemeClr val="bg1"/>
                </a:solidFill>
                <a:latin typeface="Times New Roman" panose="02020603050405020304" pitchFamily="18" charset="0"/>
                <a:ea typeface="楷体_GB2312" panose="02010609030101010101" pitchFamily="49" charset="-122"/>
              </a:rPr>
              <a:t>在汉江南岸阻击敌人的日子里；</a:t>
            </a:r>
            <a:endParaRPr lang="zh-CN" altLang="en-US" sz="3200" b="1" u="none" dirty="0">
              <a:solidFill>
                <a:schemeClr val="bg1"/>
              </a:solidFill>
              <a:latin typeface="Times New Roman" panose="02020603050405020304" pitchFamily="18" charset="0"/>
              <a:ea typeface="楷体_GB2312" panose="02010609030101010101" pitchFamily="49" charset="-122"/>
            </a:endParaRPr>
          </a:p>
          <a:p>
            <a:pPr algn="l">
              <a:spcBef>
                <a:spcPct val="50000"/>
              </a:spcBef>
            </a:pPr>
            <a:r>
              <a:rPr lang="zh-CN" altLang="en-US" sz="3200" b="1" u="none" dirty="0">
                <a:solidFill>
                  <a:schemeClr val="bg1"/>
                </a:solidFill>
                <a:latin typeface="Times New Roman" panose="02020603050405020304" pitchFamily="18" charset="0"/>
                <a:ea typeface="楷体_GB2312" panose="02010609030101010101" pitchFamily="49" charset="-122"/>
              </a:rPr>
              <a:t>汉江南岸的一个小村；</a:t>
            </a:r>
            <a:endParaRPr lang="zh-CN" altLang="en-US" sz="3200" b="1" u="none" dirty="0">
              <a:solidFill>
                <a:schemeClr val="bg1"/>
              </a:solidFill>
              <a:latin typeface="Times New Roman" panose="02020603050405020304" pitchFamily="18" charset="0"/>
              <a:ea typeface="楷体_GB2312" panose="02010609030101010101" pitchFamily="49" charset="-122"/>
            </a:endParaRPr>
          </a:p>
          <a:p>
            <a:pPr algn="l">
              <a:spcBef>
                <a:spcPct val="50000"/>
              </a:spcBef>
            </a:pPr>
            <a:r>
              <a:rPr lang="zh-CN" altLang="en-US" sz="3200" b="1" u="none" dirty="0">
                <a:solidFill>
                  <a:schemeClr val="bg1"/>
                </a:solidFill>
                <a:latin typeface="Times New Roman" panose="02020603050405020304" pitchFamily="18" charset="0"/>
                <a:ea typeface="楷体_GB2312" panose="02010609030101010101" pitchFamily="49" charset="-122"/>
              </a:rPr>
              <a:t>　　马玉祥；</a:t>
            </a:r>
            <a:endParaRPr lang="zh-CN" altLang="en-US" sz="3200" b="1" u="none" dirty="0">
              <a:solidFill>
                <a:schemeClr val="bg1"/>
              </a:solidFill>
              <a:latin typeface="Times New Roman" panose="02020603050405020304" pitchFamily="18" charset="0"/>
              <a:ea typeface="楷体_GB2312" panose="02010609030101010101" pitchFamily="49" charset="-122"/>
            </a:endParaRPr>
          </a:p>
          <a:p>
            <a:pPr algn="l">
              <a:spcBef>
                <a:spcPct val="50000"/>
              </a:spcBef>
            </a:pPr>
            <a:r>
              <a:rPr lang="zh-CN" altLang="en-US" sz="3200" b="1" u="none" dirty="0">
                <a:solidFill>
                  <a:schemeClr val="bg1"/>
                </a:solidFill>
                <a:latin typeface="Times New Roman" panose="02020603050405020304" pitchFamily="18" charset="0"/>
                <a:ea typeface="楷体_GB2312" panose="02010609030101010101" pitchFamily="49" charset="-122"/>
              </a:rPr>
              <a:t>马玉祥火中救小孩；</a:t>
            </a:r>
            <a:endParaRPr lang="zh-CN" altLang="en-US" sz="3200" b="1" u="none" dirty="0">
              <a:solidFill>
                <a:schemeClr val="bg1"/>
              </a:solidFill>
              <a:latin typeface="Times New Roman" panose="02020603050405020304" pitchFamily="18" charset="0"/>
              <a:ea typeface="楷体_GB2312" panose="02010609030101010101" pitchFamily="49" charset="-122"/>
            </a:endParaRPr>
          </a:p>
          <a:p>
            <a:pPr algn="l">
              <a:spcBef>
                <a:spcPct val="50000"/>
              </a:spcBef>
            </a:pPr>
            <a:r>
              <a:rPr lang="zh-CN" altLang="en-US" sz="3200" b="1" u="none" dirty="0">
                <a:solidFill>
                  <a:schemeClr val="bg1"/>
                </a:solidFill>
                <a:latin typeface="Times New Roman" panose="02020603050405020304" pitchFamily="18" charset="0"/>
                <a:ea typeface="楷体_GB2312" panose="02010609030101010101" pitchFamily="49" charset="-122"/>
              </a:rPr>
              <a:t>敌机袭击，扔燃烧弹；</a:t>
            </a:r>
            <a:endParaRPr lang="zh-CN" altLang="en-US" sz="3200" b="1" u="none" dirty="0">
              <a:solidFill>
                <a:schemeClr val="bg1"/>
              </a:solidFill>
              <a:latin typeface="Times New Roman" panose="02020603050405020304" pitchFamily="18" charset="0"/>
              <a:ea typeface="楷体_GB2312" panose="02010609030101010101" pitchFamily="49" charset="-122"/>
            </a:endParaRPr>
          </a:p>
          <a:p>
            <a:pPr algn="l">
              <a:spcBef>
                <a:spcPct val="50000"/>
              </a:spcBef>
            </a:pPr>
            <a:r>
              <a:rPr lang="zh-CN" altLang="en-US" sz="3200" b="1" u="none" dirty="0">
                <a:solidFill>
                  <a:schemeClr val="bg1"/>
                </a:solidFill>
                <a:latin typeface="Times New Roman" panose="02020603050405020304" pitchFamily="18" charset="0"/>
                <a:ea typeface="楷体_GB2312" panose="02010609030101010101" pitchFamily="49" charset="-122"/>
              </a:rPr>
              <a:t>救出小孩。</a:t>
            </a:r>
            <a:endParaRPr lang="zh-CN" altLang="en-US" sz="3200" b="1" u="none" dirty="0">
              <a:solidFill>
                <a:schemeClr val="bg1"/>
              </a:solidFill>
              <a:latin typeface="Times New Roman" panose="02020603050405020304" pitchFamily="18" charset="0"/>
              <a:ea typeface="楷体_GB2312" panose="02010609030101010101" pitchFamily="49" charset="-122"/>
            </a:endParaRPr>
          </a:p>
        </p:txBody>
      </p:sp>
      <p:sp>
        <p:nvSpPr>
          <p:cNvPr id="181257" name="标题 181256"/>
          <p:cNvSpPr>
            <a:spLocks noGrp="1"/>
          </p:cNvSpPr>
          <p:nvPr>
            <p:ph type="title" idx="4294967295"/>
          </p:nvPr>
        </p:nvSpPr>
        <p:spPr>
          <a:xfrm>
            <a:off x="685800" y="304800"/>
            <a:ext cx="7772400" cy="1143000"/>
          </a:xfrm>
        </p:spPr>
        <p:txBody>
          <a:bodyPr anchor="ctr"/>
          <a:p>
            <a:r>
              <a:rPr lang="zh-CN" altLang="en-US" sz="4000" dirty="0">
                <a:solidFill>
                  <a:srgbClr val="FFFF00"/>
                </a:solidFill>
              </a:rPr>
              <a:t>指出本段所写事件的六要素。</a:t>
            </a:r>
            <a:endParaRPr lang="zh-CN" altLang="en-US" dirty="0"/>
          </a:p>
        </p:txBody>
      </p:sp>
    </p:spTree>
  </p:cSld>
  <p:clrMapOvr>
    <a:masterClrMapping/>
  </p:clrMapOvr>
  <p:transition spd="med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256">
                                            <p:txEl>
                                              <p:charRg st="0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181256">
                                            <p:txEl>
                                              <p:charRg st="0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256">
                                            <p:txEl>
                                              <p:charRg st="15" end="2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2" dur="500"/>
                                        <p:tgtEl>
                                          <p:spTgt spid="181256">
                                            <p:txEl>
                                              <p:charRg st="15" end="2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256">
                                            <p:txEl>
                                              <p:charRg st="26" end="3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7" dur="500"/>
                                        <p:tgtEl>
                                          <p:spTgt spid="181256">
                                            <p:txEl>
                                              <p:charRg st="26" end="3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256">
                                            <p:txEl>
                                              <p:charRg st="33" end="4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2" dur="500"/>
                                        <p:tgtEl>
                                          <p:spTgt spid="181256">
                                            <p:txEl>
                                              <p:charRg st="33" end="4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256">
                                            <p:txEl>
                                              <p:charRg st="43" end="5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7" dur="500"/>
                                        <p:tgtEl>
                                          <p:spTgt spid="181256">
                                            <p:txEl>
                                              <p:charRg st="43" end="5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256">
                                            <p:txEl>
                                              <p:charRg st="54" end="6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32" dur="500"/>
                                        <p:tgtEl>
                                          <p:spTgt spid="181256">
                                            <p:txEl>
                                              <p:charRg st="54" end="6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1256" grpId="0" build="p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88075" name="图片 88074" descr="火8"/>
          <p:cNvPicPr>
            <a:picLocks noChangeAspect="1"/>
          </p:cNvPicPr>
          <p:nvPr/>
        </p:nvPicPr>
        <p:blipFill>
          <a:blip r:embed="rId1">
            <a:lum bright="-35999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88066" name="文本框 88065"/>
          <p:cNvSpPr txBox="1"/>
          <p:nvPr/>
        </p:nvSpPr>
        <p:spPr>
          <a:xfrm>
            <a:off x="914400" y="381000"/>
            <a:ext cx="7315200" cy="701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l">
              <a:spcBef>
                <a:spcPct val="50000"/>
              </a:spcBef>
            </a:pPr>
            <a:endParaRPr lang="zh-CN" altLang="en-US" sz="4000" u="none" dirty="0">
              <a:solidFill>
                <a:srgbClr val="FFFF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88067" name="文本框 88066"/>
          <p:cNvSpPr txBox="1"/>
          <p:nvPr/>
        </p:nvSpPr>
        <p:spPr>
          <a:xfrm>
            <a:off x="1056005" y="916623"/>
            <a:ext cx="6858000" cy="1476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l">
              <a:spcBef>
                <a:spcPct val="50000"/>
              </a:spcBef>
            </a:pPr>
            <a:r>
              <a:rPr lang="zh-CN" altLang="en-US" sz="3600" b="1" u="none" dirty="0">
                <a:solidFill>
                  <a:schemeClr val="bg1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环境描写（火、烟）</a:t>
            </a:r>
            <a:endParaRPr lang="zh-CN" altLang="en-US" sz="3600" b="1" u="none" dirty="0">
              <a:solidFill>
                <a:schemeClr val="bg1"/>
              </a:solidFill>
              <a:latin typeface="楷体_GB2312" panose="02010609030101010101" pitchFamily="49" charset="-122"/>
              <a:ea typeface="楷体_GB2312" panose="02010609030101010101" pitchFamily="49" charset="-122"/>
            </a:endParaRPr>
          </a:p>
          <a:p>
            <a:pPr algn="l">
              <a:spcBef>
                <a:spcPct val="50000"/>
              </a:spcBef>
            </a:pPr>
            <a:r>
              <a:rPr lang="zh-CN" altLang="en-US" sz="3600" b="1" u="none" dirty="0">
                <a:solidFill>
                  <a:schemeClr val="bg1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人物的外貌描写      </a:t>
            </a:r>
            <a:endParaRPr lang="zh-CN" altLang="en-US" sz="3600" b="1" u="none" dirty="0">
              <a:solidFill>
                <a:srgbClr val="66FFFF"/>
              </a:solidFill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  <p:pic>
        <p:nvPicPr>
          <p:cNvPr id="88071" name="图片 88070" descr="火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29200" y="1833563"/>
            <a:ext cx="1751013" cy="303688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88074" name="文本框 88073"/>
          <p:cNvSpPr txBox="1"/>
          <p:nvPr/>
        </p:nvSpPr>
        <p:spPr>
          <a:xfrm>
            <a:off x="827405" y="2470150"/>
            <a:ext cx="7315200" cy="50158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algn="l">
              <a:spcBef>
                <a:spcPct val="50000"/>
              </a:spcBef>
            </a:pPr>
            <a:r>
              <a:rPr lang="zh-CN" altLang="en-US" sz="4000" b="1" u="none" dirty="0">
                <a:solidFill>
                  <a:schemeClr val="bg1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动作描写 </a:t>
            </a:r>
            <a:endParaRPr lang="zh-CN" altLang="en-US" sz="4000" b="1" u="none" dirty="0">
              <a:solidFill>
                <a:schemeClr val="bg1"/>
              </a:solidFill>
              <a:latin typeface="楷体_GB2312" panose="02010609030101010101" pitchFamily="49" charset="-122"/>
              <a:ea typeface="楷体_GB2312" panose="02010609030101010101" pitchFamily="49" charset="-122"/>
            </a:endParaRPr>
          </a:p>
          <a:p>
            <a:pPr algn="l">
              <a:spcBef>
                <a:spcPct val="50000"/>
              </a:spcBef>
            </a:pPr>
            <a:r>
              <a:rPr lang="zh-CN" altLang="en-US" sz="4000" b="1" u="none" dirty="0">
                <a:solidFill>
                  <a:schemeClr val="bg1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语言描写</a:t>
            </a:r>
            <a:endParaRPr lang="zh-CN" altLang="en-US" sz="4000" b="1" u="none" dirty="0">
              <a:solidFill>
                <a:schemeClr val="bg1"/>
              </a:solidFill>
              <a:latin typeface="楷体_GB2312" panose="02010609030101010101" pitchFamily="49" charset="-122"/>
              <a:ea typeface="楷体_GB2312" panose="02010609030101010101" pitchFamily="49" charset="-122"/>
            </a:endParaRPr>
          </a:p>
          <a:p>
            <a:pPr algn="l">
              <a:spcBef>
                <a:spcPct val="50000"/>
              </a:spcBef>
            </a:pPr>
            <a:r>
              <a:rPr lang="zh-CN" altLang="en-US" sz="4000" b="1" u="none" dirty="0">
                <a:solidFill>
                  <a:schemeClr val="bg1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心理描写</a:t>
            </a:r>
            <a:endParaRPr lang="zh-CN" altLang="en-US" sz="4000" b="1" u="none" dirty="0">
              <a:solidFill>
                <a:schemeClr val="bg1"/>
              </a:solidFill>
              <a:latin typeface="楷体_GB2312" panose="02010609030101010101" pitchFamily="49" charset="-122"/>
              <a:ea typeface="楷体_GB2312" panose="02010609030101010101" pitchFamily="49" charset="-122"/>
            </a:endParaRPr>
          </a:p>
          <a:p>
            <a:pPr algn="l">
              <a:spcBef>
                <a:spcPct val="50000"/>
              </a:spcBef>
            </a:pPr>
            <a:r>
              <a:rPr lang="zh-CN" altLang="en-US" sz="4000" b="1" u="none" dirty="0">
                <a:solidFill>
                  <a:srgbClr val="66FFFF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（动作、心理描写套在语言描写中） </a:t>
            </a:r>
            <a:endParaRPr lang="zh-CN" altLang="en-US" sz="4000" b="1" u="none" dirty="0">
              <a:solidFill>
                <a:srgbClr val="66FFFF"/>
              </a:solidFill>
              <a:latin typeface="楷体_GB2312" panose="02010609030101010101" pitchFamily="49" charset="-122"/>
              <a:ea typeface="楷体_GB2312" panose="02010609030101010101" pitchFamily="49" charset="-122"/>
            </a:endParaRPr>
          </a:p>
          <a:p>
            <a:pPr>
              <a:spcBef>
                <a:spcPct val="50000"/>
              </a:spcBef>
            </a:pPr>
            <a:endParaRPr lang="zh-CN" altLang="en-US" sz="4000" b="1" u="none" dirty="0">
              <a:latin typeface="Times New Roman" panose="02020603050405020304" pitchFamily="18" charset="0"/>
            </a:endParaRPr>
          </a:p>
        </p:txBody>
      </p:sp>
      <p:sp>
        <p:nvSpPr>
          <p:cNvPr id="88076" name="标题 88075"/>
          <p:cNvSpPr>
            <a:spLocks noGrp="1"/>
          </p:cNvSpPr>
          <p:nvPr>
            <p:ph type="title" idx="4294967295"/>
          </p:nvPr>
        </p:nvSpPr>
        <p:spPr>
          <a:xfrm>
            <a:off x="685800" y="-60325"/>
            <a:ext cx="7772400" cy="1143000"/>
          </a:xfrm>
        </p:spPr>
        <p:txBody>
          <a:bodyPr anchor="ctr"/>
          <a:p>
            <a:r>
              <a:rPr lang="zh-CN" altLang="en-US" sz="4000" dirty="0">
                <a:solidFill>
                  <a:srgbClr val="FFFF00"/>
                </a:solidFill>
              </a:rPr>
              <a:t>本段运用了哪几种描写？</a:t>
            </a:r>
            <a:endParaRPr lang="zh-CN" altLang="en-US" dirty="0"/>
          </a:p>
        </p:txBody>
      </p:sp>
    </p:spTree>
  </p:cSld>
  <p:clrMapOvr>
    <a:masterClrMapping/>
  </p:clrMapOvr>
  <p:transition spd="med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7">
                                            <p:txEl>
                                              <p:charRg st="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88067">
                                            <p:txEl>
                                              <p:charRg st="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7">
                                            <p:txEl>
                                              <p:charRg st="10" end="2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2" dur="500"/>
                                        <p:tgtEl>
                                          <p:spTgt spid="88067">
                                            <p:txEl>
                                              <p:charRg st="10" end="2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74">
                                            <p:txEl>
                                              <p:charRg st="0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7" dur="500"/>
                                        <p:tgtEl>
                                          <p:spTgt spid="88074">
                                            <p:txEl>
                                              <p:charRg st="0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74">
                                            <p:txEl>
                                              <p:char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2" dur="500"/>
                                        <p:tgtEl>
                                          <p:spTgt spid="88074">
                                            <p:txEl>
                                              <p:char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74">
                                            <p:txEl>
                                              <p:charRg st="10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7" dur="500"/>
                                        <p:tgtEl>
                                          <p:spTgt spid="88074">
                                            <p:txEl>
                                              <p:charRg st="10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74">
                                            <p:txEl>
                                              <p:charRg st="15" end="3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32" dur="500"/>
                                        <p:tgtEl>
                                          <p:spTgt spid="88074">
                                            <p:txEl>
                                              <p:charRg st="15" end="3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8067" grpId="0" build="p"/>
      <p:bldP spid="88074" grpId="0" build="p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89095" name="图片 89094" descr="火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3200400"/>
            <a:ext cx="9144000" cy="36576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89090" name="文本框 89089"/>
          <p:cNvSpPr txBox="1"/>
          <p:nvPr/>
        </p:nvSpPr>
        <p:spPr>
          <a:xfrm>
            <a:off x="381000" y="533400"/>
            <a:ext cx="8382000" cy="701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l">
              <a:spcBef>
                <a:spcPct val="50000"/>
              </a:spcBef>
            </a:pPr>
            <a:r>
              <a:rPr lang="zh-CN" altLang="en-US" sz="4000" u="none" dirty="0">
                <a:solidFill>
                  <a:srgbClr val="FFFF00"/>
                </a:solidFill>
                <a:latin typeface="Times New Roman" panose="02020603050405020304" pitchFamily="18" charset="0"/>
              </a:rPr>
              <a:t>　　</a:t>
            </a:r>
            <a:endParaRPr lang="zh-CN" altLang="en-US" sz="4000" u="none" dirty="0">
              <a:solidFill>
                <a:srgbClr val="FFFF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89091" name="文本框 89090"/>
          <p:cNvSpPr txBox="1"/>
          <p:nvPr/>
        </p:nvSpPr>
        <p:spPr>
          <a:xfrm>
            <a:off x="533400" y="2289810"/>
            <a:ext cx="8229600" cy="25844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marL="389255" indent="-389255" algn="l">
              <a:spcBef>
                <a:spcPct val="50000"/>
              </a:spcBef>
              <a:buChar char="•"/>
            </a:pPr>
            <a:r>
              <a:rPr lang="zh-CN" altLang="en-US" sz="3600" u="none" dirty="0">
                <a:solidFill>
                  <a:schemeClr val="bg1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表现环境之危险，烘托马玉祥救人的奋不顾身。</a:t>
            </a:r>
            <a:endParaRPr lang="zh-CN" altLang="en-US" sz="3600" u="none" dirty="0">
              <a:solidFill>
                <a:srgbClr val="66FFFF"/>
              </a:solidFill>
              <a:latin typeface="楷体_GB2312" panose="02010609030101010101" pitchFamily="49" charset="-122"/>
              <a:ea typeface="楷体_GB2312" panose="02010609030101010101" pitchFamily="49" charset="-122"/>
            </a:endParaRPr>
          </a:p>
          <a:p>
            <a:pPr marL="389255" indent="-389255" algn="l">
              <a:spcBef>
                <a:spcPct val="50000"/>
              </a:spcBef>
              <a:buChar char="•"/>
            </a:pPr>
            <a:r>
              <a:rPr lang="zh-CN" altLang="en-US" sz="3600" u="none" dirty="0">
                <a:solidFill>
                  <a:srgbClr val="66FFFF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提示：环境描写，一般都是为塑造人物服务，烘托人物的某种品质。 </a:t>
            </a:r>
            <a:endParaRPr lang="zh-CN" altLang="en-US" sz="3600" u="none" dirty="0">
              <a:solidFill>
                <a:srgbClr val="66FFFF"/>
              </a:solidFill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  <p:sp>
        <p:nvSpPr>
          <p:cNvPr id="89098" name="标题 89097"/>
          <p:cNvSpPr>
            <a:spLocks noGrp="1"/>
          </p:cNvSpPr>
          <p:nvPr>
            <p:ph type="title" idx="4294967295"/>
          </p:nvPr>
        </p:nvSpPr>
        <p:spPr>
          <a:xfrm>
            <a:off x="457200" y="609600"/>
            <a:ext cx="8458200" cy="1143000"/>
          </a:xfrm>
        </p:spPr>
        <p:txBody>
          <a:bodyPr anchor="ctr"/>
          <a:p>
            <a:r>
              <a:rPr lang="zh-CN" altLang="en-US" sz="4000" dirty="0">
                <a:solidFill>
                  <a:srgbClr val="FFFF00"/>
                </a:solidFill>
              </a:rPr>
              <a:t>本段反复写了烟和火，请你找出来，然后说说这些描写起什么作用。</a:t>
            </a:r>
            <a:endParaRPr lang="zh-CN" altLang="en-US" dirty="0"/>
          </a:p>
        </p:txBody>
      </p:sp>
    </p:spTree>
  </p:cSld>
  <p:clrMapOvr>
    <a:masterClrMapping/>
  </p:clrMapOvr>
  <p:transition spd="med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1">
                                            <p:txEl>
                                              <p:charRg st="0" end="2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89091">
                                            <p:txEl>
                                              <p:charRg st="0" end="2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1">
                                            <p:txEl>
                                              <p:charRg st="22" end="5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2" dur="500"/>
                                        <p:tgtEl>
                                          <p:spTgt spid="89091">
                                            <p:txEl>
                                              <p:charRg st="22" end="5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9091" grpId="0" build="p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91147" name="图片 91146" descr="火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3190875"/>
            <a:ext cx="9144000" cy="36576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91139" name="文本框 91138"/>
          <p:cNvSpPr txBox="1"/>
          <p:nvPr/>
        </p:nvSpPr>
        <p:spPr>
          <a:xfrm>
            <a:off x="1219200" y="2209800"/>
            <a:ext cx="6713538" cy="13112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4000" u="none" dirty="0">
                <a:solidFill>
                  <a:schemeClr val="bg1"/>
                </a:solidFill>
                <a:latin typeface="Times New Roman" panose="02020603050405020304" pitchFamily="18" charset="0"/>
                <a:ea typeface="楷体_GB2312" panose="02010609030101010101" pitchFamily="49" charset="-122"/>
              </a:rPr>
              <a:t>——</a:t>
            </a:r>
            <a:r>
              <a:rPr lang="zh-CN" altLang="en-US" sz="4000" u="none" dirty="0">
                <a:solidFill>
                  <a:schemeClr val="bg1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朝鲜人民和祖国人民不是一样的吗？ </a:t>
            </a:r>
            <a:endParaRPr lang="zh-CN" altLang="en-US" sz="4000" u="none" dirty="0">
              <a:solidFill>
                <a:schemeClr val="bg1"/>
              </a:solidFill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  <p:sp>
        <p:nvSpPr>
          <p:cNvPr id="91138" name="文本框 91137"/>
          <p:cNvSpPr txBox="1"/>
          <p:nvPr/>
        </p:nvSpPr>
        <p:spPr>
          <a:xfrm>
            <a:off x="914400" y="457200"/>
            <a:ext cx="7315200" cy="701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l">
              <a:spcBef>
                <a:spcPct val="50000"/>
              </a:spcBef>
            </a:pPr>
            <a:r>
              <a:rPr lang="zh-CN" altLang="en-US" sz="4000" u="none" dirty="0">
                <a:solidFill>
                  <a:srgbClr val="FFFF00"/>
                </a:solidFill>
                <a:latin typeface="Times New Roman" panose="02020603050405020304" pitchFamily="18" charset="0"/>
              </a:rPr>
              <a:t>　　</a:t>
            </a:r>
            <a:endParaRPr lang="zh-CN" altLang="en-US" sz="4000" u="none" dirty="0">
              <a:solidFill>
                <a:srgbClr val="FFFF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91149" name="矩形 91148"/>
          <p:cNvSpPr/>
          <p:nvPr/>
        </p:nvSpPr>
        <p:spPr>
          <a:xfrm>
            <a:off x="1676400" y="3817938"/>
            <a:ext cx="4648200" cy="1565275"/>
          </a:xfrm>
          <a:prstGeom prst="rect">
            <a:avLst/>
          </a:prstGeom>
        </p:spPr>
        <p:txBody>
          <a:bodyPr wrap="none" fromWordArt="1">
            <a:prstTxWarp prst="textCascadeUp">
              <a:avLst>
                <a:gd name="adj" fmla="val 77991"/>
              </a:avLst>
            </a:prstTxWarp>
            <a:normAutofit/>
            <a:scene3d>
              <a:camera prst="legacyPerspectiveFront">
                <a:rot lat="20520000" lon="1080000" rev="0"/>
              </a:camera>
              <a:lightRig rig="legacyHarsh2" dir="b"/>
            </a:scene3d>
            <a:sp3d extrusionH="430200" prstMaterial="legacyMatte">
              <a:extrusionClr>
                <a:srgbClr val="FF6600"/>
              </a:extrusionClr>
            </a:sp3d>
          </a:bodyPr>
          <a:p>
            <a:pPr algn="ctr"/>
            <a:r>
              <a:rPr lang="zh-CN" altLang="en-US" sz="3600" u="none">
                <a:gradFill rotWithShape="0">
                  <a:gsLst>
                    <a:gs pos="0">
                      <a:srgbClr val="FFE701"/>
                    </a:gs>
                    <a:gs pos="100000">
                      <a:srgbClr val="FE3E02"/>
                    </a:gs>
                  </a:gsLst>
                  <a:lin ang="5400000" scaled="1"/>
                  <a:tileRect/>
                </a:gradFill>
                <a:latin typeface="宋体" panose="02010600030101010101" pitchFamily="2" charset="-122"/>
                <a:ea typeface="宋体" panose="02010600030101010101" pitchFamily="2" charset="-122"/>
              </a:rPr>
              <a:t>对朝鲜人民的爱</a:t>
            </a:r>
            <a:endParaRPr lang="zh-CN" altLang="en-US" sz="3600" u="none">
              <a:gradFill rotWithShape="0">
                <a:gsLst>
                  <a:gs pos="0">
                    <a:srgbClr val="FFE701"/>
                  </a:gs>
                  <a:gs pos="100000">
                    <a:srgbClr val="FE3E02"/>
                  </a:gs>
                </a:gsLst>
                <a:lin ang="5400000" scaled="1"/>
                <a:tileRect/>
              </a:gra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91150" name="标题 91149"/>
          <p:cNvSpPr>
            <a:spLocks noGrp="1"/>
          </p:cNvSpPr>
          <p:nvPr>
            <p:ph type="title" idx="4294967295"/>
          </p:nvPr>
        </p:nvSpPr>
        <p:spPr/>
        <p:txBody>
          <a:bodyPr anchor="ctr"/>
          <a:p>
            <a:r>
              <a:rPr lang="zh-CN" altLang="en-US" sz="4000" dirty="0">
                <a:solidFill>
                  <a:srgbClr val="FFFF00"/>
                </a:solidFill>
              </a:rPr>
              <a:t>有一句话揭示了马玉祥火中救小孩的思想基础，这句话是：</a:t>
            </a:r>
            <a:endParaRPr lang="zh-CN" altLang="en-US" dirty="0"/>
          </a:p>
        </p:txBody>
      </p:sp>
    </p:spTree>
  </p:cSld>
  <p:clrMapOvr>
    <a:masterClrMapping/>
  </p:clrMapOvr>
  <p:transition spd="med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39">
                                            <p:txEl>
                                              <p:charRg st="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91139">
                                            <p:txEl>
                                              <p:charRg st="0" end="2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11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1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钢琴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1139" grpId="0" build="p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65896" name="图片 165895" descr="接石缝中的水喝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572000" y="2057400"/>
            <a:ext cx="3960813" cy="319881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65890" name="文本框 165889"/>
          <p:cNvSpPr txBox="1"/>
          <p:nvPr/>
        </p:nvSpPr>
        <p:spPr>
          <a:xfrm>
            <a:off x="685800" y="685800"/>
            <a:ext cx="7848600" cy="10064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endParaRPr lang="zh-CN" altLang="en-US" sz="6000" b="1" u="none" dirty="0">
              <a:solidFill>
                <a:srgbClr val="66FF66"/>
              </a:solidFill>
              <a:latin typeface="Times New Roman" panose="02020603050405020304" pitchFamily="18" charset="0"/>
              <a:ea typeface="华文彩云" panose="02010800040101010101" pitchFamily="2" charset="-122"/>
            </a:endParaRPr>
          </a:p>
        </p:txBody>
      </p:sp>
      <p:pic>
        <p:nvPicPr>
          <p:cNvPr id="165895" name="图片 165894" descr="一把炒面一把雪的艰苦生活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" y="3124200"/>
            <a:ext cx="4343400" cy="32035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65897" name="文本框 165896"/>
          <p:cNvSpPr txBox="1"/>
          <p:nvPr/>
        </p:nvSpPr>
        <p:spPr>
          <a:xfrm>
            <a:off x="685800" y="2503805"/>
            <a:ext cx="3581400" cy="5219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2800" b="1" u="none" dirty="0">
                <a:solidFill>
                  <a:schemeClr val="tx1"/>
                </a:solidFill>
                <a:latin typeface="Times New Roman" panose="02020603050405020304" pitchFamily="18" charset="0"/>
                <a:ea typeface="楷体_GB2312" panose="02010609030101010101" pitchFamily="49" charset="-122"/>
              </a:rPr>
              <a:t>以冻土豆充饥</a:t>
            </a:r>
            <a:endParaRPr lang="zh-CN" altLang="en-US" sz="2800" b="1" u="none" dirty="0">
              <a:solidFill>
                <a:schemeClr val="tx1"/>
              </a:solidFill>
              <a:latin typeface="Times New Roman" panose="02020603050405020304" pitchFamily="18" charset="0"/>
              <a:ea typeface="楷体_GB2312" panose="02010609030101010101" pitchFamily="49" charset="-122"/>
            </a:endParaRPr>
          </a:p>
        </p:txBody>
      </p:sp>
      <p:sp>
        <p:nvSpPr>
          <p:cNvPr id="165898" name="文本框 165897"/>
          <p:cNvSpPr txBox="1"/>
          <p:nvPr/>
        </p:nvSpPr>
        <p:spPr>
          <a:xfrm>
            <a:off x="5367655" y="5607050"/>
            <a:ext cx="3581400" cy="5219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2800" b="1" u="none" dirty="0">
                <a:solidFill>
                  <a:schemeClr val="tx1"/>
                </a:solidFill>
                <a:latin typeface="Times New Roman" panose="02020603050405020304" pitchFamily="18" charset="0"/>
                <a:ea typeface="楷体_GB2312" panose="02010609030101010101" pitchFamily="49" charset="-122"/>
              </a:rPr>
              <a:t>接石缝的水喝</a:t>
            </a:r>
            <a:endParaRPr lang="zh-CN" altLang="en-US" sz="2800" b="1" u="none" dirty="0">
              <a:solidFill>
                <a:schemeClr val="tx1"/>
              </a:solidFill>
              <a:latin typeface="Times New Roman" panose="02020603050405020304" pitchFamily="18" charset="0"/>
              <a:ea typeface="楷体_GB2312" panose="02010609030101010101" pitchFamily="49" charset="-122"/>
            </a:endParaRPr>
          </a:p>
        </p:txBody>
      </p:sp>
      <p:sp>
        <p:nvSpPr>
          <p:cNvPr id="165899" name="标题 165898"/>
          <p:cNvSpPr>
            <a:spLocks noGrp="1"/>
          </p:cNvSpPr>
          <p:nvPr>
            <p:ph type="title" idx="4294967295"/>
          </p:nvPr>
        </p:nvSpPr>
        <p:spPr/>
        <p:txBody>
          <a:bodyPr anchor="ctr"/>
          <a:p>
            <a:r>
              <a:rPr lang="zh-CN" altLang="en-US" sz="6000" b="1" dirty="0">
                <a:solidFill>
                  <a:srgbClr val="66FF66"/>
                </a:solidFill>
                <a:ea typeface="华文彩云" panose="02010800040101010101" pitchFamily="2" charset="-122"/>
              </a:rPr>
              <a:t>阅读“防空洞中的谈话”</a:t>
            </a:r>
            <a:endParaRPr lang="zh-CN" altLang="en-US" dirty="0"/>
          </a:p>
        </p:txBody>
      </p:sp>
    </p:spTree>
  </p:cSld>
  <p:clrMapOvr>
    <a:masterClrMapping/>
  </p:clrMapOvr>
  <p:transition spd="med">
    <p:random/>
  </p:transition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93186" name="文本框 93185"/>
          <p:cNvSpPr txBox="1"/>
          <p:nvPr/>
        </p:nvSpPr>
        <p:spPr>
          <a:xfrm>
            <a:off x="457200" y="152400"/>
            <a:ext cx="8305800" cy="5794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l">
              <a:spcBef>
                <a:spcPct val="50000"/>
              </a:spcBef>
            </a:pPr>
            <a:r>
              <a:rPr lang="zh-CN" altLang="en-US" sz="3200" u="none" dirty="0">
                <a:solidFill>
                  <a:srgbClr val="FFFF00"/>
                </a:solidFill>
                <a:latin typeface="Times New Roman" panose="02020603050405020304" pitchFamily="18" charset="0"/>
              </a:rPr>
              <a:t>　　</a:t>
            </a:r>
            <a:endParaRPr lang="zh-CN" altLang="en-US" sz="3200" u="none" dirty="0">
              <a:solidFill>
                <a:srgbClr val="FFFF00"/>
              </a:solidFill>
              <a:latin typeface="Times New Roman" panose="02020603050405020304" pitchFamily="18" charset="0"/>
            </a:endParaRPr>
          </a:p>
        </p:txBody>
      </p:sp>
      <p:graphicFrame>
        <p:nvGraphicFramePr>
          <p:cNvPr id="93375" name="表格 93374"/>
          <p:cNvGraphicFramePr/>
          <p:nvPr>
            <p:custDataLst>
              <p:tags r:id="rId1"/>
            </p:custDataLst>
          </p:nvPr>
        </p:nvGraphicFramePr>
        <p:xfrm>
          <a:off x="381000" y="1422400"/>
          <a:ext cx="8305800" cy="4805045"/>
        </p:xfrm>
        <a:graphic>
          <a:graphicData uri="http://schemas.openxmlformats.org/drawingml/2006/table">
            <a:tbl>
              <a:tblPr/>
              <a:tblGrid>
                <a:gridCol w="1447800"/>
                <a:gridCol w="3429000"/>
                <a:gridCol w="2590800"/>
                <a:gridCol w="838200"/>
              </a:tblGrid>
              <a:tr h="615950"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algn="ctr">
                        <a:buNone/>
                      </a:pPr>
                      <a:r>
                        <a:rPr lang="zh-CN" altLang="en-US" dirty="0">
                          <a:solidFill>
                            <a:schemeClr val="tx2"/>
                          </a:solidFill>
                        </a:rPr>
                        <a:t>问什么</a:t>
                      </a:r>
                      <a:endParaRPr lang="zh-CN" altLang="en-US" dirty="0">
                        <a:solidFill>
                          <a:schemeClr val="tx2"/>
                        </a:solidFill>
                      </a:endParaRPr>
                    </a:p>
                  </a:txBody>
                  <a:tcPr anchor="ctr">
                    <a:lnL w="57150" cap="flat" cmpd="sng">
                      <a:solidFill>
                        <a:schemeClr val="hlink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chemeClr val="hlink"/>
                      </a:solidFill>
                      <a:prstDash val="solid"/>
                      <a:headEnd type="none" w="med" len="med"/>
                      <a:tailEnd type="none" w="med" len="med"/>
                    </a:lnR>
                    <a:lnT w="57150" cap="flat" cmpd="sng">
                      <a:solidFill>
                        <a:schemeClr val="hlink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chemeClr val="hlink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 rotWithShape="0">
                      <a:blip r:embed="rId2"/>
                    </a:blipFill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algn="ctr">
                        <a:buNone/>
                      </a:pPr>
                      <a:r>
                        <a:rPr lang="zh-CN" altLang="en-US" dirty="0">
                          <a:solidFill>
                            <a:schemeClr val="tx2"/>
                          </a:solidFill>
                        </a:rPr>
                        <a:t>答　什　么</a:t>
                      </a:r>
                      <a:endParaRPr lang="zh-CN" altLang="en-US" dirty="0">
                        <a:solidFill>
                          <a:schemeClr val="tx2"/>
                        </a:solidFill>
                      </a:endParaRPr>
                    </a:p>
                  </a:txBody>
                  <a:tcPr anchor="ctr">
                    <a:lnL w="38100" cap="flat" cmpd="sng">
                      <a:solidFill>
                        <a:schemeClr val="hlink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chemeClr val="hlink"/>
                      </a:solidFill>
                      <a:prstDash val="solid"/>
                      <a:headEnd type="none" w="med" len="med"/>
                      <a:tailEnd type="none" w="med" len="med"/>
                    </a:lnR>
                    <a:lnT w="57150" cap="flat" cmpd="sng">
                      <a:solidFill>
                        <a:schemeClr val="hlink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chemeClr val="hlink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 rotWithShape="0">
                      <a:blip r:embed="rId2"/>
                    </a:blipFill>
                  </a:tcPr>
                </a:tc>
                <a:tc gridSpan="2"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algn="ctr">
                        <a:buNone/>
                      </a:pPr>
                      <a:r>
                        <a:rPr lang="zh-CN" altLang="en-US" dirty="0">
                          <a:solidFill>
                            <a:schemeClr val="tx2"/>
                          </a:solidFill>
                        </a:rPr>
                        <a:t>表现什么精神</a:t>
                      </a:r>
                      <a:endParaRPr lang="zh-CN" altLang="en-US" dirty="0">
                        <a:solidFill>
                          <a:schemeClr val="tx2"/>
                        </a:solidFill>
                      </a:endParaRPr>
                    </a:p>
                  </a:txBody>
                  <a:tcPr anchor="ctr">
                    <a:lnL w="38100" cap="flat" cmpd="sng">
                      <a:solidFill>
                        <a:schemeClr val="hlink"/>
                      </a:solidFill>
                      <a:prstDash val="solid"/>
                      <a:headEnd type="none" w="med" len="med"/>
                      <a:tailEnd type="none" w="med" len="med"/>
                    </a:lnL>
                    <a:lnR w="57150" cap="flat" cmpd="sng">
                      <a:solidFill>
                        <a:schemeClr val="hlink"/>
                      </a:solidFill>
                      <a:prstDash val="solid"/>
                      <a:headEnd type="none" w="med" len="med"/>
                      <a:tailEnd type="none" w="med" len="med"/>
                    </a:lnR>
                    <a:lnT w="57150" cap="flat" cmpd="sng">
                      <a:solidFill>
                        <a:schemeClr val="hlink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chemeClr val="hlink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 rotWithShape="0">
                      <a:blip r:embed="rId2"/>
                    </a:blipFill>
                  </a:tcPr>
                </a:tc>
                <a:tc hMerge="1">
                  <a:tcPr>
                    <a:lnR w="57150" cap="flat" cmpd="sng">
                      <a:solidFill>
                        <a:schemeClr val="hlink"/>
                      </a:solidFill>
                      <a:prstDash val="solid"/>
                      <a:headEnd type="none" w="med" len="med"/>
                      <a:tailEnd type="none" w="med" len="med"/>
                    </a:lnR>
                    <a:lnT w="57150" cap="flat" cmpd="sng">
                      <a:solidFill>
                        <a:schemeClr val="hlink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chemeClr val="hlink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</a:tr>
              <a:tr h="2436495"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algn="just">
                        <a:buNone/>
                      </a:pPr>
                      <a:r>
                        <a:rPr lang="zh-CN" altLang="en-US" dirty="0">
                          <a:solidFill>
                            <a:schemeClr val="tx2"/>
                          </a:solidFill>
                        </a:rPr>
                        <a:t>不觉得苦吗？</a:t>
                      </a:r>
                      <a:endParaRPr lang="zh-CN" altLang="en-US" dirty="0">
                        <a:solidFill>
                          <a:schemeClr val="tx2"/>
                        </a:solidFill>
                      </a:endParaRPr>
                    </a:p>
                  </a:txBody>
                  <a:tcPr anchor="ctr">
                    <a:lnL w="57150" cap="flat" cmpd="sng">
                      <a:solidFill>
                        <a:schemeClr val="hlink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chemeClr val="hlink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chemeClr val="hlink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chemeClr val="hlink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 rotWithShape="0">
                      <a:blip r:embed="rId2"/>
                    </a:blipFill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38100" cap="flat" cmpd="sng">
                      <a:solidFill>
                        <a:schemeClr val="hlink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chemeClr val="hlink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chemeClr val="hlink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chemeClr val="hlink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 rotWithShape="0">
                      <a:blip r:embed="rId2"/>
                    </a:blipFill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38100" cap="flat" cmpd="sng">
                      <a:solidFill>
                        <a:schemeClr val="hlink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chemeClr val="hlink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chemeClr val="hlink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chemeClr val="hlink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 rotWithShape="0">
                      <a:blip r:embed="rId2"/>
                    </a:blipFill>
                  </a:tcPr>
                </a:tc>
                <a:tc rowSpan="2"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400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38100" cap="flat" cmpd="sng">
                      <a:solidFill>
                        <a:schemeClr val="hlink"/>
                      </a:solidFill>
                      <a:prstDash val="solid"/>
                      <a:headEnd type="none" w="med" len="med"/>
                      <a:tailEnd type="none" w="med" len="med"/>
                    </a:lnL>
                    <a:lnR w="57150" cap="flat" cmpd="sng">
                      <a:solidFill>
                        <a:schemeClr val="hlink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chemeClr val="hlink"/>
                      </a:solidFill>
                      <a:prstDash val="solid"/>
                      <a:headEnd type="none" w="med" len="med"/>
                      <a:tailEnd type="none" w="med" len="med"/>
                    </a:lnT>
                    <a:lnB w="57150" cap="flat" cmpd="sng">
                      <a:solidFill>
                        <a:schemeClr val="hlink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 rotWithShape="0">
                      <a:blip r:embed="rId2"/>
                    </a:blipFill>
                  </a:tcPr>
                </a:tc>
              </a:tr>
              <a:tr h="1752600"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r>
                        <a:rPr lang="zh-CN" altLang="en-US" dirty="0">
                          <a:solidFill>
                            <a:schemeClr val="tx2"/>
                          </a:solidFill>
                        </a:rPr>
                        <a:t>有什么要求？</a:t>
                      </a:r>
                      <a:endParaRPr lang="zh-CN" altLang="en-US" dirty="0">
                        <a:solidFill>
                          <a:schemeClr val="tx2"/>
                        </a:solidFill>
                      </a:endParaRPr>
                    </a:p>
                  </a:txBody>
                  <a:tcPr anchor="ctr">
                    <a:lnL w="57150" cap="flat" cmpd="sng">
                      <a:solidFill>
                        <a:schemeClr val="hlink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chemeClr val="hlink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chemeClr val="hlink"/>
                      </a:solidFill>
                      <a:prstDash val="solid"/>
                      <a:headEnd type="none" w="med" len="med"/>
                      <a:tailEnd type="none" w="med" len="med"/>
                    </a:lnT>
                    <a:lnB w="57150" cap="flat" cmpd="sng">
                      <a:solidFill>
                        <a:schemeClr val="hlink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 rotWithShape="0">
                      <a:blip r:embed="rId2"/>
                    </a:blipFill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algn="just">
                        <a:buNone/>
                      </a:pPr>
                      <a:endParaRPr lang="zh-CN" altLang="en-US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38100" cap="flat" cmpd="sng">
                      <a:solidFill>
                        <a:schemeClr val="hlink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chemeClr val="hlink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chemeClr val="hlink"/>
                      </a:solidFill>
                      <a:prstDash val="solid"/>
                      <a:headEnd type="none" w="med" len="med"/>
                      <a:tailEnd type="none" w="med" len="med"/>
                    </a:lnT>
                    <a:lnB w="57150" cap="flat" cmpd="sng">
                      <a:solidFill>
                        <a:schemeClr val="hlink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 rotWithShape="0">
                      <a:blip r:embed="rId2"/>
                    </a:blipFill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38100" cap="flat" cmpd="sng">
                      <a:solidFill>
                        <a:schemeClr val="hlink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chemeClr val="hlink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chemeClr val="hlink"/>
                      </a:solidFill>
                      <a:prstDash val="solid"/>
                      <a:headEnd type="none" w="med" len="med"/>
                      <a:tailEnd type="none" w="med" len="med"/>
                    </a:lnT>
                    <a:lnB w="57150" cap="flat" cmpd="sng">
                      <a:solidFill>
                        <a:schemeClr val="hlink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 rotWithShape="0">
                      <a:blip r:embed="rId2"/>
                    </a:blipFill>
                  </a:tcPr>
                </a:tc>
                <a:tc vMerge="1">
                  <a:tcPr>
                    <a:lnL w="38100" cap="flat" cmpd="sng">
                      <a:solidFill>
                        <a:schemeClr val="hlink"/>
                      </a:solidFill>
                      <a:prstDash val="solid"/>
                      <a:headEnd type="none" w="med" len="med"/>
                      <a:tailEnd type="none" w="med" len="med"/>
                    </a:lnL>
                    <a:lnR w="57150" cap="flat" cmpd="sng">
                      <a:solidFill>
                        <a:schemeClr val="hlink"/>
                      </a:solidFill>
                      <a:prstDash val="solid"/>
                      <a:headEnd type="none" w="med" len="med"/>
                      <a:tailEnd type="none" w="med" len="med"/>
                    </a:lnR>
                    <a:lnB w="57150" cap="flat" cmpd="sng">
                      <a:solidFill>
                        <a:schemeClr val="hlink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93270" name="文本框 93269"/>
          <p:cNvSpPr txBox="1"/>
          <p:nvPr/>
        </p:nvSpPr>
        <p:spPr>
          <a:xfrm>
            <a:off x="1839595" y="2035175"/>
            <a:ext cx="3352800" cy="241744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l">
              <a:spcBef>
                <a:spcPct val="20000"/>
              </a:spcBef>
            </a:pPr>
            <a:r>
              <a:rPr lang="zh-CN" altLang="en-US" sz="2800" b="1" u="none" dirty="0">
                <a:solidFill>
                  <a:srgbClr val="C00000"/>
                </a:solidFill>
                <a:latin typeface="Times New Roman" panose="02020603050405020304" pitchFamily="18" charset="0"/>
                <a:ea typeface="楷体_GB2312" panose="02010609030101010101" pitchFamily="49" charset="-122"/>
              </a:rPr>
              <a:t>怎么能不觉得？</a:t>
            </a:r>
            <a:endParaRPr lang="zh-CN" altLang="en-US" sz="2800" b="1" u="none" dirty="0">
              <a:solidFill>
                <a:srgbClr val="C00000"/>
              </a:solidFill>
              <a:latin typeface="Times New Roman" panose="02020603050405020304" pitchFamily="18" charset="0"/>
              <a:ea typeface="楷体_GB2312" panose="02010609030101010101" pitchFamily="49" charset="-122"/>
            </a:endParaRPr>
          </a:p>
          <a:p>
            <a:pPr algn="l">
              <a:spcBef>
                <a:spcPct val="20000"/>
              </a:spcBef>
            </a:pPr>
            <a:r>
              <a:rPr lang="zh-CN" altLang="en-US" sz="2800" b="1" u="none" dirty="0">
                <a:solidFill>
                  <a:srgbClr val="C00000"/>
                </a:solidFill>
                <a:latin typeface="Times New Roman" panose="02020603050405020304" pitchFamily="18" charset="0"/>
                <a:ea typeface="楷体_GB2312" panose="02010609030101010101" pitchFamily="49" charset="-122"/>
              </a:rPr>
              <a:t>……</a:t>
            </a:r>
            <a:endParaRPr lang="zh-CN" altLang="en-US" sz="2800" b="1" u="none" dirty="0">
              <a:solidFill>
                <a:srgbClr val="C00000"/>
              </a:solidFill>
              <a:latin typeface="Times New Roman" panose="02020603050405020304" pitchFamily="18" charset="0"/>
              <a:ea typeface="楷体_GB2312" panose="02010609030101010101" pitchFamily="49" charset="-122"/>
            </a:endParaRPr>
          </a:p>
          <a:p>
            <a:pPr algn="l">
              <a:spcBef>
                <a:spcPct val="20000"/>
              </a:spcBef>
            </a:pPr>
            <a:r>
              <a:rPr lang="zh-CN" altLang="en-US" sz="2800" b="1" u="none" dirty="0">
                <a:solidFill>
                  <a:srgbClr val="C00000"/>
                </a:solidFill>
                <a:latin typeface="Times New Roman" panose="02020603050405020304" pitchFamily="18" charset="0"/>
                <a:ea typeface="楷体_GB2312" panose="02010609030101010101" pitchFamily="49" charset="-122"/>
              </a:rPr>
              <a:t>能使人民得到幸福，就是我们的最大的幸福……</a:t>
            </a:r>
            <a:endParaRPr lang="zh-CN" altLang="en-US" sz="2800" b="1" u="none" dirty="0">
              <a:solidFill>
                <a:srgbClr val="C00000"/>
              </a:solidFill>
              <a:latin typeface="Times New Roman" panose="02020603050405020304" pitchFamily="18" charset="0"/>
              <a:ea typeface="楷体_GB2312" panose="02010609030101010101" pitchFamily="49" charset="-122"/>
            </a:endParaRPr>
          </a:p>
        </p:txBody>
      </p:sp>
      <p:sp>
        <p:nvSpPr>
          <p:cNvPr id="93272" name="文本框 93271"/>
          <p:cNvSpPr txBox="1"/>
          <p:nvPr/>
        </p:nvSpPr>
        <p:spPr>
          <a:xfrm>
            <a:off x="1991995" y="4662805"/>
            <a:ext cx="3048000" cy="13836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just">
              <a:spcBef>
                <a:spcPct val="20000"/>
              </a:spcBef>
            </a:pPr>
            <a:r>
              <a:rPr lang="zh-CN" altLang="en-US" sz="2800" b="1" u="none" dirty="0">
                <a:solidFill>
                  <a:srgbClr val="C00000"/>
                </a:solidFill>
                <a:latin typeface="Times New Roman" panose="02020603050405020304" pitchFamily="18" charset="0"/>
                <a:ea typeface="楷体_GB2312" panose="02010609030101010101" pitchFamily="49" charset="-122"/>
              </a:rPr>
              <a:t>什么也不要……想要一块朝鲜解放纪念章。</a:t>
            </a:r>
            <a:endParaRPr lang="zh-CN" altLang="en-US" sz="2800" b="1" u="none" dirty="0">
              <a:solidFill>
                <a:srgbClr val="C00000"/>
              </a:solidFill>
              <a:latin typeface="Times New Roman" panose="02020603050405020304" pitchFamily="18" charset="0"/>
              <a:ea typeface="楷体_GB2312" panose="02010609030101010101" pitchFamily="49" charset="-122"/>
            </a:endParaRPr>
          </a:p>
        </p:txBody>
      </p:sp>
      <p:sp>
        <p:nvSpPr>
          <p:cNvPr id="93273" name="文本框 93272"/>
          <p:cNvSpPr txBox="1"/>
          <p:nvPr/>
        </p:nvSpPr>
        <p:spPr>
          <a:xfrm>
            <a:off x="5334000" y="2327275"/>
            <a:ext cx="2438400" cy="13836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l">
              <a:spcBef>
                <a:spcPct val="50000"/>
              </a:spcBef>
            </a:pPr>
            <a:r>
              <a:rPr lang="zh-CN" altLang="en-US" sz="2800" b="1" u="none" dirty="0">
                <a:solidFill>
                  <a:srgbClr val="C00000"/>
                </a:solidFill>
                <a:latin typeface="Times New Roman" panose="02020603050405020304" pitchFamily="18" charset="0"/>
                <a:ea typeface="楷体_GB2312" panose="02010609030101010101" pitchFamily="49" charset="-122"/>
              </a:rPr>
              <a:t>乐于为祖国人民吃苦的幸福观</a:t>
            </a:r>
            <a:endParaRPr lang="zh-CN" altLang="en-US" sz="2800" b="1" u="none" dirty="0">
              <a:solidFill>
                <a:srgbClr val="C00000"/>
              </a:solidFill>
              <a:latin typeface="Times New Roman" panose="02020603050405020304" pitchFamily="18" charset="0"/>
              <a:ea typeface="楷体_GB2312" panose="02010609030101010101" pitchFamily="49" charset="-122"/>
            </a:endParaRPr>
          </a:p>
        </p:txBody>
      </p:sp>
      <p:sp>
        <p:nvSpPr>
          <p:cNvPr id="93275" name="文本框 93274"/>
          <p:cNvSpPr txBox="1"/>
          <p:nvPr/>
        </p:nvSpPr>
        <p:spPr>
          <a:xfrm>
            <a:off x="5522595" y="4501515"/>
            <a:ext cx="1828800" cy="15557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l">
              <a:spcBef>
                <a:spcPct val="20000"/>
              </a:spcBef>
            </a:pPr>
            <a:r>
              <a:rPr lang="zh-CN" altLang="en-US" sz="2800" b="1" u="none" dirty="0">
                <a:solidFill>
                  <a:srgbClr val="C00000"/>
                </a:solidFill>
                <a:latin typeface="Times New Roman" panose="02020603050405020304" pitchFamily="18" charset="0"/>
                <a:ea typeface="楷体_GB2312" panose="02010609030101010101" pitchFamily="49" charset="-122"/>
              </a:rPr>
              <a:t>贡献很大</a:t>
            </a:r>
            <a:endParaRPr lang="zh-CN" altLang="en-US" sz="2800" b="1" u="none" dirty="0">
              <a:solidFill>
                <a:srgbClr val="C00000"/>
              </a:solidFill>
              <a:latin typeface="Times New Roman" panose="02020603050405020304" pitchFamily="18" charset="0"/>
              <a:ea typeface="楷体_GB2312" panose="02010609030101010101" pitchFamily="49" charset="-122"/>
            </a:endParaRPr>
          </a:p>
          <a:p>
            <a:pPr algn="l">
              <a:spcBef>
                <a:spcPct val="20000"/>
              </a:spcBef>
            </a:pPr>
            <a:r>
              <a:rPr lang="zh-CN" altLang="en-US" sz="2800" b="1" u="none" dirty="0">
                <a:solidFill>
                  <a:srgbClr val="C00000"/>
                </a:solidFill>
                <a:latin typeface="Times New Roman" panose="02020603050405020304" pitchFamily="18" charset="0"/>
                <a:ea typeface="楷体_GB2312" panose="02010609030101010101" pitchFamily="49" charset="-122"/>
              </a:rPr>
              <a:t>要求很少</a:t>
            </a:r>
            <a:endParaRPr lang="zh-CN" altLang="en-US" sz="2800" b="1" u="none" dirty="0">
              <a:solidFill>
                <a:srgbClr val="C00000"/>
              </a:solidFill>
              <a:latin typeface="Times New Roman" panose="02020603050405020304" pitchFamily="18" charset="0"/>
              <a:ea typeface="楷体_GB2312" panose="02010609030101010101" pitchFamily="49" charset="-122"/>
            </a:endParaRPr>
          </a:p>
          <a:p>
            <a:pPr algn="l">
              <a:spcBef>
                <a:spcPct val="20000"/>
              </a:spcBef>
            </a:pPr>
            <a:r>
              <a:rPr lang="zh-CN" altLang="en-US" sz="2800" b="1" u="none" dirty="0">
                <a:solidFill>
                  <a:srgbClr val="C00000"/>
                </a:solidFill>
                <a:latin typeface="Times New Roman" panose="02020603050405020304" pitchFamily="18" charset="0"/>
                <a:ea typeface="楷体_GB2312" panose="02010609030101010101" pitchFamily="49" charset="-122"/>
              </a:rPr>
              <a:t>品格很高</a:t>
            </a:r>
            <a:endParaRPr lang="zh-CN" altLang="en-US" sz="2800" b="1" u="none" dirty="0">
              <a:solidFill>
                <a:srgbClr val="C00000"/>
              </a:solidFill>
              <a:latin typeface="Times New Roman" panose="02020603050405020304" pitchFamily="18" charset="0"/>
              <a:ea typeface="楷体_GB2312" panose="02010609030101010101" pitchFamily="49" charset="-122"/>
            </a:endParaRPr>
          </a:p>
        </p:txBody>
      </p:sp>
      <p:sp>
        <p:nvSpPr>
          <p:cNvPr id="93294" name="文本框 93293"/>
          <p:cNvSpPr txBox="1"/>
          <p:nvPr/>
        </p:nvSpPr>
        <p:spPr>
          <a:xfrm>
            <a:off x="7830662" y="2819400"/>
            <a:ext cx="859790" cy="2438400"/>
          </a:xfrm>
          <a:prstGeom prst="rect">
            <a:avLst/>
          </a:prstGeom>
          <a:noFill/>
          <a:ln w="9525">
            <a:noFill/>
          </a:ln>
        </p:spPr>
        <p:txBody>
          <a:bodyPr vert="eaVert" anchor="ctr">
            <a:spAutoFit/>
          </a:bodyPr>
          <a:p>
            <a:pPr algn="l">
              <a:spcBef>
                <a:spcPct val="50000"/>
              </a:spcBef>
            </a:pPr>
            <a:r>
              <a:rPr lang="zh-CN" altLang="en-US" sz="4400" b="1" u="none" dirty="0">
                <a:solidFill>
                  <a:srgbClr val="CC3300"/>
                </a:solidFill>
                <a:latin typeface="Times New Roman" panose="02020603050405020304" pitchFamily="18" charset="0"/>
                <a:ea typeface="楷体_GB2312" panose="02010609030101010101" pitchFamily="49" charset="-122"/>
              </a:rPr>
              <a:t>爱国主义</a:t>
            </a:r>
            <a:endParaRPr lang="zh-CN" altLang="en-US" sz="4400" b="1" u="none" dirty="0">
              <a:solidFill>
                <a:srgbClr val="CC3300"/>
              </a:solidFill>
              <a:latin typeface="Times New Roman" panose="02020603050405020304" pitchFamily="18" charset="0"/>
              <a:ea typeface="楷体_GB2312" panose="02010609030101010101" pitchFamily="49" charset="-122"/>
            </a:endParaRPr>
          </a:p>
        </p:txBody>
      </p:sp>
      <p:sp>
        <p:nvSpPr>
          <p:cNvPr id="93376" name="标题 93375"/>
          <p:cNvSpPr>
            <a:spLocks noGrp="1"/>
          </p:cNvSpPr>
          <p:nvPr>
            <p:ph type="title" idx="4294967295"/>
          </p:nvPr>
        </p:nvSpPr>
        <p:spPr>
          <a:xfrm>
            <a:off x="762000" y="152400"/>
            <a:ext cx="7772400" cy="1143000"/>
          </a:xfrm>
        </p:spPr>
        <p:txBody>
          <a:bodyPr anchor="ctr"/>
          <a:p>
            <a:r>
              <a:rPr lang="zh-CN" altLang="en-US" sz="3200" b="1" dirty="0">
                <a:solidFill>
                  <a:schemeClr val="tx1"/>
                </a:solidFill>
              </a:rPr>
              <a:t>这一段有两问两答，它们分别表现了</a:t>
            </a:r>
            <a:br>
              <a:rPr lang="zh-CN" altLang="en-US" sz="3200" b="1" dirty="0">
                <a:solidFill>
                  <a:schemeClr val="tx1"/>
                </a:solidFill>
              </a:rPr>
            </a:br>
            <a:r>
              <a:rPr lang="zh-CN" altLang="en-US" sz="3200" b="1" dirty="0">
                <a:solidFill>
                  <a:schemeClr val="tx1"/>
                </a:solidFill>
              </a:rPr>
              <a:t>志愿军战士什么品质？请填下表</a:t>
            </a:r>
            <a:endParaRPr lang="zh-CN" altLang="en-US" sz="32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med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270">
                                            <p:txEl>
                                              <p:charRg st="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93270">
                                            <p:txEl>
                                              <p:charRg st="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270">
                                            <p:txEl>
                                              <p:char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2" dur="500"/>
                                        <p:tgtEl>
                                          <p:spTgt spid="93270">
                                            <p:txEl>
                                              <p:char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270">
                                            <p:txEl>
                                              <p:charRg st="10" end="3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7" dur="500"/>
                                        <p:tgtEl>
                                          <p:spTgt spid="93270">
                                            <p:txEl>
                                              <p:charRg st="10" end="3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272">
                                            <p:txEl>
                                              <p:charRg st="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2" dur="500"/>
                                        <p:tgtEl>
                                          <p:spTgt spid="93272">
                                            <p:txEl>
                                              <p:charRg st="0" end="2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273">
                                            <p:txEl>
                                              <p:charRg st="0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7" dur="500"/>
                                        <p:tgtEl>
                                          <p:spTgt spid="93273">
                                            <p:txEl>
                                              <p:charRg st="0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32" dur="500"/>
                                        <p:tgtEl>
                                          <p:spTgt spid="9327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294">
                                            <p:txEl>
                                              <p:charRg st="0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37" dur="500"/>
                                        <p:tgtEl>
                                          <p:spTgt spid="93294">
                                            <p:txEl>
                                              <p:charRg st="0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3270" grpId="0" build="p"/>
      <p:bldP spid="93272" grpId="0" build="p"/>
      <p:bldP spid="93273" grpId="0" build="p"/>
      <p:bldP spid="93275" grpId="0"/>
      <p:bldP spid="93294" grpId="0" build="p"/>
    </p:bld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395288" y="1844675"/>
            <a:ext cx="8476615" cy="283019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3200" b="1" dirty="0">
                <a:solidFill>
                  <a:srgbClr val="C00000"/>
                </a:solidFill>
                <a:latin typeface="Arial" panose="020B0604020202020204" pitchFamily="34" charset="0"/>
              </a:rPr>
              <a:t>松骨峰战斗</a:t>
            </a:r>
            <a:r>
              <a:rPr lang="en-US" altLang="zh-CN" sz="3200" b="1" dirty="0">
                <a:solidFill>
                  <a:srgbClr val="C00000"/>
                </a:solidFill>
                <a:latin typeface="Arial" panose="020B0604020202020204" pitchFamily="34" charset="0"/>
              </a:rPr>
              <a:t>------</a:t>
            </a:r>
            <a:r>
              <a:rPr lang="zh-CN" altLang="en-US" sz="3200" b="1" dirty="0">
                <a:solidFill>
                  <a:srgbClr val="C00000"/>
                </a:solidFill>
                <a:latin typeface="Arial" panose="020B0604020202020204" pitchFamily="34" charset="0"/>
              </a:rPr>
              <a:t>坚强意志</a:t>
            </a:r>
            <a:r>
              <a:rPr lang="en-US" altLang="zh-CN" sz="3200" b="1" dirty="0">
                <a:solidFill>
                  <a:srgbClr val="C00000"/>
                </a:solidFill>
                <a:latin typeface="Arial" panose="020B0604020202020204" pitchFamily="34" charset="0"/>
              </a:rPr>
              <a:t>----</a:t>
            </a:r>
            <a:r>
              <a:rPr lang="zh-CN" altLang="en-US" sz="3200" b="1" dirty="0">
                <a:solidFill>
                  <a:srgbClr val="C00000"/>
                </a:solidFill>
                <a:latin typeface="Arial" panose="020B0604020202020204" pitchFamily="34" charset="0"/>
              </a:rPr>
              <a:t>革命英雄主义 </a:t>
            </a:r>
            <a:endParaRPr lang="zh-CN" altLang="en-US" sz="3200" b="1" dirty="0">
              <a:solidFill>
                <a:srgbClr val="C00000"/>
              </a:solidFill>
              <a:latin typeface="Arial" panose="020B0604020202020204" pitchFamily="34" charset="0"/>
            </a:endParaRPr>
          </a:p>
          <a:p>
            <a:endParaRPr lang="zh-CN" altLang="en-US" sz="3200" b="1" dirty="0">
              <a:solidFill>
                <a:srgbClr val="C00000"/>
              </a:solidFill>
              <a:latin typeface="Arial" panose="020B0604020202020204" pitchFamily="34" charset="0"/>
            </a:endParaRPr>
          </a:p>
          <a:p>
            <a:r>
              <a:rPr lang="zh-CN" altLang="en-US" sz="3200" b="1" dirty="0">
                <a:solidFill>
                  <a:srgbClr val="C00000"/>
                </a:solidFill>
                <a:latin typeface="Arial" panose="020B0604020202020204" pitchFamily="34" charset="0"/>
              </a:rPr>
              <a:t>火中救小孩</a:t>
            </a:r>
            <a:r>
              <a:rPr lang="en-US" altLang="zh-CN" sz="3200" b="1" dirty="0">
                <a:solidFill>
                  <a:srgbClr val="C00000"/>
                </a:solidFill>
                <a:latin typeface="Arial" panose="020B0604020202020204" pitchFamily="34" charset="0"/>
              </a:rPr>
              <a:t>------</a:t>
            </a:r>
            <a:r>
              <a:rPr lang="zh-CN" altLang="en-US" sz="3200" b="1" dirty="0">
                <a:solidFill>
                  <a:srgbClr val="C00000"/>
                </a:solidFill>
                <a:latin typeface="Arial" panose="020B0604020202020204" pitchFamily="34" charset="0"/>
              </a:rPr>
              <a:t>高尚品质</a:t>
            </a:r>
            <a:r>
              <a:rPr lang="en-US" altLang="zh-CN" sz="3200" b="1" dirty="0">
                <a:solidFill>
                  <a:srgbClr val="C00000"/>
                </a:solidFill>
                <a:latin typeface="Arial" panose="020B0604020202020204" pitchFamily="34" charset="0"/>
              </a:rPr>
              <a:t>----</a:t>
            </a:r>
            <a:r>
              <a:rPr lang="zh-CN" altLang="en-US" sz="3200" b="1" dirty="0">
                <a:solidFill>
                  <a:srgbClr val="C00000"/>
                </a:solidFill>
                <a:latin typeface="Arial" panose="020B0604020202020204" pitchFamily="34" charset="0"/>
              </a:rPr>
              <a:t>国际主义精神 </a:t>
            </a:r>
            <a:endParaRPr lang="zh-CN" altLang="en-US" sz="3200" b="1" dirty="0">
              <a:solidFill>
                <a:srgbClr val="C00000"/>
              </a:solidFill>
              <a:latin typeface="Arial" panose="020B0604020202020204" pitchFamily="34" charset="0"/>
            </a:endParaRPr>
          </a:p>
          <a:p>
            <a:endParaRPr lang="zh-CN" altLang="en-US" sz="3200" b="1" dirty="0">
              <a:solidFill>
                <a:srgbClr val="C00000"/>
              </a:solidFill>
              <a:latin typeface="Arial" panose="020B0604020202020204" pitchFamily="34" charset="0"/>
            </a:endParaRPr>
          </a:p>
          <a:p>
            <a:r>
              <a:rPr lang="zh-CN" altLang="en-US" sz="3200" b="1" dirty="0">
                <a:solidFill>
                  <a:srgbClr val="C00000"/>
                </a:solidFill>
                <a:latin typeface="Arial" panose="020B0604020202020204" pitchFamily="34" charset="0"/>
              </a:rPr>
              <a:t>防空洞谈话</a:t>
            </a:r>
            <a:r>
              <a:rPr lang="en-US" altLang="zh-CN" sz="3200" b="1" dirty="0">
                <a:solidFill>
                  <a:srgbClr val="C00000"/>
                </a:solidFill>
                <a:latin typeface="Arial" panose="020B0604020202020204" pitchFamily="34" charset="0"/>
              </a:rPr>
              <a:t>------</a:t>
            </a:r>
            <a:r>
              <a:rPr lang="zh-CN" altLang="en-US" sz="3200" b="1" dirty="0">
                <a:solidFill>
                  <a:srgbClr val="C00000"/>
                </a:solidFill>
                <a:latin typeface="Arial" panose="020B0604020202020204" pitchFamily="34" charset="0"/>
              </a:rPr>
              <a:t>气质胸怀</a:t>
            </a:r>
            <a:r>
              <a:rPr lang="en-US" altLang="zh-CN" sz="3200" b="1" dirty="0">
                <a:solidFill>
                  <a:srgbClr val="C00000"/>
                </a:solidFill>
                <a:latin typeface="Arial" panose="020B0604020202020204" pitchFamily="34" charset="0"/>
              </a:rPr>
              <a:t>----</a:t>
            </a:r>
            <a:r>
              <a:rPr lang="zh-CN" altLang="en-US" sz="3200" b="1" dirty="0">
                <a:solidFill>
                  <a:srgbClr val="C00000"/>
                </a:solidFill>
                <a:latin typeface="Arial" panose="020B0604020202020204" pitchFamily="34" charset="0"/>
              </a:rPr>
              <a:t>爱国主义品质精神</a:t>
            </a:r>
            <a:endParaRPr lang="zh-CN" altLang="en-US" sz="3200" b="1" dirty="0">
              <a:solidFill>
                <a:srgbClr val="C00000"/>
              </a:solidFill>
              <a:latin typeface="Arial" panose="020B0604020202020204" pitchFamily="34" charset="0"/>
            </a:endParaRPr>
          </a:p>
          <a:p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35843" name="TextBox 2"/>
          <p:cNvSpPr txBox="1"/>
          <p:nvPr/>
        </p:nvSpPr>
        <p:spPr>
          <a:xfrm>
            <a:off x="395605" y="581660"/>
            <a:ext cx="7903845" cy="70675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r>
              <a:rPr lang="zh-CN" altLang="en-US" sz="4000" b="1" dirty="0">
                <a:solidFill>
                  <a:srgbClr val="0000CC"/>
                </a:solidFill>
                <a:latin typeface="Arial" panose="020B0604020202020204" pitchFamily="34" charset="0"/>
              </a:rPr>
              <a:t>小结：志愿军战士是最可爱的人</a:t>
            </a:r>
            <a:endParaRPr lang="zh-CN" altLang="en-US" sz="4000" b="1" dirty="0">
              <a:solidFill>
                <a:srgbClr val="0000CC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charRg st="0" end="2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charRg st="27" end="5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charRg st="54" end="8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94210" name="文本框 94209"/>
          <p:cNvSpPr txBox="1"/>
          <p:nvPr/>
        </p:nvSpPr>
        <p:spPr>
          <a:xfrm>
            <a:off x="914400" y="457200"/>
            <a:ext cx="7315200" cy="10064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endParaRPr lang="en-US" altLang="zh-CN" sz="6000" b="1" u="none">
              <a:solidFill>
                <a:srgbClr val="66FF66"/>
              </a:solidFill>
              <a:latin typeface="华文彩云" panose="02010800040101010101" pitchFamily="2" charset="-122"/>
              <a:ea typeface="华文彩云" panose="02010800040101010101" pitchFamily="2" charset="-122"/>
            </a:endParaRPr>
          </a:p>
        </p:txBody>
      </p:sp>
      <p:pic>
        <p:nvPicPr>
          <p:cNvPr id="94222" name="图片 94221" descr="志愿军受到首都人民热烈欢迎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028700" y="1828800"/>
            <a:ext cx="7086600" cy="378301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94223" name="文本框 94222"/>
          <p:cNvSpPr txBox="1"/>
          <p:nvPr/>
        </p:nvSpPr>
        <p:spPr>
          <a:xfrm>
            <a:off x="1295400" y="2057400"/>
            <a:ext cx="4114800" cy="5191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2800" u="none" dirty="0">
                <a:solidFill>
                  <a:srgbClr val="FF3300"/>
                </a:solidFill>
                <a:latin typeface="Times New Roman" panose="02020603050405020304" pitchFamily="18" charset="0"/>
                <a:ea typeface="楷体_GB2312" panose="02010609030101010101" pitchFamily="49" charset="-122"/>
              </a:rPr>
              <a:t>首都人民欢迎志愿军回国</a:t>
            </a:r>
            <a:endParaRPr lang="zh-CN" altLang="en-US" sz="2800" u="none" dirty="0">
              <a:solidFill>
                <a:srgbClr val="FF3300"/>
              </a:solidFill>
              <a:latin typeface="Times New Roman" panose="02020603050405020304" pitchFamily="18" charset="0"/>
              <a:ea typeface="楷体_GB2312" panose="02010609030101010101" pitchFamily="49" charset="-122"/>
            </a:endParaRPr>
          </a:p>
        </p:txBody>
      </p:sp>
      <p:sp>
        <p:nvSpPr>
          <p:cNvPr id="94224" name="标题 94223"/>
          <p:cNvSpPr>
            <a:spLocks noGrp="1"/>
          </p:cNvSpPr>
          <p:nvPr>
            <p:ph type="title" idx="4294967295"/>
          </p:nvPr>
        </p:nvSpPr>
        <p:spPr/>
        <p:txBody>
          <a:bodyPr anchor="ctr"/>
          <a:p>
            <a:r>
              <a:rPr lang="zh-CN" altLang="en-US" sz="6000" b="1" dirty="0">
                <a:solidFill>
                  <a:srgbClr val="66FF66"/>
                </a:solidFill>
                <a:latin typeface="华文彩云" panose="02010800040101010101" pitchFamily="2" charset="-122"/>
                <a:ea typeface="华文彩云" panose="02010800040101010101" pitchFamily="2" charset="-122"/>
              </a:rPr>
              <a:t>阅读结尾两段</a:t>
            </a:r>
            <a:endParaRPr lang="zh-CN" altLang="en-US" dirty="0"/>
          </a:p>
        </p:txBody>
      </p:sp>
    </p:spTree>
  </p:cSld>
  <p:clrMapOvr>
    <a:masterClrMapping/>
  </p:clrMapOvr>
  <p:transition spd="med">
    <p:random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pic>
        <p:nvPicPr>
          <p:cNvPr id="9218" name="Picture 4" descr="图片2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9219" name="Picture 2" descr="美军把战火烧到鸭绿江边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7088" y="333375"/>
            <a:ext cx="6997700" cy="5486400"/>
          </a:xfrm>
          <a:prstGeom prst="rect">
            <a:avLst/>
          </a:prstGeom>
          <a:noFill/>
          <a:ln w="9525" cap="flat" cmpd="sng">
            <a:solidFill>
              <a:srgbClr val="FFCC00"/>
            </a:solidFill>
            <a:prstDash val="solid"/>
            <a:miter/>
            <a:headEnd type="none" w="med" len="med"/>
            <a:tailEnd type="none" w="med" len="med"/>
          </a:ln>
        </p:spPr>
      </p:pic>
      <p:sp>
        <p:nvSpPr>
          <p:cNvPr id="9220" name="Rectangle 3"/>
          <p:cNvSpPr/>
          <p:nvPr/>
        </p:nvSpPr>
        <p:spPr>
          <a:xfrm>
            <a:off x="1476375" y="5949950"/>
            <a:ext cx="5905500" cy="641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FontTx/>
              <a:buNone/>
            </a:pPr>
            <a:r>
              <a:rPr lang="zh-CN" altLang="en-US" sz="3600" b="1" dirty="0">
                <a:latin typeface="Verdana" panose="020B0604030504040204" pitchFamily="34" charset="0"/>
                <a:ea typeface="华文中宋" panose="02010600040101010101" pitchFamily="2" charset="-122"/>
              </a:rPr>
              <a:t>美军把战火烧到鸭绿江边</a:t>
            </a:r>
            <a:endParaRPr lang="zh-CN" altLang="en-US" sz="3600" b="1" dirty="0">
              <a:latin typeface="Verdana" panose="020B0604030504040204" pitchFamily="34" charset="0"/>
              <a:ea typeface="华文中宋" panose="02010600040101010101" pitchFamily="2" charset="-122"/>
            </a:endParaRPr>
          </a:p>
        </p:txBody>
      </p:sp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99346" name="椭圆形标注 99345"/>
          <p:cNvSpPr/>
          <p:nvPr/>
        </p:nvSpPr>
        <p:spPr>
          <a:xfrm>
            <a:off x="5334000" y="228600"/>
            <a:ext cx="1676400" cy="1219200"/>
          </a:xfrm>
          <a:prstGeom prst="wedgeEllipseCallout">
            <a:avLst>
              <a:gd name="adj1" fmla="val -78407"/>
              <a:gd name="adj2" fmla="val 105208"/>
            </a:avLst>
          </a:prstGeom>
          <a:solidFill>
            <a:srgbClr val="FFFFCC"/>
          </a:solidFill>
          <a:ln w="38100" cap="flat" cmpd="sng">
            <a:solidFill>
              <a:schemeClr val="hlink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p>
            <a:r>
              <a:rPr lang="en-US" altLang="zh-CN" sz="4800" u="none" err="1">
                <a:solidFill>
                  <a:srgbClr val="FF3300"/>
                </a:solidFill>
                <a:latin typeface="Times New Roman" panose="02020603050405020304" pitchFamily="18" charset="0"/>
                <a:ea typeface="楷体_GB2312" panose="02010609030101010101" pitchFamily="49" charset="-122"/>
              </a:rPr>
              <a:t>pá</a:t>
            </a:r>
            <a:endParaRPr lang="en-US" altLang="zh-CN" sz="4800" u="none">
              <a:solidFill>
                <a:srgbClr val="FF3300"/>
              </a:solidFill>
              <a:latin typeface="Times New Roman" panose="02020603050405020304" pitchFamily="18" charset="0"/>
              <a:ea typeface="楷体_GB2312" panose="02010609030101010101" pitchFamily="49" charset="-122"/>
            </a:endParaRPr>
          </a:p>
        </p:txBody>
      </p:sp>
      <p:sp>
        <p:nvSpPr>
          <p:cNvPr id="99345" name="标题 99344"/>
          <p:cNvSpPr>
            <a:spLocks noGrp="1"/>
          </p:cNvSpPr>
          <p:nvPr>
            <p:ph type="title" idx="4294967295"/>
          </p:nvPr>
        </p:nvSpPr>
        <p:spPr/>
        <p:txBody>
          <a:bodyPr anchor="ctr"/>
          <a:p>
            <a:pPr algn="l"/>
            <a:r>
              <a:rPr lang="zh-CN" altLang="en-US" sz="4800" b="1" dirty="0">
                <a:solidFill>
                  <a:srgbClr val="66FF66"/>
                </a:solidFill>
                <a:ea typeface="华文彩云" panose="02010800040101010101" pitchFamily="2" charset="-122"/>
              </a:rPr>
              <a:t>朗读：</a:t>
            </a:r>
            <a:endParaRPr lang="zh-CN" altLang="en-US" dirty="0"/>
          </a:p>
        </p:txBody>
      </p:sp>
      <p:sp>
        <p:nvSpPr>
          <p:cNvPr id="99330" name="文本框 99329"/>
          <p:cNvSpPr txBox="1"/>
          <p:nvPr/>
        </p:nvSpPr>
        <p:spPr>
          <a:xfrm>
            <a:off x="685800" y="5613400"/>
            <a:ext cx="6400800" cy="70675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algn="l">
              <a:spcBef>
                <a:spcPct val="50000"/>
              </a:spcBef>
            </a:pPr>
            <a:r>
              <a:rPr lang="zh-CN" altLang="en-US" sz="4000" b="1" u="none" dirty="0">
                <a:solidFill>
                  <a:srgbClr val="C00000"/>
                </a:solidFill>
                <a:latin typeface="Times New Roman" panose="02020603050405020304" pitchFamily="18" charset="0"/>
              </a:rPr>
              <a:t>六个“你”各指什么人？</a:t>
            </a:r>
            <a:endParaRPr lang="zh-CN" altLang="en-US" sz="4000" b="1" u="none" dirty="0">
              <a:solidFill>
                <a:srgbClr val="C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99335" name="文本框 99334"/>
          <p:cNvSpPr txBox="1"/>
          <p:nvPr/>
        </p:nvSpPr>
        <p:spPr>
          <a:xfrm>
            <a:off x="381000" y="700088"/>
            <a:ext cx="4191000" cy="5492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l">
              <a:spcBef>
                <a:spcPct val="50000"/>
              </a:spcBef>
            </a:pPr>
            <a:r>
              <a:rPr lang="zh-CN" altLang="en-US" sz="3000" u="none" dirty="0">
                <a:solidFill>
                  <a:srgbClr val="66FF66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　　</a:t>
            </a:r>
            <a:endParaRPr lang="zh-CN" altLang="en-US" sz="3000" u="none" dirty="0">
              <a:solidFill>
                <a:srgbClr val="66FF66"/>
              </a:solidFill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  <p:sp>
        <p:nvSpPr>
          <p:cNvPr id="99336" name="文本框 99335"/>
          <p:cNvSpPr txBox="1"/>
          <p:nvPr/>
        </p:nvSpPr>
        <p:spPr>
          <a:xfrm>
            <a:off x="0" y="792480"/>
            <a:ext cx="2286000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endParaRPr lang="zh-CN" altLang="en-US" u="none" dirty="0">
              <a:latin typeface="Times New Roman" panose="02020603050405020304" pitchFamily="18" charset="0"/>
            </a:endParaRPr>
          </a:p>
        </p:txBody>
      </p:sp>
      <p:sp>
        <p:nvSpPr>
          <p:cNvPr id="99338" name="椭圆形标注 99337"/>
          <p:cNvSpPr/>
          <p:nvPr/>
        </p:nvSpPr>
        <p:spPr>
          <a:xfrm>
            <a:off x="3657600" y="228600"/>
            <a:ext cx="1828800" cy="914400"/>
          </a:xfrm>
          <a:prstGeom prst="wedgeEllipseCallout">
            <a:avLst>
              <a:gd name="adj1" fmla="val -5727"/>
              <a:gd name="adj2" fmla="val 105384"/>
            </a:avLst>
          </a:prstGeom>
          <a:solidFill>
            <a:schemeClr val="hlink"/>
          </a:solidFill>
          <a:ln w="38100" cap="flat" cmpd="sng">
            <a:solidFill>
              <a:schemeClr val="accent1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p>
            <a:r>
              <a:rPr lang="zh-CN" altLang="en-US" sz="3600" u="none" dirty="0">
                <a:solidFill>
                  <a:schemeClr val="accent2"/>
                </a:solidFill>
                <a:latin typeface="Times New Roman" panose="02020603050405020304" pitchFamily="18" charset="0"/>
                <a:ea typeface="楷体_GB2312" panose="02010609030101010101" pitchFamily="49" charset="-122"/>
              </a:rPr>
              <a:t>工人</a:t>
            </a:r>
            <a:endParaRPr lang="zh-CN" altLang="en-US" sz="3600" u="none" dirty="0">
              <a:solidFill>
                <a:schemeClr val="accent2"/>
              </a:solidFill>
              <a:latin typeface="Times New Roman" panose="02020603050405020304" pitchFamily="18" charset="0"/>
              <a:ea typeface="楷体_GB2312" panose="02010609030101010101" pitchFamily="49" charset="-122"/>
            </a:endParaRPr>
          </a:p>
        </p:txBody>
      </p:sp>
      <p:sp>
        <p:nvSpPr>
          <p:cNvPr id="99339" name="椭圆形标注 99338"/>
          <p:cNvSpPr/>
          <p:nvPr/>
        </p:nvSpPr>
        <p:spPr>
          <a:xfrm>
            <a:off x="1828800" y="228600"/>
            <a:ext cx="1828800" cy="914400"/>
          </a:xfrm>
          <a:prstGeom prst="wedgeEllipseCallout">
            <a:avLst>
              <a:gd name="adj1" fmla="val 28731"/>
              <a:gd name="adj2" fmla="val 162847"/>
            </a:avLst>
          </a:prstGeom>
          <a:solidFill>
            <a:schemeClr val="hlink"/>
          </a:solidFill>
          <a:ln w="38100" cap="flat" cmpd="sng">
            <a:solidFill>
              <a:schemeClr val="accent1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p>
            <a:r>
              <a:rPr lang="zh-CN" altLang="en-US" sz="3600" u="none" dirty="0">
                <a:solidFill>
                  <a:schemeClr val="accent2"/>
                </a:solidFill>
                <a:latin typeface="Times New Roman" panose="02020603050405020304" pitchFamily="18" charset="0"/>
                <a:ea typeface="楷体_GB2312" panose="02010609030101010101" pitchFamily="49" charset="-122"/>
              </a:rPr>
              <a:t>农民</a:t>
            </a:r>
            <a:endParaRPr lang="zh-CN" altLang="en-US" sz="3600" u="none" dirty="0">
              <a:solidFill>
                <a:schemeClr val="accent2"/>
              </a:solidFill>
              <a:latin typeface="Times New Roman" panose="02020603050405020304" pitchFamily="18" charset="0"/>
              <a:ea typeface="楷体_GB2312" panose="02010609030101010101" pitchFamily="49" charset="-122"/>
            </a:endParaRPr>
          </a:p>
        </p:txBody>
      </p:sp>
      <p:sp>
        <p:nvSpPr>
          <p:cNvPr id="99340" name="椭圆形标注 99339"/>
          <p:cNvSpPr/>
          <p:nvPr/>
        </p:nvSpPr>
        <p:spPr>
          <a:xfrm>
            <a:off x="7086600" y="228600"/>
            <a:ext cx="1828800" cy="914400"/>
          </a:xfrm>
          <a:prstGeom prst="wedgeEllipseCallout">
            <a:avLst>
              <a:gd name="adj1" fmla="val 27778"/>
              <a:gd name="adj2" fmla="val 157120"/>
            </a:avLst>
          </a:prstGeom>
          <a:solidFill>
            <a:schemeClr val="hlink"/>
          </a:solidFill>
          <a:ln w="38100" cap="flat" cmpd="sng">
            <a:solidFill>
              <a:schemeClr val="accent1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p>
            <a:r>
              <a:rPr lang="zh-CN" altLang="en-US" sz="3600" u="none" dirty="0">
                <a:solidFill>
                  <a:schemeClr val="accent2"/>
                </a:solidFill>
                <a:latin typeface="Times New Roman" panose="02020603050405020304" pitchFamily="18" charset="0"/>
                <a:ea typeface="楷体_GB2312" panose="02010609030101010101" pitchFamily="49" charset="-122"/>
              </a:rPr>
              <a:t>学生</a:t>
            </a:r>
            <a:endParaRPr lang="zh-CN" altLang="en-US" sz="3600" u="none" dirty="0">
              <a:solidFill>
                <a:schemeClr val="accent2"/>
              </a:solidFill>
              <a:latin typeface="Times New Roman" panose="02020603050405020304" pitchFamily="18" charset="0"/>
              <a:ea typeface="楷体_GB2312" panose="02010609030101010101" pitchFamily="49" charset="-122"/>
            </a:endParaRPr>
          </a:p>
        </p:txBody>
      </p:sp>
      <p:sp>
        <p:nvSpPr>
          <p:cNvPr id="99341" name="椭圆形标注 99340"/>
          <p:cNvSpPr/>
          <p:nvPr/>
        </p:nvSpPr>
        <p:spPr>
          <a:xfrm>
            <a:off x="7086600" y="4953000"/>
            <a:ext cx="1828800" cy="914400"/>
          </a:xfrm>
          <a:prstGeom prst="wedgeEllipseCallout">
            <a:avLst>
              <a:gd name="adj1" fmla="val 12847"/>
              <a:gd name="adj2" fmla="val -242708"/>
            </a:avLst>
          </a:prstGeom>
          <a:solidFill>
            <a:schemeClr val="hlink"/>
          </a:solidFill>
          <a:ln w="38100" cap="flat" cmpd="sng">
            <a:solidFill>
              <a:schemeClr val="accent1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p>
            <a:r>
              <a:rPr lang="zh-CN" altLang="en-US" sz="3600" u="none" dirty="0">
                <a:solidFill>
                  <a:schemeClr val="accent2"/>
                </a:solidFill>
                <a:latin typeface="Times New Roman" panose="02020603050405020304" pitchFamily="18" charset="0"/>
                <a:ea typeface="楷体_GB2312" panose="02010609030101010101" pitchFamily="49" charset="-122"/>
              </a:rPr>
              <a:t>干部</a:t>
            </a:r>
            <a:endParaRPr lang="zh-CN" altLang="en-US" sz="3600" u="none" dirty="0">
              <a:solidFill>
                <a:schemeClr val="accent2"/>
              </a:solidFill>
              <a:latin typeface="Times New Roman" panose="02020603050405020304" pitchFamily="18" charset="0"/>
              <a:ea typeface="楷体_GB2312" panose="02010609030101010101" pitchFamily="49" charset="-122"/>
            </a:endParaRPr>
          </a:p>
        </p:txBody>
      </p:sp>
      <p:sp>
        <p:nvSpPr>
          <p:cNvPr id="99342" name="椭圆形标注 99341"/>
          <p:cNvSpPr/>
          <p:nvPr/>
        </p:nvSpPr>
        <p:spPr>
          <a:xfrm>
            <a:off x="5029200" y="4953000"/>
            <a:ext cx="1828800" cy="914400"/>
          </a:xfrm>
          <a:prstGeom prst="wedgeEllipseCallout">
            <a:avLst>
              <a:gd name="adj1" fmla="val 59551"/>
              <a:gd name="adj2" fmla="val -204690"/>
            </a:avLst>
          </a:prstGeom>
          <a:solidFill>
            <a:schemeClr val="hlink"/>
          </a:solidFill>
          <a:ln w="38100" cap="flat" cmpd="sng">
            <a:solidFill>
              <a:schemeClr val="accent1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p>
            <a:r>
              <a:rPr lang="zh-CN" altLang="en-US" sz="3600" u="none" dirty="0">
                <a:solidFill>
                  <a:schemeClr val="accent2"/>
                </a:solidFill>
                <a:latin typeface="Times New Roman" panose="02020603050405020304" pitchFamily="18" charset="0"/>
                <a:ea typeface="楷体_GB2312" panose="02010609030101010101" pitchFamily="49" charset="-122"/>
              </a:rPr>
              <a:t>父母</a:t>
            </a:r>
            <a:endParaRPr lang="zh-CN" altLang="en-US" sz="3600" u="none" dirty="0">
              <a:solidFill>
                <a:schemeClr val="accent2"/>
              </a:solidFill>
              <a:latin typeface="Times New Roman" panose="02020603050405020304" pitchFamily="18" charset="0"/>
              <a:ea typeface="楷体_GB2312" panose="02010609030101010101" pitchFamily="49" charset="-122"/>
            </a:endParaRPr>
          </a:p>
        </p:txBody>
      </p:sp>
      <p:sp>
        <p:nvSpPr>
          <p:cNvPr id="99343" name="椭圆形标注 99342"/>
          <p:cNvSpPr/>
          <p:nvPr/>
        </p:nvSpPr>
        <p:spPr>
          <a:xfrm>
            <a:off x="2438400" y="4648200"/>
            <a:ext cx="2057400" cy="1371600"/>
          </a:xfrm>
          <a:prstGeom prst="wedgeEllipseCallout">
            <a:avLst>
              <a:gd name="adj1" fmla="val 23995"/>
              <a:gd name="adj2" fmla="val -96644"/>
            </a:avLst>
          </a:prstGeom>
          <a:solidFill>
            <a:schemeClr val="hlink"/>
          </a:solidFill>
          <a:ln w="38100" cap="flat" cmpd="sng">
            <a:solidFill>
              <a:schemeClr val="accent1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p>
            <a:r>
              <a:rPr lang="zh-CN" altLang="en-US" sz="3200" u="none" dirty="0">
                <a:solidFill>
                  <a:schemeClr val="accent2"/>
                </a:solidFill>
                <a:latin typeface="Times New Roman" panose="02020603050405020304" pitchFamily="18" charset="0"/>
                <a:ea typeface="楷体_GB2312" panose="02010609030101010101" pitchFamily="49" charset="-122"/>
              </a:rPr>
              <a:t>夫妻或情侣</a:t>
            </a:r>
            <a:endParaRPr lang="zh-CN" altLang="en-US" sz="3200" u="none" dirty="0">
              <a:solidFill>
                <a:schemeClr val="accent2"/>
              </a:solidFill>
              <a:latin typeface="Times New Roman" panose="02020603050405020304" pitchFamily="18" charset="0"/>
              <a:ea typeface="楷体_GB2312" panose="02010609030101010101" pitchFamily="49" charset="-122"/>
            </a:endParaRPr>
          </a:p>
        </p:txBody>
      </p:sp>
      <p:sp>
        <p:nvSpPr>
          <p:cNvPr id="99344" name="文本框 99343"/>
          <p:cNvSpPr txBox="1"/>
          <p:nvPr/>
        </p:nvSpPr>
        <p:spPr>
          <a:xfrm>
            <a:off x="304800" y="1660525"/>
            <a:ext cx="8610600" cy="33229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l">
              <a:spcBef>
                <a:spcPct val="50000"/>
              </a:spcBef>
            </a:pPr>
            <a:r>
              <a:rPr lang="zh-CN" altLang="en-US" sz="3000" b="1" u="none" dirty="0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　　亲爱的朋友们，当</a:t>
            </a:r>
            <a:r>
              <a:rPr lang="zh-CN" altLang="en-US" sz="3000" b="1" u="none" dirty="0">
                <a:solidFill>
                  <a:srgbClr val="FF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你</a:t>
            </a:r>
            <a:r>
              <a:rPr lang="zh-CN" altLang="en-US" sz="3000" b="1" u="none" dirty="0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坐上早晨第一列电车驰向工厂的时候，当</a:t>
            </a:r>
            <a:r>
              <a:rPr lang="zh-CN" altLang="en-US" sz="3000" b="1" u="none" dirty="0">
                <a:solidFill>
                  <a:srgbClr val="FF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你</a:t>
            </a:r>
            <a:r>
              <a:rPr lang="zh-CN" altLang="en-US" sz="3000" b="1" u="none" dirty="0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扛上犁耙走向田野的时候，当</a:t>
            </a:r>
            <a:r>
              <a:rPr lang="zh-CN" altLang="en-US" sz="3000" b="1" u="none" dirty="0">
                <a:solidFill>
                  <a:srgbClr val="FF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你</a:t>
            </a:r>
            <a:r>
              <a:rPr lang="zh-CN" altLang="en-US" sz="3000" b="1" u="none" dirty="0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喝完一杯豆浆、提着书包走向学校的时候，当</a:t>
            </a:r>
            <a:r>
              <a:rPr lang="zh-CN" altLang="en-US" sz="3000" b="1" u="none" dirty="0">
                <a:solidFill>
                  <a:srgbClr val="FF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你</a:t>
            </a:r>
            <a:r>
              <a:rPr lang="zh-CN" altLang="en-US" sz="3000" b="1" u="none" dirty="0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坐到办公桌前开始这一天工作的时候，当</a:t>
            </a:r>
            <a:r>
              <a:rPr lang="zh-CN" altLang="en-US" sz="3000" b="1" u="none" dirty="0">
                <a:solidFill>
                  <a:srgbClr val="FF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你</a:t>
            </a:r>
            <a:r>
              <a:rPr lang="zh-CN" altLang="en-US" sz="3000" b="1" u="none" dirty="0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往孩子口里塞苹果的时候，当</a:t>
            </a:r>
            <a:r>
              <a:rPr lang="zh-CN" altLang="en-US" sz="3000" b="1" u="none" dirty="0">
                <a:solidFill>
                  <a:srgbClr val="FF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你</a:t>
            </a:r>
            <a:r>
              <a:rPr lang="zh-CN" altLang="en-US" sz="3000" b="1" u="none" dirty="0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和爱人一起散步的时候</a:t>
            </a:r>
            <a:r>
              <a:rPr lang="zh-CN" altLang="en-US" sz="3000" b="1" u="none" dirty="0">
                <a:solidFill>
                  <a:schemeClr val="tx1"/>
                </a:solidFill>
                <a:latin typeface="Times New Roman" panose="02020603050405020304" pitchFamily="18" charset="0"/>
                <a:ea typeface="楷体_GB2312" panose="02010609030101010101" pitchFamily="49" charset="-122"/>
              </a:rPr>
              <a:t>……</a:t>
            </a:r>
            <a:r>
              <a:rPr lang="zh-CN" altLang="en-US" sz="3000" b="1" u="none" dirty="0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朋友，你是否意识到你是在幸福之中呢？请你意识到这是一种幸福吧</a:t>
            </a:r>
            <a:r>
              <a:rPr lang="zh-CN" altLang="en-US" sz="3000" b="1" u="none" dirty="0">
                <a:solidFill>
                  <a:schemeClr val="tx1"/>
                </a:solidFill>
                <a:latin typeface="Times New Roman" panose="02020603050405020304" pitchFamily="18" charset="0"/>
                <a:ea typeface="楷体_GB2312" panose="02010609030101010101" pitchFamily="49" charset="-122"/>
              </a:rPr>
              <a:t>……</a:t>
            </a:r>
            <a:r>
              <a:rPr lang="zh-CN" altLang="en-US" sz="3000" b="1" u="none" dirty="0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他们确实是我们最可爱的人！ </a:t>
            </a:r>
            <a:endParaRPr lang="zh-CN" altLang="en-US" sz="3000" b="1" u="none" dirty="0">
              <a:solidFill>
                <a:schemeClr val="tx1"/>
              </a:solidFill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</p:spTree>
  </p:cSld>
  <p:clrMapOvr>
    <a:masterClrMapping/>
  </p:clrMapOvr>
  <p:transition spd="med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9934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93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93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99335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996600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993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93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99330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996600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3" dur="500"/>
                                        <p:tgtEl>
                                          <p:spTgt spid="9933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8" dur="500"/>
                                        <p:tgtEl>
                                          <p:spTgt spid="9933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33" dur="500"/>
                                        <p:tgtEl>
                                          <p:spTgt spid="9934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38" dur="500"/>
                                        <p:tgtEl>
                                          <p:spTgt spid="9934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43" dur="500"/>
                                        <p:tgtEl>
                                          <p:spTgt spid="9934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48" dur="500"/>
                                        <p:tgtEl>
                                          <p:spTgt spid="9934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9346" grpId="0" bldLvl="0" animBg="1"/>
      <p:bldP spid="99330" grpId="0"/>
      <p:bldP spid="99335" grpId="0"/>
      <p:bldP spid="99338" grpId="0" bldLvl="0" animBg="1"/>
      <p:bldP spid="99339" grpId="0" bldLvl="0" animBg="1"/>
      <p:bldP spid="99340" grpId="0" bldLvl="0" animBg="1"/>
      <p:bldP spid="99341" grpId="0" bldLvl="0" animBg="1"/>
      <p:bldP spid="99342" grpId="0" bldLvl="0" animBg="1"/>
      <p:bldP spid="99343" grpId="0" bldLvl="0" animBg="1"/>
    </p:bld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80226" name="标题 180225"/>
          <p:cNvSpPr>
            <a:spLocks noGrp="1"/>
          </p:cNvSpPr>
          <p:nvPr>
            <p:ph type="title"/>
          </p:nvPr>
        </p:nvSpPr>
        <p:spPr/>
        <p:txBody>
          <a:bodyPr anchor="ctr"/>
          <a:p>
            <a:r>
              <a:rPr lang="zh-CN" altLang="en-US" b="1" dirty="0">
                <a:solidFill>
                  <a:schemeClr val="tx1"/>
                </a:solidFill>
              </a:rPr>
              <a:t>为什么用第二人称“你”？</a:t>
            </a:r>
            <a:endParaRPr lang="zh-CN" altLang="en-US" b="1" dirty="0">
              <a:solidFill>
                <a:schemeClr val="tx1"/>
              </a:solidFill>
            </a:endParaRPr>
          </a:p>
        </p:txBody>
      </p:sp>
      <p:sp>
        <p:nvSpPr>
          <p:cNvPr id="180227" name="文本占位符 180226"/>
          <p:cNvSpPr>
            <a:spLocks noGrp="1"/>
          </p:cNvSpPr>
          <p:nvPr>
            <p:ph type="body" idx="1"/>
          </p:nvPr>
        </p:nvSpPr>
        <p:spPr>
          <a:xfrm>
            <a:off x="457200" y="1272540"/>
            <a:ext cx="8229600" cy="2037080"/>
          </a:xfrm>
        </p:spPr>
        <p:txBody>
          <a:bodyPr/>
          <a:p>
            <a:r>
              <a:rPr lang="zh-CN" altLang="en-US" sz="4000" b="1" dirty="0">
                <a:solidFill>
                  <a:srgbClr val="C00000"/>
                </a:solidFill>
                <a:ea typeface="楷体_GB2312" panose="02010609030101010101" pitchFamily="49" charset="-122"/>
              </a:rPr>
              <a:t>用第二人称，犹如同读者面对面交谈，使读者感到亲切，易于接受，易于引起共鸣。</a:t>
            </a:r>
            <a:endParaRPr lang="zh-CN" altLang="en-US" sz="4000" b="1" dirty="0">
              <a:solidFill>
                <a:srgbClr val="C00000"/>
              </a:solidFill>
              <a:ea typeface="楷体_GB2312" panose="02010609030101010101" pitchFamily="49" charset="-122"/>
            </a:endParaRPr>
          </a:p>
        </p:txBody>
      </p:sp>
      <p:sp>
        <p:nvSpPr>
          <p:cNvPr id="98313" name="标题 98312"/>
          <p:cNvSpPr>
            <a:spLocks noGrp="1"/>
          </p:cNvSpPr>
          <p:nvPr/>
        </p:nvSpPr>
        <p:spPr>
          <a:xfrm>
            <a:off x="457200" y="3309620"/>
            <a:ext cx="832866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>
            <a:lvl1pPr marL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4400" b="0" i="0" u="none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3600" b="1" dirty="0">
                <a:solidFill>
                  <a:schemeClr val="tx1"/>
                </a:solidFill>
              </a:rPr>
              <a:t>六个“当你</a:t>
            </a:r>
            <a:r>
              <a:rPr lang="zh-CN" altLang="en-US" sz="3600" b="1" dirty="0">
                <a:solidFill>
                  <a:schemeClr val="tx1"/>
                </a:solidFill>
                <a:latin typeface="Times New Roman" panose="02020603050405020304" pitchFamily="18" charset="0"/>
              </a:rPr>
              <a:t>……</a:t>
            </a:r>
            <a:r>
              <a:rPr lang="zh-CN" altLang="en-US" sz="3600" b="1" dirty="0">
                <a:solidFill>
                  <a:schemeClr val="tx1"/>
                </a:solidFill>
              </a:rPr>
              <a:t>”运用什么修辞手法？</a:t>
            </a:r>
            <a:endParaRPr lang="zh-CN" altLang="en-US" sz="3600" b="1" dirty="0">
              <a:solidFill>
                <a:schemeClr val="tx1"/>
              </a:solidFill>
            </a:endParaRPr>
          </a:p>
        </p:txBody>
      </p:sp>
      <p:sp>
        <p:nvSpPr>
          <p:cNvPr id="98307" name="文本框 98306"/>
          <p:cNvSpPr txBox="1"/>
          <p:nvPr/>
        </p:nvSpPr>
        <p:spPr>
          <a:xfrm>
            <a:off x="457200" y="4253230"/>
            <a:ext cx="6781800" cy="82994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l">
              <a:spcBef>
                <a:spcPct val="50000"/>
              </a:spcBef>
            </a:pPr>
            <a:r>
              <a:rPr lang="zh-CN" altLang="en-US" sz="4800" b="1" u="none" dirty="0">
                <a:solidFill>
                  <a:srgbClr val="C00000"/>
                </a:solidFill>
                <a:latin typeface="Times New Roman" panose="02020603050405020304" pitchFamily="18" charset="0"/>
                <a:ea typeface="楷体_GB2312" panose="02010609030101010101" pitchFamily="49" charset="-122"/>
              </a:rPr>
              <a:t>——</a:t>
            </a:r>
            <a:r>
              <a:rPr lang="zh-CN" altLang="en-US" sz="4800" b="1" u="none" dirty="0">
                <a:solidFill>
                  <a:srgbClr val="C0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排比。 </a:t>
            </a:r>
            <a:endParaRPr lang="zh-CN" altLang="en-US" sz="4800" b="1" u="none" dirty="0">
              <a:solidFill>
                <a:srgbClr val="C00000"/>
              </a:solidFill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  <p:sp>
        <p:nvSpPr>
          <p:cNvPr id="98311" name="文本框 98310"/>
          <p:cNvSpPr txBox="1"/>
          <p:nvPr/>
        </p:nvSpPr>
        <p:spPr>
          <a:xfrm>
            <a:off x="619760" y="5202238"/>
            <a:ext cx="7315200" cy="7067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l">
              <a:spcBef>
                <a:spcPct val="50000"/>
              </a:spcBef>
            </a:pPr>
            <a:r>
              <a:rPr lang="zh-CN" altLang="en-US" sz="4000" b="1" u="none" dirty="0">
                <a:solidFill>
                  <a:schemeClr val="tx1"/>
                </a:solidFill>
                <a:latin typeface="Times New Roman" panose="02020603050405020304" pitchFamily="18" charset="0"/>
              </a:rPr>
              <a:t>为什么运用排比？</a:t>
            </a:r>
            <a:endParaRPr lang="zh-CN" altLang="en-US" sz="4000" b="1" u="none" dirty="0">
              <a:solidFill>
                <a:schemeClr val="tx1"/>
              </a:solidFill>
              <a:latin typeface="Times New Roman" panose="02020603050405020304" pitchFamily="18" charset="0"/>
            </a:endParaRPr>
          </a:p>
        </p:txBody>
      </p:sp>
      <p:sp>
        <p:nvSpPr>
          <p:cNvPr id="98312" name="文本框 98311"/>
          <p:cNvSpPr txBox="1"/>
          <p:nvPr/>
        </p:nvSpPr>
        <p:spPr>
          <a:xfrm>
            <a:off x="457200" y="5908993"/>
            <a:ext cx="7924800" cy="7067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4000" b="1" u="none" dirty="0">
                <a:solidFill>
                  <a:srgbClr val="C00000"/>
                </a:solidFill>
                <a:latin typeface="Times New Roman" panose="02020603050405020304" pitchFamily="18" charset="0"/>
                <a:ea typeface="楷体_GB2312" panose="02010609030101010101" pitchFamily="49" charset="-122"/>
              </a:rPr>
              <a:t>使语气酣畅，感情强烈，感染力强。</a:t>
            </a:r>
            <a:endParaRPr lang="zh-CN" altLang="en-US" sz="4000" b="1" u="none" dirty="0">
              <a:solidFill>
                <a:srgbClr val="C00000"/>
              </a:solidFill>
              <a:latin typeface="Times New Roman" panose="02020603050405020304" pitchFamily="18" charset="0"/>
              <a:ea typeface="楷体_GB2312" panose="02010609030101010101" pitchFamily="49" charset="-122"/>
            </a:endParaRPr>
          </a:p>
        </p:txBody>
      </p:sp>
    </p:spTree>
  </p:cSld>
  <p:clrMapOvr>
    <a:masterClrMapping/>
  </p:clrMapOvr>
  <p:transition spd="med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227">
                                            <p:txEl>
                                              <p:charRg st="0" end="3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180227">
                                            <p:txEl>
                                              <p:charRg st="0" end="3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07">
                                            <p:txEl>
                                              <p:charRg st="0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2" dur="500"/>
                                        <p:tgtEl>
                                          <p:spTgt spid="98307">
                                            <p:txEl>
                                              <p:charRg st="0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11">
                                            <p:txEl>
                                              <p:charRg st="0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7" dur="500"/>
                                        <p:tgtEl>
                                          <p:spTgt spid="98311">
                                            <p:txEl>
                                              <p:charRg st="0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12">
                                            <p:txEl>
                                              <p:charRg st="0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2" dur="500"/>
                                        <p:tgtEl>
                                          <p:spTgt spid="98312">
                                            <p:txEl>
                                              <p:charRg st="0" end="1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0227" grpId="0" build="p"/>
      <p:bldP spid="98307" grpId="0" build="p"/>
      <p:bldP spid="98311" grpId="0" build="p"/>
      <p:bldP spid="98312" grpId="0" build="p"/>
    </p:bld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96258" name="文本框 96257"/>
          <p:cNvSpPr txBox="1"/>
          <p:nvPr/>
        </p:nvSpPr>
        <p:spPr>
          <a:xfrm>
            <a:off x="914400" y="830263"/>
            <a:ext cx="7315200" cy="701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l">
              <a:spcBef>
                <a:spcPct val="50000"/>
              </a:spcBef>
            </a:pPr>
            <a:r>
              <a:rPr lang="zh-CN" altLang="en-US" sz="4000" u="none" dirty="0">
                <a:solidFill>
                  <a:srgbClr val="FFFF00"/>
                </a:solidFill>
                <a:latin typeface="Times New Roman" panose="02020603050405020304" pitchFamily="18" charset="0"/>
              </a:rPr>
              <a:t>　　</a:t>
            </a:r>
            <a:endParaRPr lang="zh-CN" altLang="en-US" sz="4000" u="none" dirty="0">
              <a:solidFill>
                <a:srgbClr val="FFFF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96259" name="文本框 96258"/>
          <p:cNvSpPr txBox="1"/>
          <p:nvPr/>
        </p:nvSpPr>
        <p:spPr>
          <a:xfrm>
            <a:off x="456883" y="2459673"/>
            <a:ext cx="7400925" cy="193802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marL="389255" indent="-389255" algn="l">
              <a:spcBef>
                <a:spcPct val="50000"/>
              </a:spcBef>
              <a:buChar char="•"/>
            </a:pPr>
            <a:r>
              <a:rPr lang="zh-CN" altLang="en-US" sz="4000" b="1" u="none" dirty="0">
                <a:solidFill>
                  <a:srgbClr val="C0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将这种和平幸福的生活和志愿军战士在朝鲜吃苦联系起来，说明他们是最可爱的人。 </a:t>
            </a:r>
            <a:endParaRPr lang="zh-CN" altLang="en-US" sz="4000" b="1" u="none" dirty="0">
              <a:solidFill>
                <a:srgbClr val="C00000"/>
              </a:solidFill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  <p:sp>
        <p:nvSpPr>
          <p:cNvPr id="96263" name="标题 96262"/>
          <p:cNvSpPr>
            <a:spLocks noGrp="1"/>
          </p:cNvSpPr>
          <p:nvPr>
            <p:ph type="title" idx="4294967295"/>
          </p:nvPr>
        </p:nvSpPr>
        <p:spPr>
          <a:xfrm>
            <a:off x="457200" y="274955"/>
            <a:ext cx="8000365" cy="1143000"/>
          </a:xfrm>
        </p:spPr>
        <p:txBody>
          <a:bodyPr anchor="ctr"/>
          <a:p>
            <a:pPr algn="l"/>
            <a:r>
              <a:rPr lang="zh-CN" altLang="en-US" sz="4000" b="1" dirty="0">
                <a:solidFill>
                  <a:schemeClr val="tx1"/>
                </a:solidFill>
              </a:rPr>
              <a:t>写祖国人民的和平幸福生活意图是什么？</a:t>
            </a:r>
            <a:endParaRPr lang="zh-CN" altLang="en-US" sz="40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med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59">
                                            <p:txEl>
                                              <p:charRg st="0" end="3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96259">
                                            <p:txEl>
                                              <p:charRg st="0" end="3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6259" grpId="0" build="p"/>
    </p:bld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95234" name="文本框 95233"/>
          <p:cNvSpPr txBox="1"/>
          <p:nvPr/>
        </p:nvSpPr>
        <p:spPr>
          <a:xfrm>
            <a:off x="914400" y="381000"/>
            <a:ext cx="7315200" cy="701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endParaRPr lang="zh-CN" altLang="en-US" sz="4000" u="none" dirty="0">
              <a:solidFill>
                <a:srgbClr val="FFFF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95235" name="文本框 95234"/>
          <p:cNvSpPr txBox="1"/>
          <p:nvPr/>
        </p:nvSpPr>
        <p:spPr>
          <a:xfrm>
            <a:off x="914400" y="2133600"/>
            <a:ext cx="7399338" cy="316928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marL="457200" indent="-457200" algn="l">
              <a:spcBef>
                <a:spcPct val="50000"/>
              </a:spcBef>
              <a:buChar char="•"/>
            </a:pPr>
            <a:r>
              <a:rPr lang="zh-CN" altLang="en-US" sz="4000" b="1" u="none" dirty="0">
                <a:solidFill>
                  <a:srgbClr val="C0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议论和抒情。</a:t>
            </a:r>
            <a:endParaRPr lang="zh-CN" altLang="en-US" sz="4000" b="1" u="none" dirty="0">
              <a:solidFill>
                <a:srgbClr val="C00000"/>
              </a:solidFill>
              <a:latin typeface="楷体_GB2312" panose="02010609030101010101" pitchFamily="49" charset="-122"/>
              <a:ea typeface="楷体_GB2312" panose="02010609030101010101" pitchFamily="49" charset="-122"/>
            </a:endParaRPr>
          </a:p>
          <a:p>
            <a:pPr marL="457200" indent="-457200" algn="l">
              <a:spcBef>
                <a:spcPct val="50000"/>
              </a:spcBef>
              <a:buChar char="•"/>
            </a:pPr>
            <a:r>
              <a:rPr lang="zh-CN" altLang="en-US" sz="4000" b="1" u="none" dirty="0">
                <a:solidFill>
                  <a:srgbClr val="C0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总结三个事例，赞扬战士可爱，引起读者共鸣。 </a:t>
            </a:r>
            <a:endParaRPr lang="zh-CN" altLang="en-US" sz="4000" b="1" u="none" dirty="0">
              <a:solidFill>
                <a:srgbClr val="C00000"/>
              </a:solidFill>
              <a:latin typeface="楷体_GB2312" panose="02010609030101010101" pitchFamily="49" charset="-122"/>
              <a:ea typeface="楷体_GB2312" panose="02010609030101010101" pitchFamily="49" charset="-122"/>
            </a:endParaRPr>
          </a:p>
          <a:p>
            <a:pPr marL="457200" indent="-457200" algn="l">
              <a:spcBef>
                <a:spcPct val="50000"/>
              </a:spcBef>
              <a:buChar char="•"/>
            </a:pPr>
            <a:r>
              <a:rPr lang="zh-CN" altLang="en-US" sz="4000" b="1" u="none" dirty="0">
                <a:solidFill>
                  <a:srgbClr val="C0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呼应开头，使文章浑然一体。</a:t>
            </a:r>
            <a:endParaRPr lang="zh-CN" altLang="en-US" sz="4000" b="1" u="none" dirty="0">
              <a:solidFill>
                <a:srgbClr val="C00000"/>
              </a:solidFill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  <p:sp>
        <p:nvSpPr>
          <p:cNvPr id="95239" name="标题 95238"/>
          <p:cNvSpPr>
            <a:spLocks noGrp="1"/>
          </p:cNvSpPr>
          <p:nvPr>
            <p:ph type="title" idx="4294967295"/>
          </p:nvPr>
        </p:nvSpPr>
        <p:spPr/>
        <p:txBody>
          <a:bodyPr anchor="ctr"/>
          <a:p>
            <a:pPr algn="l"/>
            <a:r>
              <a:rPr lang="zh-CN" altLang="en-US" sz="4000" b="1" dirty="0">
                <a:solidFill>
                  <a:schemeClr val="tx1"/>
                </a:solidFill>
              </a:rPr>
              <a:t>结尾两段运用了什么表达方式？</a:t>
            </a:r>
            <a:br>
              <a:rPr lang="zh-CN" altLang="en-US" sz="4000" b="1" dirty="0">
                <a:solidFill>
                  <a:schemeClr val="tx1"/>
                </a:solidFill>
              </a:rPr>
            </a:br>
            <a:r>
              <a:rPr lang="zh-CN" altLang="en-US" sz="4000" b="1" dirty="0">
                <a:solidFill>
                  <a:schemeClr val="tx1"/>
                </a:solidFill>
              </a:rPr>
              <a:t>它起什么作用？</a:t>
            </a:r>
            <a:endParaRPr lang="zh-CN" altLang="en-US" sz="40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med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35">
                                            <p:txEl>
                                              <p:charRg st="0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95235">
                                            <p:txEl>
                                              <p:charRg st="0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35">
                                            <p:txEl>
                                              <p:charRg st="7" end="3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2" dur="500"/>
                                        <p:tgtEl>
                                          <p:spTgt spid="95235">
                                            <p:txEl>
                                              <p:charRg st="7" end="3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35">
                                            <p:txEl>
                                              <p:charRg st="30" end="4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7" dur="500"/>
                                        <p:tgtEl>
                                          <p:spTgt spid="95235">
                                            <p:txEl>
                                              <p:charRg st="30" end="4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5235" grpId="0" build="p"/>
    </p:bld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00354" name="文本框 100353"/>
          <p:cNvSpPr txBox="1"/>
          <p:nvPr/>
        </p:nvSpPr>
        <p:spPr>
          <a:xfrm>
            <a:off x="914400" y="830263"/>
            <a:ext cx="7315200" cy="701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l">
              <a:spcBef>
                <a:spcPct val="50000"/>
              </a:spcBef>
            </a:pPr>
            <a:endParaRPr lang="zh-CN" altLang="en-US" sz="4000" u="none" dirty="0">
              <a:solidFill>
                <a:srgbClr val="FFFF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100355" name="文本框 100354"/>
          <p:cNvSpPr txBox="1"/>
          <p:nvPr/>
        </p:nvSpPr>
        <p:spPr>
          <a:xfrm>
            <a:off x="228600" y="1936750"/>
            <a:ext cx="8458200" cy="70675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algn="l">
              <a:spcBef>
                <a:spcPct val="50000"/>
              </a:spcBef>
            </a:pPr>
            <a:r>
              <a:rPr lang="zh-CN" altLang="en-US" sz="4000" b="1" u="none" dirty="0">
                <a:solidFill>
                  <a:srgbClr val="C00000"/>
                </a:solidFill>
                <a:latin typeface="Times New Roman" panose="02020603050405020304" pitchFamily="18" charset="0"/>
                <a:ea typeface="楷体_GB2312" panose="02010609030101010101" pitchFamily="49" charset="-122"/>
              </a:rPr>
              <a:t>——</a:t>
            </a:r>
            <a:r>
              <a:rPr lang="zh-CN" altLang="en-US" sz="4000" b="1" u="none" dirty="0">
                <a:solidFill>
                  <a:srgbClr val="C0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“他们确实是我们最可爱的人”。 </a:t>
            </a:r>
            <a:endParaRPr lang="zh-CN" altLang="en-US" sz="4000" b="1" u="none" dirty="0">
              <a:solidFill>
                <a:srgbClr val="C00000"/>
              </a:solidFill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  <p:sp>
        <p:nvSpPr>
          <p:cNvPr id="100359" name="矩形 100358"/>
          <p:cNvSpPr/>
          <p:nvPr/>
        </p:nvSpPr>
        <p:spPr>
          <a:xfrm>
            <a:off x="2819400" y="3810000"/>
            <a:ext cx="3429000" cy="1676400"/>
          </a:xfrm>
          <a:prstGeom prst="rect">
            <a:avLst/>
          </a:prstGeom>
        </p:spPr>
        <p:txBody>
          <a:bodyPr wrap="none" fromWordArt="1">
            <a:prstTxWarp prst="textFadeUp">
              <a:avLst>
                <a:gd name="adj" fmla="val 15880"/>
              </a:avLst>
            </a:prstTxWarp>
            <a:normAutofit/>
          </a:bodyPr>
          <a:p>
            <a:pPr algn="ctr"/>
            <a:r>
              <a:rPr lang="zh-CN" altLang="en-US" sz="3600" u="none">
                <a:ln w="12700" cap="flat" cmpd="sng">
                  <a:solidFill>
                    <a:srgbClr val="B2B2B2"/>
                  </a:solidFill>
                  <a:prstDash val="solid"/>
                  <a:headEnd type="none" w="med" len="med"/>
                  <a:tailEnd type="none" w="med" len="med"/>
                </a:ln>
                <a:gradFill rotWithShape="0">
                  <a:gsLst>
                    <a:gs pos="0">
                      <a:srgbClr val="520402"/>
                    </a:gs>
                    <a:gs pos="100000">
                      <a:srgbClr val="FFCC00"/>
                    </a:gs>
                  </a:gsLst>
                  <a:lin ang="5400000" scaled="1"/>
                  <a:tileRect/>
                </a:gradFill>
                <a:effectLst>
                  <a:outerShdw dist="35921" dir="2699999" sy="50000" rotWithShape="0">
                    <a:srgbClr val="875B0D"/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</a:rPr>
              <a:t>突出中心</a:t>
            </a:r>
            <a:endParaRPr lang="zh-CN" altLang="en-US" sz="3600" u="none">
              <a:ln w="12700" cap="flat" cmpd="sng">
                <a:solidFill>
                  <a:srgbClr val="B2B2B2"/>
                </a:solidFill>
                <a:prstDash val="solid"/>
                <a:headEnd type="none" w="med" len="med"/>
                <a:tailEnd type="none" w="med" len="med"/>
              </a:ln>
              <a:gradFill rotWithShape="0">
                <a:gsLst>
                  <a:gs pos="0">
                    <a:srgbClr val="520402"/>
                  </a:gs>
                  <a:gs pos="100000">
                    <a:srgbClr val="FFCC00"/>
                  </a:gs>
                </a:gsLst>
                <a:lin ang="5400000" scaled="1"/>
                <a:tileRect/>
              </a:gradFill>
              <a:effectLst>
                <a:outerShdw dist="35921" dir="2699999" sy="50000" rotWithShape="0">
                  <a:srgbClr val="875B0D"/>
                </a:outerShdw>
              </a:effectLst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00360" name="标题 100359"/>
          <p:cNvSpPr>
            <a:spLocks noGrp="1"/>
          </p:cNvSpPr>
          <p:nvPr>
            <p:ph type="title" idx="4294967295"/>
          </p:nvPr>
        </p:nvSpPr>
        <p:spPr/>
        <p:txBody>
          <a:bodyPr anchor="ctr"/>
          <a:p>
            <a:r>
              <a:rPr lang="zh-CN" altLang="en-US" sz="4000" b="1" dirty="0">
                <a:solidFill>
                  <a:schemeClr val="tx1"/>
                </a:solidFill>
              </a:rPr>
              <a:t>点题和呼应开头的是哪一句？</a:t>
            </a:r>
            <a:endParaRPr lang="zh-CN" altLang="en-US" sz="40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med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55">
                                            <p:txEl>
                                              <p:charRg st="0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100355">
                                            <p:txEl>
                                              <p:charRg st="0" end="1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03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03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定音鼓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355" grpId="0" build="p"/>
    </p:bld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83298" name="标题 183297"/>
          <p:cNvSpPr>
            <a:spLocks noGrp="1"/>
          </p:cNvSpPr>
          <p:nvPr>
            <p:ph type="title"/>
          </p:nvPr>
        </p:nvSpPr>
        <p:spPr/>
        <p:txBody>
          <a:bodyPr anchor="ctr"/>
          <a:p>
            <a:r>
              <a:rPr lang="zh-CN" altLang="en-US" b="1" dirty="0">
                <a:solidFill>
                  <a:schemeClr val="tx1"/>
                </a:solidFill>
              </a:rPr>
              <a:t>小结段意：</a:t>
            </a:r>
            <a:endParaRPr lang="zh-CN" altLang="en-US" b="1" dirty="0">
              <a:solidFill>
                <a:schemeClr val="tx1"/>
              </a:solidFill>
            </a:endParaRPr>
          </a:p>
        </p:txBody>
      </p:sp>
      <p:sp>
        <p:nvSpPr>
          <p:cNvPr id="183299" name="文本占位符 183298"/>
          <p:cNvSpPr>
            <a:spLocks noGrp="1"/>
          </p:cNvSpPr>
          <p:nvPr>
            <p:ph type="body" idx="1"/>
          </p:nvPr>
        </p:nvSpPr>
        <p:spPr>
          <a:xfrm>
            <a:off x="685800" y="1981200"/>
            <a:ext cx="7696200" cy="1600200"/>
          </a:xfrm>
        </p:spPr>
        <p:txBody>
          <a:bodyPr/>
          <a:p>
            <a:pPr>
              <a:spcBef>
                <a:spcPct val="50000"/>
              </a:spcBef>
            </a:pPr>
            <a:r>
              <a:rPr lang="zh-CN" altLang="en-US" sz="4000" b="1" dirty="0">
                <a:solidFill>
                  <a:srgbClr val="C0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联系祖国人们的和平幸福生活，说明志愿军战士是最可爱的人。</a:t>
            </a:r>
            <a:endParaRPr lang="zh-CN" altLang="en-US" sz="4000" b="1" dirty="0">
              <a:solidFill>
                <a:srgbClr val="C00000"/>
              </a:solidFill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  <p:sp>
        <p:nvSpPr>
          <p:cNvPr id="183300" name="文本框 183299"/>
          <p:cNvSpPr txBox="1"/>
          <p:nvPr/>
        </p:nvSpPr>
        <p:spPr>
          <a:xfrm>
            <a:off x="685800" y="3863975"/>
            <a:ext cx="7467600" cy="163004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l">
              <a:spcBef>
                <a:spcPct val="50000"/>
              </a:spcBef>
            </a:pPr>
            <a:r>
              <a:rPr lang="zh-CN" altLang="en-US" sz="4000" b="1" u="none" dirty="0">
                <a:solidFill>
                  <a:schemeClr val="tx1"/>
                </a:solidFill>
                <a:latin typeface="宋体" panose="02010600030101010101" pitchFamily="2" charset="-122"/>
              </a:rPr>
              <a:t>这两段和开头三段有什么共同点？ </a:t>
            </a:r>
            <a:endParaRPr lang="zh-CN" altLang="en-US" sz="3200" b="1" u="none" dirty="0">
              <a:solidFill>
                <a:schemeClr val="tx1"/>
              </a:solidFill>
              <a:latin typeface="宋体" panose="02010600030101010101" pitchFamily="2" charset="-122"/>
            </a:endParaRPr>
          </a:p>
          <a:p>
            <a:pPr>
              <a:spcBef>
                <a:spcPct val="50000"/>
              </a:spcBef>
            </a:pPr>
            <a:endParaRPr lang="zh-CN" altLang="en-US" sz="4000" b="1" u="none" dirty="0">
              <a:solidFill>
                <a:schemeClr val="tx1"/>
              </a:solidFill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ransition spd="med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299">
                                            <p:txEl>
                                              <p:charRg st="0" end="2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183299">
                                            <p:txEl>
                                              <p:charRg st="0" end="2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300">
                                            <p:txEl>
                                              <p:charRg st="0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2" dur="500"/>
                                        <p:tgtEl>
                                          <p:spTgt spid="183300">
                                            <p:txEl>
                                              <p:charRg st="0" end="1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3299" grpId="0" build="p"/>
      <p:bldP spid="183300" grpId="0" build="p"/>
    </p:bld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19810" name="文本框 119809"/>
          <p:cNvSpPr txBox="1"/>
          <p:nvPr/>
        </p:nvSpPr>
        <p:spPr>
          <a:xfrm>
            <a:off x="914400" y="464185"/>
            <a:ext cx="7467600" cy="8239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endParaRPr lang="zh-CN" altLang="en-US" sz="4800" u="none" dirty="0">
              <a:solidFill>
                <a:schemeClr val="tx1"/>
              </a:solidFill>
              <a:latin typeface="Times New Roman" panose="02020603050405020304" pitchFamily="18" charset="0"/>
              <a:ea typeface="华文彩云" panose="02010800040101010101" pitchFamily="2" charset="-122"/>
            </a:endParaRPr>
          </a:p>
        </p:txBody>
      </p:sp>
      <p:sp>
        <p:nvSpPr>
          <p:cNvPr id="119811" name="文本框 119810"/>
          <p:cNvSpPr txBox="1"/>
          <p:nvPr/>
        </p:nvSpPr>
        <p:spPr>
          <a:xfrm>
            <a:off x="914400" y="2286000"/>
            <a:ext cx="7399338" cy="5794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l">
              <a:spcBef>
                <a:spcPct val="50000"/>
              </a:spcBef>
            </a:pPr>
            <a:endParaRPr lang="zh-CN" altLang="en-US" sz="3200" u="none" dirty="0">
              <a:solidFill>
                <a:schemeClr val="accent2"/>
              </a:solidFill>
              <a:latin typeface="Times New Roman" panose="02020603050405020304" pitchFamily="18" charset="0"/>
            </a:endParaRPr>
          </a:p>
        </p:txBody>
      </p:sp>
      <p:graphicFrame>
        <p:nvGraphicFramePr>
          <p:cNvPr id="119932" name="表格 119931"/>
          <p:cNvGraphicFramePr/>
          <p:nvPr>
            <p:custDataLst>
              <p:tags r:id="rId1"/>
            </p:custDataLst>
          </p:nvPr>
        </p:nvGraphicFramePr>
        <p:xfrm>
          <a:off x="762000" y="1682750"/>
          <a:ext cx="7696200" cy="3803650"/>
        </p:xfrm>
        <a:graphic>
          <a:graphicData uri="http://schemas.openxmlformats.org/drawingml/2006/table">
            <a:tbl>
              <a:tblPr/>
              <a:tblGrid>
                <a:gridCol w="871538"/>
                <a:gridCol w="4694237"/>
                <a:gridCol w="2130425"/>
              </a:tblGrid>
              <a:tr h="1182688"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algn="ctr">
                        <a:buNone/>
                      </a:pPr>
                      <a:r>
                        <a:rPr lang="zh-CN" altLang="en-US" sz="3600" dirty="0">
                          <a:solidFill>
                            <a:schemeClr val="accent2"/>
                          </a:solidFill>
                        </a:rPr>
                        <a:t>1</a:t>
                      </a:r>
                      <a:endParaRPr lang="zh-CN" altLang="en-US" sz="3600" dirty="0">
                        <a:solidFill>
                          <a:schemeClr val="accent2"/>
                        </a:solidFill>
                      </a:endParaRPr>
                    </a:p>
                  </a:txBody>
                  <a:tcPr anchor="ctr">
                    <a:lnL w="38100" cap="flat" cmpd="sng">
                      <a:solidFill>
                        <a:schemeClr val="accent2"/>
                      </a:solidFill>
                      <a:prstDash val="solid"/>
                      <a:headEnd type="none" w="med" len="med"/>
                      <a:tailEnd type="none" w="med" len="med"/>
                    </a:lnL>
                    <a:lnR w="19050" cap="flat" cmpd="sng">
                      <a:solidFill>
                        <a:schemeClr val="accent2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chemeClr val="accent2"/>
                      </a:solidFill>
                      <a:prstDash val="solid"/>
                      <a:headEnd type="none" w="med" len="med"/>
                      <a:tailEnd type="none" w="med" len="med"/>
                    </a:lnT>
                    <a:lnB w="19050" cap="flat" cmpd="sng">
                      <a:solidFill>
                        <a:schemeClr val="accent2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 rotWithShape="0">
                      <a:blip r:embed="rId2"/>
                    </a:blipFill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algn="ctr">
                        <a:buNone/>
                      </a:pPr>
                      <a:r>
                        <a:rPr lang="zh-CN" altLang="en-US" sz="3600" b="1" dirty="0">
                          <a:solidFill>
                            <a:schemeClr val="accent2"/>
                          </a:solidFill>
                          <a:ea typeface="楷体_GB2312" panose="02010609030101010101" pitchFamily="49" charset="-122"/>
                        </a:rPr>
                        <a:t>从切身感受提出</a:t>
                      </a:r>
                      <a:r>
                        <a:rPr lang="zh-CN" altLang="en-US" sz="3600" b="1" dirty="0">
                          <a:solidFill>
                            <a:schemeClr val="accent2"/>
                          </a:solidFill>
                          <a:latin typeface="Times New Roman" panose="02020603050405020304" pitchFamily="18" charset="0"/>
                          <a:ea typeface="楷体_GB2312" panose="02010609030101010101" pitchFamily="49" charset="-122"/>
                        </a:rPr>
                        <a:t>——</a:t>
                      </a:r>
                      <a:endParaRPr lang="zh-CN" altLang="en-US" sz="3600" b="1" dirty="0">
                        <a:solidFill>
                          <a:schemeClr val="accent2"/>
                        </a:solidFill>
                        <a:ea typeface="楷体_GB2312" panose="02010609030101010101" pitchFamily="49" charset="-122"/>
                      </a:endParaRPr>
                    </a:p>
                  </a:txBody>
                  <a:tcPr anchor="ctr">
                    <a:lnL w="19050" cap="flat" cmpd="sng">
                      <a:solidFill>
                        <a:schemeClr val="accent2"/>
                      </a:solidFill>
                      <a:prstDash val="solid"/>
                      <a:headEnd type="none" w="med" len="med"/>
                      <a:tailEnd type="none" w="med" len="med"/>
                    </a:lnL>
                    <a:lnR w="19050" cap="flat" cmpd="sng">
                      <a:solidFill>
                        <a:schemeClr val="accent2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chemeClr val="accent2"/>
                      </a:solidFill>
                      <a:prstDash val="solid"/>
                      <a:headEnd type="none" w="med" len="med"/>
                      <a:tailEnd type="none" w="med" len="med"/>
                    </a:lnT>
                    <a:lnB w="19050" cap="flat" cmpd="sng">
                      <a:solidFill>
                        <a:schemeClr val="accent2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 rotWithShape="0">
                      <a:blip r:embed="rId2"/>
                    </a:blipFill>
                  </a:tcPr>
                </a:tc>
                <a:tc rowSpan="3"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algn="ctr">
                        <a:buNone/>
                      </a:pPr>
                      <a:r>
                        <a:rPr lang="zh-CN" altLang="en-US" sz="3600" b="1" dirty="0">
                          <a:solidFill>
                            <a:srgbClr val="FF3300"/>
                          </a:solidFill>
                          <a:ea typeface="楷体_GB2312" panose="02010609030101010101" pitchFamily="49" charset="-122"/>
                        </a:rPr>
                        <a:t>志愿军战士是最可爱的人</a:t>
                      </a:r>
                      <a:endParaRPr lang="zh-CN" altLang="en-US" sz="3600" b="1" dirty="0">
                        <a:solidFill>
                          <a:srgbClr val="FF3300"/>
                        </a:solidFill>
                        <a:ea typeface="楷体_GB2312" panose="02010609030101010101" pitchFamily="49" charset="-122"/>
                      </a:endParaRPr>
                    </a:p>
                    <a:p>
                      <a:pPr marL="0" lvl="0" indent="0" algn="ctr">
                        <a:buNone/>
                      </a:pPr>
                      <a:r>
                        <a:rPr lang="zh-CN" altLang="en-US" sz="3600" b="1" dirty="0">
                          <a:solidFill>
                            <a:srgbClr val="FF3300"/>
                          </a:solidFill>
                          <a:ea typeface="楷体_GB2312" panose="02010609030101010101" pitchFamily="49" charset="-122"/>
                        </a:rPr>
                        <a:t>（中心）</a:t>
                      </a:r>
                      <a:endParaRPr lang="zh-CN" altLang="en-US" sz="3600" b="1" dirty="0">
                        <a:solidFill>
                          <a:srgbClr val="FF3300"/>
                        </a:solidFill>
                        <a:ea typeface="楷体_GB2312" panose="02010609030101010101" pitchFamily="49" charset="-122"/>
                      </a:endParaRPr>
                    </a:p>
                  </a:txBody>
                  <a:tcPr anchor="ctr">
                    <a:lnL w="19050" cap="flat" cmpd="sng">
                      <a:solidFill>
                        <a:schemeClr val="accent2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chemeClr val="accent2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chemeClr val="accent2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chemeClr val="accent2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 rotWithShape="0">
                      <a:blip r:embed="rId2"/>
                    </a:blipFill>
                  </a:tcPr>
                </a:tc>
              </a:tr>
              <a:tr h="1103312"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algn="ctr">
                        <a:buNone/>
                      </a:pPr>
                      <a:r>
                        <a:rPr lang="zh-CN" altLang="en-US" sz="3600" dirty="0">
                          <a:solidFill>
                            <a:schemeClr val="accent2"/>
                          </a:solidFill>
                        </a:rPr>
                        <a:t>2</a:t>
                      </a:r>
                      <a:endParaRPr lang="zh-CN" altLang="en-US" sz="3600" dirty="0">
                        <a:solidFill>
                          <a:schemeClr val="accent2"/>
                        </a:solidFill>
                      </a:endParaRPr>
                    </a:p>
                  </a:txBody>
                  <a:tcPr anchor="ctr">
                    <a:lnL w="38100" cap="flat" cmpd="sng">
                      <a:solidFill>
                        <a:schemeClr val="accent2"/>
                      </a:solidFill>
                      <a:prstDash val="solid"/>
                      <a:headEnd type="none" w="med" len="med"/>
                      <a:tailEnd type="none" w="med" len="med"/>
                    </a:lnL>
                    <a:lnR w="19050" cap="flat" cmpd="sng">
                      <a:solidFill>
                        <a:schemeClr val="accent2"/>
                      </a:solidFill>
                      <a:prstDash val="solid"/>
                      <a:headEnd type="none" w="med" len="med"/>
                      <a:tailEnd type="none" w="med" len="med"/>
                    </a:lnR>
                    <a:lnT w="19050" cap="flat" cmpd="sng">
                      <a:solidFill>
                        <a:schemeClr val="accent2"/>
                      </a:solidFill>
                      <a:prstDash val="solid"/>
                      <a:headEnd type="none" w="med" len="med"/>
                      <a:tailEnd type="none" w="med" len="med"/>
                    </a:lnT>
                    <a:lnB w="19050" cap="flat" cmpd="sng">
                      <a:solidFill>
                        <a:schemeClr val="accent2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 rotWithShape="0">
                      <a:blip r:embed="rId2"/>
                    </a:blipFill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algn="ctr">
                        <a:buNone/>
                      </a:pPr>
                      <a:r>
                        <a:rPr lang="zh-CN" altLang="en-US" sz="3600" b="1" dirty="0">
                          <a:solidFill>
                            <a:schemeClr val="accent2"/>
                          </a:solidFill>
                          <a:ea typeface="楷体_GB2312" panose="02010609030101010101" pitchFamily="49" charset="-122"/>
                        </a:rPr>
                        <a:t>用三个典型事例证明</a:t>
                      </a:r>
                      <a:endParaRPr lang="zh-CN" altLang="en-US" sz="3600" b="1" dirty="0">
                        <a:solidFill>
                          <a:schemeClr val="accent2"/>
                        </a:solidFill>
                        <a:ea typeface="楷体_GB2312" panose="02010609030101010101" pitchFamily="49" charset="-122"/>
                      </a:endParaRPr>
                    </a:p>
                  </a:txBody>
                  <a:tcPr anchor="ctr">
                    <a:lnL w="19050" cap="flat" cmpd="sng">
                      <a:solidFill>
                        <a:schemeClr val="accent2"/>
                      </a:solidFill>
                      <a:prstDash val="solid"/>
                      <a:headEnd type="none" w="med" len="med"/>
                      <a:tailEnd type="none" w="med" len="med"/>
                    </a:lnL>
                    <a:lnR w="19050" cap="flat" cmpd="sng">
                      <a:solidFill>
                        <a:schemeClr val="accent2"/>
                      </a:solidFill>
                      <a:prstDash val="solid"/>
                      <a:headEnd type="none" w="med" len="med"/>
                      <a:tailEnd type="none" w="med" len="med"/>
                    </a:lnR>
                    <a:lnT w="19050" cap="flat" cmpd="sng">
                      <a:solidFill>
                        <a:schemeClr val="accent2"/>
                      </a:solidFill>
                      <a:prstDash val="solid"/>
                      <a:headEnd type="none" w="med" len="med"/>
                      <a:tailEnd type="none" w="med" len="med"/>
                    </a:lnT>
                    <a:lnB w="19050" cap="flat" cmpd="sng">
                      <a:solidFill>
                        <a:schemeClr val="accent2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 rotWithShape="0">
                      <a:blip r:embed="rId2"/>
                    </a:blipFill>
                  </a:tcPr>
                </a:tc>
                <a:tc vMerge="1">
                  <a:tcPr>
                    <a:lnL w="19050" cap="flat" cmpd="sng">
                      <a:solidFill>
                        <a:schemeClr val="accent2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chemeClr val="accent2"/>
                      </a:solidFill>
                      <a:prstDash val="solid"/>
                      <a:headEnd type="none" w="med" len="med"/>
                      <a:tailEnd type="none" w="med" len="med"/>
                    </a:lnR>
                  </a:tcPr>
                </a:tc>
              </a:tr>
              <a:tr h="1517650"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algn="ctr">
                        <a:buNone/>
                      </a:pPr>
                      <a:r>
                        <a:rPr lang="zh-CN" altLang="en-US" sz="3600" dirty="0">
                          <a:solidFill>
                            <a:schemeClr val="accent2"/>
                          </a:solidFill>
                        </a:rPr>
                        <a:t>3</a:t>
                      </a:r>
                      <a:endParaRPr lang="zh-CN" altLang="en-US" sz="3600" dirty="0">
                        <a:solidFill>
                          <a:schemeClr val="accent2"/>
                        </a:solidFill>
                      </a:endParaRPr>
                    </a:p>
                  </a:txBody>
                  <a:tcPr anchor="ctr">
                    <a:lnL w="38100" cap="flat" cmpd="sng">
                      <a:solidFill>
                        <a:schemeClr val="accent2"/>
                      </a:solidFill>
                      <a:prstDash val="solid"/>
                      <a:headEnd type="none" w="med" len="med"/>
                      <a:tailEnd type="none" w="med" len="med"/>
                    </a:lnL>
                    <a:lnR w="19050" cap="flat" cmpd="sng">
                      <a:solidFill>
                        <a:schemeClr val="accent2"/>
                      </a:solidFill>
                      <a:prstDash val="solid"/>
                      <a:headEnd type="none" w="med" len="med"/>
                      <a:tailEnd type="none" w="med" len="med"/>
                    </a:lnR>
                    <a:lnT w="19050" cap="flat" cmpd="sng">
                      <a:solidFill>
                        <a:schemeClr val="accent2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chemeClr val="accent2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 rotWithShape="0">
                      <a:blip r:embed="rId2"/>
                    </a:blipFill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algn="ctr">
                        <a:buNone/>
                      </a:pPr>
                      <a:r>
                        <a:rPr lang="zh-CN" altLang="en-US" sz="3600" b="1" dirty="0">
                          <a:solidFill>
                            <a:schemeClr val="accent2"/>
                          </a:solidFill>
                          <a:ea typeface="楷体_GB2312" panose="02010609030101010101" pitchFamily="49" charset="-122"/>
                        </a:rPr>
                        <a:t>联系祖国人民的和平幸福生活，说明</a:t>
                      </a:r>
                      <a:r>
                        <a:rPr lang="zh-CN" altLang="en-US" sz="3600" b="1" dirty="0">
                          <a:solidFill>
                            <a:schemeClr val="accent2"/>
                          </a:solidFill>
                          <a:latin typeface="Times New Roman" panose="02020603050405020304" pitchFamily="18" charset="0"/>
                          <a:ea typeface="楷体_GB2312" panose="02010609030101010101" pitchFamily="49" charset="-122"/>
                        </a:rPr>
                        <a:t>——</a:t>
                      </a:r>
                      <a:endParaRPr lang="zh-CN" altLang="en-US" sz="3600" b="1" dirty="0">
                        <a:solidFill>
                          <a:schemeClr val="accent2"/>
                        </a:solidFill>
                        <a:ea typeface="楷体_GB2312" panose="02010609030101010101" pitchFamily="49" charset="-122"/>
                      </a:endParaRPr>
                    </a:p>
                  </a:txBody>
                  <a:tcPr anchor="ctr">
                    <a:lnL w="19050" cap="flat" cmpd="sng">
                      <a:solidFill>
                        <a:schemeClr val="accent2"/>
                      </a:solidFill>
                      <a:prstDash val="solid"/>
                      <a:headEnd type="none" w="med" len="med"/>
                      <a:tailEnd type="none" w="med" len="med"/>
                    </a:lnL>
                    <a:lnR w="19050" cap="flat" cmpd="sng">
                      <a:solidFill>
                        <a:schemeClr val="accent2"/>
                      </a:solidFill>
                      <a:prstDash val="solid"/>
                      <a:headEnd type="none" w="med" len="med"/>
                      <a:tailEnd type="none" w="med" len="med"/>
                    </a:lnR>
                    <a:lnT w="19050" cap="flat" cmpd="sng">
                      <a:solidFill>
                        <a:schemeClr val="accent2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chemeClr val="accent2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 rotWithShape="0">
                      <a:blip r:embed="rId2"/>
                    </a:blipFill>
                  </a:tcPr>
                </a:tc>
                <a:tc vMerge="1">
                  <a:tcPr>
                    <a:lnL w="19050" cap="flat" cmpd="sng">
                      <a:solidFill>
                        <a:schemeClr val="accent2"/>
                      </a:solidFill>
                      <a:prstDash val="solid"/>
                      <a:headEnd type="none" w="med" len="med"/>
                      <a:tailEnd type="none" w="med" len="med"/>
                    </a:lnL>
                    <a:lnR w="38100" cap="flat" cmpd="sng">
                      <a:solidFill>
                        <a:schemeClr val="accent2"/>
                      </a:solidFill>
                      <a:prstDash val="solid"/>
                      <a:headEnd type="none" w="med" len="med"/>
                      <a:tailEnd type="none" w="med" len="med"/>
                    </a:lnR>
                    <a:lnB w="38100" cap="flat" cmpd="sng">
                      <a:solidFill>
                        <a:schemeClr val="accent2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19933" name="矩形 119932"/>
          <p:cNvSpPr/>
          <p:nvPr/>
        </p:nvSpPr>
        <p:spPr>
          <a:xfrm>
            <a:off x="1676400" y="5638800"/>
            <a:ext cx="2514600" cy="990600"/>
          </a:xfrm>
          <a:prstGeom prst="rect">
            <a:avLst/>
          </a:prstGeom>
        </p:spPr>
        <p:txBody>
          <a:bodyPr wrap="none" fromWordArt="1">
            <a:prstTxWarp prst="textWave1">
              <a:avLst>
                <a:gd name="adj1" fmla="val 13005"/>
                <a:gd name="adj2" fmla="val 0"/>
              </a:avLst>
            </a:prstTxWarp>
            <a:normAutofit/>
          </a:bodyPr>
          <a:p>
            <a:pPr algn="ctr"/>
            <a:r>
              <a:rPr lang="zh-CN" altLang="en-US" sz="3600" u="none">
                <a:gradFill rotWithShape="0">
                  <a:gsLst>
                    <a:gs pos="0">
                      <a:srgbClr val="9999FF"/>
                    </a:gs>
                    <a:gs pos="100000">
                      <a:srgbClr val="009999"/>
                    </a:gs>
                  </a:gsLst>
                  <a:lin ang="5400000" scaled="1"/>
                  <a:tileRect/>
                </a:gradFill>
                <a:effectLst>
                  <a:outerShdw dist="53882" dir="2699999" algn="ctr" rotWithShape="0">
                    <a:srgbClr val="C0C0C0"/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</a:rPr>
              <a:t>浑然一体</a:t>
            </a:r>
            <a:endParaRPr lang="zh-CN" altLang="en-US" sz="3600" u="none">
              <a:gradFill rotWithShape="0">
                <a:gsLst>
                  <a:gs pos="0">
                    <a:srgbClr val="9999FF"/>
                  </a:gs>
                  <a:gs pos="100000">
                    <a:srgbClr val="009999"/>
                  </a:gs>
                </a:gsLst>
                <a:lin ang="5400000" scaled="1"/>
                <a:tileRect/>
              </a:gradFill>
              <a:effectLst>
                <a:outerShdw dist="53882" dir="2699999" algn="ctr" rotWithShape="0">
                  <a:srgbClr val="C0C0C0"/>
                </a:outerShdw>
              </a:effectLst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19935" name="标题 119934"/>
          <p:cNvSpPr>
            <a:spLocks noGrp="1"/>
          </p:cNvSpPr>
          <p:nvPr>
            <p:ph type="title" idx="4294967295"/>
          </p:nvPr>
        </p:nvSpPr>
        <p:spPr>
          <a:xfrm>
            <a:off x="685800" y="304800"/>
            <a:ext cx="7772400" cy="1143000"/>
          </a:xfrm>
        </p:spPr>
        <p:txBody>
          <a:bodyPr anchor="ctr"/>
          <a:p>
            <a:r>
              <a:rPr lang="zh-CN" altLang="en-US" sz="4800" b="1" dirty="0">
                <a:solidFill>
                  <a:schemeClr val="tx1"/>
                </a:solidFill>
                <a:ea typeface="华文彩云" panose="02010800040101010101" pitchFamily="2" charset="-122"/>
              </a:rPr>
              <a:t>领会作者思路</a:t>
            </a:r>
            <a:endParaRPr lang="zh-CN" altLang="en-US" sz="4800" b="1" dirty="0">
              <a:solidFill>
                <a:schemeClr val="tx1"/>
              </a:solidFill>
              <a:ea typeface="华文彩云" panose="02010800040101010101" pitchFamily="2" charset="-122"/>
            </a:endParaRPr>
          </a:p>
        </p:txBody>
      </p:sp>
    </p:spTree>
  </p:cSld>
  <p:clrMapOvr>
    <a:masterClrMapping/>
  </p:clrMapOvr>
  <p:transition spd="med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1">
                                            <p:txEl>
                                              <p:charRg st="0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119811">
                                            <p:txEl>
                                              <p:charRg st="0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9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2" dur="500"/>
                                        <p:tgtEl>
                                          <p:spTgt spid="11993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9811" grpId="0" build="p"/>
    </p:bld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02402" name="文本框 102401"/>
          <p:cNvSpPr txBox="1"/>
          <p:nvPr/>
        </p:nvSpPr>
        <p:spPr>
          <a:xfrm>
            <a:off x="4343400" y="1066800"/>
            <a:ext cx="4267200" cy="701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endParaRPr lang="zh-CN" altLang="en-US" sz="4000" b="1" u="none" dirty="0">
              <a:solidFill>
                <a:srgbClr val="FFFF00"/>
              </a:solidFill>
              <a:latin typeface="华文彩云" panose="02010800040101010101" pitchFamily="2" charset="-122"/>
              <a:ea typeface="华文彩云" panose="02010800040101010101" pitchFamily="2" charset="-122"/>
            </a:endParaRPr>
          </a:p>
        </p:txBody>
      </p:sp>
      <p:pic>
        <p:nvPicPr>
          <p:cNvPr id="102409" name="图片 102408" descr="金星奖章"/>
          <p:cNvPicPr>
            <a:picLocks noChangeAspect="1"/>
          </p:cNvPicPr>
          <p:nvPr/>
        </p:nvPicPr>
        <p:blipFill>
          <a:blip r:embed="rId1"/>
          <a:srcRect b="4839"/>
          <a:stretch>
            <a:fillRect/>
          </a:stretch>
        </p:blipFill>
        <p:spPr>
          <a:xfrm>
            <a:off x="762000" y="695325"/>
            <a:ext cx="3189288" cy="53149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2410" name="文本框 102409"/>
          <p:cNvSpPr txBox="1"/>
          <p:nvPr/>
        </p:nvSpPr>
        <p:spPr>
          <a:xfrm>
            <a:off x="4495165" y="1127125"/>
            <a:ext cx="3429000" cy="64516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3600" b="1" u="none" dirty="0">
                <a:solidFill>
                  <a:schemeClr val="tx1"/>
                </a:solidFill>
                <a:latin typeface="Times New Roman" panose="02020603050405020304" pitchFamily="18" charset="0"/>
                <a:ea typeface="楷体_GB2312" panose="02010609030101010101" pitchFamily="49" charset="-122"/>
              </a:rPr>
              <a:t>朝鲜金星奖章</a:t>
            </a:r>
            <a:endParaRPr lang="zh-CN" altLang="en-US" sz="3600" b="1" u="none" dirty="0">
              <a:solidFill>
                <a:schemeClr val="tx1"/>
              </a:solidFill>
              <a:latin typeface="Times New Roman" panose="02020603050405020304" pitchFamily="18" charset="0"/>
              <a:ea typeface="楷体_GB2312" panose="02010609030101010101" pitchFamily="49" charset="-122"/>
            </a:endParaRPr>
          </a:p>
        </p:txBody>
      </p:sp>
    </p:spTree>
  </p:cSld>
  <p:clrMapOvr>
    <a:masterClrMapping/>
  </p:clrMapOvr>
  <p:transition spd="med">
    <p:random/>
  </p:transition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pic>
        <p:nvPicPr>
          <p:cNvPr id="36866" name="Picture 6" descr="图片2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6867" name="Picture 2" descr="板门店停战签字仪式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850" y="1700213"/>
            <a:ext cx="8496300" cy="4273550"/>
          </a:xfrm>
          <a:prstGeom prst="rect">
            <a:avLst/>
          </a:prstGeom>
          <a:noFill/>
          <a:ln w="9525" cap="flat" cmpd="sng">
            <a:solidFill>
              <a:srgbClr val="FF0000"/>
            </a:solidFill>
            <a:prstDash val="solid"/>
            <a:miter/>
            <a:headEnd type="none" w="med" len="med"/>
            <a:tailEnd type="none" w="med" len="med"/>
          </a:ln>
        </p:spPr>
      </p:pic>
      <p:sp>
        <p:nvSpPr>
          <p:cNvPr id="36868" name="WordArt 3"/>
          <p:cNvSpPr>
            <a:spLocks noTextEdit="1"/>
          </p:cNvSpPr>
          <p:nvPr/>
        </p:nvSpPr>
        <p:spPr>
          <a:xfrm>
            <a:off x="1979613" y="404813"/>
            <a:ext cx="4824412" cy="5762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/>
          </a:bodyPr>
          <a:p>
            <a:pPr algn="ctr" eaLnBrk="0" hangingPunct="0"/>
            <a:r>
              <a:rPr lang="zh-CN" altLang="en-US" sz="3600" b="1">
                <a:solidFill>
                  <a:srgbClr val="800000"/>
                </a:solidFill>
                <a:effectLst>
                  <a:outerShdw dist="35921" dir="2699999" algn="ctr" rotWithShape="0">
                    <a:srgbClr val="C0C0C0">
                      <a:alpha val="79999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板门店停战签字仪式</a:t>
            </a:r>
            <a:endParaRPr lang="zh-CN" altLang="en-US" sz="3600" b="1">
              <a:solidFill>
                <a:srgbClr val="800000"/>
              </a:solidFill>
              <a:effectLst>
                <a:outerShdw dist="35921" dir="2699999" algn="ctr" rotWithShape="0">
                  <a:srgbClr val="C0C0C0">
                    <a:alpha val="79999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pic>
        <p:nvPicPr>
          <p:cNvPr id="22532" name="Picture 4" descr="1953年7月27日，“联合国军”总司令克拉克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35150" y="1125538"/>
            <a:ext cx="5126038" cy="4992687"/>
          </a:xfrm>
          <a:prstGeom prst="rect">
            <a:avLst/>
          </a:prstGeom>
          <a:noFill/>
          <a:ln w="9525" cap="flat" cmpd="sng">
            <a:solidFill>
              <a:srgbClr val="FF9900"/>
            </a:solidFill>
            <a:prstDash val="solid"/>
            <a:miter/>
            <a:headEnd type="none" w="med" len="med"/>
            <a:tailEnd type="none" w="med" len="med"/>
          </a:ln>
        </p:spPr>
      </p:pic>
      <p:sp>
        <p:nvSpPr>
          <p:cNvPr id="22533" name="Rectangle 5"/>
          <p:cNvSpPr/>
          <p:nvPr/>
        </p:nvSpPr>
        <p:spPr>
          <a:xfrm>
            <a:off x="2051050" y="6092825"/>
            <a:ext cx="4670425" cy="579438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FontTx/>
              <a:buNone/>
            </a:pPr>
            <a:r>
              <a:rPr lang="en-US" altLang="zh-CN" b="1" dirty="0">
                <a:latin typeface="Arial" panose="020B0604020202020204" pitchFamily="34" charset="0"/>
              </a:rPr>
              <a:t>“</a:t>
            </a:r>
            <a:r>
              <a:rPr lang="zh-CN" altLang="en-US" b="1" dirty="0">
                <a:latin typeface="Arial Black" panose="020B0A04020102020204" pitchFamily="34" charset="0"/>
              </a:rPr>
              <a:t>联合国军</a:t>
            </a:r>
            <a:r>
              <a:rPr lang="zh-CN" altLang="en-US" b="1" dirty="0">
                <a:latin typeface="Arial" panose="020B0604020202020204" pitchFamily="34" charset="0"/>
              </a:rPr>
              <a:t>”</a:t>
            </a:r>
            <a:r>
              <a:rPr lang="zh-CN" altLang="en-US" b="1" dirty="0">
                <a:latin typeface="Arial Black" panose="020B0A04020102020204" pitchFamily="34" charset="0"/>
              </a:rPr>
              <a:t>总司令克拉克</a:t>
            </a:r>
            <a:endParaRPr lang="zh-CN" altLang="en-US" b="1" dirty="0">
              <a:latin typeface="Arial Black" panose="020B0A040201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5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25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0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25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25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25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253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0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25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25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3" grpId="0"/>
    </p:bld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pic>
        <p:nvPicPr>
          <p:cNvPr id="37890" name="Picture 8" descr="图片2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9156" name="Rectangle 4"/>
          <p:cNvSpPr/>
          <p:nvPr/>
        </p:nvSpPr>
        <p:spPr>
          <a:xfrm>
            <a:off x="323850" y="381000"/>
            <a:ext cx="8424863" cy="6069013"/>
          </a:xfrm>
          <a:prstGeom prst="rect">
            <a:avLst/>
          </a:prstGeom>
          <a:noFill/>
          <a:ln w="9525">
            <a:noFill/>
          </a:ln>
        </p:spPr>
        <p:txBody>
          <a:bodyPr anchor="ctr">
            <a:spAutoFit/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FontTx/>
              <a:buNone/>
            </a:pPr>
            <a:r>
              <a:rPr lang="en-US" altLang="zh-CN" b="1" dirty="0">
                <a:solidFill>
                  <a:srgbClr val="660033"/>
                </a:solidFill>
                <a:latin typeface="Arial" panose="020B0604020202020204" pitchFamily="34" charset="0"/>
              </a:rPr>
              <a:t>        </a:t>
            </a:r>
            <a:r>
              <a:rPr lang="zh-CN" altLang="en-US" b="1" dirty="0">
                <a:solidFill>
                  <a:srgbClr val="660033"/>
                </a:solidFill>
                <a:latin typeface="Arial" panose="020B0604020202020204" pitchFamily="34" charset="0"/>
              </a:rPr>
              <a:t>克拉克后来在回忆朝鲜战争的情况时说：</a:t>
            </a:r>
            <a:endParaRPr lang="zh-CN" altLang="en-US" b="1" dirty="0">
              <a:solidFill>
                <a:srgbClr val="660033"/>
              </a:solidFill>
              <a:latin typeface="Arial" panose="020B0604020202020204" pitchFamily="34" charset="0"/>
            </a:endParaRPr>
          </a:p>
          <a:p>
            <a:pPr marL="0" lvl="0" indent="0" eaLnBrk="1" hangingPunct="1">
              <a:spcBef>
                <a:spcPct val="0"/>
              </a:spcBef>
              <a:buFontTx/>
              <a:buNone/>
            </a:pPr>
            <a:endParaRPr lang="zh-CN" altLang="en-US" sz="800" b="1" dirty="0">
              <a:solidFill>
                <a:srgbClr val="660033"/>
              </a:solidFill>
              <a:latin typeface="Arial" panose="020B0604020202020204" pitchFamily="34" charset="0"/>
            </a:endParaRPr>
          </a:p>
          <a:p>
            <a:pPr marL="0" lvl="0" indent="0" eaLnBrk="1" hangingPunct="1">
              <a:spcBef>
                <a:spcPct val="0"/>
              </a:spcBef>
              <a:buFontTx/>
              <a:buNone/>
            </a:pPr>
            <a:r>
              <a:rPr lang="zh-CN" altLang="en-US" b="1" dirty="0">
                <a:latin typeface="Arial" panose="020B0604020202020204" pitchFamily="34" charset="0"/>
              </a:rPr>
              <a:t>“</a:t>
            </a:r>
            <a:r>
              <a:rPr lang="en-US" altLang="zh-CN" b="1" dirty="0">
                <a:latin typeface="Arial" panose="020B0604020202020204" pitchFamily="34" charset="0"/>
              </a:rPr>
              <a:t>……</a:t>
            </a:r>
            <a:r>
              <a:rPr lang="zh-CN" altLang="en-US" b="1" dirty="0">
                <a:latin typeface="Arial" panose="020B0604020202020204" pitchFamily="34" charset="0"/>
              </a:rPr>
              <a:t>这协定暂时停止了那个不幸半岛上的战</a:t>
            </a:r>
            <a:endParaRPr lang="zh-CN" altLang="en-US" b="1" dirty="0">
              <a:latin typeface="Arial" panose="020B0604020202020204" pitchFamily="34" charset="0"/>
            </a:endParaRPr>
          </a:p>
          <a:p>
            <a:pPr marL="0" lvl="0" indent="0" eaLnBrk="1" hangingPunct="1">
              <a:spcBef>
                <a:spcPct val="0"/>
              </a:spcBef>
              <a:buFontTx/>
              <a:buNone/>
            </a:pPr>
            <a:endParaRPr lang="zh-CN" altLang="en-US" sz="800" b="1" dirty="0">
              <a:latin typeface="Arial" panose="020B0604020202020204" pitchFamily="34" charset="0"/>
            </a:endParaRPr>
          </a:p>
          <a:p>
            <a:pPr marL="0" lvl="0" indent="0" eaLnBrk="1" hangingPunct="1">
              <a:spcBef>
                <a:spcPct val="0"/>
              </a:spcBef>
              <a:buFontTx/>
              <a:buNone/>
            </a:pPr>
            <a:r>
              <a:rPr lang="zh-CN" altLang="en-US" b="1" dirty="0">
                <a:latin typeface="Arial" panose="020B0604020202020204" pitchFamily="34" charset="0"/>
              </a:rPr>
              <a:t>争。对我来说这亦是表示我</a:t>
            </a:r>
            <a:r>
              <a:rPr lang="en-US" altLang="zh-CN" b="1" dirty="0">
                <a:latin typeface="Arial" panose="020B0604020202020204" pitchFamily="34" charset="0"/>
              </a:rPr>
              <a:t>40</a:t>
            </a:r>
            <a:r>
              <a:rPr lang="zh-CN" altLang="en-US" b="1" dirty="0">
                <a:latin typeface="Arial" panose="020B0604020202020204" pitchFamily="34" charset="0"/>
              </a:rPr>
              <a:t>年戎马生涯的结</a:t>
            </a:r>
            <a:endParaRPr lang="zh-CN" altLang="en-US" b="1" dirty="0">
              <a:latin typeface="Arial" panose="020B0604020202020204" pitchFamily="34" charset="0"/>
            </a:endParaRPr>
          </a:p>
          <a:p>
            <a:pPr marL="0" lvl="0" indent="0" eaLnBrk="1" hangingPunct="1">
              <a:spcBef>
                <a:spcPct val="0"/>
              </a:spcBef>
              <a:buFontTx/>
              <a:buNone/>
            </a:pPr>
            <a:endParaRPr lang="zh-CN" altLang="en-US" sz="800" b="1" dirty="0">
              <a:latin typeface="Arial" panose="020B0604020202020204" pitchFamily="34" charset="0"/>
            </a:endParaRPr>
          </a:p>
          <a:p>
            <a:pPr marL="0" lvl="0" indent="0" eaLnBrk="1" hangingPunct="1">
              <a:spcBef>
                <a:spcPct val="0"/>
              </a:spcBef>
              <a:buFontTx/>
              <a:buNone/>
            </a:pPr>
            <a:r>
              <a:rPr lang="zh-CN" altLang="en-US" b="1" dirty="0">
                <a:latin typeface="Arial" panose="020B0604020202020204" pitchFamily="34" charset="0"/>
              </a:rPr>
              <a:t>束。它是我军事经历最高的一个职位，但是它</a:t>
            </a:r>
            <a:endParaRPr lang="zh-CN" altLang="en-US" b="1" dirty="0">
              <a:latin typeface="Arial" panose="020B0604020202020204" pitchFamily="34" charset="0"/>
            </a:endParaRPr>
          </a:p>
          <a:p>
            <a:pPr marL="0" lvl="0" indent="0" eaLnBrk="1" hangingPunct="1">
              <a:spcBef>
                <a:spcPct val="0"/>
              </a:spcBef>
              <a:buFontTx/>
              <a:buNone/>
            </a:pPr>
            <a:endParaRPr lang="zh-CN" altLang="en-US" sz="800" b="1" dirty="0">
              <a:latin typeface="Arial" panose="020B0604020202020204" pitchFamily="34" charset="0"/>
            </a:endParaRPr>
          </a:p>
          <a:p>
            <a:pPr marL="0" lvl="0" indent="0" eaLnBrk="1" hangingPunct="1">
              <a:spcBef>
                <a:spcPct val="0"/>
              </a:spcBef>
              <a:buFontTx/>
              <a:buNone/>
            </a:pPr>
            <a:r>
              <a:rPr lang="zh-CN" altLang="en-US" b="1" dirty="0">
                <a:latin typeface="Arial" panose="020B0604020202020204" pitchFamily="34" charset="0"/>
              </a:rPr>
              <a:t>没有光荣。在执行我政府的训令中，我获得了</a:t>
            </a:r>
            <a:endParaRPr lang="zh-CN" altLang="en-US" b="1" dirty="0">
              <a:latin typeface="Arial" panose="020B0604020202020204" pitchFamily="34" charset="0"/>
            </a:endParaRPr>
          </a:p>
          <a:p>
            <a:pPr marL="0" lvl="0" indent="0" eaLnBrk="1" hangingPunct="1">
              <a:spcBef>
                <a:spcPct val="0"/>
              </a:spcBef>
              <a:buFontTx/>
              <a:buNone/>
            </a:pPr>
            <a:endParaRPr lang="zh-CN" altLang="en-US" sz="800" b="1" dirty="0">
              <a:latin typeface="Arial" panose="020B0604020202020204" pitchFamily="34" charset="0"/>
            </a:endParaRPr>
          </a:p>
          <a:p>
            <a:pPr marL="0" lvl="0" indent="0" eaLnBrk="1" hangingPunct="1">
              <a:spcBef>
                <a:spcPct val="0"/>
              </a:spcBef>
              <a:buFontTx/>
              <a:buNone/>
            </a:pPr>
            <a:r>
              <a:rPr lang="zh-CN" altLang="en-US" b="1" dirty="0">
                <a:latin typeface="Arial" panose="020B0604020202020204" pitchFamily="34" charset="0"/>
              </a:rPr>
              <a:t>一项不值得羡慕的名声：那就是</a:t>
            </a:r>
            <a:r>
              <a:rPr lang="zh-CN" altLang="en-US" sz="3600" b="1" dirty="0">
                <a:latin typeface="Arial" panose="020B0604020202020204" pitchFamily="34" charset="0"/>
              </a:rPr>
              <a:t>我是美国历史上第一个在没有胜利的停战协定上签字的司令官</a:t>
            </a:r>
            <a:r>
              <a:rPr lang="zh-CN" altLang="en-US" b="1" dirty="0">
                <a:latin typeface="Arial" panose="020B0604020202020204" pitchFamily="34" charset="0"/>
              </a:rPr>
              <a:t>。我感到一种失望和痛苦。我</a:t>
            </a:r>
            <a:endParaRPr lang="zh-CN" altLang="en-US" b="1" dirty="0">
              <a:latin typeface="Arial" panose="020B0604020202020204" pitchFamily="34" charset="0"/>
            </a:endParaRPr>
          </a:p>
          <a:p>
            <a:pPr marL="0" lvl="0" indent="0" eaLnBrk="1" hangingPunct="1">
              <a:spcBef>
                <a:spcPct val="0"/>
              </a:spcBef>
              <a:buFontTx/>
              <a:buNone/>
            </a:pPr>
            <a:endParaRPr lang="zh-CN" altLang="en-US" sz="800" b="1" dirty="0">
              <a:latin typeface="Arial" panose="020B0604020202020204" pitchFamily="34" charset="0"/>
            </a:endParaRPr>
          </a:p>
          <a:p>
            <a:pPr marL="0" lvl="0" indent="0" eaLnBrk="1" hangingPunct="1">
              <a:spcBef>
                <a:spcPct val="0"/>
              </a:spcBef>
              <a:buFontTx/>
              <a:buNone/>
            </a:pPr>
            <a:r>
              <a:rPr lang="zh-CN" altLang="en-US" b="1" dirty="0">
                <a:latin typeface="Arial" panose="020B0604020202020204" pitchFamily="34" charset="0"/>
              </a:rPr>
              <a:t>想我的前任麦克阿瑟和李奇微两位将军一定具</a:t>
            </a:r>
            <a:endParaRPr lang="zh-CN" altLang="en-US" b="1" dirty="0">
              <a:latin typeface="Arial" panose="020B0604020202020204" pitchFamily="34" charset="0"/>
            </a:endParaRPr>
          </a:p>
          <a:p>
            <a:pPr marL="0" lvl="0" indent="0" eaLnBrk="1" hangingPunct="1">
              <a:spcBef>
                <a:spcPct val="0"/>
              </a:spcBef>
              <a:buFontTx/>
              <a:buNone/>
            </a:pPr>
            <a:endParaRPr lang="zh-CN" altLang="en-US" sz="800" b="1" dirty="0">
              <a:latin typeface="Arial" panose="020B0604020202020204" pitchFamily="34" charset="0"/>
            </a:endParaRPr>
          </a:p>
          <a:p>
            <a:pPr marL="0" lvl="0" indent="0" eaLnBrk="1" hangingPunct="1">
              <a:spcBef>
                <a:spcPct val="0"/>
              </a:spcBef>
              <a:buFontTx/>
              <a:buNone/>
            </a:pPr>
            <a:r>
              <a:rPr lang="zh-CN" altLang="en-US" b="1" dirty="0">
                <a:latin typeface="Arial" panose="020B0604020202020204" pitchFamily="34" charset="0"/>
              </a:rPr>
              <a:t>有同感。”</a:t>
            </a:r>
            <a:r>
              <a:rPr lang="zh-CN" altLang="en-US" sz="3600" b="1" dirty="0">
                <a:latin typeface="Arial" panose="020B0604020202020204" pitchFamily="34" charset="0"/>
              </a:rPr>
              <a:t> </a:t>
            </a:r>
            <a:endParaRPr lang="zh-CN" altLang="en-US" sz="3600" b="1" dirty="0">
              <a:latin typeface="Arial" panose="020B0604020202020204" pitchFamily="34" charset="0"/>
            </a:endParaRPr>
          </a:p>
        </p:txBody>
      </p:sp>
      <p:sp>
        <p:nvSpPr>
          <p:cNvPr id="49157" name="Line 5"/>
          <p:cNvSpPr/>
          <p:nvPr/>
        </p:nvSpPr>
        <p:spPr>
          <a:xfrm flipV="1">
            <a:off x="6084888" y="4076700"/>
            <a:ext cx="2376487" cy="0"/>
          </a:xfrm>
          <a:prstGeom prst="line">
            <a:avLst/>
          </a:prstGeom>
          <a:ln w="38100" cap="flat" cmpd="sng">
            <a:solidFill>
              <a:srgbClr val="CC0000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49158" name="Line 6"/>
          <p:cNvSpPr/>
          <p:nvPr/>
        </p:nvSpPr>
        <p:spPr>
          <a:xfrm>
            <a:off x="539750" y="4652963"/>
            <a:ext cx="7777163" cy="1587"/>
          </a:xfrm>
          <a:prstGeom prst="line">
            <a:avLst/>
          </a:prstGeom>
          <a:ln w="38100" cap="flat" cmpd="sng">
            <a:solidFill>
              <a:srgbClr val="CC0000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49159" name="Line 7"/>
          <p:cNvSpPr/>
          <p:nvPr/>
        </p:nvSpPr>
        <p:spPr>
          <a:xfrm>
            <a:off x="395288" y="5157788"/>
            <a:ext cx="2736850" cy="0"/>
          </a:xfrm>
          <a:prstGeom prst="line">
            <a:avLst/>
          </a:prstGeom>
          <a:ln w="38100" cap="flat" cmpd="sng">
            <a:solidFill>
              <a:srgbClr val="CC0000"/>
            </a:solidFill>
            <a:prstDash val="solid"/>
            <a:headEnd type="none" w="med" len="med"/>
            <a:tailEnd type="none" w="med" len="med"/>
          </a:ln>
        </p:spPr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4915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4915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4915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15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pic>
        <p:nvPicPr>
          <p:cNvPr id="10242" name="Picture 4" descr="图片2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243" name="Picture 2" descr="9-28-0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2988" y="404813"/>
            <a:ext cx="6913562" cy="4779962"/>
          </a:xfrm>
          <a:prstGeom prst="rect">
            <a:avLst/>
          </a:prstGeom>
          <a:noFill/>
          <a:ln w="76200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</p:pic>
      <p:sp>
        <p:nvSpPr>
          <p:cNvPr id="10244" name="Rectangle 3"/>
          <p:cNvSpPr/>
          <p:nvPr/>
        </p:nvSpPr>
        <p:spPr>
          <a:xfrm>
            <a:off x="142875" y="5373688"/>
            <a:ext cx="9001125" cy="11906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FontTx/>
              <a:buNone/>
            </a:pPr>
            <a:r>
              <a:rPr lang="en-US" altLang="zh-CN" sz="2800" b="1" dirty="0">
                <a:latin typeface="Arial" panose="020B0604020202020204" pitchFamily="34" charset="0"/>
                <a:ea typeface="黑体" panose="02010600030101010101" pitchFamily="2" charset="-122"/>
              </a:rPr>
              <a:t>  </a:t>
            </a:r>
            <a:r>
              <a:rPr lang="zh-CN" altLang="en-US" sz="3600" b="1" dirty="0">
                <a:latin typeface="Verdana" panose="020B0604030504040204" pitchFamily="34" charset="0"/>
                <a:ea typeface="隶书" panose="02010509060101010101" pitchFamily="49" charset="-122"/>
              </a:rPr>
              <a:t>美国空军飞机对中国东北边境地区进行</a:t>
            </a:r>
            <a:endParaRPr lang="zh-CN" altLang="en-US" sz="3600" b="1" dirty="0">
              <a:latin typeface="Verdana" panose="020B0604030504040204" pitchFamily="34" charset="0"/>
              <a:ea typeface="隶书" panose="02010509060101010101" pitchFamily="49" charset="-122"/>
            </a:endParaRPr>
          </a:p>
          <a:p>
            <a:pPr marL="0" lvl="0" indent="0" eaLnBrk="1" hangingPunct="1">
              <a:spcBef>
                <a:spcPct val="0"/>
              </a:spcBef>
              <a:buFontTx/>
              <a:buNone/>
            </a:pPr>
            <a:r>
              <a:rPr lang="zh-CN" altLang="en-US" sz="3600" b="1" dirty="0">
                <a:latin typeface="Verdana" panose="020B0604030504040204" pitchFamily="34" charset="0"/>
                <a:ea typeface="隶书" panose="02010509060101010101" pitchFamily="49" charset="-122"/>
              </a:rPr>
              <a:t>轰炸扫射。图为安东（今丹东）被炸一景</a:t>
            </a:r>
            <a:endParaRPr lang="zh-CN" altLang="en-US" sz="3600" b="1" dirty="0">
              <a:latin typeface="Verdana" panose="020B0604030504040204" pitchFamily="34" charset="0"/>
              <a:ea typeface="隶书" panose="02010509060101010101" pitchFamily="49" charset="-122"/>
            </a:endParaRPr>
          </a:p>
        </p:txBody>
      </p:sp>
    </p:spTree>
  </p:cSld>
  <p:clrMapOvr>
    <a:masterClrMapping/>
  </p:clrMapOvr>
  <p:transition spd="med">
    <p:zoom/>
    <p:sndAc>
      <p:stSnd>
        <p:snd r:embed="rId3" name="camera.wav"/>
      </p:stSnd>
    </p:sndAc>
  </p:transition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pic>
        <p:nvPicPr>
          <p:cNvPr id="38914" name="Picture 6" descr="图片2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8915" name="Rectangle 3"/>
          <p:cNvSpPr/>
          <p:nvPr/>
        </p:nvSpPr>
        <p:spPr>
          <a:xfrm>
            <a:off x="2051050" y="5373688"/>
            <a:ext cx="5473700" cy="11906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FontTx/>
              <a:buNone/>
            </a:pPr>
            <a:r>
              <a:rPr lang="zh-CN" altLang="en-US" sz="3600" b="1" dirty="0">
                <a:latin typeface="Arial Black" panose="020B0A04020102020204" pitchFamily="34" charset="0"/>
                <a:ea typeface="华文中宋" panose="02010600040101010101" pitchFamily="2" charset="-122"/>
              </a:rPr>
              <a:t>板门店休战村房屋中间的水泥铸成的线就是三八线。</a:t>
            </a:r>
            <a:endParaRPr lang="zh-CN" altLang="en-US" sz="3600" b="1" dirty="0">
              <a:latin typeface="Arial Black" panose="020B0A04020102020204" pitchFamily="34" charset="0"/>
              <a:ea typeface="华文中宋" panose="02010600040101010101" pitchFamily="2" charset="-122"/>
            </a:endParaRPr>
          </a:p>
        </p:txBody>
      </p:sp>
      <p:pic>
        <p:nvPicPr>
          <p:cNvPr id="38916" name="Picture 5" descr="995668fd1b62ceaab801a06b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5650" y="404813"/>
            <a:ext cx="7561263" cy="496887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med">
    <p:zoom/>
    <p:sndAc>
      <p:stSnd>
        <p:snd r:embed="rId3" name="camera.wav"/>
      </p:stSnd>
    </p:sndAc>
  </p:transition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pic>
        <p:nvPicPr>
          <p:cNvPr id="39938" name="Picture 11" descr="图片2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3554" name="Rectangle 2"/>
          <p:cNvSpPr/>
          <p:nvPr/>
        </p:nvSpPr>
        <p:spPr>
          <a:xfrm>
            <a:off x="827088" y="1268413"/>
            <a:ext cx="7800975" cy="14319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FontTx/>
              <a:buNone/>
            </a:pPr>
            <a:r>
              <a:rPr lang="en-US" altLang="zh-CN" sz="4400" b="1" dirty="0">
                <a:solidFill>
                  <a:srgbClr val="CC0000"/>
                </a:solidFill>
                <a:latin typeface="Verdana" panose="020B0604030504040204" pitchFamily="34" charset="0"/>
                <a:ea typeface="隶书" panose="02010509060101010101" pitchFamily="49" charset="-122"/>
              </a:rPr>
              <a:t>1</a:t>
            </a:r>
            <a:r>
              <a:rPr lang="zh-CN" altLang="en-US" sz="4400" b="1" dirty="0">
                <a:solidFill>
                  <a:srgbClr val="CC0000"/>
                </a:solidFill>
                <a:latin typeface="Verdana" panose="020B0604030504040204" pitchFamily="34" charset="0"/>
                <a:ea typeface="隶书" panose="02010509060101010101" pitchFamily="49" charset="-122"/>
              </a:rPr>
              <a:t>、沉重打击了美帝国主义的侵略气焰；</a:t>
            </a:r>
            <a:endParaRPr lang="zh-CN" altLang="en-US" sz="4400" b="1" dirty="0">
              <a:solidFill>
                <a:srgbClr val="CC0000"/>
              </a:solidFill>
              <a:latin typeface="Verdana" panose="020B0604030504040204" pitchFamily="34" charset="0"/>
              <a:ea typeface="隶书" panose="02010509060101010101" pitchFamily="49" charset="-122"/>
            </a:endParaRPr>
          </a:p>
        </p:txBody>
      </p:sp>
      <p:sp>
        <p:nvSpPr>
          <p:cNvPr id="23555" name="Rectangle 3"/>
          <p:cNvSpPr/>
          <p:nvPr/>
        </p:nvSpPr>
        <p:spPr>
          <a:xfrm>
            <a:off x="827088" y="2997200"/>
            <a:ext cx="7705725" cy="14319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FontTx/>
              <a:buNone/>
            </a:pPr>
            <a:r>
              <a:rPr lang="en-US" altLang="zh-CN" sz="4400" b="1" dirty="0">
                <a:solidFill>
                  <a:srgbClr val="CC0000"/>
                </a:solidFill>
                <a:latin typeface="Verdana" panose="020B0604030504040204" pitchFamily="34" charset="0"/>
                <a:ea typeface="隶书" panose="02010509060101010101" pitchFamily="49" charset="-122"/>
              </a:rPr>
              <a:t>2</a:t>
            </a:r>
            <a:r>
              <a:rPr lang="zh-CN" altLang="en-US" sz="4400" b="1" dirty="0">
                <a:solidFill>
                  <a:srgbClr val="CC0000"/>
                </a:solidFill>
                <a:latin typeface="Verdana" panose="020B0604030504040204" pitchFamily="34" charset="0"/>
                <a:ea typeface="隶书" panose="02010509060101010101" pitchFamily="49" charset="-122"/>
              </a:rPr>
              <a:t>、保卫了朝鲜和中国的安全，提高了中国的国际威望；</a:t>
            </a:r>
            <a:endParaRPr lang="zh-CN" altLang="en-US" sz="4400" b="1" dirty="0">
              <a:solidFill>
                <a:srgbClr val="CC0000"/>
              </a:solidFill>
              <a:latin typeface="Verdana" panose="020B0604030504040204" pitchFamily="34" charset="0"/>
              <a:ea typeface="隶书" panose="02010509060101010101" pitchFamily="49" charset="-122"/>
            </a:endParaRPr>
          </a:p>
        </p:txBody>
      </p:sp>
      <p:sp>
        <p:nvSpPr>
          <p:cNvPr id="23556" name="Rectangle 4"/>
          <p:cNvSpPr/>
          <p:nvPr/>
        </p:nvSpPr>
        <p:spPr>
          <a:xfrm>
            <a:off x="827088" y="4797425"/>
            <a:ext cx="7632700" cy="14319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FontTx/>
              <a:buNone/>
            </a:pPr>
            <a:r>
              <a:rPr lang="en-US" altLang="zh-CN" sz="4400" b="1" dirty="0">
                <a:solidFill>
                  <a:srgbClr val="CC0000"/>
                </a:solidFill>
                <a:latin typeface="Verdana" panose="020B0604030504040204" pitchFamily="34" charset="0"/>
                <a:ea typeface="隶书" panose="02010509060101010101" pitchFamily="49" charset="-122"/>
              </a:rPr>
              <a:t>3</a:t>
            </a:r>
            <a:r>
              <a:rPr lang="zh-CN" altLang="en-US" sz="4400" b="1" dirty="0">
                <a:solidFill>
                  <a:srgbClr val="CC0000"/>
                </a:solidFill>
                <a:latin typeface="Verdana" panose="020B0604030504040204" pitchFamily="34" charset="0"/>
                <a:ea typeface="隶书" panose="02010509060101010101" pitchFamily="49" charset="-122"/>
              </a:rPr>
              <a:t>、为新中国赢得了一个相对稳定的和平环境。</a:t>
            </a:r>
            <a:endParaRPr lang="zh-CN" altLang="en-US" sz="4400" b="1" dirty="0">
              <a:solidFill>
                <a:srgbClr val="CC0000"/>
              </a:solidFill>
              <a:latin typeface="Verdana" panose="020B0604030504040204" pitchFamily="34" charset="0"/>
              <a:ea typeface="隶书" panose="02010509060101010101" pitchFamily="49" charset="-122"/>
            </a:endParaRPr>
          </a:p>
        </p:txBody>
      </p:sp>
      <p:sp>
        <p:nvSpPr>
          <p:cNvPr id="39942" name="Text Box 10"/>
          <p:cNvSpPr txBox="1"/>
          <p:nvPr/>
        </p:nvSpPr>
        <p:spPr>
          <a:xfrm>
            <a:off x="1042988" y="333375"/>
            <a:ext cx="6908800" cy="7620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FontTx/>
              <a:buNone/>
            </a:pPr>
            <a:r>
              <a:rPr lang="zh-CN" altLang="en-US" sz="4400" b="1" dirty="0">
                <a:latin typeface="Arial" panose="020B0604020202020204" pitchFamily="34" charset="0"/>
                <a:ea typeface="隶书" panose="02010509060101010101" pitchFamily="49" charset="-122"/>
              </a:rPr>
              <a:t>抗美援朝胜利的历史意义：</a:t>
            </a:r>
            <a:endParaRPr lang="zh-CN" altLang="en-US" sz="4400" b="1" dirty="0">
              <a:latin typeface="Arial" panose="020B0604020202020204" pitchFamily="34" charset="0"/>
              <a:ea typeface="隶书" panose="020105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35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35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35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35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35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 tmFilter="0,0; .5, 1; 1, 1"/>
                                        <p:tgtEl>
                                          <p:spTgt spid="235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35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35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35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35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 tmFilter="0,0; .5, 1; 1, 1"/>
                                        <p:tgtEl>
                                          <p:spTgt spid="235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4" grpId="0"/>
      <p:bldP spid="23555" grpId="0"/>
      <p:bldP spid="23556" grpId="0"/>
    </p:bld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pic>
        <p:nvPicPr>
          <p:cNvPr id="40962" name="Picture 6" descr="图片2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0963" name="Picture 2" descr="chunxun1中朝友谊纪念碑">
            <a:hlinkClick r:id="rId2" action="ppaction://hlinkfile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0113" y="404813"/>
            <a:ext cx="6840537" cy="5130800"/>
          </a:xfrm>
          <a:prstGeom prst="rect">
            <a:avLst/>
          </a:prstGeom>
          <a:noFill/>
          <a:ln w="76200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</p:pic>
      <p:sp>
        <p:nvSpPr>
          <p:cNvPr id="40964" name="Text Box 5"/>
          <p:cNvSpPr txBox="1"/>
          <p:nvPr/>
        </p:nvSpPr>
        <p:spPr>
          <a:xfrm>
            <a:off x="2268538" y="5805488"/>
            <a:ext cx="3740150" cy="7016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FontTx/>
              <a:buNone/>
            </a:pPr>
            <a:r>
              <a:rPr lang="zh-CN" altLang="en-US" sz="4000" b="1" dirty="0">
                <a:latin typeface="华文新魏" panose="02010800040101010101" pitchFamily="2" charset="-122"/>
                <a:ea typeface="华文新魏" panose="02010800040101010101" pitchFamily="2" charset="-122"/>
              </a:rPr>
              <a:t>中朝友谊纪念碑</a:t>
            </a:r>
            <a:endParaRPr lang="zh-CN" altLang="en-US" sz="4000" b="1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</p:cSld>
  <p:clrMapOvr>
    <a:masterClrMapping/>
  </p:clrMapOvr>
  <p:transition spd="med">
    <p:zoom/>
    <p:sndAc>
      <p:stSnd>
        <p:snd r:embed="rId4" name="camera.wav"/>
      </p:stSnd>
    </p:sndAc>
  </p:transition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1986" name="标题 1"/>
          <p:cNvSpPr>
            <a:spLocks noGrp="1"/>
          </p:cNvSpPr>
          <p:nvPr>
            <p:ph type="title"/>
          </p:nvPr>
        </p:nvSpPr>
        <p:spPr>
          <a:ln/>
        </p:spPr>
        <p:txBody>
          <a:bodyPr vert="horz" wrap="square" lIns="91440" tIns="45720" rIns="91440" bIns="45720" anchor="ctr"/>
          <a:p>
            <a:pPr eaLnBrk="1" hangingPunct="1">
              <a:buNone/>
            </a:pPr>
            <a:r>
              <a:rPr lang="zh-CN" altLang="en-US" sz="3200" b="1" dirty="0">
                <a:solidFill>
                  <a:srgbClr val="FF0000"/>
                </a:solidFill>
              </a:rPr>
              <a:t>拓展延伸</a:t>
            </a:r>
            <a:br>
              <a:rPr lang="zh-CN" altLang="en-US" dirty="0"/>
            </a:br>
            <a:endParaRPr lang="zh-CN" altLang="en-US" dirty="0"/>
          </a:p>
        </p:txBody>
      </p:sp>
      <p:sp>
        <p:nvSpPr>
          <p:cNvPr id="41987" name="内容占位符 2"/>
          <p:cNvSpPr>
            <a:spLocks noGrp="1"/>
          </p:cNvSpPr>
          <p:nvPr>
            <p:ph idx="1"/>
          </p:nvPr>
        </p:nvSpPr>
        <p:spPr>
          <a:xfrm>
            <a:off x="395288" y="1412875"/>
            <a:ext cx="8229600" cy="4525963"/>
          </a:xfrm>
          <a:ln/>
        </p:spPr>
        <p:txBody>
          <a:bodyPr vert="horz" wrap="square" lIns="91440" tIns="45720" rIns="91440" bIns="45720" anchor="t"/>
          <a:p>
            <a:pPr marL="0" indent="0" eaLnBrk="1" hangingPunct="1">
              <a:buNone/>
            </a:pPr>
            <a:r>
              <a:rPr lang="zh-CN" altLang="en-US" sz="4800" b="1" dirty="0">
                <a:solidFill>
                  <a:srgbClr val="0000CC"/>
                </a:solidFill>
              </a:rPr>
              <a:t>     说说我们</a:t>
            </a:r>
            <a:endParaRPr lang="en-US" altLang="zh-CN" sz="4800" b="1" dirty="0">
              <a:solidFill>
                <a:srgbClr val="0000CC"/>
              </a:solidFill>
            </a:endParaRPr>
          </a:p>
          <a:p>
            <a:pPr marL="0" indent="0" eaLnBrk="1" hangingPunct="1">
              <a:buNone/>
            </a:pPr>
            <a:r>
              <a:rPr lang="zh-CN" altLang="en-US" sz="4800" b="1" dirty="0">
                <a:solidFill>
                  <a:srgbClr val="0000CC"/>
                </a:solidFill>
              </a:rPr>
              <a:t>“</a:t>
            </a:r>
            <a:r>
              <a:rPr lang="zh-CN" altLang="en-US" sz="4800" b="1" dirty="0">
                <a:solidFill>
                  <a:srgbClr val="C00000"/>
                </a:solidFill>
              </a:rPr>
              <a:t>新时期最可爱的人</a:t>
            </a:r>
            <a:r>
              <a:rPr lang="zh-CN" altLang="en-US" sz="4800" b="1" dirty="0">
                <a:solidFill>
                  <a:srgbClr val="0000CC"/>
                </a:solidFill>
              </a:rPr>
              <a:t>”</a:t>
            </a:r>
            <a:endParaRPr lang="zh-CN" altLang="en-US" sz="4800" b="1" dirty="0">
              <a:solidFill>
                <a:srgbClr val="0000CC"/>
              </a:solidFill>
            </a:endParaRPr>
          </a:p>
        </p:txBody>
      </p:sp>
    </p:spTree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pic>
        <p:nvPicPr>
          <p:cNvPr id="43010" name="Picture 10" descr="图片2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3011" name="Picture 2" descr="2004奥运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48263" y="404813"/>
            <a:ext cx="3670300" cy="5294312"/>
          </a:xfrm>
          <a:prstGeom prst="rect">
            <a:avLst/>
          </a:prstGeom>
          <a:noFill/>
          <a:ln w="38100" cap="flat" cmpd="sng">
            <a:solidFill>
              <a:schemeClr val="tx2"/>
            </a:solidFill>
            <a:prstDash val="solid"/>
            <a:miter/>
            <a:headEnd type="none" w="med" len="med"/>
            <a:tailEnd type="none" w="med" len="med"/>
          </a:ln>
        </p:spPr>
      </p:pic>
      <p:sp>
        <p:nvSpPr>
          <p:cNvPr id="43012" name="Text Box 4"/>
          <p:cNvSpPr txBox="1"/>
          <p:nvPr/>
        </p:nvSpPr>
        <p:spPr>
          <a:xfrm>
            <a:off x="900113" y="5157788"/>
            <a:ext cx="3241675" cy="5794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FontTx/>
              <a:buNone/>
            </a:pPr>
            <a:r>
              <a:rPr lang="en-US" altLang="zh-CN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2000</a:t>
            </a:r>
            <a:r>
              <a:rPr lang="zh-CN" altLang="en-US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年悉尼奥运</a:t>
            </a:r>
            <a:endParaRPr lang="zh-CN" altLang="en-US" b="1" dirty="0"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43013" name="Text Box 5"/>
          <p:cNvSpPr txBox="1"/>
          <p:nvPr/>
        </p:nvSpPr>
        <p:spPr>
          <a:xfrm>
            <a:off x="5580063" y="5949950"/>
            <a:ext cx="3241675" cy="5794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FontTx/>
              <a:buNone/>
            </a:pPr>
            <a:r>
              <a:rPr lang="en-US" altLang="zh-CN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2004</a:t>
            </a:r>
            <a:r>
              <a:rPr lang="zh-CN" altLang="en-US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年雅典奥运</a:t>
            </a:r>
            <a:endParaRPr lang="zh-CN" altLang="en-US" b="1" dirty="0"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pic>
        <p:nvPicPr>
          <p:cNvPr id="43014" name="Picture 9" descr="W02008032865774129459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0825" y="908050"/>
            <a:ext cx="4679950" cy="39624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4034" name="标题 1"/>
          <p:cNvSpPr>
            <a:spLocks noGrp="1"/>
          </p:cNvSpPr>
          <p:nvPr>
            <p:ph type="title"/>
          </p:nvPr>
        </p:nvSpPr>
        <p:spPr>
          <a:ln/>
        </p:spPr>
        <p:txBody>
          <a:bodyPr vert="horz" wrap="square" lIns="91440" tIns="45720" rIns="91440" bIns="45720" anchor="ctr"/>
          <a:p>
            <a:pPr eaLnBrk="1" hangingPunct="1">
              <a:buNone/>
            </a:pPr>
            <a:endParaRPr lang="zh-CN" altLang="en-US" dirty="0"/>
          </a:p>
        </p:txBody>
      </p:sp>
      <p:pic>
        <p:nvPicPr>
          <p:cNvPr id="44035" name="Picture 2" descr="C:\Users\Administrator\Desktop\t0183018e975bac8726.jpg"/>
          <p:cNvPicPr>
            <a:picLocks noGrp="1" noChangeAspect="1"/>
          </p:cNvPicPr>
          <p:nvPr>
            <p:ph idx="1"/>
          </p:nvPr>
        </p:nvPicPr>
        <p:blipFill>
          <a:blip r:embed="rId1"/>
          <a:srcRect/>
          <a:stretch>
            <a:fillRect/>
          </a:stretch>
        </p:blipFill>
        <p:spPr>
          <a:xfrm>
            <a:off x="-107950" y="1066800"/>
            <a:ext cx="3009900" cy="4813300"/>
          </a:xfrm>
          <a:ln/>
        </p:spPr>
      </p:pic>
      <p:pic>
        <p:nvPicPr>
          <p:cNvPr id="44036" name="Picture 3" descr="C:\Users\Administrator\Desktop\t01ce1055371c9a098c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00338" y="88900"/>
            <a:ext cx="3922712" cy="67691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4037" name="Picture 4" descr="C:\Users\Administrator\Desktop\6a600c338744ebf8305fcf40f853b52c6159a7d7.jpe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23050" y="1147763"/>
            <a:ext cx="2436813" cy="45720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5058" name="标题 1"/>
          <p:cNvSpPr>
            <a:spLocks noGrp="1"/>
          </p:cNvSpPr>
          <p:nvPr>
            <p:ph type="title"/>
          </p:nvPr>
        </p:nvSpPr>
        <p:spPr>
          <a:ln/>
        </p:spPr>
        <p:txBody>
          <a:bodyPr vert="horz" wrap="square" lIns="91440" tIns="45720" rIns="91440" bIns="45720" anchor="ctr"/>
          <a:p>
            <a:pPr eaLnBrk="1" hangingPunct="1">
              <a:buNone/>
            </a:pPr>
            <a:endParaRPr lang="zh-CN" altLang="en-US" dirty="0"/>
          </a:p>
        </p:txBody>
      </p:sp>
      <p:pic>
        <p:nvPicPr>
          <p:cNvPr id="45059" name="Picture 2" descr="C:\Users\Administrator\Desktop\t014e61cc5d54869fba.jpg"/>
          <p:cNvPicPr>
            <a:picLocks noGrp="1" noChangeAspect="1"/>
          </p:cNvPicPr>
          <p:nvPr>
            <p:ph idx="1"/>
          </p:nvPr>
        </p:nvPicPr>
        <p:blipFill>
          <a:blip r:embed="rId1"/>
          <a:srcRect/>
          <a:stretch>
            <a:fillRect/>
          </a:stretch>
        </p:blipFill>
        <p:spPr>
          <a:xfrm>
            <a:off x="0" y="-100012"/>
            <a:ext cx="9036050" cy="6958012"/>
          </a:xfrm>
          <a:ln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pic>
        <p:nvPicPr>
          <p:cNvPr id="11266" name="Picture 5" descr="图片2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1267" name="Rectangle 2"/>
          <p:cNvSpPr/>
          <p:nvPr/>
        </p:nvSpPr>
        <p:spPr>
          <a:xfrm>
            <a:off x="323850" y="5229225"/>
            <a:ext cx="8642350" cy="10668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FontTx/>
              <a:buNone/>
            </a:pPr>
            <a:r>
              <a:rPr lang="en-US" altLang="zh-CN" b="1" dirty="0">
                <a:latin typeface="Verdana" panose="020B0604030504040204" pitchFamily="34" charset="0"/>
                <a:ea typeface="华文中宋" panose="02010600040101010101" pitchFamily="2" charset="-122"/>
              </a:rPr>
              <a:t>    </a:t>
            </a:r>
            <a:r>
              <a:rPr lang="zh-CN" altLang="en-US" b="1" dirty="0">
                <a:latin typeface="Verdana" panose="020B0604030504040204" pitchFamily="34" charset="0"/>
                <a:ea typeface="华文中宋" panose="02010600040101010101" pitchFamily="2" charset="-122"/>
              </a:rPr>
              <a:t>图为美国</a:t>
            </a:r>
            <a:r>
              <a:rPr lang="en-US" altLang="zh-CN" b="1" dirty="0">
                <a:latin typeface="Verdana" panose="020B0604030504040204" pitchFamily="34" charset="0"/>
                <a:ea typeface="华文中宋" panose="02010600040101010101" pitchFamily="2" charset="-122"/>
              </a:rPr>
              <a:t>《</a:t>
            </a:r>
            <a:r>
              <a:rPr lang="zh-CN" altLang="en-US" b="1" dirty="0">
                <a:latin typeface="Verdana" panose="020B0604030504040204" pitchFamily="34" charset="0"/>
                <a:ea typeface="华文中宋" panose="02010600040101010101" pitchFamily="2" charset="-122"/>
              </a:rPr>
              <a:t>新闻与世界报导</a:t>
            </a:r>
            <a:r>
              <a:rPr lang="en-US" altLang="zh-CN" b="1" dirty="0">
                <a:latin typeface="Verdana" panose="020B0604030504040204" pitchFamily="34" charset="0"/>
                <a:ea typeface="华文中宋" panose="02010600040101010101" pitchFamily="2" charset="-122"/>
              </a:rPr>
              <a:t>》</a:t>
            </a:r>
            <a:r>
              <a:rPr lang="zh-CN" altLang="en-US" b="1" dirty="0">
                <a:latin typeface="Verdana" panose="020B0604030504040204" pitchFamily="34" charset="0"/>
                <a:ea typeface="华文中宋" panose="02010600040101010101" pitchFamily="2" charset="-122"/>
              </a:rPr>
              <a:t>登载的美国第七舰队入侵台湾海峡的消息</a:t>
            </a:r>
            <a:endParaRPr lang="zh-CN" altLang="en-US" b="1" dirty="0">
              <a:latin typeface="Verdana" panose="020B0604030504040204" pitchFamily="34" charset="0"/>
              <a:ea typeface="华文中宋" panose="02010600040101010101" pitchFamily="2" charset="-122"/>
            </a:endParaRPr>
          </a:p>
        </p:txBody>
      </p:sp>
      <p:pic>
        <p:nvPicPr>
          <p:cNvPr id="11268" name="Picture 3" descr="美军入侵朝鲜的同时，还悍然出动第七舰队入侵我国台湾海峡。图为美国《新闻与世界报导》登载的美国第七舰队入侵台湾海峡的消息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7450" y="404813"/>
            <a:ext cx="6408738" cy="4752975"/>
          </a:xfrm>
          <a:prstGeom prst="rect">
            <a:avLst/>
          </a:prstGeom>
          <a:noFill/>
          <a:ln w="38100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pic>
        <p:nvPicPr>
          <p:cNvPr id="12290" name="Picture 4" descr="图片2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2291" name="Picture 2" descr="二战以来美军图片img013"/>
          <p:cNvPicPr>
            <a:picLocks noChangeAspect="1"/>
          </p:cNvPicPr>
          <p:nvPr/>
        </p:nvPicPr>
        <p:blipFill>
          <a:blip r:embed="rId2"/>
          <a:srcRect l="21407"/>
          <a:stretch>
            <a:fillRect/>
          </a:stretch>
        </p:blipFill>
        <p:spPr>
          <a:xfrm>
            <a:off x="682625" y="836613"/>
            <a:ext cx="5026025" cy="5302250"/>
          </a:xfrm>
          <a:prstGeom prst="rect">
            <a:avLst/>
          </a:prstGeom>
          <a:noFill/>
          <a:ln w="63500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</p:pic>
      <p:sp>
        <p:nvSpPr>
          <p:cNvPr id="12292" name="Text Box 3"/>
          <p:cNvSpPr txBox="1"/>
          <p:nvPr/>
        </p:nvSpPr>
        <p:spPr>
          <a:xfrm>
            <a:off x="6011863" y="2133600"/>
            <a:ext cx="2376487" cy="28384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FontTx/>
              <a:buNone/>
            </a:pPr>
            <a:r>
              <a:rPr lang="en-US" altLang="zh-CN" sz="3600" b="1" dirty="0">
                <a:solidFill>
                  <a:srgbClr val="FFFF66"/>
                </a:solidFill>
                <a:latin typeface="Verdana" panose="020B0604030504040204" pitchFamily="34" charset="0"/>
                <a:ea typeface="隶书" panose="02010509060101010101" pitchFamily="49" charset="-122"/>
              </a:rPr>
              <a:t> </a:t>
            </a:r>
            <a:r>
              <a:rPr lang="zh-CN" altLang="en-US" sz="3600" b="1" dirty="0">
                <a:latin typeface="华文新魏" panose="02010800040101010101" pitchFamily="2" charset="-122"/>
                <a:ea typeface="华文新魏" panose="02010800040101010101" pitchFamily="2" charset="-122"/>
              </a:rPr>
              <a:t>美国</a:t>
            </a:r>
            <a:r>
              <a:rPr lang="zh-CN" altLang="en-US" sz="3600" b="1" dirty="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第七舰队</a:t>
            </a:r>
            <a:r>
              <a:rPr lang="zh-CN" altLang="en-US" sz="3600" b="1" dirty="0">
                <a:latin typeface="华文新魏" panose="02010800040101010101" pitchFamily="2" charset="-122"/>
                <a:ea typeface="华文新魏" panose="02010800040101010101" pitchFamily="2" charset="-122"/>
              </a:rPr>
              <a:t>在台湾海峡巡逻，干涉中国内政。</a:t>
            </a:r>
            <a:endParaRPr lang="zh-CN" altLang="en-US" sz="3600" b="1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</p:cSld>
  <p:clrMapOvr>
    <a:masterClrMapping/>
  </p:clrMapOvr>
  <p:transition spd="med">
    <p:zoom/>
    <p:sndAc>
      <p:stSnd>
        <p:snd r:embed="rId3" name="camera.wav"/>
      </p:stSnd>
    </p:sndAc>
  </p:transition>
</p:sld>
</file>

<file path=ppt/tags/tag1.xml><?xml version="1.0" encoding="utf-8"?>
<p:tagLst xmlns:p="http://schemas.openxmlformats.org/presentationml/2006/main">
  <p:tag name="KSO_WM_UNIT_TABLE_BEAUTIFY" val="smartTable{f78858dc-80fb-418a-8ecf-088ff97969bc}"/>
</p:tagLst>
</file>

<file path=ppt/tags/tag2.xml><?xml version="1.0" encoding="utf-8"?>
<p:tagLst xmlns:p="http://schemas.openxmlformats.org/presentationml/2006/main">
  <p:tag name="KSO_WM_UNIT_TABLE_BEAUTIFY" val="smartTable{8fa518d4-1fc0-4a14-bf21-c20274607d70}"/>
  <p:tag name="TABLE_ENDDRAG_ORIGIN_RECT" val="564*270"/>
  <p:tag name="TABLE_ENDDRAG_RECT" val="78*184*564*270"/>
</p:tagLst>
</file>

<file path=ppt/tags/tag3.xml><?xml version="1.0" encoding="utf-8"?>
<p:tagLst xmlns:p="http://schemas.openxmlformats.org/presentationml/2006/main">
  <p:tag name="KSO_WM_UNIT_TABLE_BEAUTIFY" val="smartTable{62fef1ca-bf82-4b7f-ac20-ac51627c08c7}"/>
</p:tagLst>
</file>

<file path=ppt/tags/tag4.xml><?xml version="1.0" encoding="utf-8"?>
<p:tagLst xmlns:p="http://schemas.openxmlformats.org/presentationml/2006/main">
  <p:tag name="KSO_WM_UNIT_TABLE_BEAUTIFY" val="smartTable{2b1e0e87-5a26-4e4a-b4ca-9abe473bee24}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5453</Words>
  <Application>WPS 演示</Application>
  <PresentationFormat/>
  <Paragraphs>606</Paragraphs>
  <Slides>76</Slides>
  <Notes>1</Notes>
  <HiddenSlides>0</HiddenSlides>
  <MMClips>1</MMClips>
  <ScaleCrop>false</ScaleCrop>
  <HeadingPairs>
    <vt:vector size="8" baseType="variant">
      <vt:variant>
        <vt:lpstr>已用的字体</vt:lpstr>
      </vt:variant>
      <vt:variant>
        <vt:i4>18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76</vt:i4>
      </vt:variant>
    </vt:vector>
  </HeadingPairs>
  <TitlesOfParts>
    <vt:vector size="96" baseType="lpstr">
      <vt:lpstr>Arial</vt:lpstr>
      <vt:lpstr>宋体</vt:lpstr>
      <vt:lpstr>Wingdings</vt:lpstr>
      <vt:lpstr>Calibri</vt:lpstr>
      <vt:lpstr>华文中宋</vt:lpstr>
      <vt:lpstr>华文新魏</vt:lpstr>
      <vt:lpstr>Times New Roman</vt:lpstr>
      <vt:lpstr>隶书</vt:lpstr>
      <vt:lpstr>黑体</vt:lpstr>
      <vt:lpstr>Verdana</vt:lpstr>
      <vt:lpstr>Arial Black</vt:lpstr>
      <vt:lpstr>华文楷体</vt:lpstr>
      <vt:lpstr>Arial Unicode MS</vt:lpstr>
      <vt:lpstr>微软雅黑</vt:lpstr>
      <vt:lpstr>Arial Unicode MS</vt:lpstr>
      <vt:lpstr>楷体_GB2312</vt:lpstr>
      <vt:lpstr>华文彩云</vt:lpstr>
      <vt:lpstr>仿宋_GB2312</vt:lpstr>
      <vt:lpstr>Office 主题​​</vt:lpstr>
      <vt:lpstr>Paint.Picture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本文是什么文体？</vt:lpstr>
      <vt:lpstr>PowerPoint 演示文稿</vt:lpstr>
      <vt:lpstr>读准下列字音</vt:lpstr>
      <vt:lpstr>PowerPoint 演示文稿</vt:lpstr>
      <vt:lpstr>结构：</vt:lpstr>
      <vt:lpstr>三个事例前都有一个过渡段（句），请找出来，并说明其作用。</vt:lpstr>
      <vt:lpstr>阅读前三自然段</vt:lpstr>
      <vt:lpstr>朗读：</vt:lpstr>
      <vt:lpstr>　　“我的思想感情的潮水，在放纵奔流着”，把思想感情比喻为“潮水”在“放纵奔流”，比 “我一直都被深深地感动着”好在哪里？</vt:lpstr>
      <vt:lpstr>这一段运用了什么表达方式？ 起什么作用？</vt:lpstr>
      <vt:lpstr>点题的句子是哪一句？</vt:lpstr>
      <vt:lpstr>    谁是我们最可爱的人呢？我们的战士，我感觉到他们是我们最可爱的人。 　    这两句运用了什么修辞方法？</vt:lpstr>
      <vt:lpstr>表情朗读： 他们的品质是那样的纯洁和高尚， 他们的意志是那样的坚韧和刚强， 他们的气质是那样的淳朴和谦逊， 他们的胸怀是那样的美丽和宽广。</vt:lpstr>
      <vt:lpstr>四个排比句和后文的三个典型事例有照应，请指出其照应关系。</vt:lpstr>
      <vt:lpstr>归纳段意</vt:lpstr>
      <vt:lpstr>课文选取了哪三个典型事例？ 各表现志愿军什么精神？请填表：</vt:lpstr>
      <vt:lpstr>这三个事例有什么内在联系？</vt:lpstr>
      <vt:lpstr>PowerPoint 演示文稿</vt:lpstr>
      <vt:lpstr>阅读 “松骨峰战斗”</vt:lpstr>
      <vt:lpstr>指出本段所写事件的要素</vt:lpstr>
      <vt:lpstr>将本段分为三层， 并说出这样分层的理由。</vt:lpstr>
      <vt:lpstr>用一个词概括松骨峰战斗特点（从文中找出）</vt:lpstr>
      <vt:lpstr>表情朗读最“壮烈”的一段： 　　一场壮烈的搏斗就开始了……把占领阵地的敌人烧死。</vt:lpstr>
      <vt:lpstr>表情朗读：</vt:lpstr>
      <vt:lpstr>阅读“火中救小孩”</vt:lpstr>
      <vt:lpstr>找出描写马玉祥外貌的语句， 说说表达了作者什么思想感情。</vt:lpstr>
      <vt:lpstr>指出本段所写事件的六要素。</vt:lpstr>
      <vt:lpstr>本段运用了哪几种描写？</vt:lpstr>
      <vt:lpstr>本段反复写了烟和火，请你找出来，然后说说这些描写起什么作用。</vt:lpstr>
      <vt:lpstr>有一句话揭示了马玉祥火中救小孩的思想基础，这句话是：</vt:lpstr>
      <vt:lpstr>阅读“防空洞中的谈话”</vt:lpstr>
      <vt:lpstr>这一段有两问两答，它们分别表现了 志愿军战士什么品质？请填下表</vt:lpstr>
      <vt:lpstr>PowerPoint 演示文稿</vt:lpstr>
      <vt:lpstr>阅读结尾两段</vt:lpstr>
      <vt:lpstr>表情朗读：</vt:lpstr>
      <vt:lpstr>六个“当你……”运用什么修辞手法？</vt:lpstr>
      <vt:lpstr>写祖国人民的和平幸福生活 意图是什么？</vt:lpstr>
      <vt:lpstr>结尾两段运用了什么表达方式？ 它起什么作用？</vt:lpstr>
      <vt:lpstr>点题和呼应开头的是哪一句？</vt:lpstr>
      <vt:lpstr>归纳段意：</vt:lpstr>
      <vt:lpstr>领会作者思路</vt:lpstr>
      <vt:lpstr>熟读这两段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猪猪猫.CN</dc:creator>
  <cp:lastModifiedBy>Administrator</cp:lastModifiedBy>
  <cp:revision>67</cp:revision>
  <dcterms:created xsi:type="dcterms:W3CDTF">2010-02-24T09:19:30Z</dcterms:created>
  <dcterms:modified xsi:type="dcterms:W3CDTF">2021-03-09T10:11:27Z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2052-11.1.0.10228</vt:lpwstr>
  </property>
</Properties>
</file>