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sldIdLst>
    <p:sldId id="328" r:id="rId2"/>
    <p:sldId id="260" r:id="rId3"/>
    <p:sldId id="259" r:id="rId4"/>
    <p:sldId id="319" r:id="rId5"/>
    <p:sldId id="320" r:id="rId6"/>
    <p:sldId id="309" r:id="rId7"/>
    <p:sldId id="310" r:id="rId8"/>
    <p:sldId id="312" r:id="rId9"/>
    <p:sldId id="313" r:id="rId10"/>
    <p:sldId id="267" r:id="rId11"/>
    <p:sldId id="332" r:id="rId12"/>
    <p:sldId id="314" r:id="rId13"/>
    <p:sldId id="276" r:id="rId14"/>
    <p:sldId id="329" r:id="rId15"/>
    <p:sldId id="330" r:id="rId16"/>
    <p:sldId id="317" r:id="rId17"/>
    <p:sldId id="331" r:id="rId18"/>
  </p:sldIdLst>
  <p:sldSz cx="12195175" cy="6859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38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FF0000"/>
    <a:srgbClr val="CC0066"/>
    <a:srgbClr val="FF33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6" autoAdjust="0"/>
    <p:restoredTop sz="94660" autoAdjust="0"/>
  </p:normalViewPr>
  <p:slideViewPr>
    <p:cSldViewPr>
      <p:cViewPr varScale="1">
        <p:scale>
          <a:sx n="150" d="100"/>
          <a:sy n="150" d="100"/>
        </p:scale>
        <p:origin x="819" y="75"/>
      </p:cViewPr>
      <p:guideLst>
        <p:guide orient="horz" pos="2161"/>
        <p:guide pos="381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397" y="1122623"/>
            <a:ext cx="9146381" cy="2388153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397" y="3602872"/>
            <a:ext cx="9146381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91" indent="0" algn="ctr">
              <a:buNone/>
              <a:defRPr sz="2000"/>
            </a:lvl2pPr>
            <a:lvl3pPr marL="914583" indent="0" algn="ctr">
              <a:buNone/>
              <a:defRPr sz="1800"/>
            </a:lvl3pPr>
            <a:lvl4pPr marL="1371874" indent="0" algn="ctr">
              <a:buNone/>
              <a:defRPr sz="1600"/>
            </a:lvl4pPr>
            <a:lvl5pPr marL="1829166" indent="0" algn="ctr">
              <a:buNone/>
              <a:defRPr sz="1600"/>
            </a:lvl5pPr>
            <a:lvl6pPr marL="2286457" indent="0" algn="ctr">
              <a:buNone/>
              <a:defRPr sz="1600"/>
            </a:lvl6pPr>
            <a:lvl7pPr marL="2743749" indent="0" algn="ctr">
              <a:buNone/>
              <a:defRPr sz="1600"/>
            </a:lvl7pPr>
            <a:lvl8pPr marL="3201040" indent="0" algn="ctr">
              <a:buNone/>
              <a:defRPr sz="1600"/>
            </a:lvl8pPr>
            <a:lvl9pPr marL="3658332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60085-29C4-44E2-BCA0-23AFFD8F24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111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E445-6CCC-43EB-8C63-1140383644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0731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7172" y="365209"/>
            <a:ext cx="2629585" cy="581318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418" y="365209"/>
            <a:ext cx="7736314" cy="581318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AF2A-93E2-4412-B314-C1744EEE89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9365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BD8E5-FF66-4155-B113-6E8882F119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15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067" y="1710134"/>
            <a:ext cx="10518338" cy="285339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2067" y="4590526"/>
            <a:ext cx="10518338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5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8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91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4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7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10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83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B864-051A-4903-9252-07059876EF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2533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418" y="1826048"/>
            <a:ext cx="5182949" cy="435234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808" y="1826048"/>
            <a:ext cx="5182949" cy="435234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B0A3-190C-4352-823D-0A270EB02F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273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365210"/>
            <a:ext cx="10518338" cy="132587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7" y="1681552"/>
            <a:ext cx="5159130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91" indent="0">
              <a:buNone/>
              <a:defRPr sz="2000" b="1"/>
            </a:lvl2pPr>
            <a:lvl3pPr marL="914583" indent="0">
              <a:buNone/>
              <a:defRPr sz="1800" b="1"/>
            </a:lvl3pPr>
            <a:lvl4pPr marL="1371874" indent="0">
              <a:buNone/>
              <a:defRPr sz="1600" b="1"/>
            </a:lvl4pPr>
            <a:lvl5pPr marL="1829166" indent="0">
              <a:buNone/>
              <a:defRPr sz="1600" b="1"/>
            </a:lvl5pPr>
            <a:lvl6pPr marL="2286457" indent="0">
              <a:buNone/>
              <a:defRPr sz="1600" b="1"/>
            </a:lvl6pPr>
            <a:lvl7pPr marL="2743749" indent="0">
              <a:buNone/>
              <a:defRPr sz="1600" b="1"/>
            </a:lvl7pPr>
            <a:lvl8pPr marL="3201040" indent="0">
              <a:buNone/>
              <a:defRPr sz="1600" b="1"/>
            </a:lvl8pPr>
            <a:lvl9pPr marL="3658332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7" y="2505655"/>
            <a:ext cx="5159130" cy="3685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807" y="1681552"/>
            <a:ext cx="5184538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91" indent="0">
              <a:buNone/>
              <a:defRPr sz="2000" b="1"/>
            </a:lvl2pPr>
            <a:lvl3pPr marL="914583" indent="0">
              <a:buNone/>
              <a:defRPr sz="1800" b="1"/>
            </a:lvl3pPr>
            <a:lvl4pPr marL="1371874" indent="0">
              <a:buNone/>
              <a:defRPr sz="1600" b="1"/>
            </a:lvl4pPr>
            <a:lvl5pPr marL="1829166" indent="0">
              <a:buNone/>
              <a:defRPr sz="1600" b="1"/>
            </a:lvl5pPr>
            <a:lvl6pPr marL="2286457" indent="0">
              <a:buNone/>
              <a:defRPr sz="1600" b="1"/>
            </a:lvl6pPr>
            <a:lvl7pPr marL="2743749" indent="0">
              <a:buNone/>
              <a:defRPr sz="1600" b="1"/>
            </a:lvl7pPr>
            <a:lvl8pPr marL="3201040" indent="0">
              <a:buNone/>
              <a:defRPr sz="1600" b="1"/>
            </a:lvl8pPr>
            <a:lvl9pPr marL="3658332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807" y="2505655"/>
            <a:ext cx="5184538" cy="3685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4C3A-D957-4BC1-8A17-B141D35C92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271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A65D-2745-4987-9B61-B1803EBD2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0335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ACE99-C2AB-4E88-83FB-10AD409EE1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268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457306"/>
            <a:ext cx="3933261" cy="1600571"/>
          </a:xfrm>
        </p:spPr>
        <p:txBody>
          <a:bodyPr anchor="b"/>
          <a:lstStyle>
            <a:lvl1pPr>
              <a:defRPr sz="320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4538" y="987654"/>
            <a:ext cx="6173807" cy="4874754"/>
          </a:xfrm>
        </p:spPr>
        <p:txBody>
          <a:bodyPr/>
          <a:lstStyle>
            <a:lvl1pPr>
              <a:defRPr sz="3201"/>
            </a:lvl1pPr>
            <a:lvl2pPr>
              <a:defRPr sz="2801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7" y="2057876"/>
            <a:ext cx="3933261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91" indent="0">
              <a:buNone/>
              <a:defRPr sz="1400"/>
            </a:lvl2pPr>
            <a:lvl3pPr marL="914583" indent="0">
              <a:buNone/>
              <a:defRPr sz="1200"/>
            </a:lvl3pPr>
            <a:lvl4pPr marL="1371874" indent="0">
              <a:buNone/>
              <a:defRPr sz="1000"/>
            </a:lvl4pPr>
            <a:lvl5pPr marL="1829166" indent="0">
              <a:buNone/>
              <a:defRPr sz="1000"/>
            </a:lvl5pPr>
            <a:lvl6pPr marL="2286457" indent="0">
              <a:buNone/>
              <a:defRPr sz="1000"/>
            </a:lvl6pPr>
            <a:lvl7pPr marL="2743749" indent="0">
              <a:buNone/>
              <a:defRPr sz="1000"/>
            </a:lvl7pPr>
            <a:lvl8pPr marL="3201040" indent="0">
              <a:buNone/>
              <a:defRPr sz="1000"/>
            </a:lvl8pPr>
            <a:lvl9pPr marL="3658332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66C79-D8D7-4339-A56C-07F62062B2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53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457306"/>
            <a:ext cx="3933261" cy="1600571"/>
          </a:xfrm>
        </p:spPr>
        <p:txBody>
          <a:bodyPr anchor="b"/>
          <a:lstStyle>
            <a:lvl1pPr>
              <a:defRPr sz="320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538" y="987654"/>
            <a:ext cx="6173807" cy="4874754"/>
          </a:xfrm>
        </p:spPr>
        <p:txBody>
          <a:bodyPr anchor="t"/>
          <a:lstStyle>
            <a:lvl1pPr marL="0" indent="0">
              <a:buNone/>
              <a:defRPr sz="3201"/>
            </a:lvl1pPr>
            <a:lvl2pPr marL="457291" indent="0">
              <a:buNone/>
              <a:defRPr sz="2801"/>
            </a:lvl2pPr>
            <a:lvl3pPr marL="914583" indent="0">
              <a:buNone/>
              <a:defRPr sz="2400"/>
            </a:lvl3pPr>
            <a:lvl4pPr marL="1371874" indent="0">
              <a:buNone/>
              <a:defRPr sz="2000"/>
            </a:lvl4pPr>
            <a:lvl5pPr marL="1829166" indent="0">
              <a:buNone/>
              <a:defRPr sz="2000"/>
            </a:lvl5pPr>
            <a:lvl6pPr marL="2286457" indent="0">
              <a:buNone/>
              <a:defRPr sz="2000"/>
            </a:lvl6pPr>
            <a:lvl7pPr marL="2743749" indent="0">
              <a:buNone/>
              <a:defRPr sz="2000"/>
            </a:lvl7pPr>
            <a:lvl8pPr marL="3201040" indent="0">
              <a:buNone/>
              <a:defRPr sz="2000"/>
            </a:lvl8pPr>
            <a:lvl9pPr marL="3658332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7" y="2057876"/>
            <a:ext cx="3933261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91" indent="0">
              <a:buNone/>
              <a:defRPr sz="1400"/>
            </a:lvl2pPr>
            <a:lvl3pPr marL="914583" indent="0">
              <a:buNone/>
              <a:defRPr sz="1200"/>
            </a:lvl3pPr>
            <a:lvl4pPr marL="1371874" indent="0">
              <a:buNone/>
              <a:defRPr sz="1000"/>
            </a:lvl4pPr>
            <a:lvl5pPr marL="1829166" indent="0">
              <a:buNone/>
              <a:defRPr sz="1000"/>
            </a:lvl5pPr>
            <a:lvl6pPr marL="2286457" indent="0">
              <a:buNone/>
              <a:defRPr sz="1000"/>
            </a:lvl6pPr>
            <a:lvl7pPr marL="2743749" indent="0">
              <a:buNone/>
              <a:defRPr sz="1000"/>
            </a:lvl7pPr>
            <a:lvl8pPr marL="3201040" indent="0">
              <a:buNone/>
              <a:defRPr sz="1000"/>
            </a:lvl8pPr>
            <a:lvl9pPr marL="3658332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C5AD1-90C2-4464-9A1A-FB86BB10EF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7012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419" y="365210"/>
            <a:ext cx="10518338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419" y="1826048"/>
            <a:ext cx="10518338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418" y="6357822"/>
            <a:ext cx="274391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652" y="6357822"/>
            <a:ext cx="4115872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2843" y="6357822"/>
            <a:ext cx="274391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8AF2A-93E2-4412-B314-C1744EEE89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8801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583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46" indent="-228646" algn="l" defTabSz="91458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1" kern="1200">
          <a:solidFill>
            <a:schemeClr val="tx1"/>
          </a:solidFill>
          <a:latin typeface="+mn-lt"/>
          <a:ea typeface="+mn-ea"/>
          <a:cs typeface="+mn-cs"/>
        </a:defRPr>
      </a:lvl1pPr>
      <a:lvl2pPr marL="685937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229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520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811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103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394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86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977" indent="-228646" algn="l" defTabSz="9145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91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583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874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9166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457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749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40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332" algn="l" defTabSz="9145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F:\&#35821;&#25991;&#25945;&#23398;&#35838;&#20214;\&#21021;&#19968;\&#19978;&#20876;\&#20844;&#24320;&#35838;----&#21334;&#27833;&#32705;\&#38414;&#32500;&#25991;%20-%20&#27597;&#20146;%20-%20&#20891;&#26053;&#27468;&#26354;.mp3" TargetMode="External"/><Relationship Id="rId1" Type="http://schemas.microsoft.com/office/2007/relationships/media" Target="file:///F:\&#35821;&#25991;&#25945;&#23398;&#35838;&#20214;\&#21021;&#19968;\&#19978;&#20876;\&#20844;&#24320;&#35838;----&#21334;&#27833;&#32705;\&#38414;&#32500;&#25991;%20-%20&#27597;&#20146;%20-%20&#20891;&#26053;&#27468;&#26354;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0003" y="195379"/>
            <a:ext cx="7829781" cy="971968"/>
          </a:xfrm>
        </p:spPr>
        <p:txBody>
          <a:bodyPr>
            <a:norm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一、</a:t>
            </a:r>
            <a:r>
              <a:rPr lang="zh-CN" altLang="zh-CN" sz="44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课前回顾：</a:t>
            </a:r>
            <a:endParaRPr lang="zh-CN" altLang="en-US" sz="4400" b="1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8995" y="1826048"/>
            <a:ext cx="10587762" cy="7396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3200" b="1" dirty="0">
                <a:latin typeface="隶书" panose="02010509060101010101" pitchFamily="49" charset="-122"/>
                <a:ea typeface="隶书" panose="02010509060101010101" pitchFamily="49" charset="-122"/>
              </a:rPr>
              <a:t>唐宋八大家：</a:t>
            </a: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4536643A-E8DF-4986-8370-87DB699161A8}"/>
              </a:ext>
            </a:extLst>
          </p:cNvPr>
          <p:cNvSpPr txBox="1">
            <a:spLocks/>
          </p:cNvSpPr>
          <p:nvPr/>
        </p:nvSpPr>
        <p:spPr>
          <a:xfrm>
            <a:off x="701797" y="2555814"/>
            <a:ext cx="10587762" cy="7396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46" indent="-228646" algn="l" defTabSz="91458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937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229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520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811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5103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394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686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977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韩愈、柳宗元、欧阳修、曾巩、王安石、苏辙、苏轼、苏洵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7310B098-0B24-4EAB-9A70-777A5BFF7C0F}"/>
              </a:ext>
            </a:extLst>
          </p:cNvPr>
          <p:cNvSpPr txBox="1">
            <a:spLocks/>
          </p:cNvSpPr>
          <p:nvPr/>
        </p:nvSpPr>
        <p:spPr>
          <a:xfrm>
            <a:off x="696987" y="3401841"/>
            <a:ext cx="10587762" cy="739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46" indent="-228646" algn="l" defTabSz="91458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937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229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520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811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5103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394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686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977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隶书" panose="02010509060101010101" pitchFamily="49" charset="-122"/>
                <a:ea typeface="隶书" panose="02010509060101010101" pitchFamily="49" charset="-122"/>
              </a:rPr>
              <a:t>我国古代的六艺：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73405295-9444-478F-9ADA-9DAA884E5312}"/>
              </a:ext>
            </a:extLst>
          </p:cNvPr>
          <p:cNvSpPr txBox="1">
            <a:spLocks/>
          </p:cNvSpPr>
          <p:nvPr/>
        </p:nvSpPr>
        <p:spPr>
          <a:xfrm>
            <a:off x="665117" y="4745508"/>
            <a:ext cx="10711075" cy="1432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46" indent="-228646" algn="l" defTabSz="91458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937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229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520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811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5103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394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686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977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礼：礼节；          乐：音乐；          射：射箭；</a:t>
            </a:r>
            <a:endParaRPr lang="en-US" altLang="zh-CN" sz="3200" b="1" dirty="0">
              <a:solidFill>
                <a:srgbClr val="0000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0" indent="0"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御：驾车；          书：识字；          数：算术</a:t>
            </a: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F70D0492-8878-4088-BB08-F55A33C213C8}"/>
              </a:ext>
            </a:extLst>
          </p:cNvPr>
          <p:cNvSpPr txBox="1">
            <a:spLocks/>
          </p:cNvSpPr>
          <p:nvPr/>
        </p:nvSpPr>
        <p:spPr>
          <a:xfrm>
            <a:off x="696987" y="4005858"/>
            <a:ext cx="10587762" cy="739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46" indent="-228646" algn="l" defTabSz="91458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937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229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520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811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5103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394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686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977" indent="-228646" algn="l" defTabSz="91458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礼、乐、射、御、书、数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/>
      <p:bldP spid="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18435"/>
          <p:cNvSpPr txBox="1">
            <a:spLocks noChangeArrowheads="1"/>
          </p:cNvSpPr>
          <p:nvPr/>
        </p:nvSpPr>
        <p:spPr bwMode="auto">
          <a:xfrm>
            <a:off x="408955" y="333450"/>
            <a:ext cx="11864227" cy="1843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793" b="1" dirty="0">
                <a:solidFill>
                  <a:schemeClr val="tx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r>
              <a:rPr lang="en-US" altLang="zh-CN" sz="3691" b="1" dirty="0">
                <a:latin typeface="隶书" panose="02010509060101010101" pitchFamily="49" charset="-122"/>
                <a:ea typeface="隶书" panose="02010509060101010101" pitchFamily="49" charset="-122"/>
              </a:rPr>
              <a:t>1.</a:t>
            </a:r>
            <a:r>
              <a:rPr lang="zh-CN" altLang="en-US" sz="3691" b="1" dirty="0">
                <a:latin typeface="隶书" panose="02010509060101010101" pitchFamily="49" charset="-122"/>
                <a:ea typeface="隶书" panose="02010509060101010101" pitchFamily="49" charset="-122"/>
              </a:rPr>
              <a:t>找出文中描写陈尧咨和卖油翁动作、语言、神态的词语或句子，分析两人的性格特点。</a:t>
            </a:r>
          </a:p>
          <a:p>
            <a:endParaRPr lang="zh-CN" altLang="en-US" sz="3691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EE957364-2B81-4152-B5F3-D784CB3829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401882"/>
              </p:ext>
            </p:extLst>
          </p:nvPr>
        </p:nvGraphicFramePr>
        <p:xfrm>
          <a:off x="913011" y="1917626"/>
          <a:ext cx="9865096" cy="4184014"/>
        </p:xfrm>
        <a:graphic>
          <a:graphicData uri="http://schemas.openxmlformats.org/drawingml/2006/table">
            <a:tbl>
              <a:tblPr firstRow="1" firstCol="1" bandRow="1"/>
              <a:tblGrid>
                <a:gridCol w="1274521">
                  <a:extLst>
                    <a:ext uri="{9D8B030D-6E8A-4147-A177-3AD203B41FA5}">
                      <a16:colId xmlns:a16="http://schemas.microsoft.com/office/drawing/2014/main" val="3245703600"/>
                    </a:ext>
                  </a:extLst>
                </a:gridCol>
                <a:gridCol w="5578491">
                  <a:extLst>
                    <a:ext uri="{9D8B030D-6E8A-4147-A177-3AD203B41FA5}">
                      <a16:colId xmlns:a16="http://schemas.microsoft.com/office/drawing/2014/main" val="1506433833"/>
                    </a:ext>
                  </a:extLst>
                </a:gridCol>
                <a:gridCol w="3012084">
                  <a:extLst>
                    <a:ext uri="{9D8B030D-6E8A-4147-A177-3AD203B41FA5}">
                      <a16:colId xmlns:a16="http://schemas.microsoft.com/office/drawing/2014/main" val="2026174161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</a:pPr>
                      <a:endParaRPr lang="en-US" altLang="zh-CN" sz="2800" kern="100" dirty="0">
                        <a:effectLst/>
                        <a:latin typeface="隶书" panose="02010509060101010101" pitchFamily="49" charset="-122"/>
                        <a:ea typeface="隶书" panose="020105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600"/>
                        </a:lnSpc>
                      </a:pPr>
                      <a:endParaRPr lang="en-US" altLang="zh-CN" sz="2800" kern="100" dirty="0">
                        <a:effectLst/>
                        <a:latin typeface="隶书" panose="02010509060101010101" pitchFamily="49" charset="-122"/>
                        <a:ea typeface="隶书" panose="020105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sz="2800" kern="100" dirty="0">
                          <a:effectLst/>
                          <a:latin typeface="隶书" panose="02010509060101010101" pitchFamily="49" charset="-122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人物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altLang="zh-CN" sz="2800" kern="100" dirty="0">
                        <a:solidFill>
                          <a:srgbClr val="333333"/>
                        </a:solidFill>
                        <a:effectLst/>
                        <a:latin typeface="隶书" panose="02010509060101010101" pitchFamily="49" charset="-122"/>
                        <a:ea typeface="隶书" panose="020105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</a:pPr>
                      <a:endParaRPr lang="en-US" altLang="zh-CN" sz="2800" kern="100" dirty="0">
                        <a:solidFill>
                          <a:srgbClr val="333333"/>
                        </a:solidFill>
                        <a:effectLst/>
                        <a:latin typeface="隶书" panose="02010509060101010101" pitchFamily="49" charset="-122"/>
                        <a:ea typeface="隶书" panose="020105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sz="2800" kern="100" dirty="0">
                          <a:solidFill>
                            <a:srgbClr val="333333"/>
                          </a:solidFill>
                          <a:effectLst/>
                          <a:latin typeface="隶书" panose="02010509060101010101" pitchFamily="49" charset="-122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神态 语言 动作</a:t>
                      </a:r>
                      <a:endParaRPr lang="zh-CN" sz="2800" kern="100" dirty="0">
                        <a:effectLst/>
                        <a:latin typeface="隶书" panose="02010509060101010101" pitchFamily="49" charset="-122"/>
                        <a:ea typeface="隶书" panose="020105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en-US" altLang="zh-CN" sz="2800" kern="100" dirty="0">
                        <a:effectLst/>
                        <a:latin typeface="隶书" panose="02010509060101010101" pitchFamily="49" charset="-122"/>
                        <a:ea typeface="隶书" panose="020105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</a:pPr>
                      <a:endParaRPr lang="en-US" altLang="zh-CN" sz="2800" kern="100" dirty="0">
                        <a:effectLst/>
                        <a:latin typeface="隶书" panose="02010509060101010101" pitchFamily="49" charset="-122"/>
                        <a:ea typeface="隶书" panose="020105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sz="2800" kern="100" dirty="0">
                          <a:effectLst/>
                          <a:latin typeface="隶书" panose="02010509060101010101" pitchFamily="49" charset="-122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性格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4024563"/>
                  </a:ext>
                </a:extLst>
              </a:tr>
              <a:tr h="1344149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</a:pPr>
                      <a:endParaRPr lang="en-US" altLang="zh-CN" sz="2800" kern="100" dirty="0">
                        <a:effectLst/>
                        <a:latin typeface="隶书" panose="02010509060101010101" pitchFamily="49" charset="-122"/>
                        <a:ea typeface="隶书" panose="020105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600"/>
                        </a:lnSpc>
                      </a:pPr>
                      <a:endParaRPr lang="en-US" altLang="zh-CN" sz="2800" kern="100" dirty="0">
                        <a:effectLst/>
                        <a:latin typeface="隶书" panose="02010509060101010101" pitchFamily="49" charset="-122"/>
                        <a:ea typeface="隶书" panose="020105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600"/>
                        </a:lnSpc>
                      </a:pPr>
                      <a:endParaRPr lang="en-US" altLang="zh-CN" sz="2800" kern="100" dirty="0">
                        <a:effectLst/>
                        <a:latin typeface="隶书" panose="02010509060101010101" pitchFamily="49" charset="-122"/>
                        <a:ea typeface="隶书" panose="020105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600"/>
                        </a:lnSpc>
                      </a:pPr>
                      <a:r>
                        <a:rPr lang="zh-CN" sz="2800" kern="100" dirty="0">
                          <a:effectLst/>
                          <a:latin typeface="隶书" panose="02010509060101010101" pitchFamily="49" charset="-122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陈尧咨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</a:pPr>
                      <a:endParaRPr lang="zh-CN" sz="2800" kern="100" dirty="0">
                        <a:effectLst/>
                        <a:latin typeface="隶书" panose="02010509060101010101" pitchFamily="49" charset="-122"/>
                        <a:ea typeface="隶书" panose="020105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</a:pPr>
                      <a:r>
                        <a:rPr lang="en-US" sz="2800" kern="100" dirty="0">
                          <a:effectLst/>
                          <a:latin typeface="隶书" panose="02010509060101010101" pitchFamily="49" charset="-122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kern="100" dirty="0">
                        <a:effectLst/>
                        <a:latin typeface="隶书" panose="02010509060101010101" pitchFamily="49" charset="-122"/>
                        <a:ea typeface="隶书" panose="020105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0641805"/>
                  </a:ext>
                </a:extLst>
              </a:tr>
              <a:tr h="2047777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</a:pPr>
                      <a:endParaRPr lang="en-US" altLang="zh-CN" sz="2800" kern="100" dirty="0">
                        <a:effectLst/>
                        <a:latin typeface="隶书" panose="02010509060101010101" pitchFamily="49" charset="-122"/>
                        <a:ea typeface="隶书" panose="020105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600"/>
                        </a:lnSpc>
                      </a:pPr>
                      <a:endParaRPr lang="en-US" altLang="zh-CN" sz="2800" kern="100" dirty="0">
                        <a:effectLst/>
                        <a:latin typeface="隶书" panose="02010509060101010101" pitchFamily="49" charset="-122"/>
                        <a:ea typeface="隶书" panose="020105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600"/>
                        </a:lnSpc>
                      </a:pPr>
                      <a:endParaRPr lang="en-US" altLang="zh-CN" sz="2800" kern="100" dirty="0">
                        <a:effectLst/>
                        <a:latin typeface="隶书" panose="02010509060101010101" pitchFamily="49" charset="-122"/>
                        <a:ea typeface="隶书" panose="020105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600"/>
                        </a:lnSpc>
                      </a:pPr>
                      <a:endParaRPr lang="en-US" altLang="zh-CN" sz="2800" kern="100" dirty="0">
                        <a:effectLst/>
                        <a:latin typeface="隶书" panose="02010509060101010101" pitchFamily="49" charset="-122"/>
                        <a:ea typeface="隶书" panose="020105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600"/>
                        </a:lnSpc>
                      </a:pPr>
                      <a:r>
                        <a:rPr lang="zh-CN" sz="2800" kern="100" dirty="0">
                          <a:effectLst/>
                          <a:latin typeface="隶书" panose="02010509060101010101" pitchFamily="49" charset="-122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卖油翁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</a:pPr>
                      <a:endParaRPr lang="zh-CN" sz="2800" kern="100" dirty="0">
                        <a:effectLst/>
                        <a:latin typeface="隶书" panose="02010509060101010101" pitchFamily="49" charset="-122"/>
                        <a:ea typeface="隶书" panose="020105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</a:pPr>
                      <a:endParaRPr lang="zh-CN" sz="2800" kern="100" dirty="0">
                        <a:effectLst/>
                        <a:latin typeface="隶书" panose="02010509060101010101" pitchFamily="49" charset="-122"/>
                        <a:ea typeface="隶书" panose="020105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910321"/>
                  </a:ext>
                </a:extLst>
              </a:tr>
            </a:tbl>
          </a:graphicData>
        </a:graphic>
      </p:graphicFrame>
      <p:sp>
        <p:nvSpPr>
          <p:cNvPr id="3" name="文本框 2">
            <a:extLst>
              <a:ext uri="{FF2B5EF4-FFF2-40B4-BE49-F238E27FC236}">
                <a16:creationId xmlns:a16="http://schemas.microsoft.com/office/drawing/2014/main" id="{3051FF84-E367-4B68-B9EB-D8E3B8C05273}"/>
              </a:ext>
            </a:extLst>
          </p:cNvPr>
          <p:cNvSpPr txBox="1"/>
          <p:nvPr/>
        </p:nvSpPr>
        <p:spPr>
          <a:xfrm>
            <a:off x="2281163" y="2883123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zh-CN" sz="2400" kern="100" dirty="0">
                <a:solidFill>
                  <a:srgbClr val="FF0000"/>
                </a:solidFill>
                <a:effectLst/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忿然、笑而遣之 汝亦知射乎？ 吾射不亦精乎？ 尔安敢轻吾射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? </a:t>
            </a:r>
            <a:r>
              <a:rPr lang="zh-CN" altLang="zh-CN" sz="2400" kern="100" dirty="0">
                <a:solidFill>
                  <a:srgbClr val="FF0000"/>
                </a:solidFill>
                <a:effectLst/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笑而遣之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DE36FF5-4382-4D97-AB78-12114BF2DDA0}"/>
              </a:ext>
            </a:extLst>
          </p:cNvPr>
          <p:cNvSpPr txBox="1"/>
          <p:nvPr/>
        </p:nvSpPr>
        <p:spPr>
          <a:xfrm>
            <a:off x="8127923" y="2997746"/>
            <a:ext cx="2002111" cy="503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endParaRPr lang="en-US" altLang="zh-CN" sz="2400" kern="100" dirty="0">
              <a:solidFill>
                <a:srgbClr val="FF0000"/>
              </a:solidFill>
              <a:effectLst/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ts val="1600"/>
              </a:lnSpc>
            </a:pPr>
            <a:r>
              <a:rPr lang="zh-CN" altLang="zh-CN" sz="2400" kern="100" dirty="0">
                <a:solidFill>
                  <a:srgbClr val="FF0000"/>
                </a:solidFill>
                <a:effectLst/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骄傲、自负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1F1AEEB-6517-4472-B36C-3EC0BB5E6837}"/>
              </a:ext>
            </a:extLst>
          </p:cNvPr>
          <p:cNvSpPr txBox="1"/>
          <p:nvPr/>
        </p:nvSpPr>
        <p:spPr>
          <a:xfrm>
            <a:off x="2281163" y="4149874"/>
            <a:ext cx="5328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kern="100" dirty="0">
                <a:solidFill>
                  <a:srgbClr val="FF0000"/>
                </a:solidFill>
                <a:effectLst/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睨之 无他，但手熟尔。</a:t>
            </a:r>
            <a:endParaRPr lang="en-US" altLang="zh-CN" sz="2400" kern="100" dirty="0">
              <a:solidFill>
                <a:srgbClr val="FF0000"/>
              </a:solidFill>
              <a:effectLst/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en-US" sz="2400" kern="100" dirty="0">
                <a:solidFill>
                  <a:srgbClr val="FF0000"/>
                </a:solidFill>
                <a:effectLst/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以我酌油知之。</a:t>
            </a:r>
          </a:p>
          <a:p>
            <a:pPr algn="just"/>
            <a:r>
              <a:rPr lang="zh-CN" altLang="en-US" sz="2400" kern="100" dirty="0">
                <a:solidFill>
                  <a:srgbClr val="FF0000"/>
                </a:solidFill>
                <a:effectLst/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我亦无他，惟手熟尔。 </a:t>
            </a:r>
            <a:endParaRPr lang="en-US" altLang="zh-CN" sz="2400" kern="100" dirty="0">
              <a:solidFill>
                <a:srgbClr val="FF0000"/>
              </a:solidFill>
              <a:effectLst/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en-US" sz="2400" kern="100" dirty="0">
                <a:solidFill>
                  <a:srgbClr val="FF0000"/>
                </a:solidFill>
                <a:effectLst/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释担而立</a:t>
            </a:r>
          </a:p>
          <a:p>
            <a:pPr algn="just"/>
            <a:r>
              <a:rPr lang="zh-CN" altLang="en-US" sz="2400" kern="100" dirty="0">
                <a:solidFill>
                  <a:srgbClr val="FF0000"/>
                </a:solidFill>
                <a:effectLst/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但微颔之。取  置  覆  酌 沥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5D274D9-7ECC-47A2-9F69-99CD711971A7}"/>
              </a:ext>
            </a:extLst>
          </p:cNvPr>
          <p:cNvSpPr txBox="1"/>
          <p:nvPr/>
        </p:nvSpPr>
        <p:spPr>
          <a:xfrm>
            <a:off x="8123260" y="4797946"/>
            <a:ext cx="1800200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endParaRPr lang="en-US" altLang="zh-CN" sz="1800" kern="100" dirty="0">
              <a:solidFill>
                <a:srgbClr val="FF0000"/>
              </a:solidFill>
              <a:effectLst/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ts val="1600"/>
              </a:lnSpc>
            </a:pPr>
            <a:r>
              <a:rPr lang="zh-CN" altLang="en-US" sz="2400" kern="100" dirty="0">
                <a:solidFill>
                  <a:srgbClr val="FF0000"/>
                </a:solidFill>
                <a:effectLst/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沉稳、谦虚</a:t>
            </a:r>
          </a:p>
        </p:txBody>
      </p:sp>
    </p:spTree>
  </p:cSld>
  <p:clrMapOvr>
    <a:masterClrMapping/>
  </p:clrMapOvr>
  <p:transition>
    <p:blinds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18435"/>
          <p:cNvSpPr txBox="1">
            <a:spLocks noChangeArrowheads="1"/>
          </p:cNvSpPr>
          <p:nvPr/>
        </p:nvSpPr>
        <p:spPr bwMode="auto">
          <a:xfrm>
            <a:off x="326567" y="765498"/>
            <a:ext cx="11874607" cy="1304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793" b="1" dirty="0">
                <a:solidFill>
                  <a:schemeClr val="tx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r>
              <a:rPr lang="en-US" altLang="zh-CN" sz="3691" b="1" dirty="0">
                <a:latin typeface="隶书" panose="02010509060101010101" pitchFamily="49" charset="-122"/>
                <a:ea typeface="隶书" panose="02010509060101010101" pitchFamily="49" charset="-122"/>
              </a:rPr>
              <a:t>2.</a:t>
            </a:r>
            <a:r>
              <a:rPr lang="zh-CN" altLang="en-US" sz="3691" b="1" dirty="0">
                <a:latin typeface="隶书" panose="02010509060101010101" pitchFamily="49" charset="-122"/>
                <a:ea typeface="隶书" panose="02010509060101010101" pitchFamily="49" charset="-122"/>
              </a:rPr>
              <a:t>文中哪些词语或句子表现了卖油翁对陈尧咨箭术的态度</a:t>
            </a:r>
            <a:r>
              <a:rPr lang="en-US" altLang="zh-CN" sz="3691" b="1" dirty="0">
                <a:latin typeface="隶书" panose="02010509060101010101" pitchFamily="49" charset="-122"/>
                <a:ea typeface="隶书" panose="02010509060101010101" pitchFamily="49" charset="-122"/>
              </a:rPr>
              <a:t>?</a:t>
            </a:r>
            <a:r>
              <a:rPr lang="zh-CN" altLang="en-US" sz="3691" b="1" dirty="0">
                <a:latin typeface="隶书" panose="02010509060101010101" pitchFamily="49" charset="-122"/>
                <a:ea typeface="隶书" panose="02010509060101010101" pitchFamily="49" charset="-122"/>
              </a:rPr>
              <a:t>哪些语句表现了陈尧咨对卖油翁的态度呢</a:t>
            </a:r>
            <a:r>
              <a:rPr lang="en-US" altLang="zh-CN" sz="3691" b="1" dirty="0">
                <a:latin typeface="隶书" panose="02010509060101010101" pitchFamily="49" charset="-122"/>
                <a:ea typeface="隶书" panose="02010509060101010101" pitchFamily="49" charset="-122"/>
              </a:rPr>
              <a:t>?</a:t>
            </a:r>
            <a:endParaRPr lang="zh-CN" altLang="en-US" sz="3691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8439" name="文本框 18438"/>
          <p:cNvSpPr txBox="1">
            <a:spLocks noChangeArrowheads="1"/>
          </p:cNvSpPr>
          <p:nvPr/>
        </p:nvSpPr>
        <p:spPr bwMode="auto">
          <a:xfrm>
            <a:off x="577041" y="3939943"/>
            <a:ext cx="11236174" cy="1871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91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“</a:t>
            </a:r>
            <a:r>
              <a:rPr lang="zh-CN" altLang="en-US" sz="3691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汝亦知射乎？吾射不亦精乎”“忿然曰：安敢轻吾射！”陈尧咨怒形于色，三个反问句中的称呼、质问和斥责的语气，都显出了傲慢无礼的态度。</a:t>
            </a:r>
          </a:p>
        </p:txBody>
      </p:sp>
      <p:sp>
        <p:nvSpPr>
          <p:cNvPr id="18440" name="文本框 18439"/>
          <p:cNvSpPr txBox="1">
            <a:spLocks noChangeArrowheads="1"/>
          </p:cNvSpPr>
          <p:nvPr/>
        </p:nvSpPr>
        <p:spPr bwMode="auto">
          <a:xfrm>
            <a:off x="576781" y="2284559"/>
            <a:ext cx="10948067" cy="1288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91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“</a:t>
            </a:r>
            <a:r>
              <a:rPr lang="zh-CN" altLang="en-US" sz="3691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睨之”“但微颔之”，体现卖油翁对陈尧咨的箭术不以为意，并不十分赞赏。</a:t>
            </a:r>
          </a:p>
        </p:txBody>
      </p:sp>
    </p:spTree>
    <p:extLst>
      <p:ext uri="{BB962C8B-B14F-4D97-AF65-F5344CB8AC3E}">
        <p14:creationId xmlns:p14="http://schemas.microsoft.com/office/powerpoint/2010/main" val="3618352596"/>
      </p:ext>
    </p:extLst>
  </p:cSld>
  <p:clrMapOvr>
    <a:masterClrMapping/>
  </p:clrMapOvr>
  <p:transition>
    <p:blinds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/>
      <p:bldP spid="184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 noChangeArrowheads="1"/>
          </p:cNvSpPr>
          <p:nvPr>
            <p:ph type="ctrTitle"/>
          </p:nvPr>
        </p:nvSpPr>
        <p:spPr>
          <a:xfrm>
            <a:off x="480963" y="981522"/>
            <a:ext cx="10894249" cy="801510"/>
          </a:xfrm>
        </p:spPr>
        <p:txBody>
          <a:bodyPr/>
          <a:lstStyle/>
          <a:p>
            <a:pPr algn="l"/>
            <a:r>
              <a:rPr lang="en-US" altLang="zh-CN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3.</a:t>
            </a:r>
            <a:r>
              <a:rPr lang="zh-CN" altLang="en-US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这个故事蕴含了什么道理？给我们什么启示？</a:t>
            </a:r>
          </a:p>
        </p:txBody>
      </p:sp>
      <p:sp>
        <p:nvSpPr>
          <p:cNvPr id="5" name="副标题 2"/>
          <p:cNvSpPr>
            <a:spLocks noGrp="1" noChangeArrowheads="1"/>
          </p:cNvSpPr>
          <p:nvPr>
            <p:ph type="subTitle" idx="1"/>
          </p:nvPr>
        </p:nvSpPr>
        <p:spPr>
          <a:xfrm>
            <a:off x="859488" y="3101174"/>
            <a:ext cx="11040257" cy="3052111"/>
          </a:xfrm>
        </p:spPr>
        <p:txBody>
          <a:bodyPr/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启示：</a:t>
            </a:r>
            <a:endParaRPr lang="en-US" altLang="zh-CN" sz="3600" b="1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l"/>
            <a:r>
              <a:rPr lang="en-US" altLang="zh-CN" sz="36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1.</a:t>
            </a:r>
            <a:r>
              <a:rPr lang="zh-CN" altLang="en-US" sz="36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我们无论做什么事，只要下苦功夫，多思勤练，就一定会取得成绩。</a:t>
            </a:r>
          </a:p>
          <a:p>
            <a:pPr algn="l"/>
            <a:r>
              <a:rPr lang="en-US" altLang="zh-CN" sz="36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2.</a:t>
            </a:r>
            <a:r>
              <a:rPr lang="zh-CN" altLang="en-US" sz="36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学无止境，戒骄戒躁，不要卖弄自己的才华。</a:t>
            </a:r>
          </a:p>
          <a:p>
            <a:pPr algn="l"/>
            <a:r>
              <a:rPr lang="en-US" altLang="zh-CN" sz="36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3.</a:t>
            </a:r>
            <a:r>
              <a:rPr lang="zh-CN" altLang="en-US" sz="36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人外有人，天外有天。</a:t>
            </a:r>
            <a:endParaRPr lang="en-US" altLang="zh-CN" sz="3600" b="1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l"/>
            <a:endParaRPr lang="zh-CN" altLang="en-US" sz="3600" b="1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l"/>
            <a:endParaRPr lang="zh-CN" altLang="en-US" sz="3600" b="1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l"/>
            <a:endParaRPr lang="zh-CN" altLang="en-US" sz="36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8441" name="文本框 18440"/>
          <p:cNvSpPr txBox="1">
            <a:spLocks noChangeArrowheads="1"/>
          </p:cNvSpPr>
          <p:nvPr/>
        </p:nvSpPr>
        <p:spPr bwMode="auto">
          <a:xfrm>
            <a:off x="847971" y="2205658"/>
            <a:ext cx="6146285" cy="678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道理：熟能生巧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84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文本框 26626"/>
          <p:cNvSpPr txBox="1">
            <a:spLocks noChangeArrowheads="1"/>
          </p:cNvSpPr>
          <p:nvPr/>
        </p:nvSpPr>
        <p:spPr bwMode="auto">
          <a:xfrm>
            <a:off x="768995" y="1221267"/>
            <a:ext cx="10153128" cy="529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1.“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见其发矢十中八九，但微颔之”的正确意思是（　　）</a:t>
            </a: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Ａ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见陈尧咨在射箭，微微点着头替他数靶数</a:t>
            </a: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Ｂ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见陈尧咨射出的箭十只能中八九支，只不过微微地点头赞许他的射技</a:t>
            </a: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Ｃ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见陈尧咨射出的箭十支能中八九支，不禁点头称赞</a:t>
            </a: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Ｄ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卖油翁见到陈尧咨射箭很准，点头示意</a:t>
            </a:r>
          </a:p>
          <a:p>
            <a:endParaRPr lang="en-US" altLang="zh-CN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2.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下列各组词意思相同的一项是（　　）</a:t>
            </a: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Ａ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以：公亦以此自矜　　    以我酌油知之</a:t>
            </a: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Ｂ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射：汝亦知射乎　　　    吾射不亦精乎</a:t>
            </a: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Ｃ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去：睨之，久而不去　　　我以日始出时去人近</a:t>
            </a: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Ｄ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自：公亦以此自矜　　　  自钱孔入而钱不湿</a:t>
            </a:r>
          </a:p>
        </p:txBody>
      </p:sp>
      <p:sp>
        <p:nvSpPr>
          <p:cNvPr id="4" name="文本框 23553">
            <a:extLst>
              <a:ext uri="{FF2B5EF4-FFF2-40B4-BE49-F238E27FC236}">
                <a16:creationId xmlns:a16="http://schemas.microsoft.com/office/drawing/2014/main" id="{2D25EBFF-6D8C-45CC-A64A-70E690C4BB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003" y="405458"/>
            <a:ext cx="7395443" cy="80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五、当堂训练</a:t>
            </a:r>
            <a:endParaRPr lang="en-US" altLang="zh-CN" sz="4400" b="1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FAD3B9B-64E4-4526-850D-1CE6597C3CD0}"/>
              </a:ext>
            </a:extLst>
          </p:cNvPr>
          <p:cNvSpPr txBox="1"/>
          <p:nvPr/>
        </p:nvSpPr>
        <p:spPr>
          <a:xfrm>
            <a:off x="9121923" y="1221267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</a:rPr>
              <a:t>B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7C32680-249A-4D49-ACE5-D2B672275A3A}"/>
              </a:ext>
            </a:extLst>
          </p:cNvPr>
          <p:cNvSpPr txBox="1"/>
          <p:nvPr/>
        </p:nvSpPr>
        <p:spPr>
          <a:xfrm>
            <a:off x="6457627" y="4149874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</a:rPr>
              <a:t>A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文本框 26626"/>
          <p:cNvSpPr txBox="1">
            <a:spLocks noChangeArrowheads="1"/>
          </p:cNvSpPr>
          <p:nvPr/>
        </p:nvSpPr>
        <p:spPr bwMode="auto">
          <a:xfrm>
            <a:off x="768995" y="1221267"/>
            <a:ext cx="10153128" cy="4433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3.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在文中起承上启下作用的一句是（　　）</a:t>
            </a:r>
            <a:endParaRPr lang="en-US" altLang="zh-CN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Ａ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睨之，久而不去　　　</a:t>
            </a:r>
            <a:endParaRPr lang="en-US" altLang="zh-CN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Ｂ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见其发矢十中八九，但微颔之</a:t>
            </a: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Ｃ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汝亦知射乎？吾射不亦精乎？　　</a:t>
            </a:r>
            <a:endParaRPr lang="en-US" altLang="zh-CN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Ｄ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无他，但手熟尔</a:t>
            </a:r>
          </a:p>
          <a:p>
            <a:endParaRPr lang="en-US" altLang="zh-CN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4.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与“翁曰：‘无他，但手熟尔。’”相照应的一句是（　　）</a:t>
            </a: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Ａ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释担而立　　Ｂ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睨之　　Ｃ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久而不去　　Ｄ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但微颔之</a:t>
            </a:r>
          </a:p>
          <a:p>
            <a:endParaRPr lang="en-US" altLang="zh-CN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zh-CN" altLang="en-US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文本框 23553">
            <a:extLst>
              <a:ext uri="{FF2B5EF4-FFF2-40B4-BE49-F238E27FC236}">
                <a16:creationId xmlns:a16="http://schemas.microsoft.com/office/drawing/2014/main" id="{2D25EBFF-6D8C-45CC-A64A-70E690C4BB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003" y="405458"/>
            <a:ext cx="7395443" cy="80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五、当堂训练</a:t>
            </a:r>
            <a:endParaRPr lang="en-US" altLang="zh-CN" sz="4400" b="1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FAD3B9B-64E4-4526-850D-1CE6597C3CD0}"/>
              </a:ext>
            </a:extLst>
          </p:cNvPr>
          <p:cNvSpPr txBox="1"/>
          <p:nvPr/>
        </p:nvSpPr>
        <p:spPr>
          <a:xfrm>
            <a:off x="6781663" y="1175711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</a:rPr>
              <a:t>B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7C32680-249A-4D49-ACE5-D2B672275A3A}"/>
              </a:ext>
            </a:extLst>
          </p:cNvPr>
          <p:cNvSpPr txBox="1"/>
          <p:nvPr/>
        </p:nvSpPr>
        <p:spPr>
          <a:xfrm>
            <a:off x="9914011" y="3789834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</a:rPr>
              <a:t>D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2137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文本框 26626"/>
          <p:cNvSpPr txBox="1">
            <a:spLocks noChangeArrowheads="1"/>
          </p:cNvSpPr>
          <p:nvPr/>
        </p:nvSpPr>
        <p:spPr bwMode="auto">
          <a:xfrm>
            <a:off x="768995" y="1221267"/>
            <a:ext cx="10153128" cy="572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5.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文章强调陈尧咨善射、当世无双、十中八九的目的是（　　）</a:t>
            </a: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Ａ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为后文写陈尧咨埋下伏笔。　　</a:t>
            </a: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Ｂ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为后文写康肃笑而遣之埋伏笔。</a:t>
            </a: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Ｃ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为后文写陈尧咨忿然责问作铺垫。　</a:t>
            </a: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Ｄ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与卖油翁不以为然的态度形成对比，引出两人对话。</a:t>
            </a:r>
          </a:p>
          <a:p>
            <a:endParaRPr lang="en-US" altLang="zh-CN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6.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本文所阐述的道理是（　　）</a:t>
            </a: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Ａ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有本领不应自矜自傲。                       </a:t>
            </a:r>
            <a:endParaRPr lang="en-US" altLang="zh-CN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Ｂ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教育他人应以身示范。</a:t>
            </a: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Ｃ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凡事只要熟，就能巧，没有什么值得骄傲的。   </a:t>
            </a:r>
            <a:endParaRPr lang="en-US" altLang="zh-CN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Ｄ</a:t>
            </a:r>
            <a:r>
              <a:rPr lang="en-US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天外有天，人外有人。</a:t>
            </a:r>
          </a:p>
          <a:p>
            <a:endParaRPr lang="en-US" altLang="zh-CN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zh-CN" altLang="en-US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文本框 23553">
            <a:extLst>
              <a:ext uri="{FF2B5EF4-FFF2-40B4-BE49-F238E27FC236}">
                <a16:creationId xmlns:a16="http://schemas.microsoft.com/office/drawing/2014/main" id="{2D25EBFF-6D8C-45CC-A64A-70E690C4BB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003" y="405458"/>
            <a:ext cx="7395443" cy="80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五、当堂训练</a:t>
            </a:r>
            <a:endParaRPr lang="en-US" altLang="zh-CN" sz="4400" b="1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FAD3B9B-64E4-4526-850D-1CE6597C3CD0}"/>
              </a:ext>
            </a:extLst>
          </p:cNvPr>
          <p:cNvSpPr txBox="1"/>
          <p:nvPr/>
        </p:nvSpPr>
        <p:spPr>
          <a:xfrm>
            <a:off x="9842003" y="1278945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</a:rPr>
              <a:t>D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7C32680-249A-4D49-ACE5-D2B672275A3A}"/>
              </a:ext>
            </a:extLst>
          </p:cNvPr>
          <p:cNvSpPr txBox="1"/>
          <p:nvPr/>
        </p:nvSpPr>
        <p:spPr>
          <a:xfrm>
            <a:off x="4945459" y="3717826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</a:rPr>
              <a:t>C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7102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"/>
          <p:cNvSpPr>
            <a:spLocks noGrp="1" noChangeArrowheads="1"/>
          </p:cNvSpPr>
          <p:nvPr>
            <p:ph type="ctrTitle"/>
          </p:nvPr>
        </p:nvSpPr>
        <p:spPr>
          <a:xfrm>
            <a:off x="552971" y="405458"/>
            <a:ext cx="9363440" cy="2016224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sz="4921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六、课堂小结</a:t>
            </a:r>
            <a:br>
              <a:rPr lang="en-US" altLang="zh-CN" sz="4921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</a:br>
            <a:br>
              <a:rPr lang="en-US" altLang="zh-CN" sz="4921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</a:br>
            <a:r>
              <a:rPr lang="zh-CN" altLang="en-US" sz="4921" b="1" dirty="0">
                <a:latin typeface="隶书" panose="02010509060101010101" pitchFamily="49" charset="-122"/>
                <a:ea typeface="隶书" panose="02010509060101010101" pitchFamily="49" charset="-122"/>
              </a:rPr>
              <a:t>文言文的语言特点：</a:t>
            </a:r>
            <a:endParaRPr lang="zh-CN" altLang="en-US" sz="492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副标题 2"/>
          <p:cNvSpPr>
            <a:spLocks noGrp="1" noChangeArrowheads="1"/>
          </p:cNvSpPr>
          <p:nvPr>
            <p:ph type="subTitle" idx="1"/>
          </p:nvPr>
        </p:nvSpPr>
        <p:spPr>
          <a:xfrm>
            <a:off x="1777107" y="2709714"/>
            <a:ext cx="6434390" cy="2772346"/>
          </a:xfrm>
        </p:spPr>
        <p:txBody>
          <a:bodyPr/>
          <a:lstStyle/>
          <a:p>
            <a:pPr algn="l"/>
            <a:r>
              <a:rPr lang="zh-CN" altLang="en-US" sz="4101" b="1" dirty="0">
                <a:latin typeface="隶书" panose="02010509060101010101" pitchFamily="49" charset="-122"/>
                <a:ea typeface="隶书" panose="02010509060101010101" pitchFamily="49" charset="-122"/>
              </a:rPr>
              <a:t>记述简洁生动；</a:t>
            </a:r>
            <a:endParaRPr lang="en-US" altLang="zh-CN" sz="4101" b="1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l"/>
            <a:r>
              <a:rPr lang="zh-CN" altLang="en-US" sz="4101" b="1" dirty="0">
                <a:latin typeface="隶书" panose="02010509060101010101" pitchFamily="49" charset="-122"/>
                <a:ea typeface="隶书" panose="02010509060101010101" pitchFamily="49" charset="-122"/>
              </a:rPr>
              <a:t>语言平实自然；</a:t>
            </a:r>
            <a:endParaRPr lang="en-US" altLang="zh-CN" sz="4101" b="1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l"/>
            <a:r>
              <a:rPr lang="zh-CN" altLang="en-US" sz="4101" b="1" dirty="0">
                <a:latin typeface="隶书" panose="02010509060101010101" pitchFamily="49" charset="-122"/>
                <a:ea typeface="隶书" panose="02010509060101010101" pitchFamily="49" charset="-122"/>
              </a:rPr>
              <a:t>人物形象鲜明；</a:t>
            </a:r>
            <a:endParaRPr lang="en-US" altLang="zh-CN" sz="4101" b="1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l"/>
            <a:r>
              <a:rPr lang="zh-CN" altLang="en-US" sz="4101" b="1" dirty="0">
                <a:latin typeface="隶书" panose="02010509060101010101" pitchFamily="49" charset="-122"/>
                <a:ea typeface="隶书" panose="02010509060101010101" pitchFamily="49" charset="-122"/>
              </a:rPr>
              <a:t>哲理深入浅出。</a:t>
            </a:r>
          </a:p>
          <a:p>
            <a:pPr algn="l"/>
            <a:endParaRPr lang="zh-CN" altLang="en-US" sz="4818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"/>
          <p:cNvSpPr>
            <a:spLocks noGrp="1" noChangeArrowheads="1"/>
          </p:cNvSpPr>
          <p:nvPr>
            <p:ph type="ctrTitle"/>
          </p:nvPr>
        </p:nvSpPr>
        <p:spPr>
          <a:xfrm>
            <a:off x="841003" y="1485578"/>
            <a:ext cx="9291432" cy="1296144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sz="4921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七、课后提升</a:t>
            </a:r>
            <a:br>
              <a:rPr lang="en-US" altLang="zh-CN" sz="4921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</a:br>
            <a:br>
              <a:rPr lang="en-US" altLang="zh-CN" sz="4921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</a:br>
            <a:endParaRPr lang="zh-CN" altLang="en-US" sz="492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副标题 2"/>
          <p:cNvSpPr>
            <a:spLocks noGrp="1" noChangeArrowheads="1"/>
          </p:cNvSpPr>
          <p:nvPr>
            <p:ph type="subTitle" idx="1"/>
          </p:nvPr>
        </p:nvSpPr>
        <p:spPr>
          <a:xfrm>
            <a:off x="1489075" y="2043621"/>
            <a:ext cx="8427336" cy="2772346"/>
          </a:xfrm>
        </p:spPr>
        <p:txBody>
          <a:bodyPr/>
          <a:lstStyle/>
          <a:p>
            <a:pPr algn="l"/>
            <a:r>
              <a:rPr lang="en-US" altLang="zh-CN" sz="4101" b="1" dirty="0">
                <a:latin typeface="隶书" panose="02010509060101010101" pitchFamily="49" charset="-122"/>
                <a:ea typeface="隶书" panose="02010509060101010101" pitchFamily="49" charset="-122"/>
              </a:rPr>
              <a:t>1.</a:t>
            </a:r>
            <a:r>
              <a:rPr lang="zh-CN" altLang="en-US" sz="4101" b="1" dirty="0">
                <a:latin typeface="隶书" panose="02010509060101010101" pitchFamily="49" charset="-122"/>
                <a:ea typeface="隶书" panose="02010509060101010101" pitchFamily="49" charset="-122"/>
              </a:rPr>
              <a:t>完成第四单元课前预习单。</a:t>
            </a:r>
            <a:endParaRPr lang="en-US" altLang="zh-CN" sz="4101" b="1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l"/>
            <a:r>
              <a:rPr lang="en-US" altLang="zh-CN" sz="4101" b="1" dirty="0">
                <a:latin typeface="隶书" panose="02010509060101010101" pitchFamily="49" charset="-122"/>
                <a:ea typeface="隶书" panose="02010509060101010101" pitchFamily="49" charset="-122"/>
              </a:rPr>
              <a:t>2.</a:t>
            </a:r>
            <a:r>
              <a:rPr lang="zh-CN" altLang="en-US" sz="4101" b="1" dirty="0">
                <a:latin typeface="隶书" panose="02010509060101010101" pitchFamily="49" charset="-122"/>
                <a:ea typeface="隶书" panose="02010509060101010101" pitchFamily="49" charset="-122"/>
              </a:rPr>
              <a:t>完成</a:t>
            </a:r>
            <a:r>
              <a:rPr lang="en-US" altLang="zh-CN" sz="4101" b="1" dirty="0">
                <a:latin typeface="隶书" panose="02010509060101010101" pitchFamily="49" charset="-122"/>
                <a:ea typeface="隶书" panose="02010509060101010101" pitchFamily="49" charset="-122"/>
              </a:rPr>
              <a:t>《</a:t>
            </a:r>
            <a:r>
              <a:rPr lang="zh-CN" altLang="en-US" sz="4101" b="1" dirty="0">
                <a:latin typeface="隶书" panose="02010509060101010101" pitchFamily="49" charset="-122"/>
                <a:ea typeface="隶书" panose="02010509060101010101" pitchFamily="49" charset="-122"/>
              </a:rPr>
              <a:t>卖油翁</a:t>
            </a:r>
            <a:r>
              <a:rPr lang="en-US" altLang="zh-CN" sz="4101" b="1" dirty="0">
                <a:latin typeface="隶书" panose="02010509060101010101" pitchFamily="49" charset="-122"/>
                <a:ea typeface="隶书" panose="02010509060101010101" pitchFamily="49" charset="-122"/>
              </a:rPr>
              <a:t>》</a:t>
            </a:r>
            <a:r>
              <a:rPr lang="zh-CN" altLang="en-US" sz="4101" b="1" dirty="0">
                <a:latin typeface="隶书" panose="02010509060101010101" pitchFamily="49" charset="-122"/>
                <a:ea typeface="隶书" panose="02010509060101010101" pitchFamily="49" charset="-122"/>
              </a:rPr>
              <a:t>课后巩固单。</a:t>
            </a:r>
            <a:endParaRPr lang="en-US" altLang="zh-CN" sz="4101" b="1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l"/>
            <a:r>
              <a:rPr lang="en-US" altLang="zh-CN" sz="4101" b="1" dirty="0">
                <a:latin typeface="隶书" panose="02010509060101010101" pitchFamily="49" charset="-122"/>
                <a:ea typeface="隶书" panose="02010509060101010101" pitchFamily="49" charset="-122"/>
              </a:rPr>
              <a:t>3.</a:t>
            </a:r>
            <a:r>
              <a:rPr lang="zh-CN" altLang="en-US" sz="4101" b="1" dirty="0">
                <a:latin typeface="隶书" panose="02010509060101010101" pitchFamily="49" charset="-122"/>
                <a:ea typeface="隶书" panose="02010509060101010101" pitchFamily="49" charset="-122"/>
              </a:rPr>
              <a:t>完成第三单元综合评估练习。</a:t>
            </a:r>
          </a:p>
          <a:p>
            <a:pPr algn="l"/>
            <a:endParaRPr lang="zh-CN" altLang="en-US" sz="4818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546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图片 6149" descr="图片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86510"/>
            <a:ext cx="12195176" cy="7039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矩形 6146"/>
          <p:cNvSpPr/>
          <p:nvPr/>
        </p:nvSpPr>
        <p:spPr>
          <a:xfrm>
            <a:off x="527190" y="476748"/>
            <a:ext cx="1537100" cy="2510252"/>
          </a:xfrm>
          <a:prstGeom prst="rect">
            <a:avLst/>
          </a:prstGeom>
        </p:spPr>
        <p:txBody>
          <a:bodyPr wrap="none" lIns="123051" tIns="61526" rIns="123051" bIns="61526" numCol="1" fromWordArt="1">
            <a:prstTxWarp prst="textPlain">
              <a:avLst>
                <a:gd name="adj" fmla="val 50000"/>
              </a:avLst>
            </a:prstTxWarp>
            <a:normAutofit fontScale="85000" lnSpcReduction="20000"/>
          </a:bodyPr>
          <a:lstStyle/>
          <a:p>
            <a:pPr algn="ctr"/>
            <a:r>
              <a:rPr lang="zh-CN" altLang="en-US" sz="7279" b="1" noProof="1">
                <a:ln w="222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新宋体" panose="02010609030101010101" charset="-122"/>
                <a:ea typeface="新宋体" panose="02010609030101010101" charset="-122"/>
                <a:cs typeface="+mn-ea"/>
              </a:rPr>
              <a:t>卖</a:t>
            </a:r>
            <a:endParaRPr lang="zh-CN" altLang="en-US" sz="7279" b="1" noProof="1">
              <a:ln w="222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effectLst>
                <a:outerShdw dist="35921" dir="2699999" algn="ctr" rotWithShape="0">
                  <a:srgbClr val="808080">
                    <a:alpha val="80000"/>
                  </a:srgbClr>
                </a:outerShdw>
              </a:effectLst>
              <a:latin typeface="新宋体" panose="02010609030101010101" charset="-122"/>
              <a:ea typeface="新宋体" panose="02010609030101010101" charset="-122"/>
            </a:endParaRPr>
          </a:p>
          <a:p>
            <a:pPr algn="ctr"/>
            <a:r>
              <a:rPr lang="zh-CN" altLang="en-US" sz="7279" b="1" noProof="1">
                <a:ln w="222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新宋体" panose="02010609030101010101" charset="-122"/>
                <a:ea typeface="新宋体" panose="02010609030101010101" charset="-122"/>
                <a:cs typeface="+mn-ea"/>
              </a:rPr>
              <a:t>油</a:t>
            </a:r>
            <a:endParaRPr lang="zh-CN" altLang="en-US" sz="7279" b="1" noProof="1">
              <a:ln w="222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effectLst>
                <a:outerShdw dist="35921" dir="2699999" algn="ctr" rotWithShape="0">
                  <a:srgbClr val="808080">
                    <a:alpha val="80000"/>
                  </a:srgbClr>
                </a:outerShdw>
              </a:effectLst>
              <a:latin typeface="新宋体" panose="02010609030101010101" charset="-122"/>
              <a:ea typeface="新宋体" panose="02010609030101010101" charset="-122"/>
            </a:endParaRPr>
          </a:p>
          <a:p>
            <a:pPr algn="ctr"/>
            <a:r>
              <a:rPr lang="zh-CN" altLang="en-US" sz="7279" b="1" noProof="1">
                <a:ln w="222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新宋体" panose="02010609030101010101" charset="-122"/>
                <a:ea typeface="新宋体" panose="02010609030101010101" charset="-122"/>
                <a:cs typeface="+mn-ea"/>
              </a:rPr>
              <a:t>翁</a:t>
            </a:r>
            <a:endParaRPr lang="zh-CN" altLang="en-US" sz="7279" b="1" noProof="1">
              <a:ln w="222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effectLst>
                <a:outerShdw dist="35921" dir="2699999" algn="ctr" rotWithShape="0">
                  <a:srgbClr val="808080">
                    <a:alpha val="80000"/>
                  </a:srgbClr>
                </a:outerShdw>
              </a:effectLst>
              <a:latin typeface="新宋体" panose="02010609030101010101" charset="-122"/>
              <a:ea typeface="新宋体" panose="02010609030101010101" charset="-122"/>
            </a:endParaRPr>
          </a:p>
        </p:txBody>
      </p:sp>
      <p:sp>
        <p:nvSpPr>
          <p:cNvPr id="6148" name="矩形 6147"/>
          <p:cNvSpPr/>
          <p:nvPr/>
        </p:nvSpPr>
        <p:spPr>
          <a:xfrm>
            <a:off x="1391015" y="3651189"/>
            <a:ext cx="622462" cy="1406523"/>
          </a:xfrm>
          <a:prstGeom prst="rect">
            <a:avLst/>
          </a:prstGeom>
        </p:spPr>
        <p:txBody>
          <a:bodyPr wrap="none" lIns="123051" tIns="61526" rIns="123051" bIns="61526" numCol="1" fromWordArt="1">
            <a:prstTxWarp prst="textPlain">
              <a:avLst>
                <a:gd name="adj" fmla="val 50000"/>
              </a:avLst>
            </a:prstTxWarp>
            <a:normAutofit fontScale="70000" lnSpcReduction="20000"/>
          </a:bodyPr>
          <a:lstStyle/>
          <a:p>
            <a:pPr algn="ctr"/>
            <a:r>
              <a:rPr lang="zh-CN" altLang="en-US" sz="4818" b="1" noProof="1">
                <a:ln w="9525" cap="flat" cmpd="sng">
                  <a:solidFill>
                    <a:srgbClr val="FFFF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方正流行体简体" charset="0"/>
                <a:ea typeface="方正流行体简体" charset="0"/>
                <a:cs typeface="+mn-ea"/>
              </a:rPr>
              <a:t>欧</a:t>
            </a:r>
            <a:endParaRPr lang="zh-CN" altLang="en-US" sz="4818" b="1" noProof="1">
              <a:ln w="9525" cap="flat" cmpd="sng">
                <a:solidFill>
                  <a:srgbClr val="FFFF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35921" dir="2699999" algn="ctr" rotWithShape="0">
                  <a:srgbClr val="808080">
                    <a:alpha val="80000"/>
                  </a:srgbClr>
                </a:outerShdw>
              </a:effectLst>
              <a:latin typeface="方正流行体简体" charset="0"/>
              <a:ea typeface="方正流行体简体" charset="0"/>
            </a:endParaRPr>
          </a:p>
          <a:p>
            <a:pPr algn="ctr"/>
            <a:r>
              <a:rPr lang="zh-CN" altLang="en-US" sz="4818" b="1" noProof="1">
                <a:ln w="9525" cap="flat" cmpd="sng">
                  <a:solidFill>
                    <a:srgbClr val="FFFF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方正流行体简体" charset="0"/>
                <a:ea typeface="方正流行体简体" charset="0"/>
                <a:cs typeface="+mn-ea"/>
              </a:rPr>
              <a:t>阳</a:t>
            </a:r>
            <a:endParaRPr lang="zh-CN" altLang="en-US" sz="4818" b="1" noProof="1">
              <a:ln w="9525" cap="flat" cmpd="sng">
                <a:solidFill>
                  <a:srgbClr val="FFFF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35921" dir="2699999" algn="ctr" rotWithShape="0">
                  <a:srgbClr val="808080">
                    <a:alpha val="80000"/>
                  </a:srgbClr>
                </a:outerShdw>
              </a:effectLst>
              <a:latin typeface="方正流行体简体" charset="0"/>
              <a:ea typeface="方正流行体简体" charset="0"/>
            </a:endParaRPr>
          </a:p>
          <a:p>
            <a:pPr algn="ctr"/>
            <a:r>
              <a:rPr lang="zh-CN" altLang="en-US" sz="4818" b="1" noProof="1">
                <a:ln w="9525" cap="flat" cmpd="sng">
                  <a:solidFill>
                    <a:srgbClr val="FFFF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35921" dir="2699999" algn="ctr" rotWithShape="0">
                    <a:srgbClr val="808080">
                      <a:alpha val="80000"/>
                    </a:srgbClr>
                  </a:outerShdw>
                </a:effectLst>
                <a:latin typeface="方正流行体简体" charset="0"/>
                <a:ea typeface="方正流行体简体" charset="0"/>
                <a:cs typeface="+mn-ea"/>
              </a:rPr>
              <a:t>修</a:t>
            </a:r>
            <a:endParaRPr lang="zh-CN" altLang="en-US" sz="4818" b="1" noProof="1">
              <a:ln w="9525" cap="flat" cmpd="sng">
                <a:solidFill>
                  <a:srgbClr val="FFFF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35921" dir="2699999" algn="ctr" rotWithShape="0">
                  <a:srgbClr val="808080">
                    <a:alpha val="80000"/>
                  </a:srgbClr>
                </a:outerShdw>
              </a:effectLst>
              <a:latin typeface="方正流行体简体" charset="0"/>
              <a:ea typeface="方正流行体简体" charset="0"/>
            </a:endParaRPr>
          </a:p>
        </p:txBody>
      </p:sp>
      <p:pic>
        <p:nvPicPr>
          <p:cNvPr id="6161" name="阎维文 - 母亲 - 军旅歌曲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4713" y="6161443"/>
            <a:ext cx="406506" cy="312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 dir="cw">
                                      <p:cBhvr override="childStyle">
                                        <p:cTn id="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5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81664" fill="hold"/>
                                        <p:tgtEl>
                                          <p:spTgt spid="61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6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文本框 5121"/>
          <p:cNvSpPr txBox="1">
            <a:spLocks noChangeArrowheads="1"/>
          </p:cNvSpPr>
          <p:nvPr/>
        </p:nvSpPr>
        <p:spPr bwMode="auto">
          <a:xfrm>
            <a:off x="486940" y="550647"/>
            <a:ext cx="7395442" cy="862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二、学习目标</a:t>
            </a:r>
          </a:p>
        </p:txBody>
      </p:sp>
      <p:sp>
        <p:nvSpPr>
          <p:cNvPr id="4099" name="文本框 5122"/>
          <p:cNvSpPr txBox="1">
            <a:spLocks noChangeArrowheads="1"/>
          </p:cNvSpPr>
          <p:nvPr/>
        </p:nvSpPr>
        <p:spPr bwMode="auto">
          <a:xfrm>
            <a:off x="1007795" y="1510479"/>
            <a:ext cx="9123093" cy="408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endParaRPr lang="zh-CN" altLang="en-US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100" name="矩形 5123"/>
          <p:cNvSpPr>
            <a:spLocks noChangeArrowheads="1"/>
          </p:cNvSpPr>
          <p:nvPr/>
        </p:nvSpPr>
        <p:spPr bwMode="auto">
          <a:xfrm>
            <a:off x="486960" y="1763679"/>
            <a:ext cx="10627201" cy="3318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3051" tIns="61526" rIns="123051" bIns="615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1.</a:t>
            </a:r>
            <a:r>
              <a:rPr lang="zh-CN" altLang="en-US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能朗读背诵课文，疏通课文大意，积累文言字词。</a:t>
            </a: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2.</a:t>
            </a:r>
            <a:r>
              <a:rPr lang="zh-CN" altLang="en-US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能品析人物形象，学习运用语言、神态描写刻画人物的方法。</a:t>
            </a: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3.</a:t>
            </a:r>
            <a:r>
              <a:rPr lang="zh-CN" altLang="en-US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知道文章所揭示的深刻道理。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15625" y="476139"/>
            <a:ext cx="9146382" cy="814697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三、检查预习：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9412" y="1436077"/>
            <a:ext cx="11620316" cy="2458995"/>
          </a:xfrm>
          <a:prstGeom prst="rect">
            <a:avLst/>
          </a:prstGeom>
          <a:noFill/>
        </p:spPr>
        <p:txBody>
          <a:bodyPr wrap="square" lIns="123051" tIns="61526" rIns="123051" bIns="61526" rtlCol="0">
            <a:spAutoFit/>
          </a:bodyPr>
          <a:lstStyle/>
          <a:p>
            <a:r>
              <a:rPr lang="en-US" altLang="zh-CN" sz="3793" b="1" dirty="0">
                <a:latin typeface="隶书" panose="02010509060101010101" pitchFamily="49" charset="-122"/>
                <a:ea typeface="隶书" panose="02010509060101010101" pitchFamily="49" charset="-122"/>
              </a:rPr>
              <a:t>1.</a:t>
            </a:r>
            <a:r>
              <a:rPr lang="zh-CN" altLang="en-US" sz="3793" b="1" dirty="0">
                <a:latin typeface="隶书" panose="02010509060101010101" pitchFamily="49" charset="-122"/>
                <a:ea typeface="隶书" panose="02010509060101010101" pitchFamily="49" charset="-122"/>
              </a:rPr>
              <a:t>欧阳修（    ）字（   ），自号（      ），晚年又号（         ），谥号文忠。（朝代）文学家、史学家。北宋古文运动的领袖，唐宋八大家之一。</a:t>
            </a:r>
            <a:endParaRPr lang="en-US" altLang="zh-CN" sz="3793" b="1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zh-CN" altLang="en-US" sz="3793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40305" y="1413831"/>
            <a:ext cx="1116241" cy="641870"/>
          </a:xfrm>
          <a:prstGeom prst="rect">
            <a:avLst/>
          </a:prstGeom>
          <a:noFill/>
        </p:spPr>
        <p:txBody>
          <a:bodyPr wrap="none" lIns="123051" tIns="61526" rIns="123051" bIns="61526" rtlCol="0">
            <a:spAutoFit/>
          </a:bodyPr>
          <a:lstStyle/>
          <a:p>
            <a:r>
              <a:rPr lang="zh-CN" altLang="en-US" sz="3281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北宋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41196" y="1455515"/>
            <a:ext cx="1344500" cy="641870"/>
          </a:xfrm>
          <a:prstGeom prst="rect">
            <a:avLst/>
          </a:prstGeom>
          <a:noFill/>
        </p:spPr>
        <p:txBody>
          <a:bodyPr wrap="square" lIns="123051" tIns="61526" rIns="123051" bIns="61526" rtlCol="0">
            <a:spAutoFit/>
          </a:bodyPr>
          <a:lstStyle/>
          <a:p>
            <a:r>
              <a:rPr lang="zh-CN" altLang="en-US" sz="3281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永叔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38630" y="1455515"/>
            <a:ext cx="1248464" cy="641870"/>
          </a:xfrm>
          <a:prstGeom prst="rect">
            <a:avLst/>
          </a:prstGeom>
          <a:noFill/>
        </p:spPr>
        <p:txBody>
          <a:bodyPr wrap="square" lIns="123051" tIns="61526" rIns="123051" bIns="61526" rtlCol="0">
            <a:spAutoFit/>
          </a:bodyPr>
          <a:lstStyle/>
          <a:p>
            <a:r>
              <a:rPr lang="zh-CN" altLang="en-US" sz="3281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醉翁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53171" y="2055701"/>
            <a:ext cx="2112785" cy="641870"/>
          </a:xfrm>
          <a:prstGeom prst="rect">
            <a:avLst/>
          </a:prstGeom>
          <a:noFill/>
        </p:spPr>
        <p:txBody>
          <a:bodyPr wrap="square" lIns="123051" tIns="61526" rIns="123051" bIns="61526" rtlCol="0">
            <a:spAutoFit/>
          </a:bodyPr>
          <a:lstStyle/>
          <a:p>
            <a:r>
              <a:rPr lang="zh-CN" altLang="en-US" sz="3281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六一居士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-120286" y="159936"/>
            <a:ext cx="9713796" cy="8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818" b="1" dirty="0">
                <a:latin typeface="隶书" panose="02010509060101010101" pitchFamily="49" charset="-122"/>
                <a:ea typeface="隶书" panose="02010509060101010101" pitchFamily="49" charset="-122"/>
              </a:rPr>
              <a:t>2.</a:t>
            </a:r>
            <a:r>
              <a:rPr lang="zh-CN" altLang="en-US" sz="4818" b="1" dirty="0">
                <a:latin typeface="隶书" panose="02010509060101010101" pitchFamily="49" charset="-122"/>
                <a:ea typeface="隶书" panose="02010509060101010101" pitchFamily="49" charset="-122"/>
              </a:rPr>
              <a:t>这些字，你读准了吗？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700799" y="940839"/>
            <a:ext cx="2244251" cy="612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5434" b="1" dirty="0">
                <a:solidFill>
                  <a:srgbClr val="00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自</a:t>
            </a:r>
            <a:r>
              <a:rPr lang="zh-CN" altLang="en-US" sz="5434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矜</a:t>
            </a:r>
          </a:p>
          <a:p>
            <a:pPr>
              <a:spcBef>
                <a:spcPct val="50000"/>
              </a:spcBef>
            </a:pPr>
            <a:r>
              <a:rPr lang="zh-CN" altLang="en-US" sz="5434" b="1" dirty="0">
                <a:solidFill>
                  <a:srgbClr val="00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家</a:t>
            </a:r>
            <a:r>
              <a:rPr lang="zh-CN" altLang="en-US" sz="5434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圃</a:t>
            </a:r>
          </a:p>
          <a:p>
            <a:pPr>
              <a:spcBef>
                <a:spcPct val="50000"/>
              </a:spcBef>
            </a:pPr>
            <a:r>
              <a:rPr lang="zh-CN" altLang="en-US" sz="5434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睨</a:t>
            </a:r>
            <a:r>
              <a:rPr lang="zh-CN" altLang="en-US" sz="5434" b="1" dirty="0">
                <a:solidFill>
                  <a:srgbClr val="00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之</a:t>
            </a:r>
          </a:p>
          <a:p>
            <a:pPr>
              <a:spcBef>
                <a:spcPct val="50000"/>
              </a:spcBef>
            </a:pPr>
            <a:r>
              <a:rPr lang="zh-CN" altLang="en-US" sz="5434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颔</a:t>
            </a:r>
            <a:r>
              <a:rPr lang="zh-CN" altLang="en-US" sz="5434" b="1" dirty="0">
                <a:solidFill>
                  <a:srgbClr val="00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之</a:t>
            </a:r>
          </a:p>
          <a:p>
            <a:pPr>
              <a:spcBef>
                <a:spcPct val="50000"/>
              </a:spcBef>
            </a:pPr>
            <a:r>
              <a:rPr lang="zh-CN" altLang="en-US" sz="5434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尧咨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6081963" y="940785"/>
            <a:ext cx="2405160" cy="612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5434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忿</a:t>
            </a:r>
            <a:r>
              <a:rPr lang="zh-CN" altLang="en-US" sz="5434" b="1" dirty="0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然</a:t>
            </a:r>
          </a:p>
          <a:p>
            <a:pPr>
              <a:spcBef>
                <a:spcPct val="50000"/>
              </a:spcBef>
            </a:pPr>
            <a:r>
              <a:rPr lang="zh-CN" altLang="en-US" sz="5434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杓</a:t>
            </a:r>
          </a:p>
          <a:p>
            <a:pPr>
              <a:spcBef>
                <a:spcPct val="50000"/>
              </a:spcBef>
            </a:pPr>
            <a:r>
              <a:rPr lang="zh-CN" altLang="en-US" sz="5434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酌</a:t>
            </a:r>
            <a:r>
              <a:rPr lang="zh-CN" altLang="en-US" sz="5434" b="1" dirty="0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油</a:t>
            </a:r>
          </a:p>
          <a:p>
            <a:pPr>
              <a:spcBef>
                <a:spcPct val="50000"/>
              </a:spcBef>
            </a:pPr>
            <a:r>
              <a:rPr lang="zh-CN" altLang="en-US" sz="5434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沥</a:t>
            </a:r>
            <a:r>
              <a:rPr lang="zh-CN" altLang="en-US" sz="5434" b="1" dirty="0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之</a:t>
            </a:r>
          </a:p>
          <a:p>
            <a:pPr>
              <a:spcBef>
                <a:spcPct val="50000"/>
              </a:spcBef>
            </a:pPr>
            <a:r>
              <a:rPr lang="zh-CN" altLang="en-US" sz="5434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矢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2352196" y="968415"/>
            <a:ext cx="1829277" cy="106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5946" b="1" dirty="0" err="1">
                <a:solidFill>
                  <a:srgbClr val="CC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jīn</a:t>
            </a:r>
            <a:endParaRPr lang="en-US" altLang="zh-CN" sz="5946" b="1" dirty="0">
              <a:solidFill>
                <a:srgbClr val="CC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2640303" y="2051422"/>
            <a:ext cx="1117891" cy="106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5946" b="1" dirty="0" err="1">
                <a:solidFill>
                  <a:srgbClr val="CC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pǔ</a:t>
            </a:r>
            <a:endParaRPr lang="en-US" altLang="zh-CN" sz="5946" b="1" dirty="0">
              <a:solidFill>
                <a:srgbClr val="CC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2735445" y="3208398"/>
            <a:ext cx="1355020" cy="106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5946" b="1" dirty="0" err="1">
                <a:solidFill>
                  <a:srgbClr val="CC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nì</a:t>
            </a:r>
            <a:endParaRPr lang="en-US" altLang="zh-CN" sz="5946" b="1" dirty="0">
              <a:solidFill>
                <a:srgbClr val="CC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2702958" y="4451331"/>
            <a:ext cx="1829277" cy="106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5946" b="1" dirty="0" err="1">
                <a:solidFill>
                  <a:srgbClr val="CC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hàn</a:t>
            </a:r>
            <a:endParaRPr lang="en-US" altLang="zh-CN" sz="5946" b="1" dirty="0">
              <a:solidFill>
                <a:srgbClr val="CC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8018302" y="968415"/>
            <a:ext cx="1994420" cy="106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5946" b="1" dirty="0" err="1">
                <a:solidFill>
                  <a:srgbClr val="CC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fèn</a:t>
            </a:r>
            <a:endParaRPr lang="en-US" altLang="zh-CN" sz="5946" b="1" dirty="0">
              <a:solidFill>
                <a:srgbClr val="CC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7922629" y="2026528"/>
            <a:ext cx="2947167" cy="106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5946" b="1" dirty="0" err="1">
                <a:solidFill>
                  <a:srgbClr val="CC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sháo</a:t>
            </a:r>
            <a:endParaRPr lang="en-US" altLang="zh-CN" sz="5946" b="1" dirty="0">
              <a:solidFill>
                <a:srgbClr val="CC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9163" name="Text Box 11"/>
          <p:cNvSpPr txBox="1">
            <a:spLocks noChangeArrowheads="1"/>
          </p:cNvSpPr>
          <p:nvPr/>
        </p:nvSpPr>
        <p:spPr bwMode="auto">
          <a:xfrm>
            <a:off x="8018301" y="3232884"/>
            <a:ext cx="3150421" cy="98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5434" b="1" dirty="0" err="1">
                <a:solidFill>
                  <a:srgbClr val="CC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zhuó</a:t>
            </a:r>
            <a:endParaRPr lang="en-US" altLang="zh-CN" sz="5434" b="1" dirty="0">
              <a:solidFill>
                <a:srgbClr val="CC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9164" name="Text Box 12"/>
          <p:cNvSpPr txBox="1">
            <a:spLocks noChangeArrowheads="1"/>
          </p:cNvSpPr>
          <p:nvPr/>
        </p:nvSpPr>
        <p:spPr bwMode="auto">
          <a:xfrm>
            <a:off x="8210372" y="4512801"/>
            <a:ext cx="2743914" cy="106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5946" b="1" dirty="0" err="1">
                <a:solidFill>
                  <a:srgbClr val="CC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lì</a:t>
            </a:r>
            <a:endParaRPr lang="en-US" altLang="zh-CN" sz="5946" b="1" dirty="0">
              <a:solidFill>
                <a:srgbClr val="CC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8446" name="Text Box 13"/>
          <p:cNvSpPr txBox="1">
            <a:spLocks noChangeArrowheads="1"/>
          </p:cNvSpPr>
          <p:nvPr/>
        </p:nvSpPr>
        <p:spPr bwMode="auto">
          <a:xfrm>
            <a:off x="2448232" y="5678639"/>
            <a:ext cx="2976808" cy="106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5946" b="1" dirty="0">
                <a:solidFill>
                  <a:srgbClr val="CC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Y</a:t>
            </a:r>
            <a:r>
              <a:rPr lang="zh-CN" altLang="zh-CN" sz="5946" b="1" dirty="0">
                <a:solidFill>
                  <a:srgbClr val="CC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á</a:t>
            </a:r>
            <a:r>
              <a:rPr lang="en-US" altLang="zh-CN" sz="5946" b="1" dirty="0">
                <a:solidFill>
                  <a:srgbClr val="CC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o </a:t>
            </a:r>
            <a:r>
              <a:rPr lang="zh-CN" altLang="en-US" sz="5946" b="1" dirty="0">
                <a:solidFill>
                  <a:srgbClr val="CC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ｚ</a:t>
            </a:r>
            <a:r>
              <a:rPr lang="en-US" altLang="zh-CN" sz="5946" b="1" dirty="0">
                <a:solidFill>
                  <a:srgbClr val="CC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ī</a:t>
            </a:r>
          </a:p>
        </p:txBody>
      </p:sp>
      <p:sp>
        <p:nvSpPr>
          <p:cNvPr id="49167" name="Rectangle 15"/>
          <p:cNvSpPr>
            <a:spLocks noChangeArrowheads="1"/>
          </p:cNvSpPr>
          <p:nvPr/>
        </p:nvSpPr>
        <p:spPr bwMode="auto">
          <a:xfrm>
            <a:off x="7982798" y="5956107"/>
            <a:ext cx="1022756" cy="86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3051" tIns="61526" rIns="123051" bIns="61526">
            <a:spAutoFit/>
          </a:bodyPr>
          <a:lstStyle/>
          <a:p>
            <a:r>
              <a:rPr lang="en-US" altLang="zh-CN" sz="4818" b="1" dirty="0" err="1">
                <a:solidFill>
                  <a:srgbClr val="CC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shĭ</a:t>
            </a:r>
            <a:endParaRPr lang="en-US" altLang="zh-CN" sz="4818" b="1" dirty="0">
              <a:solidFill>
                <a:srgbClr val="CC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/>
      <p:bldP spid="49158" grpId="0"/>
      <p:bldP spid="49159" grpId="0"/>
      <p:bldP spid="49160" grpId="0"/>
      <p:bldP spid="49161" grpId="0"/>
      <p:bldP spid="49162" grpId="0"/>
      <p:bldP spid="49163" grpId="0"/>
      <p:bldP spid="49164" grpId="0"/>
      <p:bldP spid="18446" grpId="0"/>
      <p:bldP spid="4916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24595" descr="12238955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86511"/>
            <a:ext cx="12195176" cy="6765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图片 24579" descr="0509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036" y="147910"/>
            <a:ext cx="969686" cy="74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图片 24580" descr="绕地行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32" y="69769"/>
            <a:ext cx="499663" cy="384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文本框 24581"/>
          <p:cNvSpPr txBox="1">
            <a:spLocks noChangeArrowheads="1"/>
          </p:cNvSpPr>
          <p:nvPr/>
        </p:nvSpPr>
        <p:spPr bwMode="auto">
          <a:xfrm>
            <a:off x="-1" y="550005"/>
            <a:ext cx="5329038" cy="72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793" b="1" dirty="0">
                <a:solidFill>
                  <a:srgbClr val="00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3.</a:t>
            </a:r>
            <a:r>
              <a:rPr lang="zh-CN" altLang="en-US" sz="3793" b="1" dirty="0">
                <a:solidFill>
                  <a:srgbClr val="00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解释词语的含义：</a:t>
            </a:r>
          </a:p>
        </p:txBody>
      </p:sp>
      <p:sp>
        <p:nvSpPr>
          <p:cNvPr id="11270" name="文本框 24582"/>
          <p:cNvSpPr txBox="1">
            <a:spLocks noChangeArrowheads="1"/>
          </p:cNvSpPr>
          <p:nvPr/>
        </p:nvSpPr>
        <p:spPr bwMode="auto">
          <a:xfrm>
            <a:off x="841003" y="1435593"/>
            <a:ext cx="10634582" cy="4523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150000"/>
              </a:spcBef>
            </a:pPr>
            <a:r>
              <a:rPr lang="zh-CN" altLang="en-US" sz="3281" b="1" dirty="0">
                <a:latin typeface="宋体" panose="02010600030101010101" pitchFamily="2" charset="-122"/>
              </a:rPr>
              <a:t>陈康肃公</a:t>
            </a:r>
            <a:r>
              <a:rPr lang="zh-CN" altLang="en-US" sz="3281" b="1" dirty="0">
                <a:solidFill>
                  <a:srgbClr val="FF0066"/>
                </a:solidFill>
                <a:latin typeface="宋体" panose="02010600030101010101" pitchFamily="2" charset="-122"/>
              </a:rPr>
              <a:t>善</a:t>
            </a:r>
            <a:r>
              <a:rPr lang="zh-CN" altLang="en-US" sz="3281" b="1" dirty="0">
                <a:latin typeface="宋体" panose="02010600030101010101" pitchFamily="2" charset="-122"/>
              </a:rPr>
              <a:t>射，当世无双，公亦</a:t>
            </a:r>
            <a:r>
              <a:rPr lang="zh-CN" altLang="en-US" sz="3281" b="1" dirty="0">
                <a:solidFill>
                  <a:srgbClr val="FF0066"/>
                </a:solidFill>
                <a:latin typeface="宋体" panose="02010600030101010101" pitchFamily="2" charset="-122"/>
              </a:rPr>
              <a:t>以</a:t>
            </a:r>
            <a:r>
              <a:rPr lang="zh-CN" altLang="en-US" sz="3281" b="1" dirty="0">
                <a:latin typeface="宋体" panose="02010600030101010101" pitchFamily="2" charset="-122"/>
              </a:rPr>
              <a:t>此自</a:t>
            </a:r>
            <a:r>
              <a:rPr lang="zh-CN" altLang="en-US" sz="3281" b="1" dirty="0">
                <a:solidFill>
                  <a:srgbClr val="FF0066"/>
                </a:solidFill>
                <a:latin typeface="宋体" panose="02010600030101010101" pitchFamily="2" charset="-122"/>
              </a:rPr>
              <a:t>矜</a:t>
            </a:r>
            <a:r>
              <a:rPr lang="zh-CN" altLang="en-US" sz="3281" b="1" dirty="0">
                <a:latin typeface="宋体" panose="02010600030101010101" pitchFamily="2" charset="-122"/>
              </a:rPr>
              <a:t>。</a:t>
            </a:r>
          </a:p>
          <a:p>
            <a:pPr>
              <a:spcBef>
                <a:spcPct val="150000"/>
              </a:spcBef>
            </a:pPr>
            <a:r>
              <a:rPr lang="zh-CN" altLang="en-US" sz="3281" b="1" dirty="0">
                <a:solidFill>
                  <a:srgbClr val="FF0066"/>
                </a:solidFill>
                <a:latin typeface="宋体" panose="02010600030101010101" pitchFamily="2" charset="-122"/>
              </a:rPr>
              <a:t>尝</a:t>
            </a:r>
            <a:r>
              <a:rPr lang="zh-CN" altLang="en-US" sz="3281" b="1" dirty="0">
                <a:latin typeface="宋体" panose="02010600030101010101" pitchFamily="2" charset="-122"/>
              </a:rPr>
              <a:t>射于家</a:t>
            </a:r>
            <a:r>
              <a:rPr lang="zh-CN" altLang="en-US" sz="3281" b="1" dirty="0">
                <a:solidFill>
                  <a:srgbClr val="C00000"/>
                </a:solidFill>
                <a:latin typeface="宋体" panose="02010600030101010101" pitchFamily="2" charset="-122"/>
              </a:rPr>
              <a:t>圃</a:t>
            </a:r>
            <a:r>
              <a:rPr lang="zh-CN" altLang="en-US" sz="3281" b="1" dirty="0">
                <a:latin typeface="宋体" panose="02010600030101010101" pitchFamily="2" charset="-122"/>
              </a:rPr>
              <a:t>，有卖油翁</a:t>
            </a:r>
            <a:r>
              <a:rPr lang="zh-CN" altLang="en-US" sz="3281" b="1" dirty="0">
                <a:solidFill>
                  <a:srgbClr val="FF0066"/>
                </a:solidFill>
                <a:latin typeface="宋体" panose="02010600030101010101" pitchFamily="2" charset="-122"/>
              </a:rPr>
              <a:t>释</a:t>
            </a:r>
            <a:r>
              <a:rPr lang="zh-CN" altLang="en-US" sz="3281" b="1" dirty="0">
                <a:latin typeface="宋体" panose="02010600030101010101" pitchFamily="2" charset="-122"/>
              </a:rPr>
              <a:t>担而立，</a:t>
            </a:r>
          </a:p>
          <a:p>
            <a:pPr>
              <a:spcBef>
                <a:spcPct val="150000"/>
              </a:spcBef>
            </a:pPr>
            <a:r>
              <a:rPr lang="zh-CN" altLang="en-US" sz="3281" b="1" dirty="0">
                <a:solidFill>
                  <a:srgbClr val="FF3399"/>
                </a:solidFill>
                <a:latin typeface="宋体" panose="02010600030101010101" pitchFamily="2" charset="-122"/>
              </a:rPr>
              <a:t>睨</a:t>
            </a:r>
            <a:r>
              <a:rPr lang="zh-CN" altLang="en-US" sz="3281" b="1" dirty="0">
                <a:latin typeface="宋体" panose="02010600030101010101" pitchFamily="2" charset="-122"/>
              </a:rPr>
              <a:t>之，久而不去。</a:t>
            </a:r>
          </a:p>
          <a:p>
            <a:pPr>
              <a:spcBef>
                <a:spcPct val="150000"/>
              </a:spcBef>
            </a:pPr>
            <a:r>
              <a:rPr lang="zh-CN" altLang="en-US" sz="3281" b="1" dirty="0">
                <a:latin typeface="宋体" panose="02010600030101010101" pitchFamily="2" charset="-122"/>
              </a:rPr>
              <a:t>见其发</a:t>
            </a:r>
            <a:r>
              <a:rPr lang="zh-CN" altLang="en-US" sz="3281" b="1" dirty="0">
                <a:solidFill>
                  <a:srgbClr val="FF3399"/>
                </a:solidFill>
                <a:latin typeface="宋体" panose="02010600030101010101" pitchFamily="2" charset="-122"/>
              </a:rPr>
              <a:t>矢</a:t>
            </a:r>
            <a:r>
              <a:rPr lang="zh-CN" altLang="en-US" sz="3281" b="1" dirty="0">
                <a:latin typeface="宋体" panose="02010600030101010101" pitchFamily="2" charset="-122"/>
              </a:rPr>
              <a:t>十中八九，</a:t>
            </a:r>
            <a:r>
              <a:rPr lang="zh-CN" altLang="en-US" sz="3281" b="1" dirty="0">
                <a:solidFill>
                  <a:srgbClr val="FF3399"/>
                </a:solidFill>
                <a:latin typeface="宋体" panose="02010600030101010101" pitchFamily="2" charset="-122"/>
              </a:rPr>
              <a:t>但</a:t>
            </a:r>
            <a:r>
              <a:rPr lang="zh-CN" altLang="en-US" sz="3281" b="1" dirty="0">
                <a:latin typeface="宋体" panose="02010600030101010101" pitchFamily="2" charset="-122"/>
              </a:rPr>
              <a:t>微</a:t>
            </a:r>
            <a:r>
              <a:rPr lang="zh-CN" altLang="en-US" sz="3281" b="1" dirty="0">
                <a:solidFill>
                  <a:srgbClr val="FF3399"/>
                </a:solidFill>
                <a:latin typeface="宋体" panose="02010600030101010101" pitchFamily="2" charset="-122"/>
              </a:rPr>
              <a:t>颔</a:t>
            </a:r>
            <a:r>
              <a:rPr lang="zh-CN" altLang="en-US" sz="3281" b="1" dirty="0">
                <a:latin typeface="宋体" panose="02010600030101010101" pitchFamily="2" charset="-122"/>
              </a:rPr>
              <a:t>之。</a:t>
            </a:r>
          </a:p>
        </p:txBody>
      </p:sp>
      <p:sp>
        <p:nvSpPr>
          <p:cNvPr id="24584" name="文本框 24583"/>
          <p:cNvSpPr txBox="1">
            <a:spLocks noChangeArrowheads="1"/>
          </p:cNvSpPr>
          <p:nvPr/>
        </p:nvSpPr>
        <p:spPr bwMode="auto">
          <a:xfrm>
            <a:off x="2832840" y="1878388"/>
            <a:ext cx="1632375" cy="54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666" b="1">
                <a:solidFill>
                  <a:srgbClr val="0000FF"/>
                </a:solidFill>
                <a:ea typeface="楷体_GB2312" pitchFamily="49" charset="-122"/>
              </a:rPr>
              <a:t>擅长</a:t>
            </a:r>
          </a:p>
        </p:txBody>
      </p:sp>
      <p:sp>
        <p:nvSpPr>
          <p:cNvPr id="24585" name="文本框 24584"/>
          <p:cNvSpPr txBox="1">
            <a:spLocks noChangeArrowheads="1"/>
          </p:cNvSpPr>
          <p:nvPr/>
        </p:nvSpPr>
        <p:spPr bwMode="auto">
          <a:xfrm>
            <a:off x="6674249" y="2016241"/>
            <a:ext cx="863825" cy="54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666" b="1" dirty="0">
                <a:solidFill>
                  <a:srgbClr val="0000FF"/>
                </a:solidFill>
                <a:ea typeface="楷体_GB2312" pitchFamily="49" charset="-122"/>
              </a:rPr>
              <a:t>凭</a:t>
            </a:r>
          </a:p>
        </p:txBody>
      </p:sp>
      <p:sp>
        <p:nvSpPr>
          <p:cNvPr id="24586" name="文本框 24585"/>
          <p:cNvSpPr txBox="1">
            <a:spLocks noChangeArrowheads="1"/>
          </p:cNvSpPr>
          <p:nvPr/>
        </p:nvSpPr>
        <p:spPr bwMode="auto">
          <a:xfrm>
            <a:off x="7634159" y="2051421"/>
            <a:ext cx="1632374" cy="54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666" b="1" dirty="0">
                <a:solidFill>
                  <a:srgbClr val="0000FF"/>
                </a:solidFill>
                <a:ea typeface="楷体_GB2312" pitchFamily="49" charset="-122"/>
              </a:rPr>
              <a:t>夸耀</a:t>
            </a:r>
          </a:p>
        </p:txBody>
      </p:sp>
      <p:sp>
        <p:nvSpPr>
          <p:cNvPr id="24587" name="文本框 24586"/>
          <p:cNvSpPr txBox="1">
            <a:spLocks noChangeArrowheads="1"/>
          </p:cNvSpPr>
          <p:nvPr/>
        </p:nvSpPr>
        <p:spPr bwMode="auto">
          <a:xfrm>
            <a:off x="815626" y="3331339"/>
            <a:ext cx="1153883" cy="54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666" b="1" dirty="0">
                <a:solidFill>
                  <a:srgbClr val="0000FF"/>
                </a:solidFill>
                <a:ea typeface="楷体_GB2312" pitchFamily="49" charset="-122"/>
              </a:rPr>
              <a:t>曾经</a:t>
            </a:r>
          </a:p>
        </p:txBody>
      </p:sp>
      <p:sp>
        <p:nvSpPr>
          <p:cNvPr id="24589" name="文本框 24588"/>
          <p:cNvSpPr txBox="1">
            <a:spLocks noChangeArrowheads="1"/>
          </p:cNvSpPr>
          <p:nvPr/>
        </p:nvSpPr>
        <p:spPr bwMode="auto">
          <a:xfrm>
            <a:off x="5041195" y="3331339"/>
            <a:ext cx="1153884" cy="54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666" b="1" dirty="0">
                <a:solidFill>
                  <a:srgbClr val="0000FF"/>
                </a:solidFill>
                <a:ea typeface="楷体_GB2312" pitchFamily="49" charset="-122"/>
              </a:rPr>
              <a:t>放下</a:t>
            </a:r>
          </a:p>
        </p:txBody>
      </p:sp>
      <p:sp>
        <p:nvSpPr>
          <p:cNvPr id="24590" name="文本框 24589"/>
          <p:cNvSpPr txBox="1">
            <a:spLocks noChangeArrowheads="1"/>
          </p:cNvSpPr>
          <p:nvPr/>
        </p:nvSpPr>
        <p:spPr bwMode="auto">
          <a:xfrm>
            <a:off x="912521" y="4611664"/>
            <a:ext cx="5282458" cy="629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81" b="1">
                <a:solidFill>
                  <a:srgbClr val="0000FF"/>
                </a:solidFill>
                <a:ea typeface="楷体_GB2312" pitchFamily="49" charset="-122"/>
              </a:rPr>
              <a:t>斜眼看，形容不在意的样子</a:t>
            </a:r>
          </a:p>
        </p:txBody>
      </p:sp>
      <p:sp>
        <p:nvSpPr>
          <p:cNvPr id="24591" name="文本框 24590"/>
          <p:cNvSpPr txBox="1">
            <a:spLocks noChangeArrowheads="1"/>
          </p:cNvSpPr>
          <p:nvPr/>
        </p:nvSpPr>
        <p:spPr bwMode="auto">
          <a:xfrm>
            <a:off x="4560487" y="5607951"/>
            <a:ext cx="1153884" cy="54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666" b="1">
                <a:solidFill>
                  <a:srgbClr val="0000FF"/>
                </a:solidFill>
                <a:ea typeface="楷体_GB2312" pitchFamily="49" charset="-122"/>
              </a:rPr>
              <a:t>只是</a:t>
            </a:r>
          </a:p>
        </p:txBody>
      </p:sp>
      <p:sp>
        <p:nvSpPr>
          <p:cNvPr id="24592" name="文本框 24591"/>
          <p:cNvSpPr txBox="1">
            <a:spLocks noChangeArrowheads="1"/>
          </p:cNvSpPr>
          <p:nvPr/>
        </p:nvSpPr>
        <p:spPr bwMode="auto">
          <a:xfrm>
            <a:off x="7969795" y="929193"/>
            <a:ext cx="1829277" cy="54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666" b="1" dirty="0" err="1">
                <a:solidFill>
                  <a:srgbClr val="CC3300"/>
                </a:solidFill>
                <a:latin typeface="宋体" panose="02010600030101010101" pitchFamily="2" charset="-122"/>
              </a:rPr>
              <a:t>jīn</a:t>
            </a:r>
            <a:endParaRPr lang="en-US" altLang="zh-CN" sz="2666" b="1" dirty="0">
              <a:solidFill>
                <a:srgbClr val="CC3300"/>
              </a:solidFill>
              <a:latin typeface="宋体" panose="02010600030101010101" pitchFamily="2" charset="-122"/>
            </a:endParaRPr>
          </a:p>
        </p:txBody>
      </p:sp>
      <p:sp>
        <p:nvSpPr>
          <p:cNvPr id="24593" name="文本框 24592"/>
          <p:cNvSpPr txBox="1">
            <a:spLocks noChangeArrowheads="1"/>
          </p:cNvSpPr>
          <p:nvPr/>
        </p:nvSpPr>
        <p:spPr bwMode="auto">
          <a:xfrm>
            <a:off x="5424314" y="5645394"/>
            <a:ext cx="5763068" cy="54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666" b="1">
                <a:solidFill>
                  <a:srgbClr val="0000FF"/>
                </a:solidFill>
                <a:ea typeface="楷体_GB2312" pitchFamily="49" charset="-122"/>
              </a:rPr>
              <a:t>下巴，这里是“点头”的意思。</a:t>
            </a:r>
          </a:p>
        </p:txBody>
      </p:sp>
      <p:sp>
        <p:nvSpPr>
          <p:cNvPr id="24594" name="文本框 24593"/>
          <p:cNvSpPr txBox="1">
            <a:spLocks noChangeArrowheads="1"/>
          </p:cNvSpPr>
          <p:nvPr/>
        </p:nvSpPr>
        <p:spPr bwMode="auto">
          <a:xfrm>
            <a:off x="2256955" y="5645394"/>
            <a:ext cx="1153884" cy="54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666" b="1">
                <a:solidFill>
                  <a:srgbClr val="0000FF"/>
                </a:solidFill>
                <a:ea typeface="楷体_GB2312" pitchFamily="49" charset="-122"/>
              </a:rPr>
              <a:t>箭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40303" y="3331339"/>
            <a:ext cx="1056392" cy="512367"/>
          </a:xfrm>
          <a:prstGeom prst="rect">
            <a:avLst/>
          </a:prstGeom>
          <a:noFill/>
        </p:spPr>
        <p:txBody>
          <a:bodyPr wrap="square" lIns="123051" tIns="61526" rIns="123051" bIns="61526" rtlCol="0">
            <a:spAutoFit/>
          </a:bodyPr>
          <a:lstStyle/>
          <a:p>
            <a:r>
              <a:rPr lang="zh-CN" altLang="en-US" sz="2460" b="1" dirty="0">
                <a:solidFill>
                  <a:srgbClr val="0000FF"/>
                </a:solidFill>
                <a:ea typeface="楷体_GB2312"/>
              </a:rPr>
              <a:t>园子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/>
      <p:bldP spid="24585" grpId="0"/>
      <p:bldP spid="24586" grpId="0"/>
      <p:bldP spid="24587" grpId="0"/>
      <p:bldP spid="24589" grpId="0"/>
      <p:bldP spid="24590" grpId="0"/>
      <p:bldP spid="24591" grpId="0"/>
      <p:bldP spid="24592" grpId="0"/>
      <p:bldP spid="24593" grpId="0"/>
      <p:bldP spid="24594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图片 20495" descr="12238955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756"/>
            <a:ext cx="11907498" cy="6955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文本框 20481"/>
          <p:cNvSpPr txBox="1">
            <a:spLocks noChangeArrowheads="1"/>
          </p:cNvSpPr>
          <p:nvPr/>
        </p:nvSpPr>
        <p:spPr bwMode="auto">
          <a:xfrm>
            <a:off x="527519" y="1066870"/>
            <a:ext cx="11328363" cy="581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100000"/>
              </a:spcBef>
            </a:pPr>
            <a:r>
              <a:rPr lang="en-US" altLang="zh-CN" sz="3281" b="1" dirty="0"/>
              <a:t>        </a:t>
            </a:r>
            <a:r>
              <a:rPr lang="zh-CN" altLang="en-US" sz="3281" b="1" dirty="0"/>
              <a:t>康肃问曰：“</a:t>
            </a:r>
            <a:r>
              <a:rPr lang="zh-CN" altLang="en-US" sz="3281" b="1" dirty="0">
                <a:solidFill>
                  <a:srgbClr val="FF0066"/>
                </a:solidFill>
              </a:rPr>
              <a:t>汝</a:t>
            </a:r>
            <a:r>
              <a:rPr lang="zh-CN" altLang="en-US" sz="3281" b="1" dirty="0"/>
              <a:t>亦知射乎？吾射不亦精乎？”</a:t>
            </a:r>
          </a:p>
          <a:p>
            <a:pPr>
              <a:spcBef>
                <a:spcPct val="100000"/>
              </a:spcBef>
            </a:pPr>
            <a:r>
              <a:rPr lang="zh-CN" altLang="en-US" sz="3281" b="1" dirty="0"/>
              <a:t>翁曰：“无他，但手熟</a:t>
            </a:r>
            <a:r>
              <a:rPr lang="zh-CN" altLang="en-US" sz="3281" b="1" dirty="0">
                <a:solidFill>
                  <a:srgbClr val="FF0066"/>
                </a:solidFill>
              </a:rPr>
              <a:t>尔</a:t>
            </a:r>
            <a:r>
              <a:rPr lang="zh-CN" altLang="en-US" sz="3281" b="1" dirty="0"/>
              <a:t>。”康肃</a:t>
            </a:r>
            <a:r>
              <a:rPr lang="zh-CN" altLang="en-US" sz="3281" b="1" dirty="0">
                <a:solidFill>
                  <a:srgbClr val="FF0066"/>
                </a:solidFill>
              </a:rPr>
              <a:t>忿然</a:t>
            </a:r>
            <a:r>
              <a:rPr lang="zh-CN" altLang="en-US" sz="3281" b="1" dirty="0"/>
              <a:t>曰：“</a:t>
            </a:r>
            <a:r>
              <a:rPr lang="zh-CN" altLang="en-US" sz="3281" b="1" dirty="0">
                <a:solidFill>
                  <a:srgbClr val="FF0066"/>
                </a:solidFill>
              </a:rPr>
              <a:t>尔</a:t>
            </a:r>
          </a:p>
          <a:p>
            <a:pPr>
              <a:spcBef>
                <a:spcPct val="100000"/>
              </a:spcBef>
            </a:pPr>
            <a:r>
              <a:rPr lang="zh-CN" altLang="en-US" sz="3281" b="1" dirty="0"/>
              <a:t>安敢轻吾射！”翁曰：“</a:t>
            </a:r>
            <a:r>
              <a:rPr lang="zh-CN" altLang="en-US" sz="3281" b="1" dirty="0">
                <a:solidFill>
                  <a:srgbClr val="FF0066"/>
                </a:solidFill>
              </a:rPr>
              <a:t>以</a:t>
            </a:r>
            <a:r>
              <a:rPr lang="zh-CN" altLang="en-US" sz="3281" b="1" dirty="0"/>
              <a:t>我</a:t>
            </a:r>
            <a:r>
              <a:rPr lang="zh-CN" altLang="en-US" sz="3281" b="1" dirty="0">
                <a:solidFill>
                  <a:srgbClr val="FF0066"/>
                </a:solidFill>
              </a:rPr>
              <a:t>酌</a:t>
            </a:r>
            <a:r>
              <a:rPr lang="zh-CN" altLang="en-US" sz="3281" b="1" dirty="0"/>
              <a:t>油知之。”乃取</a:t>
            </a:r>
          </a:p>
          <a:p>
            <a:pPr>
              <a:spcBef>
                <a:spcPct val="100000"/>
              </a:spcBef>
            </a:pPr>
            <a:r>
              <a:rPr lang="zh-CN" altLang="en-US" sz="3281" b="1" dirty="0"/>
              <a:t>一葫芦</a:t>
            </a:r>
            <a:r>
              <a:rPr lang="zh-CN" altLang="en-US" sz="3281" b="1" dirty="0">
                <a:solidFill>
                  <a:srgbClr val="FF0066"/>
                </a:solidFill>
              </a:rPr>
              <a:t>置</a:t>
            </a:r>
            <a:r>
              <a:rPr lang="zh-CN" altLang="en-US" sz="3281" b="1" dirty="0"/>
              <a:t>于地，</a:t>
            </a:r>
            <a:r>
              <a:rPr lang="zh-CN" altLang="en-US" sz="3281" b="1" dirty="0">
                <a:solidFill>
                  <a:srgbClr val="FF0066"/>
                </a:solidFill>
              </a:rPr>
              <a:t>以</a:t>
            </a:r>
            <a:r>
              <a:rPr lang="zh-CN" altLang="en-US" sz="3281" b="1" dirty="0"/>
              <a:t>钱覆其口，徐以</a:t>
            </a:r>
            <a:r>
              <a:rPr lang="zh-CN" altLang="en-US" sz="3281" b="1" dirty="0">
                <a:solidFill>
                  <a:srgbClr val="FF0066"/>
                </a:solidFill>
              </a:rPr>
              <a:t>杓</a:t>
            </a:r>
            <a:r>
              <a:rPr lang="zh-CN" altLang="en-US" sz="3281" b="1" dirty="0"/>
              <a:t>酌油</a:t>
            </a:r>
            <a:r>
              <a:rPr lang="zh-CN" altLang="en-US" sz="3281" b="1" dirty="0">
                <a:solidFill>
                  <a:srgbClr val="FF0066"/>
                </a:solidFill>
              </a:rPr>
              <a:t>沥</a:t>
            </a:r>
            <a:r>
              <a:rPr lang="zh-CN" altLang="en-US" sz="3281" b="1" dirty="0"/>
              <a:t>之，</a:t>
            </a:r>
          </a:p>
          <a:p>
            <a:pPr>
              <a:spcBef>
                <a:spcPct val="100000"/>
              </a:spcBef>
            </a:pPr>
            <a:r>
              <a:rPr lang="zh-CN" altLang="en-US" sz="3281" b="1" dirty="0"/>
              <a:t>自钱孔入，而钱不湿。因曰：“我亦无他，</a:t>
            </a:r>
            <a:r>
              <a:rPr lang="zh-CN" altLang="en-US" sz="3281" b="1" dirty="0">
                <a:solidFill>
                  <a:srgbClr val="FF0066"/>
                </a:solidFill>
              </a:rPr>
              <a:t>惟</a:t>
            </a:r>
            <a:r>
              <a:rPr lang="zh-CN" altLang="en-US" sz="3281" b="1" dirty="0"/>
              <a:t>手</a:t>
            </a:r>
          </a:p>
          <a:p>
            <a:pPr>
              <a:spcBef>
                <a:spcPct val="100000"/>
              </a:spcBef>
            </a:pPr>
            <a:r>
              <a:rPr lang="zh-CN" altLang="en-US" sz="3281" b="1" dirty="0"/>
              <a:t>熟尔。”康肃笑而</a:t>
            </a:r>
            <a:r>
              <a:rPr lang="zh-CN" altLang="en-US" sz="3281" b="1" dirty="0">
                <a:solidFill>
                  <a:srgbClr val="FF0066"/>
                </a:solidFill>
              </a:rPr>
              <a:t>遣</a:t>
            </a:r>
            <a:r>
              <a:rPr lang="zh-CN" altLang="en-US" sz="3281" b="1" dirty="0"/>
              <a:t>之。</a:t>
            </a:r>
          </a:p>
        </p:txBody>
      </p:sp>
      <p:sp>
        <p:nvSpPr>
          <p:cNvPr id="20484" name="文本框 20483"/>
          <p:cNvSpPr txBox="1">
            <a:spLocks noChangeArrowheads="1"/>
          </p:cNvSpPr>
          <p:nvPr/>
        </p:nvSpPr>
        <p:spPr bwMode="auto">
          <a:xfrm>
            <a:off x="4080839" y="1657601"/>
            <a:ext cx="959099" cy="64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81" b="1" dirty="0">
                <a:solidFill>
                  <a:srgbClr val="0000FF"/>
                </a:solidFill>
                <a:latin typeface="宋体" panose="02010600030101010101" pitchFamily="2" charset="-122"/>
              </a:rPr>
              <a:t>你</a:t>
            </a:r>
          </a:p>
        </p:txBody>
      </p:sp>
      <p:sp>
        <p:nvSpPr>
          <p:cNvPr id="20485" name="文本框 20484"/>
          <p:cNvSpPr txBox="1">
            <a:spLocks noChangeArrowheads="1"/>
          </p:cNvSpPr>
          <p:nvPr/>
        </p:nvSpPr>
        <p:spPr bwMode="auto">
          <a:xfrm>
            <a:off x="4657882" y="2617464"/>
            <a:ext cx="1344434" cy="64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81" b="1">
                <a:solidFill>
                  <a:srgbClr val="0000FF"/>
                </a:solidFill>
                <a:latin typeface="宋体" panose="02010600030101010101" pitchFamily="2" charset="-122"/>
              </a:rPr>
              <a:t>罢了    </a:t>
            </a:r>
          </a:p>
        </p:txBody>
      </p:sp>
      <p:sp>
        <p:nvSpPr>
          <p:cNvPr id="20486" name="文本框 20485"/>
          <p:cNvSpPr txBox="1">
            <a:spLocks noChangeArrowheads="1"/>
          </p:cNvSpPr>
          <p:nvPr/>
        </p:nvSpPr>
        <p:spPr bwMode="auto">
          <a:xfrm>
            <a:off x="6480807" y="2617464"/>
            <a:ext cx="2400925" cy="64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81" b="1">
                <a:solidFill>
                  <a:srgbClr val="0000FF"/>
                </a:solidFill>
                <a:latin typeface="宋体" panose="02010600030101010101" pitchFamily="2" charset="-122"/>
              </a:rPr>
              <a:t>气愤的样子</a:t>
            </a:r>
          </a:p>
        </p:txBody>
      </p:sp>
      <p:sp>
        <p:nvSpPr>
          <p:cNvPr id="20487" name="文本框 20486"/>
          <p:cNvSpPr txBox="1">
            <a:spLocks noChangeArrowheads="1"/>
          </p:cNvSpPr>
          <p:nvPr/>
        </p:nvSpPr>
        <p:spPr bwMode="auto">
          <a:xfrm>
            <a:off x="8979123" y="2617464"/>
            <a:ext cx="959099" cy="64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81" b="1">
                <a:solidFill>
                  <a:srgbClr val="0000FF"/>
                </a:solidFill>
                <a:latin typeface="宋体" panose="02010600030101010101" pitchFamily="2" charset="-122"/>
              </a:rPr>
              <a:t>你</a:t>
            </a:r>
          </a:p>
        </p:txBody>
      </p:sp>
      <p:sp>
        <p:nvSpPr>
          <p:cNvPr id="20488" name="文本框 20487"/>
          <p:cNvSpPr txBox="1">
            <a:spLocks noChangeArrowheads="1"/>
          </p:cNvSpPr>
          <p:nvPr/>
        </p:nvSpPr>
        <p:spPr bwMode="auto">
          <a:xfrm>
            <a:off x="5031192" y="3495106"/>
            <a:ext cx="959101" cy="64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81" b="1" dirty="0">
                <a:solidFill>
                  <a:srgbClr val="0000FF"/>
                </a:solidFill>
                <a:latin typeface="宋体" panose="02010600030101010101" pitchFamily="2" charset="-122"/>
              </a:rPr>
              <a:t>凭</a:t>
            </a:r>
          </a:p>
        </p:txBody>
      </p:sp>
      <p:sp>
        <p:nvSpPr>
          <p:cNvPr id="20489" name="文本框 20488"/>
          <p:cNvSpPr txBox="1">
            <a:spLocks noChangeArrowheads="1"/>
          </p:cNvSpPr>
          <p:nvPr/>
        </p:nvSpPr>
        <p:spPr bwMode="auto">
          <a:xfrm>
            <a:off x="5984453" y="3512643"/>
            <a:ext cx="959101" cy="64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81" b="1" dirty="0">
                <a:solidFill>
                  <a:srgbClr val="0000FF"/>
                </a:solidFill>
                <a:latin typeface="宋体" panose="02010600030101010101" pitchFamily="2" charset="-122"/>
              </a:rPr>
              <a:t>倒</a:t>
            </a:r>
          </a:p>
        </p:txBody>
      </p:sp>
      <p:sp>
        <p:nvSpPr>
          <p:cNvPr id="20490" name="文本框 20489"/>
          <p:cNvSpPr txBox="1">
            <a:spLocks noChangeArrowheads="1"/>
          </p:cNvSpPr>
          <p:nvPr/>
        </p:nvSpPr>
        <p:spPr bwMode="auto">
          <a:xfrm>
            <a:off x="1872017" y="4414347"/>
            <a:ext cx="959101" cy="64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81" b="1" dirty="0">
                <a:solidFill>
                  <a:srgbClr val="0000FF"/>
                </a:solidFill>
                <a:latin typeface="宋体" panose="02010600030101010101" pitchFamily="2" charset="-122"/>
              </a:rPr>
              <a:t>放</a:t>
            </a:r>
          </a:p>
        </p:txBody>
      </p:sp>
      <p:sp>
        <p:nvSpPr>
          <p:cNvPr id="20491" name="文本框 20490"/>
          <p:cNvSpPr txBox="1">
            <a:spLocks noChangeArrowheads="1"/>
          </p:cNvSpPr>
          <p:nvPr/>
        </p:nvSpPr>
        <p:spPr bwMode="auto">
          <a:xfrm>
            <a:off x="3513736" y="4463334"/>
            <a:ext cx="959099" cy="64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81" b="1" dirty="0">
                <a:solidFill>
                  <a:srgbClr val="0000FF"/>
                </a:solidFill>
                <a:latin typeface="宋体" panose="02010600030101010101" pitchFamily="2" charset="-122"/>
              </a:rPr>
              <a:t>用</a:t>
            </a:r>
          </a:p>
        </p:txBody>
      </p:sp>
      <p:sp>
        <p:nvSpPr>
          <p:cNvPr id="20492" name="文本框 20491"/>
          <p:cNvSpPr txBox="1">
            <a:spLocks noChangeArrowheads="1"/>
          </p:cNvSpPr>
          <p:nvPr/>
        </p:nvSpPr>
        <p:spPr bwMode="auto">
          <a:xfrm>
            <a:off x="6577765" y="4414347"/>
            <a:ext cx="1344433" cy="64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81" b="1" dirty="0">
                <a:solidFill>
                  <a:srgbClr val="0000FF"/>
                </a:solidFill>
                <a:latin typeface="宋体" panose="02010600030101010101" pitchFamily="2" charset="-122"/>
              </a:rPr>
              <a:t>勺子</a:t>
            </a:r>
          </a:p>
        </p:txBody>
      </p:sp>
      <p:sp>
        <p:nvSpPr>
          <p:cNvPr id="20493" name="文本框 20492"/>
          <p:cNvSpPr txBox="1">
            <a:spLocks noChangeArrowheads="1"/>
          </p:cNvSpPr>
          <p:nvPr/>
        </p:nvSpPr>
        <p:spPr bwMode="auto">
          <a:xfrm>
            <a:off x="8114337" y="4414347"/>
            <a:ext cx="1825041" cy="64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81" b="1" dirty="0">
                <a:solidFill>
                  <a:srgbClr val="0000FF"/>
                </a:solidFill>
                <a:latin typeface="宋体" panose="02010600030101010101" pitchFamily="2" charset="-122"/>
              </a:rPr>
              <a:t>注入</a:t>
            </a:r>
          </a:p>
        </p:txBody>
      </p:sp>
      <p:sp>
        <p:nvSpPr>
          <p:cNvPr id="20494" name="文本框 20493"/>
          <p:cNvSpPr txBox="1">
            <a:spLocks noChangeArrowheads="1"/>
          </p:cNvSpPr>
          <p:nvPr/>
        </p:nvSpPr>
        <p:spPr bwMode="auto">
          <a:xfrm>
            <a:off x="8402444" y="5398899"/>
            <a:ext cx="959099" cy="64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81" b="1" dirty="0">
                <a:solidFill>
                  <a:srgbClr val="0000FF"/>
                </a:solidFill>
                <a:latin typeface="宋体" panose="02010600030101010101" pitchFamily="2" charset="-122"/>
              </a:rPr>
              <a:t>只</a:t>
            </a:r>
          </a:p>
        </p:txBody>
      </p:sp>
      <p:sp>
        <p:nvSpPr>
          <p:cNvPr id="20495" name="文本框 20494"/>
          <p:cNvSpPr txBox="1">
            <a:spLocks noChangeArrowheads="1"/>
          </p:cNvSpPr>
          <p:nvPr/>
        </p:nvSpPr>
        <p:spPr bwMode="auto">
          <a:xfrm>
            <a:off x="4753088" y="6314874"/>
            <a:ext cx="1632375" cy="64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81" b="1" dirty="0">
                <a:solidFill>
                  <a:srgbClr val="0000FF"/>
                </a:solidFill>
                <a:latin typeface="宋体" panose="02010600030101010101" pitchFamily="2" charset="-122"/>
              </a:rPr>
              <a:t>打发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85" grpId="0"/>
      <p:bldP spid="20486" grpId="0"/>
      <p:bldP spid="20487" grpId="0"/>
      <p:bldP spid="20488" grpId="0"/>
      <p:bldP spid="20489" grpId="0"/>
      <p:bldP spid="20490" grpId="0"/>
      <p:bldP spid="20491" grpId="0"/>
      <p:bldP spid="20492" grpId="0"/>
      <p:bldP spid="20493" grpId="0"/>
      <p:bldP spid="20494" grpId="0"/>
      <p:bldP spid="204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7" name="矩形 33806"/>
          <p:cNvSpPr/>
          <p:nvPr/>
        </p:nvSpPr>
        <p:spPr>
          <a:xfrm>
            <a:off x="408955" y="836695"/>
            <a:ext cx="11520752" cy="51878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anchor="ctr" anchorCtr="1">
            <a:spAutoFit/>
          </a:bodyPr>
          <a:lstStyle/>
          <a:p>
            <a:pPr fontAlgn="t">
              <a:spcBef>
                <a:spcPct val="30000"/>
              </a:spcBef>
              <a:spcAft>
                <a:spcPct val="30000"/>
              </a:spcAft>
            </a:pPr>
            <a:r>
              <a:rPr lang="en-US" altLang="zh-CN" sz="3281" noProof="1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cs typeface="+mn-ea"/>
              </a:rPr>
              <a:t>   </a:t>
            </a:r>
            <a:r>
              <a:rPr lang="zh-CN" altLang="en-US" sz="2871" b="1" noProof="1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cs typeface="+mn-ea"/>
              </a:rPr>
              <a:t>陈尧咨擅长射箭，当时世上没有人能和他相比，他也凭着这一点自夸。一次，他曾在自家的园圃里射箭，有个卖油的老翁放下挑着的担子，站在一旁，不在意地斜着眼看他，久久地不离去。老翁见到陈尧咨射出的箭十支能中八九支，只不过微微地点点头赞许这情况。</a:t>
            </a:r>
            <a:endParaRPr lang="zh-CN" altLang="en-US" sz="2871" b="1" noProof="1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t">
              <a:spcBef>
                <a:spcPct val="30000"/>
              </a:spcBef>
              <a:spcAft>
                <a:spcPct val="30000"/>
              </a:spcAft>
            </a:pPr>
            <a:r>
              <a:rPr lang="zh-CN" altLang="en-US" sz="2871" b="1" noProof="1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  <a:cs typeface="+mn-ea"/>
              </a:rPr>
              <a:t>   康肃公问道：“你也会射箭吗？我射箭的本领不也很精湛吗？”老翁说：“没有什么别的奥秘，只不过是手熟罢了。”康肃公听后愤愤地说：“你怎么敢轻视我射箭的武艺！”老翁说：“凭着我倒油的经验就可懂得这个道理。”于是老翁取过一个葫芦立放在地上，用铜钱盖在它的口上，慢慢地用杓子把油倒进葫芦，油从铜钱的孔中注进去，却不沾湿铜钱。老人说：“我这点手艺也没有什么别的奥秘，只是手熟罢了。”陈尧咨见此，只好笑着将老翁打发走了。</a:t>
            </a:r>
            <a:endParaRPr lang="zh-CN" altLang="en-US" sz="2871" b="1" noProof="1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8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80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380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3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3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3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38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38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38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7" grpId="1" uiExpand="1" build="p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23553"/>
          <p:cNvSpPr txBox="1">
            <a:spLocks noChangeArrowheads="1"/>
          </p:cNvSpPr>
          <p:nvPr/>
        </p:nvSpPr>
        <p:spPr bwMode="auto">
          <a:xfrm>
            <a:off x="841003" y="405458"/>
            <a:ext cx="7395443" cy="80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051" tIns="61526" rIns="123051" bIns="6152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四、合作探究</a:t>
            </a:r>
            <a:endParaRPr lang="en-US" altLang="zh-CN" sz="4400" b="1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0483" name="矩形 23555"/>
          <p:cNvSpPr>
            <a:spLocks noChangeArrowheads="1"/>
          </p:cNvSpPr>
          <p:nvPr/>
        </p:nvSpPr>
        <p:spPr bwMode="auto">
          <a:xfrm>
            <a:off x="696987" y="1629594"/>
            <a:ext cx="10948588" cy="6772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3051" tIns="61526" rIns="123051" bIns="61526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1.</a:t>
            </a:r>
            <a:r>
              <a:rPr lang="zh-CN" altLang="en-US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找出文中描写陈尧咨和卖油翁动作、语言、神态的词语或句子，分析两人的性格特点。</a:t>
            </a: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2.</a:t>
            </a:r>
            <a:r>
              <a:rPr lang="zh-CN" altLang="en-US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文中哪些语句表现了卖油翁对陈尧咨箭术的态度</a:t>
            </a:r>
            <a:r>
              <a:rPr lang="en-US" altLang="zh-CN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?</a:t>
            </a:r>
            <a:r>
              <a:rPr lang="zh-CN" altLang="en-US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哪些语句表现了陈尧咨对卖油翁的态度呢</a:t>
            </a:r>
            <a:r>
              <a:rPr lang="en-US" altLang="zh-CN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3.</a:t>
            </a:r>
            <a:r>
              <a:rPr lang="zh-CN" altLang="en-US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这个故事蕴含了什么道理？给我们什么启示？</a:t>
            </a:r>
          </a:p>
          <a:p>
            <a:pPr>
              <a:lnSpc>
                <a:spcPct val="150000"/>
              </a:lnSpc>
            </a:pPr>
            <a:endParaRPr lang="zh-CN" altLang="en-US" sz="36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zh-CN" altLang="en-US" sz="36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zh-CN" altLang="en-US" sz="3600" b="1" dirty="0">
              <a:solidFill>
                <a:schemeClr val="tx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zh-CN" altLang="en-US" sz="3600" b="1" dirty="0">
              <a:solidFill>
                <a:schemeClr val="tx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1518</Words>
  <Application>Microsoft Office PowerPoint</Application>
  <PresentationFormat>自定义</PresentationFormat>
  <Paragraphs>174</Paragraphs>
  <Slides>17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方正流行体简体</vt:lpstr>
      <vt:lpstr>隶书</vt:lpstr>
      <vt:lpstr>宋体</vt:lpstr>
      <vt:lpstr>新宋体</vt:lpstr>
      <vt:lpstr>Arial</vt:lpstr>
      <vt:lpstr>Calibri</vt:lpstr>
      <vt:lpstr>Calibri Light</vt:lpstr>
      <vt:lpstr>默认设计模板</vt:lpstr>
      <vt:lpstr>一、课前回顾：</vt:lpstr>
      <vt:lpstr>PowerPoint 演示文稿</vt:lpstr>
      <vt:lpstr>PowerPoint 演示文稿</vt:lpstr>
      <vt:lpstr>三、检查预习：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3.这个故事蕴含了什么道理？给我们什么启示？</vt:lpstr>
      <vt:lpstr>PowerPoint 演示文稿</vt:lpstr>
      <vt:lpstr>PowerPoint 演示文稿</vt:lpstr>
      <vt:lpstr>PowerPoint 演示文稿</vt:lpstr>
      <vt:lpstr>六、课堂小结  文言文的语言特点：</vt:lpstr>
      <vt:lpstr>七、课后提升  </vt:lpstr>
    </vt:vector>
  </TitlesOfParts>
  <Company>***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*</dc:creator>
  <cp:lastModifiedBy>建荣</cp:lastModifiedBy>
  <cp:revision>150</cp:revision>
  <dcterms:created xsi:type="dcterms:W3CDTF">2009-11-28T08:34:00Z</dcterms:created>
  <dcterms:modified xsi:type="dcterms:W3CDTF">2022-02-04T07:47:44Z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2052-11.3.0.8632</vt:lpwstr>
  </property>
</Properties>
</file>