
<file path=[Content_Types].xml><?xml version="1.0" encoding="utf-8"?>
<Types xmlns="http://schemas.openxmlformats.org/package/2006/content-types">
  <Default Extension="png" ContentType="image/png"/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0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  <p:sldMasterId id="2147483768" r:id="rId12"/>
  </p:sldMasterIdLst>
  <p:notesMasterIdLst>
    <p:notesMasterId r:id="rId25"/>
  </p:notesMasterIdLst>
  <p:sldIdLst>
    <p:sldId id="291" r:id="rId13"/>
    <p:sldId id="331" r:id="rId14"/>
    <p:sldId id="332" r:id="rId15"/>
    <p:sldId id="333" r:id="rId16"/>
    <p:sldId id="340" r:id="rId17"/>
    <p:sldId id="334" r:id="rId18"/>
    <p:sldId id="339" r:id="rId19"/>
    <p:sldId id="292" r:id="rId20"/>
    <p:sldId id="335" r:id="rId21"/>
    <p:sldId id="336" r:id="rId22"/>
    <p:sldId id="359" r:id="rId23"/>
    <p:sldId id="341" r:id="rId24"/>
    <p:sldId id="342" r:id="rId26"/>
    <p:sldId id="303" r:id="rId27"/>
    <p:sldId id="304" r:id="rId28"/>
    <p:sldId id="305" r:id="rId29"/>
    <p:sldId id="306" r:id="rId30"/>
    <p:sldId id="307" r:id="rId31"/>
    <p:sldId id="308" r:id="rId32"/>
    <p:sldId id="310" r:id="rId33"/>
    <p:sldId id="311" r:id="rId34"/>
    <p:sldId id="319" r:id="rId35"/>
    <p:sldId id="337" r:id="rId36"/>
    <p:sldId id="338" r:id="rId37"/>
  </p:sldIdLst>
  <p:sldSz cx="9144000" cy="6858000" type="screen4x3"/>
  <p:notesSz cx="6858000" cy="9144000"/>
  <p:defaultTextStyle>
    <a:lvl1pPr marL="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A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9964" autoAdjust="0"/>
  </p:normalViewPr>
  <p:slideViewPr>
    <p:cSldViewPr showGuides="1">
      <p:cViewPr varScale="1">
        <p:scale>
          <a:sx n="65" d="100"/>
          <a:sy n="65" d="100"/>
        </p:scale>
        <p:origin x="-168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0" Type="http://schemas.openxmlformats.org/officeDocument/2006/relationships/tableStyles" Target="tableStyles.xml"/><Relationship Id="rId4" Type="http://schemas.openxmlformats.org/officeDocument/2006/relationships/slideMaster" Target="slideMasters/slideMaster3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24.xml"/><Relationship Id="rId36" Type="http://schemas.openxmlformats.org/officeDocument/2006/relationships/slide" Target="slides/slide23.xml"/><Relationship Id="rId35" Type="http://schemas.openxmlformats.org/officeDocument/2006/relationships/slide" Target="slides/slide22.xml"/><Relationship Id="rId34" Type="http://schemas.openxmlformats.org/officeDocument/2006/relationships/slide" Target="slides/slide21.xml"/><Relationship Id="rId33" Type="http://schemas.openxmlformats.org/officeDocument/2006/relationships/slide" Target="slides/slide20.xml"/><Relationship Id="rId32" Type="http://schemas.openxmlformats.org/officeDocument/2006/relationships/slide" Target="slides/slide19.xml"/><Relationship Id="rId31" Type="http://schemas.openxmlformats.org/officeDocument/2006/relationships/slide" Target="slides/slide18.xml"/><Relationship Id="rId30" Type="http://schemas.openxmlformats.org/officeDocument/2006/relationships/slide" Target="slides/slide1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6.xml"/><Relationship Id="rId28" Type="http://schemas.openxmlformats.org/officeDocument/2006/relationships/slide" Target="slides/slide15.xml"/><Relationship Id="rId27" Type="http://schemas.openxmlformats.org/officeDocument/2006/relationships/slide" Target="slides/slide14.xml"/><Relationship Id="rId26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12.xml"/><Relationship Id="rId23" Type="http://schemas.openxmlformats.org/officeDocument/2006/relationships/slide" Target="slides/slide11.xml"/><Relationship Id="rId22" Type="http://schemas.openxmlformats.org/officeDocument/2006/relationships/slide" Target="slides/slide10.xml"/><Relationship Id="rId21" Type="http://schemas.openxmlformats.org/officeDocument/2006/relationships/slide" Target="slides/slide9.xml"/><Relationship Id="rId20" Type="http://schemas.openxmlformats.org/officeDocument/2006/relationships/slide" Target="slides/slide8.xml"/><Relationship Id="rId2" Type="http://schemas.openxmlformats.org/officeDocument/2006/relationships/theme" Target="theme/theme1.xml"/><Relationship Id="rId19" Type="http://schemas.openxmlformats.org/officeDocument/2006/relationships/slide" Target="slides/slide7.xml"/><Relationship Id="rId18" Type="http://schemas.openxmlformats.org/officeDocument/2006/relationships/slide" Target="slides/slide6.xml"/><Relationship Id="rId17" Type="http://schemas.openxmlformats.org/officeDocument/2006/relationships/slide" Target="slides/slide5.xml"/><Relationship Id="rId16" Type="http://schemas.openxmlformats.org/officeDocument/2006/relationships/slide" Target="slides/slide4.xml"/><Relationship Id="rId15" Type="http://schemas.openxmlformats.org/officeDocument/2006/relationships/slide" Target="slides/slide3.xml"/><Relationship Id="rId14" Type="http://schemas.openxmlformats.org/officeDocument/2006/relationships/slide" Target="slides/slide2.xml"/><Relationship Id="rId13" Type="http://schemas.openxmlformats.org/officeDocument/2006/relationships/slide" Target="slides/slide1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95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0212" cy="4572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 eaLnBrk="1" hangingPunct="1">
              <a:buFontTx/>
              <a:buNone/>
            </a:pPr>
            <a:endParaRPr lang="zh-CN" altLang="en-US" sz="1200"/>
          </a:p>
        </p:txBody>
      </p:sp>
      <p:sp>
        <p:nvSpPr>
          <p:cNvPr id="1049296" name="日期占位符 2"/>
          <p:cNvSpPr>
            <a:spLocks noGrp="1"/>
          </p:cNvSpPr>
          <p:nvPr>
            <p:ph type="dt" idx="9"/>
          </p:nvPr>
        </p:nvSpPr>
        <p:spPr>
          <a:xfrm>
            <a:off x="3883025" y="0"/>
            <a:ext cx="2973387" cy="4572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 algn="r" eaLnBrk="1" hangingPunct="1">
              <a:buFontTx/>
              <a:buNone/>
            </a:pPr>
            <a:fld id="{566ABCEB-ACFC-4714-9973-3DA970169C29}" type="datetime1">
              <a:rPr lang="zh-CN" altLang="en-US" sz="1800"/>
            </a:fld>
            <a:endParaRPr lang="zh-CN" altLang="en-US" sz="1800"/>
          </a:p>
        </p:txBody>
      </p:sp>
      <p:sp>
        <p:nvSpPr>
          <p:cNvPr id="1049297" name="幻灯片图像占位符 3"/>
          <p:cNvSpPr>
            <a:spLocks noGrp="1" noRot="1" noChangeAspect="1"/>
          </p:cNvSpPr>
          <p:nvPr>
            <p:ph type="sldImg" idx="19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/>
        </p:txBody>
      </p:sp>
      <p:sp>
        <p:nvSpPr>
          <p:cNvPr id="1049298" name="备注占位符 4"/>
          <p:cNvSpPr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/>
          <a:p>
            <a:pPr lvl="0">
              <a:spcBef>
                <a:spcPct val="30000"/>
              </a:spcBef>
              <a:buFontTx/>
              <a:buNone/>
            </a:pPr>
            <a:r>
              <a:rPr lang="zh-CN" altLang="en-US" sz="1200"/>
              <a:t>单击此处编辑母版文本样式</a:t>
            </a:r>
            <a:endParaRPr lang="zh-CN" altLang="en-US" sz="1200"/>
          </a:p>
          <a:p>
            <a:pPr lvl="0">
              <a:spcBef>
                <a:spcPct val="30000"/>
              </a:spcBef>
              <a:buFontTx/>
              <a:buNone/>
            </a:pPr>
            <a:r>
              <a:rPr lang="zh-CN" altLang="en-US" sz="1200"/>
              <a:t>第二级</a:t>
            </a:r>
            <a:endParaRPr lang="zh-CN" altLang="en-US" sz="1200"/>
          </a:p>
          <a:p>
            <a:pPr lvl="0">
              <a:spcBef>
                <a:spcPct val="30000"/>
              </a:spcBef>
              <a:buFontTx/>
              <a:buNone/>
            </a:pPr>
            <a:r>
              <a:rPr lang="zh-CN" altLang="en-US" sz="1200"/>
              <a:t>第三级</a:t>
            </a:r>
            <a:endParaRPr lang="zh-CN" altLang="en-US" sz="1200"/>
          </a:p>
          <a:p>
            <a:pPr lvl="0">
              <a:spcBef>
                <a:spcPct val="30000"/>
              </a:spcBef>
              <a:buFontTx/>
              <a:buNone/>
            </a:pPr>
            <a:r>
              <a:rPr lang="zh-CN" altLang="en-US" sz="1200"/>
              <a:t>第四级</a:t>
            </a:r>
            <a:endParaRPr lang="zh-CN" altLang="en-US" sz="1200"/>
          </a:p>
          <a:p>
            <a:pPr lvl="0">
              <a:spcBef>
                <a:spcPct val="30000"/>
              </a:spcBef>
              <a:buFontTx/>
              <a:buNone/>
            </a:pPr>
            <a:r>
              <a:rPr lang="zh-CN" altLang="en-US" sz="1200"/>
              <a:t>第五级</a:t>
            </a:r>
            <a:endParaRPr lang="zh-CN" altLang="en-US" sz="1200"/>
          </a:p>
        </p:txBody>
      </p:sp>
      <p:sp>
        <p:nvSpPr>
          <p:cNvPr id="1049299" name="页脚占位符 5"/>
          <p:cNvSpPr>
            <a:spLocks noGrp="1"/>
          </p:cNvSpPr>
          <p:nvPr>
            <p:ph type="ftr" sz="quarter" idx="29"/>
          </p:nvPr>
        </p:nvSpPr>
        <p:spPr>
          <a:xfrm>
            <a:off x="0" y="8685212"/>
            <a:ext cx="2970212" cy="4572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b"/>
          <a:lstStyle/>
          <a:p>
            <a:pPr lvl="0" eaLnBrk="1" hangingPunct="1">
              <a:buFontTx/>
              <a:buNone/>
            </a:pPr>
            <a:endParaRPr lang="zh-CN" altLang="en-US" sz="1200"/>
          </a:p>
        </p:txBody>
      </p:sp>
      <p:sp>
        <p:nvSpPr>
          <p:cNvPr id="1049300" name="灯片编号占位符 6"/>
          <p:cNvSpPr>
            <a:spLocks noGrp="1"/>
          </p:cNvSpPr>
          <p:nvPr>
            <p:ph type="sldNum" sz="quarter" idx="39"/>
          </p:nvPr>
        </p:nvSpPr>
        <p:spPr>
          <a:xfrm>
            <a:off x="3883025" y="8685212"/>
            <a:ext cx="2973387" cy="4572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b"/>
          <a:lstStyle/>
          <a:p>
            <a:pPr lvl="0" algn="r" eaLnBrk="1" hangingPunct="1">
              <a:buFont typeface="Arial" panose="020B0604020202020204" pitchFamily="34" charset="0"/>
              <a:buNone/>
            </a:pPr>
            <a:fld id="{566ABCEB-ACFC-4714-9973-3DA970169C29}" type="slidenum">
              <a:rPr lang="zh-CN" altLang="en-US"/>
            </a:fld>
            <a:endParaRPr lang="zh-CN" altLang="en-US"/>
          </a:p>
        </p:txBody>
      </p:sp>
    </p:spTree>
  </p:cSld>
  <p:clrMap bg1="dk1" tx1="dk1" bg2="dk1" tx2="dk1" accent1="dk1" accent2="dk1" accent3="dk1" accent4="dk1" accent5="dk1" accent6="dk1" hlink="dk1" folHlink="dk1"/>
  <p:notesStyle>
    <a:lvl1pPr marL="0" indent="0" algn="l" rtl="0" fontAlgn="base" latinLnBrk="1">
      <a:lnSpc>
        <a:spcPct val="100000"/>
      </a:lnSpc>
      <a:spcBef>
        <a:spcPct val="30000"/>
      </a:spcBef>
      <a:spcAft>
        <a:spcPct val="0"/>
      </a:spcAft>
      <a:buFontTx/>
      <a:buNone/>
      <a:defRPr sz="120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indent="0" algn="l" rtl="0" fontAlgn="base" latinLnBrk="1">
      <a:lnSpc>
        <a:spcPct val="100000"/>
      </a:lnSpc>
      <a:spcBef>
        <a:spcPct val="30000"/>
      </a:spcBef>
      <a:spcAft>
        <a:spcPct val="0"/>
      </a:spcAft>
      <a:buFontTx/>
      <a:buNone/>
      <a:defRPr sz="120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indent="0" algn="l" rtl="0" fontAlgn="base" latinLnBrk="1">
      <a:lnSpc>
        <a:spcPct val="100000"/>
      </a:lnSpc>
      <a:spcBef>
        <a:spcPct val="30000"/>
      </a:spcBef>
      <a:spcAft>
        <a:spcPct val="0"/>
      </a:spcAft>
      <a:buFontTx/>
      <a:buNone/>
      <a:defRPr sz="120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indent="0" algn="l" rtl="0" fontAlgn="base" latinLnBrk="1">
      <a:lnSpc>
        <a:spcPct val="100000"/>
      </a:lnSpc>
      <a:spcBef>
        <a:spcPct val="30000"/>
      </a:spcBef>
      <a:spcAft>
        <a:spcPct val="0"/>
      </a:spcAft>
      <a:buFontTx/>
      <a:buNone/>
      <a:defRPr sz="120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indent="0" algn="l" rtl="0" fontAlgn="base" latinLnBrk="1">
      <a:lnSpc>
        <a:spcPct val="100000"/>
      </a:lnSpc>
      <a:spcBef>
        <a:spcPct val="30000"/>
      </a:spcBef>
      <a:spcAft>
        <a:spcPct val="0"/>
      </a:spcAft>
      <a:buFontTx/>
      <a:buNone/>
      <a:defRPr sz="1200">
        <a:solidFill>
          <a:schemeClr val="dk1"/>
        </a:solidFill>
        <a:latin typeface="Arial" panose="020B0604020202020204" pitchFamily="34" charset="0"/>
        <a:ea typeface="宋体" panose="02010600030101010101" pitchFamily="2" charset="-122"/>
      </a:defRPr>
    </a:lvl5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17763" name="备注占位符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endParaRPr lang="zh-CN" altLang="en-US" dirty="0" smtClean="0">
              <a:solidFill>
                <a:srgbClr val="4A452A"/>
              </a:solidFill>
            </a:endParaRPr>
          </a:p>
          <a:p>
            <a:endParaRPr lang="zh-CN" altLang="zh-CN" dirty="0" smtClean="0"/>
          </a:p>
          <a:p>
            <a:endParaRPr lang="zh-CN" altLang="en-US" dirty="0" smtClean="0"/>
          </a:p>
        </p:txBody>
      </p:sp>
      <p:sp>
        <p:nvSpPr>
          <p:cNvPr id="117764" name="灯片编号占位符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b"/>
          <a:lstStyle/>
          <a:p>
            <a:pPr algn="r" eaLnBrk="1" hangingPunct="1"/>
            <a:fld id="{C79B880A-3E13-47EB-A76B-1B4444693D64}" type="slidenum">
              <a:rPr kumimoji="1" lang="en-US" altLang="zh-CN" sz="1200">
                <a:solidFill>
                  <a:schemeClr val="tx1"/>
                </a:solidFill>
              </a:rPr>
            </a:fld>
            <a:endParaRPr kumimoji="1" lang="en-US" altLang="zh-CN" sz="120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4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45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  <p:sp>
        <p:nvSpPr>
          <p:cNvPr id="1048746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47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48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17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18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19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20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5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86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  <p:sp>
        <p:nvSpPr>
          <p:cNvPr id="1048787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88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6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6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67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3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74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75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76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90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91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92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93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3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54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55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5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57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5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59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83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84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95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7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78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79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80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81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8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69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70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771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72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61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62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63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5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06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07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08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09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6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9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9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99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22962"/>
            <a:ext cx="6858000" cy="2187001"/>
          </a:xfrm>
        </p:spPr>
        <p:txBody>
          <a:bodyPr anchor="b">
            <a:normAutofit/>
          </a:bodyPr>
          <a:lstStyle>
            <a:lvl1pPr algn="ctr"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825625"/>
            <a:ext cx="7886700" cy="4351338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3751117"/>
            <a:ext cx="5491163" cy="811357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610028"/>
            <a:ext cx="5491163" cy="647555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744961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615609"/>
            <a:ext cx="3868340" cy="3574054"/>
          </a:xfrm>
        </p:spPr>
        <p:txBody>
          <a:bodyPr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66219"/>
            <a:ext cx="7886700" cy="1325563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 hidden="1"/>
          <p:cNvCxnSpPr/>
          <p:nvPr userDrawn="1"/>
        </p:nvCxnSpPr>
        <p:spPr>
          <a:xfrm>
            <a:off x="557213" y="434975"/>
            <a:ext cx="0" cy="1390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127000"/>
            <a:ext cx="3123900" cy="1600200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766354"/>
            <a:ext cx="4363031" cy="5094446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auto"/>
            <a:endParaRPr lang="zh-CN" altLang="en-US" strike="noStrike" noProof="1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2057400"/>
            <a:ext cx="31239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fld id="{9EFD9D74-47D9-4702-A33C-335B63B48DBF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fld id="{FABC47A4-756D-490B-A52F-7D9E2C9FC05F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9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30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  <p:sp>
        <p:nvSpPr>
          <p:cNvPr id="1048831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32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33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3"/>
            <a:ext cx="7886700" cy="5558971"/>
          </a:xfrm>
        </p:spPr>
        <p:txBody>
          <a:bodyPr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07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08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09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7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48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849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50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51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5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5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55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56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57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1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22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823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2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825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26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27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28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4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45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46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35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36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7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38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839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40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41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42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0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02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03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04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0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11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812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813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14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15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5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60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61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62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6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1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18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19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20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89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190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  <p:sp>
        <p:nvSpPr>
          <p:cNvPr id="1049191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92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8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18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182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83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76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177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17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79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152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153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15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55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58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159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160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16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162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163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64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170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71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5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57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7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28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29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30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31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84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185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186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187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88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46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147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148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9149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50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166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167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68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7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17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17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75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5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5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  <p:sp>
        <p:nvSpPr>
          <p:cNvPr id="104905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55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039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40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5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76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077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78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3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3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03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035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36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68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69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070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07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072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073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74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6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67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22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23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2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25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26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50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51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60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61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062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063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64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45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46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047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904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49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4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043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44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56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5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05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59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9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990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  <p:sp>
        <p:nvSpPr>
          <p:cNvPr id="1048991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992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987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988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5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06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007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08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994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995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99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997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9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10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011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0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013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01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15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6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37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38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3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40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41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42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43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22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23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3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04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16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17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018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019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20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8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999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000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9001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02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2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025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02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27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1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98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983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984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6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87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  <p:sp>
        <p:nvSpPr>
          <p:cNvPr id="104868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689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659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660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91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92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693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5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65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655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656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33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34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35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75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76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67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78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679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680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50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651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0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581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62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63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66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665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1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82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8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68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685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67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66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669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7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672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673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0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911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  <p:sp>
        <p:nvSpPr>
          <p:cNvPr id="1048912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913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7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73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74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7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68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869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70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589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590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97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98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99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900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3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84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885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8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887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8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89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81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82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95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5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906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907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90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909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5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76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877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87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79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891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892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93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1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90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903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904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75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76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  <p:sp>
        <p:nvSpPr>
          <p:cNvPr id="1049277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78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6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69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0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711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712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8713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14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15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84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85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28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87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80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81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82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83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88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89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290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9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292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93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94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71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72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73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74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56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57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258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59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60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61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62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26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926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65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5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5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5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55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48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49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50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51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01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02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单击此处编辑母版副标题样式</a:t>
            </a:r>
            <a:endParaRPr lang="zh-CN" altLang="en-US"/>
          </a:p>
        </p:txBody>
      </p:sp>
      <p:sp>
        <p:nvSpPr>
          <p:cNvPr id="1049203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04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4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8695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8696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697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698" name="灯片编号占位符 5"/>
          <p:cNvSpPr>
            <a:spLocks noGrp="1"/>
          </p:cNvSpPr>
          <p:nvPr>
            <p:ph type="sldNum" sz="quarter" idx="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699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35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36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29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30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231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32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10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11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12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13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37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38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239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4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241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42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43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22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23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19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20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14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15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216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17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18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和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24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25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</p:txBody>
      </p:sp>
      <p:sp>
        <p:nvSpPr>
          <p:cNvPr id="1049226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9227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28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206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207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08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97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单击此处编辑母版标题样式</a:t>
            </a:r>
            <a:endParaRPr lang="zh-CN" altLang="en-US"/>
          </a:p>
        </p:txBody>
      </p:sp>
      <p:sp>
        <p:nvSpPr>
          <p:cNvPr id="104919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单击此处编辑母版文本样式</a:t>
            </a:r>
            <a:endParaRPr lang="en-US" altLang="zh-CN" smtClean="0"/>
          </a:p>
          <a:p>
            <a:pPr lvl="1"/>
            <a:r>
              <a:rPr lang="en-US" altLang="zh-CN" smtClean="0"/>
              <a:t>第二级</a:t>
            </a:r>
            <a:endParaRPr lang="en-US" altLang="zh-CN" smtClean="0"/>
          </a:p>
          <a:p>
            <a:pPr lvl="2"/>
            <a:r>
              <a:rPr lang="en-US" altLang="zh-CN" smtClean="0"/>
              <a:t>第三级</a:t>
            </a:r>
            <a:endParaRPr lang="en-US" altLang="zh-CN" smtClean="0"/>
          </a:p>
          <a:p>
            <a:pPr lvl="3"/>
            <a:r>
              <a:rPr lang="en-US" altLang="zh-CN" smtClean="0"/>
              <a:t>第四级</a:t>
            </a:r>
            <a:endParaRPr lang="en-US" altLang="zh-CN" smtClean="0"/>
          </a:p>
          <a:p>
            <a:pPr lvl="4"/>
            <a:r>
              <a:rPr lang="en-US" altLang="zh-CN" smtClean="0"/>
              <a:t>第五级</a:t>
            </a:r>
            <a:endParaRPr lang="en-US" altLang="zh-CN" smtClean="0"/>
          </a:p>
        </p:txBody>
      </p:sp>
      <p:sp>
        <p:nvSpPr>
          <p:cNvPr id="1049199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00" name="页脚占位符 4"/>
          <p:cNvSpPr>
            <a:spLocks noGrp="1"/>
          </p:cNvSpPr>
          <p:nvPr>
            <p:ph type="ftr" sz="quarter" idx="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3" Type="http://schemas.openxmlformats.org/officeDocument/2006/relationships/theme" Target="../theme/theme10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6" Type="http://schemas.openxmlformats.org/officeDocument/2006/relationships/theme" Target="../theme/theme11.xml"/><Relationship Id="rId15" Type="http://schemas.openxmlformats.org/officeDocument/2006/relationships/image" Target="../media/image2.png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3" Type="http://schemas.openxmlformats.org/officeDocument/2006/relationships/theme" Target="../theme/theme5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3" Type="http://schemas.openxmlformats.org/officeDocument/2006/relationships/theme" Target="../theme/theme6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3" Type="http://schemas.openxmlformats.org/officeDocument/2006/relationships/theme" Target="../theme/theme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3" Type="http://schemas.openxmlformats.org/officeDocument/2006/relationships/theme" Target="../theme/theme8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3" Type="http://schemas.openxmlformats.org/officeDocument/2006/relationships/theme" Target="../theme/theme9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4" name="文本占位符 2"/>
          <p:cNvSpPr>
            <a:spLocks noGrp="1"/>
          </p:cNvSpPr>
          <p:nvPr>
            <p:ph type="body" idx="9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114300"/>
            <a:r>
              <a:rPr lang="zh-CN" altLang="en-US"/>
              <a:t>第二级</a:t>
            </a:r>
            <a:endParaRPr lang="zh-CN" altLang="en-US"/>
          </a:p>
          <a:p>
            <a:pPr lvl="2" indent="571500"/>
            <a:r>
              <a:rPr lang="zh-CN" altLang="en-US"/>
              <a:t>第三级</a:t>
            </a:r>
            <a:endParaRPr lang="zh-CN" altLang="en-US"/>
          </a:p>
          <a:p>
            <a:pPr lvl="3" indent="1028700"/>
            <a:r>
              <a:rPr lang="zh-CN" altLang="en-US"/>
              <a:t>第四级</a:t>
            </a:r>
            <a:endParaRPr lang="zh-CN" altLang="en-US"/>
          </a:p>
          <a:p>
            <a:pPr lvl="4" indent="14859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585" name="日期占位符 3"/>
          <p:cNvSpPr>
            <a:spLocks noGrp="1"/>
          </p:cNvSpPr>
          <p:nvPr>
            <p:ph type="dt" sz="half" idx="19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586" name="页脚占位符 4"/>
          <p:cNvSpPr>
            <a:spLocks noGrp="1"/>
          </p:cNvSpPr>
          <p:nvPr>
            <p:ph type="ftr" sz="quarter" idx="2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587" name="灯片编号占位符 5"/>
          <p:cNvSpPr>
            <a:spLocks noGrp="1"/>
          </p:cNvSpPr>
          <p:nvPr>
            <p:ph type="sldNum" sz="quarter" idx="3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ftr="0" dt="0"/>
  <p:txStyles>
    <p:titleStyle>
      <a:lvl1pPr marL="0" indent="0" algn="ctr" rtl="0" fontAlgn="base" latinLnBrk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342900" indent="-3429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742950" indent="-28575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9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50" name="文本占位符 2"/>
          <p:cNvSpPr>
            <a:spLocks noGrp="1"/>
          </p:cNvSpPr>
          <p:nvPr>
            <p:ph type="body" idx="9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114300"/>
            <a:r>
              <a:rPr lang="zh-CN" altLang="en-US"/>
              <a:t>第二级</a:t>
            </a:r>
            <a:endParaRPr lang="zh-CN" altLang="en-US"/>
          </a:p>
          <a:p>
            <a:pPr lvl="2" indent="571500"/>
            <a:r>
              <a:rPr lang="zh-CN" altLang="en-US"/>
              <a:t>第三级</a:t>
            </a:r>
            <a:endParaRPr lang="zh-CN" altLang="en-US"/>
          </a:p>
          <a:p>
            <a:pPr lvl="3" indent="1028700"/>
            <a:r>
              <a:rPr lang="zh-CN" altLang="en-US"/>
              <a:t>第四级</a:t>
            </a:r>
            <a:endParaRPr lang="zh-CN" altLang="en-US"/>
          </a:p>
          <a:p>
            <a:pPr lvl="4" indent="14859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51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752" name="灯片编号占位符 5"/>
          <p:cNvSpPr>
            <a:spLocks noGrp="1"/>
          </p:cNvSpPr>
          <p:nvPr>
            <p:ph type="sldNum" sz="quarter" idx="2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ftr="0" dt="0"/>
  <p:txStyles>
    <p:titleStyle>
      <a:lvl1pPr marL="0" indent="0" algn="ctr" rtl="0" fontAlgn="base" latinLnBrk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342900" indent="-3429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742950" indent="-28575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 indent="-2286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z="1350" strike="noStrike" noProof="1"/>
          </a:p>
        </p:txBody>
      </p:sp>
      <p:pic>
        <p:nvPicPr>
          <p:cNvPr id="1032" name="图片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36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3" name="图片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6557963"/>
            <a:ext cx="9144000" cy="36512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0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801" name="文本占位符 2"/>
          <p:cNvSpPr>
            <a:spLocks noGrp="1"/>
          </p:cNvSpPr>
          <p:nvPr>
            <p:ph type="body" idx="9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114300"/>
            <a:r>
              <a:rPr lang="zh-CN" altLang="en-US"/>
              <a:t>第二级</a:t>
            </a:r>
            <a:endParaRPr lang="zh-CN" altLang="en-US"/>
          </a:p>
          <a:p>
            <a:pPr lvl="2" indent="571500"/>
            <a:r>
              <a:rPr lang="zh-CN" altLang="en-US"/>
              <a:t>第三级</a:t>
            </a:r>
            <a:endParaRPr lang="zh-CN" altLang="en-US"/>
          </a:p>
          <a:p>
            <a:pPr lvl="3" indent="1028700"/>
            <a:r>
              <a:rPr lang="zh-CN" altLang="en-US"/>
              <a:t>第四级</a:t>
            </a:r>
            <a:endParaRPr lang="zh-CN" altLang="en-US"/>
          </a:p>
          <a:p>
            <a:pPr lvl="4" indent="14859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802" name="日期占位符 3"/>
          <p:cNvSpPr>
            <a:spLocks noGrp="1"/>
          </p:cNvSpPr>
          <p:nvPr>
            <p:ph type="dt" sz="half" idx="19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  <a:buNone/>
            </a:pPr>
            <a:fld id="{566ABCEB-ACFC-4714-9973-3DA970169C29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03" name="页脚占位符 4"/>
          <p:cNvSpPr>
            <a:spLocks noGrp="1"/>
          </p:cNvSpPr>
          <p:nvPr>
            <p:ph type="ftr" sz="quarter" idx="2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04" name="灯片编号占位符 5"/>
          <p:cNvSpPr>
            <a:spLocks noGrp="1"/>
          </p:cNvSpPr>
          <p:nvPr>
            <p:ph type="sldNum" sz="quarter" idx="3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ftr="0" dt="0"/>
  <p:txStyles>
    <p:titleStyle>
      <a:lvl1pPr marL="0" indent="0" algn="ctr" rtl="0" fontAlgn="base" latinLnBrk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342900" indent="-3429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742950" indent="-28575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42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9143" name="文本占位符 2"/>
          <p:cNvSpPr>
            <a:spLocks noGrp="1"/>
          </p:cNvSpPr>
          <p:nvPr>
            <p:ph type="body" idx="9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114300"/>
            <a:r>
              <a:rPr lang="zh-CN" altLang="en-US"/>
              <a:t>第二级</a:t>
            </a:r>
            <a:endParaRPr lang="zh-CN" altLang="en-US"/>
          </a:p>
          <a:p>
            <a:pPr lvl="2" indent="571500"/>
            <a:r>
              <a:rPr lang="zh-CN" altLang="en-US"/>
              <a:t>第三级</a:t>
            </a:r>
            <a:endParaRPr lang="zh-CN" altLang="en-US"/>
          </a:p>
          <a:p>
            <a:pPr lvl="3" indent="1028700"/>
            <a:r>
              <a:rPr lang="zh-CN" altLang="en-US"/>
              <a:t>第四级</a:t>
            </a:r>
            <a:endParaRPr lang="zh-CN" altLang="en-US"/>
          </a:p>
          <a:p>
            <a:pPr lvl="4" indent="14859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9144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45" name="灯片编号占位符 5"/>
          <p:cNvSpPr>
            <a:spLocks noGrp="1"/>
          </p:cNvSpPr>
          <p:nvPr>
            <p:ph type="sldNum" sz="quarter" idx="2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ftr="0" dt="0"/>
  <p:txStyles>
    <p:titleStyle>
      <a:lvl1pPr marL="0" indent="0" algn="ctr" rtl="0" fontAlgn="base" latinLnBrk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342900" indent="-3429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742950" indent="-28575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28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9029" name="文本占位符 2"/>
          <p:cNvSpPr>
            <a:spLocks noGrp="1"/>
          </p:cNvSpPr>
          <p:nvPr>
            <p:ph type="body" idx="9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114300"/>
            <a:r>
              <a:rPr lang="zh-CN" altLang="en-US"/>
              <a:t>第二级</a:t>
            </a:r>
            <a:endParaRPr lang="zh-CN" altLang="en-US"/>
          </a:p>
          <a:p>
            <a:pPr lvl="2" indent="571500"/>
            <a:r>
              <a:rPr lang="zh-CN" altLang="en-US"/>
              <a:t>第三级</a:t>
            </a:r>
            <a:endParaRPr lang="zh-CN" altLang="en-US"/>
          </a:p>
          <a:p>
            <a:pPr lvl="3" indent="1028700"/>
            <a:r>
              <a:rPr lang="zh-CN" altLang="en-US"/>
              <a:t>第四级</a:t>
            </a:r>
            <a:endParaRPr lang="zh-CN" altLang="en-US"/>
          </a:p>
          <a:p>
            <a:pPr lvl="4" indent="14859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9030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031" name="灯片编号占位符 5"/>
          <p:cNvSpPr>
            <a:spLocks noGrp="1"/>
          </p:cNvSpPr>
          <p:nvPr>
            <p:ph type="sldNum" sz="quarter" idx="2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ftr="0" dt="0"/>
  <p:txStyles>
    <p:titleStyle>
      <a:lvl1pPr marL="0" indent="0" algn="ctr" rtl="0" fontAlgn="base" latinLnBrk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342900" indent="-3429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742950" indent="-28575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77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978" name="文本占位符 2"/>
          <p:cNvSpPr>
            <a:spLocks noGrp="1"/>
          </p:cNvSpPr>
          <p:nvPr>
            <p:ph type="body" idx="9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114300"/>
            <a:r>
              <a:rPr lang="zh-CN" altLang="en-US"/>
              <a:t>第二级</a:t>
            </a:r>
            <a:endParaRPr lang="zh-CN" altLang="en-US"/>
          </a:p>
          <a:p>
            <a:pPr lvl="2" indent="571500"/>
            <a:r>
              <a:rPr lang="zh-CN" altLang="en-US"/>
              <a:t>第三级</a:t>
            </a:r>
            <a:endParaRPr lang="zh-CN" altLang="en-US"/>
          </a:p>
          <a:p>
            <a:pPr lvl="3" indent="1028700"/>
            <a:r>
              <a:rPr lang="zh-CN" altLang="en-US"/>
              <a:t>第四级</a:t>
            </a:r>
            <a:endParaRPr lang="zh-CN" altLang="en-US"/>
          </a:p>
          <a:p>
            <a:pPr lvl="4" indent="14859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979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980" name="灯片编号占位符 5"/>
          <p:cNvSpPr>
            <a:spLocks noGrp="1"/>
          </p:cNvSpPr>
          <p:nvPr>
            <p:ph type="sldNum" sz="quarter" idx="2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ftr="0" dt="0"/>
  <p:txStyles>
    <p:titleStyle>
      <a:lvl1pPr marL="0" indent="0" algn="ctr" rtl="0" fontAlgn="base" latinLnBrk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342900" indent="-3429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742950" indent="-28575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9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114300"/>
            <a:r>
              <a:rPr lang="zh-CN" altLang="en-US"/>
              <a:t>第二级</a:t>
            </a:r>
            <a:endParaRPr lang="zh-CN" altLang="en-US"/>
          </a:p>
          <a:p>
            <a:pPr lvl="2" indent="571500"/>
            <a:r>
              <a:rPr lang="zh-CN" altLang="en-US"/>
              <a:t>第三级</a:t>
            </a:r>
            <a:endParaRPr lang="zh-CN" altLang="en-US"/>
          </a:p>
          <a:p>
            <a:pPr lvl="3" indent="1028700"/>
            <a:r>
              <a:rPr lang="zh-CN" altLang="en-US"/>
              <a:t>第四级</a:t>
            </a:r>
            <a:endParaRPr lang="zh-CN" altLang="en-US"/>
          </a:p>
          <a:p>
            <a:pPr lvl="4" indent="14859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578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579" name="灯片编号占位符 5"/>
          <p:cNvSpPr>
            <a:spLocks noGrp="1"/>
          </p:cNvSpPr>
          <p:nvPr>
            <p:ph type="sldNum" sz="quarter" idx="2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ftr="0" dt="0"/>
  <p:txStyles>
    <p:titleStyle>
      <a:lvl1pPr marL="0" indent="0" algn="ctr" rtl="0" fontAlgn="base" latinLnBrk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342900" indent="-3429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742950" indent="-28575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3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864" name="文本占位符 2"/>
          <p:cNvSpPr>
            <a:spLocks noGrp="1"/>
          </p:cNvSpPr>
          <p:nvPr>
            <p:ph type="body" idx="9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114300"/>
            <a:r>
              <a:rPr lang="zh-CN" altLang="en-US"/>
              <a:t>第二级</a:t>
            </a:r>
            <a:endParaRPr lang="zh-CN" altLang="en-US"/>
          </a:p>
          <a:p>
            <a:pPr lvl="2" indent="571500"/>
            <a:r>
              <a:rPr lang="zh-CN" altLang="en-US"/>
              <a:t>第三级</a:t>
            </a:r>
            <a:endParaRPr lang="zh-CN" altLang="en-US"/>
          </a:p>
          <a:p>
            <a:pPr lvl="3" indent="1028700"/>
            <a:r>
              <a:rPr lang="zh-CN" altLang="en-US"/>
              <a:t>第四级</a:t>
            </a:r>
            <a:endParaRPr lang="zh-CN" altLang="en-US"/>
          </a:p>
          <a:p>
            <a:pPr lvl="4" indent="14859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865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8866" name="灯片编号占位符 5"/>
          <p:cNvSpPr>
            <a:spLocks noGrp="1"/>
          </p:cNvSpPr>
          <p:nvPr>
            <p:ph type="sldNum" sz="quarter" idx="2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ftr="0" dt="0"/>
  <p:txStyles>
    <p:titleStyle>
      <a:lvl1pPr marL="0" indent="0" algn="ctr" rtl="0" fontAlgn="base" latinLnBrk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342900" indent="-3429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742950" indent="-28575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44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9245" name="文本占位符 2"/>
          <p:cNvSpPr>
            <a:spLocks noGrp="1"/>
          </p:cNvSpPr>
          <p:nvPr>
            <p:ph type="body" idx="9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114300"/>
            <a:r>
              <a:rPr lang="zh-CN" altLang="en-US"/>
              <a:t>第二级</a:t>
            </a:r>
            <a:endParaRPr lang="zh-CN" altLang="en-US"/>
          </a:p>
          <a:p>
            <a:pPr lvl="2" indent="571500"/>
            <a:r>
              <a:rPr lang="zh-CN" altLang="en-US"/>
              <a:t>第三级</a:t>
            </a:r>
            <a:endParaRPr lang="zh-CN" altLang="en-US"/>
          </a:p>
          <a:p>
            <a:pPr lvl="3" indent="1028700"/>
            <a:r>
              <a:rPr lang="zh-CN" altLang="en-US"/>
              <a:t>第四级</a:t>
            </a:r>
            <a:endParaRPr lang="zh-CN" altLang="en-US"/>
          </a:p>
          <a:p>
            <a:pPr lvl="4" indent="14859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9246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247" name="灯片编号占位符 5"/>
          <p:cNvSpPr>
            <a:spLocks noGrp="1"/>
          </p:cNvSpPr>
          <p:nvPr>
            <p:ph type="sldNum" sz="quarter" idx="2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ftr="0" dt="0"/>
  <p:txStyles>
    <p:titleStyle>
      <a:lvl1pPr marL="0" indent="0" algn="ctr" rtl="0" fontAlgn="base" latinLnBrk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342900" indent="-3429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742950" indent="-28575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93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9194" name="文本占位符 2"/>
          <p:cNvSpPr>
            <a:spLocks noGrp="1"/>
          </p:cNvSpPr>
          <p:nvPr>
            <p:ph type="body" idx="9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114300"/>
            <a:r>
              <a:rPr lang="zh-CN" altLang="en-US"/>
              <a:t>第二级</a:t>
            </a:r>
            <a:endParaRPr lang="zh-CN" altLang="en-US"/>
          </a:p>
          <a:p>
            <a:pPr lvl="2" indent="571500"/>
            <a:r>
              <a:rPr lang="zh-CN" altLang="en-US"/>
              <a:t>第三级</a:t>
            </a:r>
            <a:endParaRPr lang="zh-CN" altLang="en-US"/>
          </a:p>
          <a:p>
            <a:pPr lvl="3" indent="1028700"/>
            <a:r>
              <a:rPr lang="zh-CN" altLang="en-US"/>
              <a:t>第四级</a:t>
            </a:r>
            <a:endParaRPr lang="zh-CN" altLang="en-US"/>
          </a:p>
          <a:p>
            <a:pPr lvl="4" indent="14859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9195" name="页脚占位符 4"/>
          <p:cNvSpPr>
            <a:spLocks noGrp="1"/>
          </p:cNvSpPr>
          <p:nvPr>
            <p:ph type="ftr" sz="quarter" idx="19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>
              <a:buFontTx/>
              <a:buNone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49196" name="灯片编号占位符 5"/>
          <p:cNvSpPr>
            <a:spLocks noGrp="1"/>
          </p:cNvSpPr>
          <p:nvPr>
            <p:ph type="sldNum" sz="quarter" idx="2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566ABCEB-ACFC-4714-9973-3DA970169C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ftr="0" dt="0"/>
  <p:txStyles>
    <p:titleStyle>
      <a:lvl1pPr marL="0" indent="0" algn="ctr" rtl="0" fontAlgn="base" latinLnBrk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4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</p:titleStyle>
    <p:bodyStyle>
      <a:lvl1pPr marL="342900" indent="-3429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742950" indent="-28575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fontAlgn="base" latinLnBrk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bodyStyle>
    <p:otherStyle>
      <a:lvl1pPr marL="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1pPr>
      <a:lvl2pPr marL="4572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9144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3716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1828800" indent="0" algn="l" rtl="0" eaLnBrk="1" fontAlgn="base" latinLnBrk="1" hangingPunct="1">
        <a:lnSpc>
          <a:spcPct val="100000"/>
        </a:lnSpc>
        <a:spcBef>
          <a:spcPct val="0"/>
        </a:spcBef>
        <a:spcAft>
          <a:spcPct val="0"/>
        </a:spcAft>
        <a:buFontTx/>
        <a:buNone/>
        <a:defRPr sz="1800">
          <a:solidFill>
            <a:schemeClr val="dk1"/>
          </a:solidFill>
          <a:latin typeface="Calibri" panose="020F0502020204030204" pitchFamily="34" charset="0"/>
          <a:ea typeface="宋体" panose="02010600030101010101" pitchFamily="2" charset="-122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2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2.xml"/><Relationship Id="rId4" Type="http://schemas.openxmlformats.org/officeDocument/2006/relationships/image" Target="../media/image13.png"/><Relationship Id="rId3" Type="http://schemas.microsoft.com/office/2007/relationships/media" Target="file:///G:\7aq\2020~2021&#35821;&#25991;&#35838;&#20214;\&#31532;&#20108;&#21333;&#20803;\7.&#23601;&#33521;&#27861;&#32852;&#20891;&#36828;&#24449;&#20013;&#22269;&#32473;&#24052;&#29305;&#21202;&#19978;&#23561;&#30340;&#20449;\&#23601;&#33521;&#27861;&#32852;&#20891;&#36828;&#24449;&#20013;&#22269;&#32473;&#24052;&#29305;&#21202;&#19978;&#23561;&#30340;&#20449;.mp3" TargetMode="External"/><Relationship Id="rId2" Type="http://schemas.openxmlformats.org/officeDocument/2006/relationships/audio" Target="file:///G:\7aq\2020~2021&#35821;&#25991;&#35838;&#20214;\&#31532;&#20108;&#21333;&#20803;\7.&#23601;&#33521;&#27861;&#32852;&#20891;&#36828;&#24449;&#20013;&#22269;&#32473;&#24052;&#29305;&#21202;&#19978;&#23561;&#30340;&#20449;\&#23601;&#33521;&#27861;&#32852;&#20891;&#36828;&#24449;&#20013;&#22269;&#32473;&#24052;&#29305;&#21202;&#19978;&#23561;&#30340;&#20449;.mp3" TargetMode="Externa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2" Type="http://schemas.openxmlformats.org/officeDocument/2006/relationships/hyperlink" Target="&#22278;&#26126;&#22253;3D&#22797;&#21407;&#22270;flv&#35270;&#39057;&#32032;&#26448;.flv" TargetMode="External"/><Relationship Id="rId1" Type="http://schemas.openxmlformats.org/officeDocument/2006/relationships/hyperlink" Target="&#30005;&#24433;&#28779;&#28903;&#22278;&#26126;&#22253;&#29255;&#27573;flv&#32032;&#26448;.flv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2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2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27" descr="1-150520143552V0"/>
          <p:cNvPicPr/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0" y="301625"/>
            <a:ext cx="9144000" cy="6260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5" descr="04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251521" y="1196752"/>
            <a:ext cx="8892479" cy="189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580112" y="4653136"/>
            <a:ext cx="2879725" cy="10985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rgbClr val="FFFF66"/>
            </a:outerShdw>
          </a:effectLst>
        </p:spPr>
        <p:txBody>
          <a:bodyPr>
            <a:spAutoFit/>
          </a:bodyPr>
          <a:lstStyle/>
          <a:p>
            <a:pPr eaLnBrk="1" hangingPunct="1"/>
            <a:r>
              <a:rPr lang="zh-CN" altLang="en-US" sz="18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              </a:t>
            </a:r>
            <a:r>
              <a:rPr lang="zh-CN" altLang="en-US" sz="66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雨果</a:t>
            </a:r>
            <a:endParaRPr lang="zh-CN" altLang="en-US" sz="6600" dirty="0">
              <a:solidFill>
                <a:srgbClr val="FF0000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981075"/>
            <a:ext cx="8229600" cy="4895850"/>
          </a:xfrm>
        </p:spPr>
        <p:txBody>
          <a:bodyPr/>
          <a:lstStyle/>
          <a:p>
            <a:pPr eaLnBrk="1" hangingPunct="1"/>
            <a:r>
              <a:rPr lang="en-US" altLang="zh-CN" sz="2800" b="1" smtClean="0"/>
              <a:t>1860</a:t>
            </a:r>
            <a:r>
              <a:rPr lang="zh-CN" altLang="en-US" sz="2800" b="1" smtClean="0"/>
              <a:t>年英法再组联军，扩大战争。</a:t>
            </a:r>
            <a:r>
              <a:rPr lang="en-US" altLang="zh-CN" sz="2800" b="1" smtClean="0"/>
              <a:t>8</a:t>
            </a:r>
            <a:r>
              <a:rPr lang="zh-CN" altLang="en-US" sz="2800" b="1" smtClean="0"/>
              <a:t>月英法联军二万五千人由北塘登陆，攻陷大沽，进占天津，</a:t>
            </a:r>
            <a:r>
              <a:rPr lang="en-US" altLang="zh-CN" sz="2800" b="1" smtClean="0"/>
              <a:t>9</a:t>
            </a:r>
            <a:r>
              <a:rPr lang="zh-CN" altLang="en-US" sz="2800" b="1" smtClean="0"/>
              <a:t>月在通州（今属北京市）八里桥击败清军后，直攻北京。咸丰帝逃往热河，遗留恭亲王奕媾和。</a:t>
            </a:r>
            <a:r>
              <a:rPr lang="en-US" altLang="zh-CN" sz="2800" b="1" smtClean="0"/>
              <a:t>10</a:t>
            </a:r>
            <a:r>
              <a:rPr lang="zh-CN" altLang="en-US" sz="2800" b="1" smtClean="0"/>
              <a:t>月英法联军控制北京城，焚掠圆明园。后奕分别与英法代表签订中英、中法</a:t>
            </a:r>
            <a:r>
              <a:rPr lang="en-US" altLang="zh-CN" sz="2800" b="1" smtClean="0"/>
              <a:t>《</a:t>
            </a:r>
            <a:r>
              <a:rPr lang="zh-CN" altLang="en-US" sz="2800" b="1" smtClean="0"/>
              <a:t>北京条约</a:t>
            </a:r>
            <a:r>
              <a:rPr lang="en-US" altLang="zh-CN" sz="2800" b="1" smtClean="0"/>
              <a:t>》</a:t>
            </a:r>
            <a:r>
              <a:rPr lang="zh-CN" altLang="en-US" sz="2800" b="1" smtClean="0"/>
              <a:t>和批准中英、中法</a:t>
            </a:r>
            <a:r>
              <a:rPr lang="en-US" altLang="zh-CN" sz="2800" b="1" smtClean="0"/>
              <a:t>《</a:t>
            </a:r>
            <a:r>
              <a:rPr lang="zh-CN" altLang="en-US" sz="2800" b="1" smtClean="0"/>
              <a:t>天津条约</a:t>
            </a:r>
            <a:r>
              <a:rPr lang="en-US" altLang="zh-CN" sz="2800" b="1" smtClean="0"/>
              <a:t>》</a:t>
            </a:r>
            <a:r>
              <a:rPr lang="zh-CN" altLang="en-US" sz="2800" b="1" smtClean="0"/>
              <a:t>。沙俄又迫使清政府签订</a:t>
            </a:r>
            <a:r>
              <a:rPr lang="en-US" altLang="zh-CN" sz="2800" b="1" smtClean="0"/>
              <a:t>《</a:t>
            </a:r>
            <a:r>
              <a:rPr lang="zh-CN" altLang="en-US" sz="2800" b="1" smtClean="0"/>
              <a:t>中俄北京条约</a:t>
            </a:r>
            <a:r>
              <a:rPr lang="en-US" altLang="zh-CN" sz="2800" b="1" smtClean="0"/>
              <a:t>》</a:t>
            </a:r>
            <a:r>
              <a:rPr lang="zh-CN" altLang="en-US" sz="2800" b="1" smtClean="0"/>
              <a:t>，割去中国乌苏里江以东大片领土。帝国主义的蛮横侵略与清朝封建统治者的妥协投降，使中国继鸦片战争之后又一次大量丧失领土和主权。</a:t>
            </a:r>
            <a:endParaRPr lang="zh-CN" altLang="en-US" sz="2800" b="1" smtClean="0"/>
          </a:p>
          <a:p>
            <a:pPr eaLnBrk="1" hangingPunct="1"/>
            <a:endParaRPr lang="en-US" altLang="zh-CN" sz="2800" b="1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290" y="17780"/>
            <a:ext cx="5366385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方正粗黑宋简体" panose="02000000000000000000" charset="-122"/>
                <a:ea typeface="方正粗黑宋简体" panose="02000000000000000000" charset="-122"/>
              </a:rPr>
              <a:t>预习积累</a:t>
            </a:r>
            <a:endParaRPr lang="zh-CN" altLang="en-US" sz="72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7"/>
          <p:cNvSpPr>
            <a:spLocks noChangeArrowheads="1"/>
          </p:cNvSpPr>
          <p:nvPr/>
        </p:nvSpPr>
        <p:spPr bwMode="auto">
          <a:xfrm>
            <a:off x="0" y="1628800"/>
            <a:ext cx="8732837" cy="10954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  <a:spcBef>
                <a:spcPct val="50000"/>
              </a:spcBef>
            </a:pPr>
            <a:r>
              <a:rPr kumimoji="1"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找</a:t>
            </a:r>
            <a:r>
              <a:rPr kumimoji="1"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出并品析课文中赞美圆明园的语句和讽刺侵略者的语句。</a:t>
            </a:r>
            <a:endParaRPr kumimoji="1"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122992" name="Group 112"/>
          <p:cNvGraphicFramePr>
            <a:graphicFrameLocks noGrp="1"/>
          </p:cNvGraphicFramePr>
          <p:nvPr/>
        </p:nvGraphicFramePr>
        <p:xfrm>
          <a:off x="0" y="2852936"/>
          <a:ext cx="8964488" cy="3744416"/>
        </p:xfrm>
        <a:graphic>
          <a:graphicData uri="http://schemas.openxmlformats.org/drawingml/2006/table">
            <a:tbl>
              <a:tblPr/>
              <a:tblGrid>
                <a:gridCol w="5800845"/>
                <a:gridCol w="3163643"/>
              </a:tblGrid>
              <a:tr h="85285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zh-CN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Times New Roman" panose="02020603050405020304" pitchFamily="18" charset="0"/>
                        </a:rPr>
                        <a:t>雨果的评价</a:t>
                      </a:r>
                      <a:endParaRPr kumimoji="1" lang="zh-CN" alt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Times New Roman" panose="02020603050405020304" pitchFamily="18" charset="0"/>
                      </a:endParaRPr>
                    </a:p>
                  </a:txBody>
                  <a:tcPr marT="45730" marB="45730" horzOverflow="overflow">
                    <a:lnL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  <a:tr h="4171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Times New Roman" panose="02020603050405020304" pitchFamily="18" charset="0"/>
                        </a:rPr>
                        <a:t>赞美圆明园</a:t>
                      </a:r>
                      <a:endParaRPr kumimoji="1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Times New Roman" panose="02020603050405020304" pitchFamily="18" charset="0"/>
                      </a:endParaRPr>
                    </a:p>
                  </a:txBody>
                  <a:tcPr marT="45730" marB="45730" horzOverflow="overflow">
                    <a:lnL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Times New Roman" panose="02020603050405020304" pitchFamily="18" charset="0"/>
                        </a:rPr>
                        <a:t>讽刺英法联军</a:t>
                      </a:r>
                      <a:endParaRPr kumimoji="1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Times New Roman" panose="02020603050405020304" pitchFamily="18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44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endParaRPr kumimoji="1" lang="zh-CN" altLang="zh-CN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Times New Roman" panose="02020603050405020304" pitchFamily="18" charset="0"/>
                      </a:endParaRPr>
                    </a:p>
                  </a:txBody>
                  <a:tcPr marT="45730" marB="45730" anchor="ctr" horzOverflow="overflow">
                    <a:lnL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endParaRPr kumimoji="1" lang="zh-CN" altLang="zh-CN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Times New Roman" panose="02020603050405020304" pitchFamily="18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6753" name="Picture 113" descr="图片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2865437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0" y="764704"/>
            <a:ext cx="6840760" cy="9220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1" lang="zh-CN" alt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Comic Sans MS" panose="030F0702030302020204" charset="0"/>
                <a:cs typeface="Comic Sans MS" panose="030F0702030302020204" charset="0"/>
              </a:rPr>
              <a:t>体</a:t>
            </a:r>
            <a:r>
              <a:rPr kumimoji="1" lang="zh-CN" altLang="en-US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Comic Sans MS" panose="030F0702030302020204" charset="0"/>
                <a:cs typeface="Comic Sans MS" panose="030F0702030302020204" charset="0"/>
              </a:rPr>
              <a:t>会情感  讲析品格</a:t>
            </a:r>
            <a:endParaRPr lang="zh-CN" alt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1155" name="Group 35"/>
          <p:cNvGraphicFramePr>
            <a:graphicFrameLocks noGrp="1"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5916613"/>
                <a:gridCol w="3227387"/>
              </a:tblGrid>
              <a:tr h="5349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Times New Roman" panose="02020603050405020304" pitchFamily="18" charset="0"/>
                        </a:rPr>
                        <a:t>雨果的评价</a:t>
                      </a:r>
                      <a:endParaRPr kumimoji="1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Times New Roman" panose="02020603050405020304" pitchFamily="18" charset="0"/>
                      </a:endParaRPr>
                    </a:p>
                  </a:txBody>
                  <a:tcPr marT="45715" marB="45715" horzOverflow="overflow">
                    <a:lnL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Times New Roman" panose="02020603050405020304" pitchFamily="18" charset="0"/>
                        </a:rPr>
                        <a:t>赞美圆明园</a:t>
                      </a:r>
                      <a:endParaRPr kumimoji="1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Times New Roman" panose="02020603050405020304" pitchFamily="18" charset="0"/>
                      </a:endParaRPr>
                    </a:p>
                  </a:txBody>
                  <a:tcPr marT="45715" marB="45715" horzOverflow="overflow">
                    <a:lnL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Times New Roman" panose="02020603050405020304" pitchFamily="18" charset="0"/>
                        </a:rPr>
                        <a:t>讽刺英法联军</a:t>
                      </a:r>
                      <a:endParaRPr kumimoji="1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Times New Roman" panose="02020603050405020304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8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en-US" altLang="zh-CN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  </a:t>
                      </a:r>
                      <a:r>
                        <a:rPr kumimoji="1" lang="en-US" altLang="zh-CN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世界奇迹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”“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巨大的典范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”“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言语无法形容的建筑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”“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恍若月宫的建筑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”“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某种令人眼花缭乱的洞府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”“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令人惊骇而不知名的杰作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”“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亚洲文明的剪影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”</a:t>
                      </a:r>
                      <a:endParaRPr kumimoji="1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_GB2312" pitchFamily="1" charset="-122"/>
                        <a:ea typeface="楷体_GB2312" pitchFamily="1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思路：总评</a:t>
                      </a:r>
                      <a:r>
                        <a:rPr kumimoji="1" lang="en-US" altLang="zh-CN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——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对比突出</a:t>
                      </a:r>
                      <a:r>
                        <a:rPr kumimoji="1" lang="en-US" altLang="zh-CN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——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具体讲述情感：对东方艺术、亚洲文明的尊重，对中华民族的尊重和赞美，表现了雨果的博大胸怀和对全人类文化成果的热爱。</a:t>
                      </a:r>
                      <a:endParaRPr kumimoji="1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_GB2312" pitchFamily="1" charset="-122"/>
                        <a:ea typeface="楷体_GB2312" pitchFamily="1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T="45715" marB="45715" anchor="ctr" horzOverflow="overflow">
                    <a:lnL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en-US" altLang="zh-CN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  </a:t>
                      </a:r>
                      <a:r>
                        <a:rPr kumimoji="1" lang="en-US" altLang="zh-CN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更彻底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”“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更漂亮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”“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丰功伟绩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”</a:t>
                      </a:r>
                      <a:endParaRPr kumimoji="1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_GB2312" pitchFamily="1" charset="-122"/>
                        <a:ea typeface="楷体_GB2312" pitchFamily="1" charset="-122"/>
                        <a:sym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收获巨大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”“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我们欧洲人是文明人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”</a:t>
                      </a:r>
                      <a:endParaRPr kumimoji="1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_GB2312" pitchFamily="1" charset="-122"/>
                        <a:ea typeface="楷体_GB2312" pitchFamily="1" charset="-122"/>
                        <a:sym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“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全部赞誉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”</a:t>
                      </a:r>
                      <a:endParaRPr kumimoji="1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_GB2312" pitchFamily="1" charset="-122"/>
                        <a:ea typeface="楷体_GB2312" pitchFamily="1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语言：反语</a:t>
                      </a:r>
                      <a:r>
                        <a:rPr kumimoji="1" lang="en-US" altLang="zh-CN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——</a:t>
                      </a: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讽刺</a:t>
                      </a:r>
                      <a:endParaRPr kumimoji="1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_GB2312" pitchFamily="1" charset="-122"/>
                        <a:ea typeface="楷体_GB2312" pitchFamily="1" charset="-122"/>
                        <a:sym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Tx/>
                        <a:buNone/>
                      </a:pPr>
                      <a:r>
                        <a:rPr kumimoji="1" lang="zh-CN" alt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  <a:sym typeface="Times New Roman" panose="02020603050405020304" pitchFamily="18" charset="0"/>
                        </a:rPr>
                        <a:t>情感：对英法联军的罪恶行径进行了强烈谴责和辛辣讽刺。</a:t>
                      </a:r>
                      <a:endParaRPr kumimoji="1" lang="zh-CN" alt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_GB2312" pitchFamily="1" charset="-122"/>
                        <a:ea typeface="楷体_GB2312" pitchFamily="1" charset="-122"/>
                        <a:sym typeface="Times New Roman" panose="02020603050405020304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G:\7aq\语文班\表情\团队.png团队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-421640" y="260350"/>
            <a:ext cx="9632950" cy="6302375"/>
          </a:xfrm>
          <a:prstGeom prst="rect">
            <a:avLst/>
          </a:prstGeom>
        </p:spPr>
      </p:pic>
      <p:sp>
        <p:nvSpPr>
          <p:cNvPr id="1048627" name="Text Box 2055"/>
          <p:cNvSpPr txBox="1"/>
          <p:nvPr/>
        </p:nvSpPr>
        <p:spPr>
          <a:xfrm>
            <a:off x="5715000" y="4648200"/>
            <a:ext cx="990600" cy="32004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3297" y="260648"/>
            <a:ext cx="8602980" cy="7683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zh-CN" altLang="en-US" sz="4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感情地朗读课文并回答下列问题</a:t>
            </a:r>
            <a:endParaRPr lang="zh-CN" altLang="en-US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26876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、法国作家雨果是怎样看待英法联军的这次侵略的</a:t>
            </a:r>
            <a:r>
              <a:rPr lang="en-US" altLang="zh-CN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 sz="36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2492896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作者在文章的开头并不是开门见山 地说明自己的态度，而是给人以悬念，说说这样写有什么好处</a:t>
            </a:r>
            <a:r>
              <a:rPr lang="en-US" altLang="zh-CN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? </a:t>
            </a:r>
            <a:endParaRPr lang="zh-CN" altLang="en-US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310" y="4437112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/>
            <a:r>
              <a:rPr lang="en-US" altLang="zh-CN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3.</a:t>
            </a:r>
            <a:r>
              <a:rPr lang="zh-CN" altLang="en-US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画出赞美圆明园的语句、讽刺侵略者的语句。 </a:t>
            </a:r>
            <a:endParaRPr lang="zh-CN" altLang="en-US" sz="40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2" name="就英法联军远征中国给巴特勒上尉的信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812360" y="5760606"/>
            <a:ext cx="1088504" cy="1088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096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Rectangle 2"/>
          <p:cNvSpPr>
            <a:spLocks noGrp="1"/>
          </p:cNvSpPr>
          <p:nvPr>
            <p:ph type="title"/>
          </p:nvPr>
        </p:nvSpPr>
        <p:spPr>
          <a:xfrm>
            <a:off x="350837" y="282575"/>
            <a:ext cx="8129587" cy="504031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ctr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4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en-US" altLang="zh-CN" sz="4000" b="1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 b="1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、法国作家雨果是怎样看待英法联军的这次侵略的</a:t>
            </a:r>
            <a:r>
              <a:rPr lang="en-US" altLang="zh-CN" sz="4000" b="1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endParaRPr lang="en-US" altLang="zh-CN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48629" name="Rectangle 3"/>
          <p:cNvSpPr>
            <a:spLocks noGrp="1"/>
          </p:cNvSpPr>
          <p:nvPr>
            <p:ph idx="1"/>
          </p:nvPr>
        </p:nvSpPr>
        <p:spPr>
          <a:xfrm>
            <a:off x="-17462" y="2971800"/>
            <a:ext cx="8496300" cy="252095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>
            <a:lvl1pPr marL="342900" indent="-34290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32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–"/>
              <a:defRPr sz="2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Tx/>
              <a:buNone/>
            </a:pPr>
            <a:r>
              <a:rPr lang="en-US" altLang="zh-CN" sz="4400" b="1"/>
              <a:t>  </a:t>
            </a:r>
            <a:r>
              <a:rPr lang="zh-CN" altLang="en-US" sz="3600" b="1"/>
              <a:t>强烈地讽刺、谴责了英法联军的野蛮行为。</a:t>
            </a:r>
            <a:r>
              <a:rPr lang="zh-CN" altLang="en-US" sz="4400" b="1"/>
              <a:t> </a:t>
            </a:r>
            <a:br>
              <a:rPr lang="zh-CN" altLang="en-US" sz="4400" b="1"/>
            </a:br>
            <a:endParaRPr lang="zh-CN" altLang="en-US" sz="4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1048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Rectangle 2"/>
          <p:cNvSpPr>
            <a:spLocks noGrp="1"/>
          </p:cNvSpPr>
          <p:nvPr>
            <p:ph type="title"/>
          </p:nvPr>
        </p:nvSpPr>
        <p:spPr>
          <a:xfrm>
            <a:off x="55562" y="566737"/>
            <a:ext cx="8967788" cy="242093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/>
          <a:lstStyle>
            <a:lvl1pPr marL="0" indent="0" algn="ctr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4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en-US" altLang="zh-CN" sz="4000" dirty="0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作者在文章的开头并不是开门见山 地说明自己的态度，而是给人以悬念，说说这样写有什么好处</a:t>
            </a:r>
            <a:r>
              <a:rPr lang="en-US" altLang="zh-CN" sz="4000" dirty="0">
                <a:latin typeface="黑体" panose="02010609060101010101" pitchFamily="2" charset="-122"/>
                <a:ea typeface="黑体" panose="02010609060101010101" pitchFamily="2" charset="-122"/>
              </a:rPr>
              <a:t>? </a:t>
            </a:r>
            <a:endParaRPr lang="en-US" altLang="zh-CN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48631" name="Rectangle 3"/>
          <p:cNvSpPr>
            <a:spLocks noGrp="1"/>
          </p:cNvSpPr>
          <p:nvPr>
            <p:ph idx="1"/>
          </p:nvPr>
        </p:nvSpPr>
        <p:spPr>
          <a:xfrm>
            <a:off x="120650" y="2987675"/>
            <a:ext cx="8902700" cy="371633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>
            <a:lvl1pPr marL="342900" indent="-34290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32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–"/>
              <a:defRPr sz="2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600" b="1">
                <a:solidFill>
                  <a:srgbClr val="CC0000"/>
                </a:solidFill>
              </a:rPr>
              <a:t>开篇引起悬念，让读者有兴趣读下去；在信中这样写显得委婉而有礼貌；通过有理有据的分析，最后表明自己的态度，显得铿锵有力。</a:t>
            </a:r>
            <a:br>
              <a:rPr lang="zh-CN" altLang="en-US" sz="3600" b="1">
                <a:solidFill>
                  <a:srgbClr val="CC0000"/>
                </a:solidFill>
              </a:rPr>
            </a:br>
            <a:endParaRPr lang="zh-CN" altLang="en-US" sz="44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04863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8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8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Rectangle 2"/>
          <p:cNvSpPr/>
          <p:nvPr/>
        </p:nvSpPr>
        <p:spPr>
          <a:xfrm>
            <a:off x="228600" y="2129154"/>
            <a:ext cx="8915400" cy="143764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15000"/>
              </a:lnSpc>
            </a:pPr>
            <a:r>
              <a:rPr lang="en-US" altLang="zh-CN" sz="4000" dirty="0">
                <a:latin typeface="黑体" panose="02010609060101010101" pitchFamily="2" charset="-122"/>
                <a:ea typeface="黑体" panose="02010609060101010101" pitchFamily="2" charset="-122"/>
              </a:rPr>
              <a:t>3.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画出赞美圆明园的语句、讽刺侵略者的语句。 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48633" name="Text Box 3"/>
          <p:cNvSpPr txBox="1"/>
          <p:nvPr/>
        </p:nvSpPr>
        <p:spPr>
          <a:xfrm>
            <a:off x="5715000" y="4648200"/>
            <a:ext cx="990600" cy="32004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Rectangle 1026"/>
          <p:cNvSpPr/>
          <p:nvPr/>
        </p:nvSpPr>
        <p:spPr>
          <a:xfrm>
            <a:off x="0" y="1080135"/>
            <a:ext cx="9098915" cy="150685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15000"/>
              </a:lnSpc>
              <a:buFont typeface="Arial" panose="020B0604020202020204" pitchFamily="34" charset="0"/>
            </a:pPr>
            <a:r>
              <a:rPr lang="en-US" altLang="zh-CN" sz="40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en-US" altLang="zh-CN" sz="4000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作者是怎样评价圆明园的？从中可以看出作者什么样的思想感情</a:t>
            </a:r>
            <a:r>
              <a:rPr lang="zh-CN" altLang="en-US" sz="40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？</a:t>
            </a:r>
            <a:endParaRPr lang="en-US" altLang="zh-CN" sz="4000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9214" y="59055"/>
            <a:ext cx="3627755" cy="9220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思考理解</a:t>
            </a:r>
            <a:r>
              <a:rPr lang="zh-CN" alt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：</a:t>
            </a:r>
            <a:endParaRPr lang="zh-CN" alt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220" y="2586990"/>
            <a:ext cx="8877300" cy="150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US" altLang="zh-CN" sz="4000" dirty="0" smtClean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4000" dirty="0" smtClean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作者是如何讽刺谴责侵略者的行为的？找出有关语句</a:t>
            </a:r>
            <a:r>
              <a:rPr lang="en-US" altLang="zh-CN" sz="4000" dirty="0" smtClean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4000" dirty="0" smtClean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并体会其作用</a:t>
            </a:r>
            <a:endParaRPr lang="zh-CN" altLang="en-US" sz="4000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3961636"/>
            <a:ext cx="8569325" cy="10156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600" dirty="0" smtClean="0">
                <a:latin typeface="黑体" panose="02010609060101010101" pitchFamily="2" charset="-122"/>
                <a:ea typeface="黑体" panose="02010609060101010101" pitchFamily="2" charset="-122"/>
              </a:rPr>
              <a:t>3.</a:t>
            </a:r>
            <a:r>
              <a:rPr lang="zh-CN" altLang="en-US" sz="3600" dirty="0" smtClean="0">
                <a:latin typeface="黑体" panose="02010609060101010101" pitchFamily="2" charset="-122"/>
                <a:ea typeface="黑体" panose="02010609060101010101" pitchFamily="2" charset="-122"/>
              </a:rPr>
              <a:t>这</a:t>
            </a: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些词语运用了什么样的修辞手法？</a:t>
            </a:r>
            <a:r>
              <a:rPr lang="zh-CN" altLang="en-US" sz="6000" dirty="0">
                <a:latin typeface="楷体_GB2312" pitchFamily="1" charset="-122"/>
                <a:ea typeface="宋体" panose="02010600030101010101" pitchFamily="2" charset="-122"/>
              </a:rPr>
              <a:t> </a:t>
            </a:r>
            <a:endParaRPr lang="zh-CN" altLang="en-US" sz="6000" dirty="0">
              <a:latin typeface="楷体_GB2312" pitchFamily="1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Rectangle 3"/>
          <p:cNvSpPr/>
          <p:nvPr/>
        </p:nvSpPr>
        <p:spPr>
          <a:xfrm>
            <a:off x="304800" y="4838223"/>
            <a:ext cx="8839200" cy="49784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>
                <a:latin typeface="楷体_GB2312" pitchFamily="1" charset="-122"/>
              </a:rPr>
              <a:t>    </a:t>
            </a:r>
            <a:endParaRPr lang="en-US" altLang="zh-CN">
              <a:latin typeface="楷体_GB2312" pitchFamily="1" charset="-122"/>
            </a:endParaRPr>
          </a:p>
        </p:txBody>
      </p:sp>
      <p:sp>
        <p:nvSpPr>
          <p:cNvPr id="1048636" name="Rectangle 4"/>
          <p:cNvSpPr/>
          <p:nvPr/>
        </p:nvSpPr>
        <p:spPr>
          <a:xfrm>
            <a:off x="638175" y="1623536"/>
            <a:ext cx="8172450" cy="382524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just">
              <a:lnSpc>
                <a:spcPct val="160000"/>
              </a:lnSpc>
            </a:pP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1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）它代表了东方幻想艺术的最高成就。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just">
              <a:lnSpc>
                <a:spcPct val="160000"/>
              </a:lnSpc>
            </a:pP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2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）集中了一个几乎是超人的民族的想象力所能产生的一切成就。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lnSpc>
                <a:spcPct val="160000"/>
              </a:lnSpc>
            </a:pPr>
            <a:r>
              <a:rPr lang="en-US" altLang="zh-CN" sz="2800">
                <a:latin typeface="Times New Roman" panose="02020603050405020304" pitchFamily="18" charset="0"/>
              </a:rPr>
              <a:t>3</a:t>
            </a: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）是幻想的某种规模巨大的典范。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lnSpc>
                <a:spcPct val="160000"/>
              </a:lnSpc>
            </a:pPr>
            <a:r>
              <a:rPr lang="zh-CN" altLang="en-US" sz="2800">
                <a:latin typeface="楷体_GB2312" pitchFamily="1" charset="-122"/>
                <a:ea typeface="宋体" panose="02010600030101010101" pitchFamily="2" charset="-122"/>
              </a:rPr>
              <a:t>作者对东方艺术、亚洲文明的尊重和赞美，表现了他博大胸怀和对人类文化成果的热爱。 </a:t>
            </a:r>
            <a:endParaRPr lang="zh-CN" altLang="en-US" sz="2800">
              <a:latin typeface="楷体_GB2312" pitchFamily="1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7544" y="260648"/>
            <a:ext cx="8064896" cy="1223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Font typeface="Arial" panose="020B0604020202020204" pitchFamily="34" charset="0"/>
            </a:pPr>
            <a:r>
              <a:rPr lang="en-US" altLang="zh-CN" sz="32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altLang="en-US" sz="3200" dirty="0" smtClean="0">
                <a:latin typeface="黑体" panose="02010609060101010101" pitchFamily="2" charset="-122"/>
                <a:ea typeface="黑体" panose="02010609060101010101" pitchFamily="2" charset="-122"/>
              </a:rPr>
              <a:t>作者是怎样评价圆明园的？从中可以看出作者什么样的思想感情？</a:t>
            </a:r>
            <a:endParaRPr lang="en-US" altLang="zh-CN" sz="3200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48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48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07704" y="908720"/>
            <a:ext cx="54906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请大家看</a:t>
            </a:r>
            <a:r>
              <a:rPr lang="en-US" altLang="zh-CN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zh-CN" alt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个视频</a:t>
            </a:r>
            <a:endParaRPr lang="zh-CN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矩形 2">
            <a:hlinkClick r:id="rId1" action="ppaction://hlinkfile"/>
          </p:cNvPr>
          <p:cNvSpPr/>
          <p:nvPr/>
        </p:nvSpPr>
        <p:spPr>
          <a:xfrm>
            <a:off x="467544" y="2060848"/>
            <a:ext cx="1960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5400" b="1" cap="all" spc="0" dirty="0" smtClean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视频</a:t>
            </a:r>
            <a:r>
              <a:rPr lang="en-US" altLang="zh-CN" sz="5400" b="1" cap="all" spc="0" dirty="0" smtClean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endParaRPr lang="zh-CN" altLang="en-US" sz="5400" b="1" cap="all" spc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矩形 3">
            <a:hlinkClick r:id="rId2" action="ppaction://hlinkfile"/>
          </p:cNvPr>
          <p:cNvSpPr/>
          <p:nvPr/>
        </p:nvSpPr>
        <p:spPr>
          <a:xfrm>
            <a:off x="467162" y="3356992"/>
            <a:ext cx="1960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5400" b="1" cap="all" spc="0" dirty="0" smtClean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视频</a:t>
            </a:r>
            <a:r>
              <a:rPr lang="en-US" altLang="zh-CN" sz="5400" b="1" cap="all" spc="0" dirty="0" smtClean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</a:t>
            </a:r>
            <a:endParaRPr lang="zh-CN" altLang="en-US" sz="5400" b="1" cap="all" spc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-97790" y="4417695"/>
            <a:ext cx="9377680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zh-CN" sz="4800" b="1">
                <a:ln w="25400">
                  <a:solidFill>
                    <a:srgbClr val="861E1D">
                      <a:alpha val="94000"/>
                    </a:srgb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177800" dist="12700" dir="10200000" sx="102000" sy="102000" algn="bl" rotWithShape="0">
                    <a:srgbClr val="480F08"/>
                  </a:outerShdw>
                </a:effectLst>
              </a:rPr>
              <a:t>请你对比这</a:t>
            </a:r>
            <a:r>
              <a:rPr lang="en-US" altLang="zh-CN" sz="4800" b="1">
                <a:ln w="25400">
                  <a:solidFill>
                    <a:srgbClr val="861E1D">
                      <a:alpha val="94000"/>
                    </a:srgb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177800" dist="12700" dir="10200000" sx="102000" sy="102000" algn="bl" rotWithShape="0">
                    <a:srgbClr val="480F08"/>
                  </a:outerShdw>
                </a:effectLst>
              </a:rPr>
              <a:t>2</a:t>
            </a:r>
            <a:r>
              <a:rPr lang="zh-CN" altLang="en-US" sz="4800" b="1">
                <a:ln w="25400">
                  <a:solidFill>
                    <a:srgbClr val="861E1D">
                      <a:alpha val="94000"/>
                    </a:srgb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177800" dist="12700" dir="10200000" sx="102000" sy="102000" algn="bl" rotWithShape="0">
                    <a:srgbClr val="480F08"/>
                  </a:outerShdw>
                </a:effectLst>
              </a:rPr>
              <a:t>个视频有什么不同</a:t>
            </a:r>
            <a:endParaRPr lang="zh-CN" altLang="en-US" sz="4800" b="1">
              <a:ln w="25400">
                <a:solidFill>
                  <a:srgbClr val="861E1D">
                    <a:alpha val="94000"/>
                  </a:srgb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177800" dist="12700" dir="10200000" sx="102000" sy="102000" algn="bl" rotWithShape="0">
                  <a:srgbClr val="480F08"/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Text Box 2051"/>
          <p:cNvSpPr txBox="1"/>
          <p:nvPr/>
        </p:nvSpPr>
        <p:spPr>
          <a:xfrm>
            <a:off x="395536" y="1340768"/>
            <a:ext cx="8305800" cy="138684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3200" dirty="0">
                <a:latin typeface="Times New Roman" panose="02020603050405020304" pitchFamily="18" charset="0"/>
              </a:rPr>
              <a:t>1</a:t>
            </a:r>
            <a:r>
              <a:rPr lang="en-US" altLang="zh-CN" sz="3200" dirty="0">
                <a:solidFill>
                  <a:srgbClr val="CC0066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3200" dirty="0">
                <a:latin typeface="Times New Roman" panose="02020603050405020304" pitchFamily="18" charset="0"/>
                <a:ea typeface="宋体" panose="02010600030101010101" pitchFamily="2" charset="-122"/>
              </a:rPr>
              <a:t>从前他们对巴特农神庙怎么干，现在对圆明园也怎么干，不同的只是干得更彻底，更漂亮，以至于荡然无存。</a:t>
            </a:r>
            <a:endParaRPr lang="zh-CN" altLang="en-US" sz="3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8639" name="Text Box 2052"/>
          <p:cNvSpPr txBox="1"/>
          <p:nvPr/>
        </p:nvSpPr>
        <p:spPr>
          <a:xfrm>
            <a:off x="481012" y="2897187"/>
            <a:ext cx="7848600" cy="5842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3200">
                <a:latin typeface="Times New Roman" panose="02020603050405020304" pitchFamily="18" charset="0"/>
              </a:rPr>
              <a:t>2.</a:t>
            </a: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丰功伟绩！收获巨大！</a:t>
            </a:r>
            <a:endParaRPr lang="zh-CN" altLang="en-US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8640" name="Text Box 2053"/>
          <p:cNvSpPr txBox="1"/>
          <p:nvPr/>
        </p:nvSpPr>
        <p:spPr>
          <a:xfrm>
            <a:off x="457200" y="3733800"/>
            <a:ext cx="8686800" cy="98044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3200">
                <a:latin typeface="Times New Roman" panose="02020603050405020304" pitchFamily="18" charset="0"/>
              </a:rPr>
              <a:t>3.</a:t>
            </a: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我们欧洲人是文明人，中国人在我们眼中是野蛮人。</a:t>
            </a:r>
            <a:endParaRPr lang="zh-CN" altLang="en-US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8641" name="Text Box 2054"/>
          <p:cNvSpPr txBox="1"/>
          <p:nvPr/>
        </p:nvSpPr>
        <p:spPr>
          <a:xfrm>
            <a:off x="595312" y="5154612"/>
            <a:ext cx="8321675" cy="5842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3200">
                <a:latin typeface="Times New Roman" panose="02020603050405020304" pitchFamily="18" charset="0"/>
              </a:rPr>
              <a:t>4.</a:t>
            </a: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先生，以上就是我对远征中国的全部赞誉。</a:t>
            </a:r>
            <a:endParaRPr lang="zh-CN" altLang="en-US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2800" dirty="0" smtClean="0">
                <a:latin typeface="黑体" panose="02010609060101010101" pitchFamily="2" charset="-122"/>
                <a:ea typeface="黑体" panose="02010609060101010101" pitchFamily="2" charset="-122"/>
              </a:rPr>
              <a:t>作者是如何讽刺谴责侵略者的行为的？找出有关语句</a:t>
            </a:r>
            <a:r>
              <a:rPr lang="en-US" altLang="zh-CN" sz="2800" dirty="0" smtClean="0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800" dirty="0" smtClean="0">
                <a:latin typeface="黑体" panose="02010609060101010101" pitchFamily="2" charset="-122"/>
                <a:ea typeface="黑体" panose="02010609060101010101" pitchFamily="2" charset="-122"/>
              </a:rPr>
              <a:t>并体会其作用。</a:t>
            </a:r>
            <a:r>
              <a:rPr lang="zh-CN" altLang="en-US" sz="4800" dirty="0" smtClean="0">
                <a:latin typeface="楷体_GB2312" pitchFamily="1" charset="-122"/>
              </a:rPr>
              <a:t> </a:t>
            </a:r>
            <a:endParaRPr lang="zh-CN" altLang="en-US" sz="4800" dirty="0">
              <a:latin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8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8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8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8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38" grpId="0"/>
      <p:bldP spid="1048639" grpId="0"/>
      <p:bldP spid="1048640" grpId="0"/>
      <p:bldP spid="10486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Text Box 2"/>
          <p:cNvSpPr txBox="1"/>
          <p:nvPr/>
        </p:nvSpPr>
        <p:spPr>
          <a:xfrm>
            <a:off x="900112" y="3716337"/>
            <a:ext cx="7543800" cy="7016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4000">
                <a:solidFill>
                  <a:srgbClr val="660033"/>
                </a:solidFill>
                <a:latin typeface="Arial" panose="020B0604020202020204" pitchFamily="34" charset="0"/>
              </a:rPr>
              <a:t>       </a:t>
            </a:r>
            <a:endParaRPr lang="en-US" altLang="zh-CN" sz="4000">
              <a:solidFill>
                <a:srgbClr val="660033"/>
              </a:solidFill>
              <a:latin typeface="Arial" panose="020B0604020202020204" pitchFamily="34" charset="0"/>
            </a:endParaRPr>
          </a:p>
        </p:txBody>
      </p:sp>
      <p:sp>
        <p:nvSpPr>
          <p:cNvPr id="1048643" name="Text Box 3"/>
          <p:cNvSpPr txBox="1"/>
          <p:nvPr/>
        </p:nvSpPr>
        <p:spPr>
          <a:xfrm>
            <a:off x="395536" y="2132856"/>
            <a:ext cx="8440738" cy="197104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4400" dirty="0">
                <a:solidFill>
                  <a:srgbClr val="FF0066"/>
                </a:solidFill>
                <a:latin typeface="Arial" panose="020B0604020202020204" pitchFamily="34" charset="0"/>
              </a:rPr>
              <a:t>     </a:t>
            </a:r>
            <a:r>
              <a:rPr lang="zh-CN" altLang="en-US" sz="32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反语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：故意使用与本来意思相反的词语或句子来表达本意，这种修辞方法就叫反语，也称“倒反”“反话”。多用在揭露、批判、讽刺等方面。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44" name="Rectangle 5"/>
          <p:cNvSpPr/>
          <p:nvPr/>
        </p:nvSpPr>
        <p:spPr>
          <a:xfrm>
            <a:off x="574675" y="878056"/>
            <a:ext cx="8569325" cy="10156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600" dirty="0" smtClean="0">
                <a:latin typeface="黑体" panose="02010609060101010101" pitchFamily="2" charset="-122"/>
                <a:ea typeface="黑体" panose="02010609060101010101" pitchFamily="2" charset="-122"/>
              </a:rPr>
              <a:t>3.</a:t>
            </a:r>
            <a:r>
              <a:rPr lang="zh-CN" altLang="en-US" sz="3600" dirty="0" smtClean="0">
                <a:latin typeface="黑体" panose="02010609060101010101" pitchFamily="2" charset="-122"/>
                <a:ea typeface="黑体" panose="02010609060101010101" pitchFamily="2" charset="-122"/>
              </a:rPr>
              <a:t>这</a:t>
            </a: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些词语运用了什么样的修辞手法？</a:t>
            </a:r>
            <a:r>
              <a:rPr lang="zh-CN" altLang="en-US" sz="6000" dirty="0">
                <a:latin typeface="楷体_GB2312" pitchFamily="1" charset="-122"/>
                <a:ea typeface="宋体" panose="02010600030101010101" pitchFamily="2" charset="-122"/>
              </a:rPr>
              <a:t> </a:t>
            </a:r>
            <a:endParaRPr lang="zh-CN" altLang="en-US" sz="6000" dirty="0">
              <a:latin typeface="楷体_GB2312" pitchFamily="1" charset="-122"/>
              <a:ea typeface="宋体" panose="02010600030101010101" pitchFamily="2" charset="-122"/>
            </a:endParaRPr>
          </a:p>
        </p:txBody>
      </p:sp>
      <p:sp>
        <p:nvSpPr>
          <p:cNvPr id="5" name="Rectangle 1027"/>
          <p:cNvSpPr/>
          <p:nvPr/>
        </p:nvSpPr>
        <p:spPr>
          <a:xfrm>
            <a:off x="251520" y="4221088"/>
            <a:ext cx="8642350" cy="200914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ctr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6000" dirty="0">
                <a:latin typeface="楷体_GB2312" pitchFamily="1" charset="-122"/>
              </a:rPr>
              <a:t>  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作者用反语活画出了强盗的丑态</a:t>
            </a:r>
            <a:r>
              <a:rPr lang="en-US" altLang="zh-CN" sz="4000" dirty="0">
                <a:latin typeface="宋体" panose="02010600030101010101" pitchFamily="2" charset="-122"/>
              </a:rPr>
              <a:t>,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讽刺了侵略者的卑劣行径，彻底揭穿了他们强盗的面目。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48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3" grpId="0"/>
      <p:bldP spid="10486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Text Box 3"/>
          <p:cNvSpPr txBox="1"/>
          <p:nvPr/>
        </p:nvSpPr>
        <p:spPr>
          <a:xfrm>
            <a:off x="251520" y="0"/>
            <a:ext cx="8413055" cy="12003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读了本文之后</a:t>
            </a:r>
            <a:r>
              <a:rPr lang="en-US" altLang="zh-CN" sz="3600" dirty="0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你对雨果这位作家有了怎样的认识</a:t>
            </a:r>
            <a:r>
              <a:rPr lang="en-US" altLang="zh-CN" sz="3600" dirty="0"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 sz="36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48592" name="Text Box 4"/>
          <p:cNvSpPr txBox="1"/>
          <p:nvPr/>
        </p:nvSpPr>
        <p:spPr>
          <a:xfrm>
            <a:off x="314325" y="2460625"/>
            <a:ext cx="8829675" cy="90424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他是一位正直的作家</a:t>
            </a:r>
            <a:r>
              <a:rPr lang="en-US" altLang="zh-CN" sz="3200">
                <a:latin typeface="宋体" panose="02010600030101010101" pitchFamily="2" charset="-122"/>
              </a:rPr>
              <a:t>,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没有狭隘的民族主义情绪</a:t>
            </a:r>
            <a:r>
              <a:rPr lang="en-US" altLang="zh-CN" sz="3200">
                <a:latin typeface="宋体" panose="02010600030101010101" pitchFamily="2" charset="-122"/>
              </a:rPr>
              <a:t>,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他代表了人类的良知</a:t>
            </a:r>
            <a:r>
              <a:rPr lang="en-US" altLang="zh-CN" sz="3200">
                <a:latin typeface="宋体" panose="02010600030101010101" pitchFamily="2" charset="-122"/>
              </a:rPr>
              <a:t>,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是非分明</a:t>
            </a:r>
            <a:r>
              <a:rPr lang="en-US" altLang="zh-CN" sz="3200">
                <a:latin typeface="宋体" panose="02010600030101010101" pitchFamily="2" charset="-122"/>
              </a:rPr>
              <a:t>,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爱憎分明。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1" grpId="0"/>
      <p:bldP spid="104859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52400" y="261144"/>
            <a:ext cx="3411538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44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charset="0"/>
              </a:rPr>
              <a:t>课堂练习</a:t>
            </a:r>
            <a:r>
              <a:rPr lang="zh-CN" altLang="en-US" sz="4400">
                <a:solidFill>
                  <a:schemeClr val="tx1"/>
                </a:solidFill>
                <a:latin typeface="楷体_GB2312" pitchFamily="1" charset="-122"/>
              </a:rPr>
              <a:t> </a:t>
            </a:r>
            <a:endParaRPr lang="zh-CN" altLang="en-US" sz="44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60338" y="1341438"/>
            <a:ext cx="8675687" cy="3324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5000"/>
              </a:lnSpc>
            </a:pPr>
            <a:r>
              <a:rPr lang="en-US" altLang="zh-CN" sz="2800">
                <a:solidFill>
                  <a:schemeClr val="tx1"/>
                </a:solidFill>
                <a:latin typeface="楷体_GB2312" pitchFamily="1" charset="-122"/>
              </a:rPr>
              <a:t>1.</a:t>
            </a:r>
            <a:r>
              <a:rPr lang="zh-CN" altLang="en-US" sz="2800">
                <a:solidFill>
                  <a:schemeClr val="tx1"/>
                </a:solidFill>
                <a:latin typeface="楷体_GB2312" pitchFamily="1" charset="-122"/>
              </a:rPr>
              <a:t>中国是被掠夺者，我们中国人谴责强盗，控诉掠夺是很自然的，而雨果作为一位法国作家，却公开指责本国政府，为中国人鸣不平，这实在非常了不起。请以</a:t>
            </a:r>
            <a:r>
              <a:rPr lang="zh-CN" altLang="en-US" sz="2800">
                <a:solidFill>
                  <a:schemeClr val="tx1"/>
                </a:solidFill>
              </a:rPr>
              <a:t>“</a:t>
            </a:r>
            <a:r>
              <a:rPr lang="zh-CN" altLang="en-US" sz="2800">
                <a:solidFill>
                  <a:schemeClr val="tx1"/>
                </a:solidFill>
                <a:latin typeface="楷体_GB2312" pitchFamily="1" charset="-122"/>
              </a:rPr>
              <a:t>谢谢你，雨果</a:t>
            </a:r>
            <a:r>
              <a:rPr lang="zh-CN" altLang="en-US" sz="2800">
                <a:solidFill>
                  <a:schemeClr val="tx1"/>
                </a:solidFill>
              </a:rPr>
              <a:t>”</a:t>
            </a:r>
            <a:r>
              <a:rPr lang="zh-CN" altLang="en-US" sz="2800">
                <a:solidFill>
                  <a:schemeClr val="tx1"/>
                </a:solidFill>
                <a:latin typeface="楷体_GB2312" pitchFamily="1" charset="-122"/>
              </a:rPr>
              <a:t>或</a:t>
            </a:r>
            <a:r>
              <a:rPr lang="zh-CN" altLang="en-US" sz="2800">
                <a:solidFill>
                  <a:schemeClr val="tx1"/>
                </a:solidFill>
              </a:rPr>
              <a:t>“</a:t>
            </a:r>
            <a:r>
              <a:rPr lang="zh-CN" altLang="en-US" sz="2800">
                <a:solidFill>
                  <a:schemeClr val="tx1"/>
                </a:solidFill>
                <a:latin typeface="楷体_GB2312" pitchFamily="1" charset="-122"/>
              </a:rPr>
              <a:t>雨果，好样的</a:t>
            </a:r>
            <a:r>
              <a:rPr lang="zh-CN" altLang="en-US" sz="2800">
                <a:solidFill>
                  <a:schemeClr val="tx1"/>
                </a:solidFill>
              </a:rPr>
              <a:t>”</a:t>
            </a:r>
            <a:r>
              <a:rPr lang="zh-CN" altLang="en-US" sz="2800">
                <a:solidFill>
                  <a:schemeClr val="tx1"/>
                </a:solidFill>
                <a:latin typeface="楷体_GB2312" pitchFamily="1" charset="-122"/>
              </a:rPr>
              <a:t>为题，说一段话，谈谈你的感想。 </a:t>
            </a:r>
            <a:endParaRPr lang="zh-CN" altLang="en-US" sz="28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2532" name="矩形 1"/>
          <p:cNvSpPr>
            <a:spLocks noChangeArrowheads="1"/>
          </p:cNvSpPr>
          <p:nvPr/>
        </p:nvSpPr>
        <p:spPr bwMode="auto">
          <a:xfrm>
            <a:off x="250825" y="4868863"/>
            <a:ext cx="81375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tx1"/>
                </a:solidFill>
                <a:latin typeface="楷体_GB2312" pitchFamily="1" charset="-122"/>
              </a:rPr>
              <a:t>2.</a:t>
            </a:r>
            <a:r>
              <a:rPr lang="zh-CN" altLang="en-US" sz="2800">
                <a:solidFill>
                  <a:schemeClr val="tx1"/>
                </a:solidFill>
                <a:latin typeface="楷体_GB2312" pitchFamily="1" charset="-122"/>
              </a:rPr>
              <a:t>运用</a:t>
            </a:r>
            <a:r>
              <a:rPr lang="zh-CN" altLang="en-US" sz="2800">
                <a:solidFill>
                  <a:schemeClr val="tx1"/>
                </a:solidFill>
              </a:rPr>
              <a:t>“</a:t>
            </a:r>
            <a:r>
              <a:rPr lang="zh-CN" altLang="en-US" sz="2800">
                <a:latin typeface="楷体_GB2312" pitchFamily="1" charset="-122"/>
              </a:rPr>
              <a:t>富丽堂皇</a:t>
            </a:r>
            <a:r>
              <a:rPr lang="zh-CN" altLang="en-US" sz="2800">
                <a:solidFill>
                  <a:schemeClr val="tx1"/>
                </a:solidFill>
              </a:rPr>
              <a:t>”“</a:t>
            </a:r>
            <a:r>
              <a:rPr lang="zh-CN" altLang="en-US" sz="2800">
                <a:latin typeface="楷体_GB2312" pitchFamily="1" charset="-122"/>
              </a:rPr>
              <a:t>荡然无存</a:t>
            </a:r>
            <a:r>
              <a:rPr lang="zh-CN" altLang="en-US" sz="2800">
                <a:solidFill>
                  <a:schemeClr val="tx1"/>
                </a:solidFill>
              </a:rPr>
              <a:t>”造句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39750" y="304800"/>
            <a:ext cx="8604250" cy="4819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en-US" altLang="zh-CN" sz="3200">
                <a:solidFill>
                  <a:schemeClr val="tx1"/>
                </a:solidFill>
                <a:latin typeface="楷体_GB2312" pitchFamily="1" charset="-122"/>
              </a:rPr>
              <a:t>3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、各国艺术都有其代表建筑</a:t>
            </a:r>
            <a:r>
              <a:rPr lang="en-US" altLang="zh-CN" sz="3200">
                <a:solidFill>
                  <a:schemeClr val="tx1"/>
                </a:solidFill>
                <a:latin typeface="楷体_GB2312" pitchFamily="1" charset="-122"/>
              </a:rPr>
              <a:t>,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如</a:t>
            </a:r>
            <a:r>
              <a:rPr lang="en-US" altLang="zh-CN" sz="3200">
                <a:solidFill>
                  <a:schemeClr val="tx1"/>
                </a:solidFill>
                <a:latin typeface="楷体_GB2312" pitchFamily="1" charset="-122"/>
              </a:rPr>
              <a:t>:</a:t>
            </a:r>
            <a:endParaRPr lang="en-US" altLang="zh-CN" sz="3200">
              <a:solidFill>
                <a:schemeClr val="tx1"/>
              </a:solidFill>
              <a:latin typeface="楷体_GB2312" pitchFamily="1" charset="-122"/>
            </a:endParaRPr>
          </a:p>
          <a:p>
            <a:pPr>
              <a:lnSpc>
                <a:spcPct val="160000"/>
              </a:lnSpc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希腊有</a:t>
            </a:r>
            <a:r>
              <a:rPr lang="zh-CN" altLang="en-US" sz="3200" u="sng">
                <a:solidFill>
                  <a:schemeClr val="tx1"/>
                </a:solidFill>
                <a:latin typeface="楷体_GB2312" pitchFamily="1" charset="-122"/>
              </a:rPr>
              <a:t>               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；</a:t>
            </a:r>
            <a:endParaRPr lang="zh-CN" altLang="en-US" sz="3200">
              <a:solidFill>
                <a:schemeClr val="tx1"/>
              </a:solidFill>
              <a:latin typeface="楷体_GB2312" pitchFamily="1" charset="-122"/>
            </a:endParaRPr>
          </a:p>
          <a:p>
            <a:pPr>
              <a:lnSpc>
                <a:spcPct val="160000"/>
              </a:lnSpc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埃及有</a:t>
            </a:r>
            <a:r>
              <a:rPr lang="zh-CN" altLang="en-US" sz="3200" u="sng">
                <a:solidFill>
                  <a:schemeClr val="tx1"/>
                </a:solidFill>
                <a:latin typeface="楷体_GB2312" pitchFamily="1" charset="-122"/>
              </a:rPr>
              <a:t>             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；</a:t>
            </a:r>
            <a:endParaRPr lang="zh-CN" altLang="en-US" sz="3200">
              <a:solidFill>
                <a:schemeClr val="tx1"/>
              </a:solidFill>
              <a:latin typeface="楷体_GB2312" pitchFamily="1" charset="-122"/>
            </a:endParaRPr>
          </a:p>
          <a:p>
            <a:pPr>
              <a:lnSpc>
                <a:spcPct val="160000"/>
              </a:lnSpc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意大利有</a:t>
            </a:r>
            <a:r>
              <a:rPr lang="zh-CN" altLang="en-US" sz="3200" u="sng">
                <a:solidFill>
                  <a:schemeClr val="tx1"/>
                </a:solidFill>
                <a:latin typeface="楷体_GB2312" pitchFamily="1" charset="-122"/>
              </a:rPr>
              <a:t>               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；</a:t>
            </a:r>
            <a:endParaRPr lang="zh-CN" altLang="en-US" sz="3200">
              <a:solidFill>
                <a:schemeClr val="tx1"/>
              </a:solidFill>
              <a:latin typeface="楷体_GB2312" pitchFamily="1" charset="-122"/>
            </a:endParaRPr>
          </a:p>
          <a:p>
            <a:pPr>
              <a:lnSpc>
                <a:spcPct val="160000"/>
              </a:lnSpc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法国有</a:t>
            </a:r>
            <a:r>
              <a:rPr lang="zh-CN" altLang="en-US" sz="3200" u="sng">
                <a:solidFill>
                  <a:schemeClr val="tx1"/>
                </a:solidFill>
                <a:latin typeface="楷体_GB2312" pitchFamily="1" charset="-122"/>
              </a:rPr>
              <a:t>             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；</a:t>
            </a:r>
            <a:endParaRPr lang="zh-CN" altLang="en-US" sz="3200">
              <a:solidFill>
                <a:schemeClr val="tx1"/>
              </a:solidFill>
              <a:latin typeface="楷体_GB2312" pitchFamily="1" charset="-122"/>
            </a:endParaRPr>
          </a:p>
          <a:p>
            <a:pPr>
              <a:lnSpc>
                <a:spcPct val="160000"/>
              </a:lnSpc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而东方有</a:t>
            </a:r>
            <a:r>
              <a:rPr lang="zh-CN" altLang="en-US" sz="3200" u="sng">
                <a:solidFill>
                  <a:schemeClr val="tx1"/>
                </a:solidFill>
                <a:latin typeface="楷体_GB2312" pitchFamily="1" charset="-122"/>
              </a:rPr>
              <a:t>              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。</a:t>
            </a:r>
            <a:endParaRPr lang="zh-CN" altLang="en-US" sz="32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922463" y="1125538"/>
            <a:ext cx="29527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Times New Roman" panose="02020603050405020304" pitchFamily="18" charset="0"/>
              </a:rPr>
              <a:t>巴特农神庙</a:t>
            </a:r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2228850" y="1844675"/>
            <a:ext cx="19431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Times New Roman" panose="02020603050405020304" pitchFamily="18" charset="0"/>
              </a:rPr>
              <a:t>金字塔</a:t>
            </a:r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2376488" y="2714625"/>
            <a:ext cx="24987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Times New Roman" panose="02020603050405020304" pitchFamily="18" charset="0"/>
              </a:rPr>
              <a:t>罗马斗兽场</a:t>
            </a:r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2149475" y="3500438"/>
            <a:ext cx="29527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Times New Roman" panose="02020603050405020304" pitchFamily="18" charset="0"/>
              </a:rPr>
              <a:t>巴黎圣母院</a:t>
            </a:r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2700338" y="4365625"/>
            <a:ext cx="20891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Times New Roman" panose="02020603050405020304" pitchFamily="18" charset="0"/>
              </a:rPr>
              <a:t>圆明园</a:t>
            </a:r>
            <a:endParaRPr lang="zh-CN" altLang="en-US">
              <a:latin typeface="Times New Roman" panose="02020603050405020304" pitchFamily="18" charset="0"/>
            </a:endParaRPr>
          </a:p>
        </p:txBody>
      </p:sp>
      <p:pic>
        <p:nvPicPr>
          <p:cNvPr id="23560" name="Picture 8" descr="罗马斗兽场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516216" y="908720"/>
            <a:ext cx="230372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 descr="巴黎圣母院2"/>
          <p:cNvPicPr>
            <a:picLocks noChangeAspect="1" noChangeArrowheads="1"/>
          </p:cNvPicPr>
          <p:nvPr/>
        </p:nvPicPr>
        <p:blipFill>
          <a:blip r:embed="rId2" cstate="print"/>
          <a:srcRect l="16719" b="6865"/>
          <a:stretch>
            <a:fillRect/>
          </a:stretch>
        </p:blipFill>
        <p:spPr bwMode="auto">
          <a:xfrm>
            <a:off x="6450071" y="2780928"/>
            <a:ext cx="2693929" cy="1908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/>
      <p:bldP spid="55300" grpId="0"/>
      <p:bldP spid="55301" grpId="0"/>
      <p:bldP spid="55302" grpId="0"/>
      <p:bldP spid="5530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Rectangle 3"/>
          <p:cNvSpPr>
            <a:spLocks noGrp="1"/>
          </p:cNvSpPr>
          <p:nvPr>
            <p:ph idx="4294967295"/>
          </p:nvPr>
        </p:nvSpPr>
        <p:spPr>
          <a:xfrm>
            <a:off x="-128587" y="1052512"/>
            <a:ext cx="9205912" cy="443706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/>
          <a:lstStyle>
            <a:lvl1pPr marL="342900" indent="-34290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32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–"/>
              <a:defRPr sz="28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algn="l" rtl="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1100"/>
              <a:t>             </a:t>
            </a:r>
            <a:r>
              <a:rPr lang="zh-CN" altLang="en-US" sz="2800" b="1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圆明园是一座供清朝皇帝游乐的花园，也是中国劳动人民智慧和血汗的结晶。在北京海淀附近，始建于康熙四十八年（</a:t>
            </a:r>
            <a:r>
              <a:rPr lang="en-US" altLang="zh-CN" sz="2800" b="1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1709</a:t>
            </a:r>
            <a:r>
              <a:rPr lang="zh-CN" altLang="en-US" sz="2800" b="1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年）。它不仅是中国建园艺术史上的创举，也是世界园林建筑的奇迹，被誉为</a:t>
            </a:r>
            <a:r>
              <a:rPr lang="zh-CN" altLang="en-US" sz="2800" b="1">
                <a:solidFill>
                  <a:srgbClr val="9900CC"/>
                </a:solidFill>
                <a:ea typeface="楷体_GB2312" pitchFamily="1" charset="-122"/>
              </a:rPr>
              <a:t>“</a:t>
            </a:r>
            <a:r>
              <a:rPr lang="zh-CN" altLang="en-US" sz="2800" b="1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万园之圆</a:t>
            </a:r>
            <a:r>
              <a:rPr lang="zh-CN" altLang="en-US" sz="2800" b="1">
                <a:solidFill>
                  <a:srgbClr val="9900CC"/>
                </a:solidFill>
                <a:ea typeface="楷体_GB2312" pitchFamily="1" charset="-122"/>
              </a:rPr>
              <a:t>”</a:t>
            </a:r>
            <a:r>
              <a:rPr lang="zh-CN" altLang="en-US" sz="2800" b="1">
                <a:solidFill>
                  <a:srgbClr val="9900CC"/>
                </a:solidFill>
                <a:latin typeface="楷体_GB2312" pitchFamily="1" charset="-122"/>
                <a:ea typeface="楷体_GB2312" pitchFamily="1" charset="-122"/>
              </a:rPr>
              <a:t>。</a:t>
            </a:r>
            <a:r>
              <a:rPr lang="zh-CN" altLang="en-US" sz="2800" b="1" u="sng">
                <a:solidFill>
                  <a:srgbClr val="990033"/>
                </a:solidFill>
                <a:latin typeface="楷体_GB2312" pitchFamily="1" charset="-122"/>
                <a:ea typeface="楷体_GB2312" pitchFamily="1" charset="-122"/>
              </a:rPr>
              <a:t>园内还珍藏着许多无价的珍宝、罕见的图书、绘画、珍贵的历史文物，因此它又是一座闻名世界的艺术馆、图书馆、博物馆，可以说，圆明园汇集了我国封建文化艺术的精华。</a:t>
            </a:r>
            <a:br>
              <a:rPr lang="zh-CN" altLang="en-US" sz="2800" b="1" u="sng">
                <a:solidFill>
                  <a:srgbClr val="990033"/>
                </a:solidFill>
                <a:latin typeface="楷体_GB2312" pitchFamily="1" charset="-122"/>
                <a:ea typeface="楷体_GB2312" pitchFamily="1" charset="-122"/>
              </a:rPr>
            </a:br>
            <a:br>
              <a:rPr lang="zh-CN" altLang="en-US" sz="2800" b="1" u="sng">
                <a:solidFill>
                  <a:srgbClr val="990033"/>
                </a:solidFill>
                <a:latin typeface="楷体_GB2312" pitchFamily="1" charset="-122"/>
                <a:ea typeface="楷体_GB2312" pitchFamily="1" charset="-122"/>
              </a:rPr>
            </a:br>
            <a:endParaRPr lang="zh-CN" altLang="en-US" sz="2800" b="1">
              <a:solidFill>
                <a:srgbClr val="9900CC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Picture 3" descr="图片13"/>
          <p:cNvPicPr/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457200" y="981075"/>
            <a:ext cx="8423275" cy="5262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 descr="hz06_40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  <p:sp>
        <p:nvSpPr>
          <p:cNvPr id="1280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204864"/>
            <a:ext cx="8964613" cy="4464050"/>
          </a:xfrm>
          <a:noFill/>
        </p:spPr>
        <p:txBody>
          <a:bodyPr/>
          <a:lstStyle/>
          <a:p>
            <a:pPr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ea typeface="楷体_GB2312" pitchFamily="1" charset="-122"/>
              </a:rPr>
              <a:t>康熙晚年把许多重任交给了他的四儿子胤祯（雍正），但胤祯有两个致命的弱点，一一是不善于团结人；二是情况不明便下结论。康熙总结自己一生的从政经验，概括为两个字“园”和“明”。于是他动用巨资在明朝私人园地上修湖造园，并起名“圆明园”，赐匾赠园给胤祯。</a:t>
            </a:r>
            <a:endParaRPr lang="zh-CN" altLang="en-US" sz="3600" b="1" dirty="0" smtClean="0">
              <a:solidFill>
                <a:schemeClr val="bg1"/>
              </a:solidFill>
              <a:ea typeface="楷体_GB2312" pitchFamily="1" charset="-122"/>
            </a:endParaRPr>
          </a:p>
        </p:txBody>
      </p:sp>
      <p:sp>
        <p:nvSpPr>
          <p:cNvPr id="128004" name="WordArt 4" descr="窄竖线"/>
          <p:cNvSpPr>
            <a:spLocks noChangeArrowheads="1" noChangeShapeType="1" noTextEdit="1"/>
          </p:cNvSpPr>
          <p:nvPr/>
        </p:nvSpPr>
        <p:spPr bwMode="auto">
          <a:xfrm>
            <a:off x="0" y="-242888"/>
            <a:ext cx="9144000" cy="1368426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zh-CN" altLang="en-US" sz="4800" kern="10">
                <a:ln w="12700">
                  <a:solidFill>
                    <a:srgbClr val="000000"/>
                  </a:solidFill>
                  <a:miter lim="800000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华文琥珀"/>
              </a:rPr>
              <a:t>圆明园名字的由来</a:t>
            </a:r>
            <a:endParaRPr lang="zh-CN" altLang="en-US" sz="4800" kern="10">
              <a:ln w="12700">
                <a:solidFill>
                  <a:srgbClr val="000000"/>
                </a:solidFill>
                <a:miter lim="800000"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华文琥珀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0" build="p"/>
      <p:bldP spid="12800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2" descr="图片14"/>
          <p:cNvPicPr/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191608" y="1035050"/>
            <a:ext cx="2537304" cy="5974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7" name="Picture 3" descr="图片15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693986" y="1074737"/>
            <a:ext cx="3066563" cy="5809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8" name="Picture 5" descr="图片17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 rot="21600000">
            <a:off x="5138783" y="1217579"/>
            <a:ext cx="4011439" cy="55084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39750" y="333375"/>
            <a:ext cx="17287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题解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66738" y="1268413"/>
            <a:ext cx="72009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1" charset="-122"/>
              </a:rPr>
              <a:t>从标题中，你能获得哪些信息？</a:t>
            </a:r>
            <a:endParaRPr lang="zh-CN" altLang="en-US" sz="3600" b="1">
              <a:solidFill>
                <a:schemeClr val="tx1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00113" y="2349500"/>
            <a:ext cx="43195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2060"/>
                </a:solidFill>
                <a:latin typeface="Arial" panose="020B0604020202020204" pitchFamily="34" charset="0"/>
                <a:ea typeface="楷体_GB2312" pitchFamily="1" charset="-122"/>
              </a:rPr>
              <a:t>本文的体裁是书信</a:t>
            </a:r>
            <a:endParaRPr lang="zh-CN" altLang="en-US" sz="3600" b="1">
              <a:solidFill>
                <a:srgbClr val="002060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20750" y="3125788"/>
            <a:ext cx="72009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7030A0"/>
                </a:solidFill>
                <a:latin typeface="Arial" panose="020B0604020202020204" pitchFamily="34" charset="0"/>
                <a:ea typeface="楷体_GB2312" pitchFamily="1" charset="-122"/>
              </a:rPr>
              <a:t>沟通的双方是雨果和巴特勒上尉</a:t>
            </a:r>
            <a:endParaRPr lang="zh-CN" altLang="en-US" sz="3600" b="1">
              <a:solidFill>
                <a:srgbClr val="7030A0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82650" y="3933825"/>
            <a:ext cx="7793038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1" charset="-122"/>
              </a:rPr>
              <a:t>沟通的话题是对英法联军远征中国的看法。</a:t>
            </a:r>
            <a:endParaRPr lang="zh-CN" altLang="en-US" sz="3600" b="1">
              <a:solidFill>
                <a:schemeClr val="tx1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95763" y="5445125"/>
            <a:ext cx="377031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就</a:t>
            </a:r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……</a:t>
            </a: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致</a:t>
            </a:r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……</a:t>
            </a: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信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8313" y="5229225"/>
            <a:ext cx="2303462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  公开信</a:t>
            </a:r>
            <a:endParaRPr lang="en-US" altLang="zh-CN" sz="3600" b="1">
              <a:solidFill>
                <a:srgbClr val="FF0000"/>
              </a:solidFill>
              <a:latin typeface="Arial" panose="020B0604020202020204" pitchFamily="34" charset="0"/>
              <a:ea typeface="楷体_GB2312" pitchFamily="1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标题形式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9" name="下箭头 8"/>
          <p:cNvSpPr/>
          <p:nvPr/>
        </p:nvSpPr>
        <p:spPr bwMode="auto">
          <a:xfrm>
            <a:off x="4932363" y="4598988"/>
            <a:ext cx="719137" cy="116681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事件</a:t>
            </a:r>
            <a:endParaRPr lang="zh-CN" altLang="en-US" sz="28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下箭头 9"/>
          <p:cNvSpPr/>
          <p:nvPr/>
        </p:nvSpPr>
        <p:spPr bwMode="auto">
          <a:xfrm>
            <a:off x="6300788" y="4597400"/>
            <a:ext cx="647700" cy="111125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对象</a:t>
            </a:r>
            <a:endParaRPr lang="zh-CN" altLang="en-US" sz="28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1" name="下箭头 10"/>
          <p:cNvSpPr/>
          <p:nvPr/>
        </p:nvSpPr>
        <p:spPr bwMode="auto">
          <a:xfrm>
            <a:off x="7097713" y="4573588"/>
            <a:ext cx="682625" cy="112077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文种</a:t>
            </a:r>
            <a:endParaRPr lang="zh-CN" altLang="en-US" sz="28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395287" y="1030288"/>
            <a:ext cx="8424862" cy="4991099"/>
            <a:chOff x="249" y="785"/>
            <a:chExt cx="5307" cy="3144"/>
          </a:xfrm>
        </p:grpSpPr>
        <p:pic>
          <p:nvPicPr>
            <p:cNvPr id="2097154" name="Picture 3" descr="1"/>
            <p:cNvPicPr/>
            <p:nvPr/>
          </p:nvPicPr>
          <p:blipFill>
            <a:blip r:embed="rId1" cstate="print"/>
            <a:srcRect/>
            <a:stretch>
              <a:fillRect/>
            </a:stretch>
          </p:blipFill>
          <p:spPr>
            <a:xfrm flipH="1">
              <a:off x="3515" y="1570"/>
              <a:ext cx="1975" cy="235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0" name="组合 79"/>
            <p:cNvGrpSpPr/>
            <p:nvPr/>
          </p:nvGrpSpPr>
          <p:grpSpPr>
            <a:xfrm>
              <a:off x="249" y="785"/>
              <a:ext cx="5307" cy="2291"/>
              <a:chOff x="249" y="785"/>
              <a:chExt cx="5307" cy="2291"/>
            </a:xfrm>
          </p:grpSpPr>
          <p:sp>
            <p:nvSpPr>
              <p:cNvPr id="1048602" name="Rectangle 5"/>
              <p:cNvSpPr/>
              <p:nvPr/>
            </p:nvSpPr>
            <p:spPr>
              <a:xfrm>
                <a:off x="249" y="785"/>
                <a:ext cx="5307" cy="6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1440" tIns="45720" rIns="91440" bIns="45720" anchor="ctr">
                <a:spAutoFit/>
              </a:bodyPr>
              <a:lstStyle>
                <a:lvl1pPr marL="0" indent="0" algn="l" rtl="0" fontAlgn="base" latinLnBrk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sz="1800" b="0" i="0" u="none" baseline="0">
                    <a:solidFill>
                      <a:schemeClr val="dk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rtl="0" fontAlgn="base" latinLnBrk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sz="1800" b="0" i="0" u="none" baseline="0">
                    <a:solidFill>
                      <a:schemeClr val="dk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rtl="0" fontAlgn="base" latinLnBrk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sz="1800" b="0" i="0" u="none" baseline="0">
                    <a:solidFill>
                      <a:schemeClr val="dk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rtl="0" fontAlgn="base" latinLnBrk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sz="1800" b="0" i="0" u="none" baseline="0">
                    <a:solidFill>
                      <a:schemeClr val="dk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rtl="0" fontAlgn="base" latinLnBrk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sz="1800" b="0" i="0" u="none" baseline="0">
                    <a:solidFill>
                      <a:schemeClr val="dk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/>
                <a:r>
                  <a:rPr lang="en-US" altLang="zh-CN">
                    <a:latin typeface="楷体_GB2312" pitchFamily="1" charset="-122"/>
                  </a:rPr>
                  <a:t>    </a:t>
                </a:r>
                <a:r>
                  <a:rPr lang="zh-CN" altLang="en-US" sz="3200">
                    <a:latin typeface="楷体_GB2312" pitchFamily="1" charset="-122"/>
                    <a:ea typeface="宋体" panose="02010600030101010101" pitchFamily="2" charset="-122"/>
                  </a:rPr>
                  <a:t>维克多</a:t>
                </a:r>
                <a:r>
                  <a:rPr lang="en-US" altLang="zh-CN" sz="3200">
                    <a:latin typeface="Arial" panose="020B0604020202020204" pitchFamily="34" charset="0"/>
                  </a:rPr>
                  <a:t>·</a:t>
                </a:r>
                <a:r>
                  <a:rPr lang="zh-CN" altLang="en-US" sz="3200">
                    <a:latin typeface="楷体_GB2312" pitchFamily="1" charset="-122"/>
                    <a:ea typeface="宋体" panose="02010600030101010101" pitchFamily="2" charset="-122"/>
                  </a:rPr>
                  <a:t>雨果（</a:t>
                </a:r>
                <a:r>
                  <a:rPr lang="en-US" altLang="zh-CN" sz="3200">
                    <a:latin typeface="楷体_GB2312" pitchFamily="1" charset="-122"/>
                  </a:rPr>
                  <a:t>1802</a:t>
                </a:r>
                <a:r>
                  <a:rPr lang="zh-CN" altLang="en-US" sz="3200">
                    <a:latin typeface="楷体_GB2312" pitchFamily="1" charset="-122"/>
                    <a:ea typeface="宋体" panose="02010600030101010101" pitchFamily="2" charset="-122"/>
                  </a:rPr>
                  <a:t>～</a:t>
                </a:r>
                <a:r>
                  <a:rPr lang="en-US" altLang="zh-CN" sz="3200">
                    <a:latin typeface="楷体_GB2312" pitchFamily="1" charset="-122"/>
                  </a:rPr>
                  <a:t>1885</a:t>
                </a:r>
                <a:r>
                  <a:rPr lang="zh-CN" altLang="en-US" sz="3200">
                    <a:latin typeface="楷体_GB2312" pitchFamily="1" charset="-122"/>
                    <a:ea typeface="宋体" panose="02010600030101010101" pitchFamily="2" charset="-122"/>
                  </a:rPr>
                  <a:t>），法国作家。法国浪漫主义文学的重要代表。</a:t>
                </a:r>
                <a:endParaRPr lang="zh-CN" altLang="en-US" sz="3200">
                  <a:latin typeface="楷体_GB2312" pitchFamily="1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048603" name="Rectangle 6"/>
              <p:cNvSpPr/>
              <p:nvPr/>
            </p:nvSpPr>
            <p:spPr>
              <a:xfrm>
                <a:off x="295" y="1434"/>
                <a:ext cx="3084" cy="16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1440" tIns="45720" rIns="91440" bIns="45720" anchor="t">
                <a:spAutoFit/>
              </a:bodyPr>
              <a:lstStyle>
                <a:lvl1pPr marL="0" indent="0" algn="l" rtl="0" fontAlgn="base" latinLnBrk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sz="1800" b="0" i="0" u="none" baseline="0">
                    <a:solidFill>
                      <a:schemeClr val="dk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rtl="0" fontAlgn="base" latinLnBrk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sz="1800" b="0" i="0" u="none" baseline="0">
                    <a:solidFill>
                      <a:schemeClr val="dk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rtl="0" fontAlgn="base" latinLnBrk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sz="1800" b="0" i="0" u="none" baseline="0">
                    <a:solidFill>
                      <a:schemeClr val="dk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rtl="0" fontAlgn="base" latinLnBrk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sz="1800" b="0" i="0" u="none" baseline="0">
                    <a:solidFill>
                      <a:schemeClr val="dk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rtl="0" fontAlgn="base" latinLnBrk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sz="1800" b="0" i="0" u="none" baseline="0">
                    <a:solidFill>
                      <a:schemeClr val="dk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/>
                <a:r>
                  <a:rPr lang="en-US" altLang="zh-CN" sz="3200">
                    <a:latin typeface="楷体_GB2312" pitchFamily="1" charset="-122"/>
                  </a:rPr>
                  <a:t>1827</a:t>
                </a:r>
                <a:r>
                  <a:rPr lang="zh-CN" altLang="en-US" sz="3200">
                    <a:latin typeface="楷体_GB2312" pitchFamily="1" charset="-122"/>
                    <a:ea typeface="宋体" panose="02010600030101010101" pitchFamily="2" charset="-122"/>
                  </a:rPr>
                  <a:t>年发表剧本</a:t>
                </a:r>
                <a:r>
                  <a:rPr lang="en-US" altLang="zh-CN" sz="3200">
                    <a:latin typeface="楷体_GB2312" pitchFamily="1" charset="-122"/>
                  </a:rPr>
                  <a:t>《</a:t>
                </a:r>
                <a:r>
                  <a:rPr lang="zh-CN" altLang="en-US" sz="3200">
                    <a:latin typeface="楷体_GB2312" pitchFamily="1" charset="-122"/>
                    <a:ea typeface="宋体" panose="02010600030101010101" pitchFamily="2" charset="-122"/>
                  </a:rPr>
                  <a:t>克伦威尔</a:t>
                </a:r>
                <a:r>
                  <a:rPr lang="en-US" altLang="zh-CN" sz="3200">
                    <a:latin typeface="楷体_GB2312" pitchFamily="1" charset="-122"/>
                  </a:rPr>
                  <a:t>》</a:t>
                </a:r>
                <a:r>
                  <a:rPr lang="zh-CN" altLang="en-US" sz="3200">
                    <a:latin typeface="楷体_GB2312" pitchFamily="1" charset="-122"/>
                    <a:ea typeface="宋体" panose="02010600030101010101" pitchFamily="2" charset="-122"/>
                  </a:rPr>
                  <a:t>，剧本序言反对古典主义，成为浪漫主义的宣言。其代表作品有长篇小说</a:t>
                </a:r>
                <a:r>
                  <a:rPr lang="en-US" altLang="zh-CN" sz="3200">
                    <a:latin typeface="楷体_GB2312" pitchFamily="1" charset="-122"/>
                  </a:rPr>
                  <a:t>《</a:t>
                </a:r>
                <a:r>
                  <a:rPr lang="zh-CN" altLang="en-US" sz="3200">
                    <a:latin typeface="楷体_GB2312" pitchFamily="1" charset="-122"/>
                    <a:ea typeface="宋体" panose="02010600030101010101" pitchFamily="2" charset="-122"/>
                  </a:rPr>
                  <a:t>巴黎圣母院</a:t>
                </a:r>
                <a:r>
                  <a:rPr lang="en-US" altLang="zh-CN" sz="3200">
                    <a:latin typeface="楷体_GB2312" pitchFamily="1" charset="-122"/>
                  </a:rPr>
                  <a:t>》《</a:t>
                </a:r>
                <a:r>
                  <a:rPr lang="zh-CN" altLang="en-US" sz="3200">
                    <a:latin typeface="楷体_GB2312" pitchFamily="1" charset="-122"/>
                    <a:ea typeface="宋体" panose="02010600030101010101" pitchFamily="2" charset="-122"/>
                  </a:rPr>
                  <a:t>悲惨世界</a:t>
                </a:r>
                <a:r>
                  <a:rPr lang="en-US" altLang="zh-CN" sz="3200">
                    <a:latin typeface="楷体_GB2312" pitchFamily="1" charset="-122"/>
                  </a:rPr>
                  <a:t>》《</a:t>
                </a:r>
                <a:r>
                  <a:rPr lang="zh-CN" altLang="en-US" sz="3200">
                    <a:latin typeface="楷体_GB2312" pitchFamily="1" charset="-122"/>
                    <a:ea typeface="宋体" panose="02010600030101010101" pitchFamily="2" charset="-122"/>
                  </a:rPr>
                  <a:t>九三年</a:t>
                </a:r>
                <a:r>
                  <a:rPr lang="en-US" altLang="zh-CN" sz="3200">
                    <a:latin typeface="楷体_GB2312" pitchFamily="1" charset="-122"/>
                  </a:rPr>
                  <a:t>》</a:t>
                </a:r>
                <a:r>
                  <a:rPr lang="zh-CN" altLang="en-US" sz="3200">
                    <a:latin typeface="楷体_GB2312" pitchFamily="1" charset="-122"/>
                    <a:ea typeface="宋体" panose="02010600030101010101" pitchFamily="2" charset="-122"/>
                  </a:rPr>
                  <a:t>。</a:t>
                </a:r>
                <a:endParaRPr lang="zh-CN" altLang="en-US" sz="3200">
                  <a:latin typeface="楷体_GB2312" pitchFamily="1" charset="-122"/>
                  <a:ea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95288" y="1268413"/>
            <a:ext cx="7993062" cy="52625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英法联军之役，又称第二次鸦片战争，是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1856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～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1860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年英法联合发动的侵华战争。清咸丰六年（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1856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年）英国借口亚罗号事件，进犯广州，挑起这场战争。次年英法组成联军，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月攻陷广州。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1858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月英法舰队在俄美支持下攻陷大沽炮台，逼近天津。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月分别与俄、美、英、法四国代表签订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《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天津条约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》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月又在上海签订中英、中法、中美通商章程。沙俄趁机于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月间用武力迫签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《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中俄瑷珲条约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》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，割去中国黑龙江以北，外兴安岭以南大片领土。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1859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年英、法、美借口换约又派军舰北上，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月突攻大沽炮台。清军奋勇抗击，重创英法舰队。</a:t>
            </a:r>
            <a:endParaRPr lang="zh-CN" altLang="en-US" sz="28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536" y="260648"/>
            <a:ext cx="29674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写作背景</a:t>
            </a:r>
            <a:endParaRPr lang="zh-CN" alt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187308"/>
  <p:tag name="KSO_WM_TEMPLATE_THUMBS_INDEX" val="1、2、3、6、8、10、11、12、15"/>
</p:tagLst>
</file>

<file path=ppt/theme/theme1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EECE1"/>
      </a:dk2>
      <a:lt2>
        <a:srgbClr val="1F497D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EECE1"/>
      </a:dk2>
      <a:lt2>
        <a:srgbClr val="1F497D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主题​​">
  <a:themeElements>
    <a:clrScheme name="2019空白演示文档">
      <a:dk1>
        <a:srgbClr val="000000"/>
      </a:dk1>
      <a:lt1>
        <a:srgbClr val="FFFFFF"/>
      </a:lt1>
      <a:dk2>
        <a:srgbClr val="E6E4E4"/>
      </a:dk2>
      <a:lt2>
        <a:srgbClr val="FFFFFF"/>
      </a:lt2>
      <a:accent1>
        <a:srgbClr val="477DEA"/>
      </a:accent1>
      <a:accent2>
        <a:srgbClr val="9B9B9B"/>
      </a:accent2>
      <a:accent3>
        <a:srgbClr val="F3B745"/>
      </a:accent3>
      <a:accent4>
        <a:srgbClr val="477EE7"/>
      </a:accent4>
      <a:accent5>
        <a:srgbClr val="4BA151"/>
      </a:accent5>
      <a:accent6>
        <a:srgbClr val="E9403C"/>
      </a:accent6>
      <a:hlink>
        <a:srgbClr val="0563C1"/>
      </a:hlink>
      <a:folHlink>
        <a:srgbClr val="954D72"/>
      </a:folHlink>
    </a:clrScheme>
    <a:fontScheme name="2019空白演示文档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EECE1"/>
      </a:dk2>
      <a:lt2>
        <a:srgbClr val="1F497D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EECE1"/>
      </a:dk2>
      <a:lt2>
        <a:srgbClr val="1F497D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EECE1"/>
      </a:dk2>
      <a:lt2>
        <a:srgbClr val="1F497D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EECE1"/>
      </a:dk2>
      <a:lt2>
        <a:srgbClr val="1F497D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EECE1"/>
      </a:dk2>
      <a:lt2>
        <a:srgbClr val="1F497D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EECE1"/>
      </a:dk2>
      <a:lt2>
        <a:srgbClr val="1F497D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EECE1"/>
      </a:dk2>
      <a:lt2>
        <a:srgbClr val="1F497D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EECE1"/>
      </a:dk2>
      <a:lt2>
        <a:srgbClr val="1F497D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2449</Words>
  <Application>WPS 演示</Application>
  <PresentationFormat>全屏显示(4:3)</PresentationFormat>
  <Paragraphs>160</Paragraphs>
  <Slides>24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11</vt:i4>
      </vt:variant>
      <vt:variant>
        <vt:lpstr>幻灯片标题</vt:lpstr>
      </vt:variant>
      <vt:variant>
        <vt:i4>24</vt:i4>
      </vt:variant>
    </vt:vector>
  </HeadingPairs>
  <TitlesOfParts>
    <vt:vector size="53" baseType="lpstr">
      <vt:lpstr>Arial</vt:lpstr>
      <vt:lpstr>宋体</vt:lpstr>
      <vt:lpstr>Wingdings</vt:lpstr>
      <vt:lpstr>Calibri</vt:lpstr>
      <vt:lpstr>楷体_GB2312</vt:lpstr>
      <vt:lpstr>华文琥珀</vt:lpstr>
      <vt:lpstr>华文新魏</vt:lpstr>
      <vt:lpstr>Times New Roman</vt:lpstr>
      <vt:lpstr>新宋体</vt:lpstr>
      <vt:lpstr>Arial Unicode MS</vt:lpstr>
      <vt:lpstr>方正粗黑宋简体</vt:lpstr>
      <vt:lpstr>Comic Sans MS</vt:lpstr>
      <vt:lpstr>楷体</vt:lpstr>
      <vt:lpstr>黑体</vt:lpstr>
      <vt:lpstr>仿宋</vt:lpstr>
      <vt:lpstr>Arial Unicode MS</vt:lpstr>
      <vt:lpstr>Segoe Print</vt:lpstr>
      <vt:lpstr>微软雅黑</vt:lpstr>
      <vt:lpstr>Office 主题</vt:lpstr>
      <vt:lpstr>Office 主题</vt:lpstr>
      <vt:lpstr>Office 主题</vt:lpstr>
      <vt:lpstr>Office 主题</vt:lpstr>
      <vt:lpstr>Office 主题</vt:lpstr>
      <vt:lpstr>Office 主题</vt:lpstr>
      <vt:lpstr>Office 主题</vt:lpstr>
      <vt:lpstr>Office 主题</vt:lpstr>
      <vt:lpstr>Office 主题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1、法国作家雨果是怎样看待英法联军的这次侵略的?    </vt:lpstr>
      <vt:lpstr>2.作者在文章的开头并不是开门见山 地说明自己的态度，而是给人以悬念，说说这样写有什么好处?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OPPO A57</dc:creator>
  <cp:lastModifiedBy>健康</cp:lastModifiedBy>
  <cp:revision>5</cp:revision>
  <dcterms:created xsi:type="dcterms:W3CDTF">2015-06-23T13:23:00Z</dcterms:created>
  <dcterms:modified xsi:type="dcterms:W3CDTF">2020-09-05T13:17:12Z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2052-11.1.0.8389</vt:lpwstr>
  </property>
</Properties>
</file>