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385445" y="3275330"/>
            <a:ext cx="114649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经常念错的</a:t>
            </a:r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100 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字 正确读音， 单音字括号内为正确读音：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137795" y="165100"/>
            <a:ext cx="11915775" cy="55079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括号内为正确读音的同音字</a:t>
            </a:r>
            <a:endParaRPr lang="zh-CN" altLang="en-US" sz="3200" b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indent="0"/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恬</a:t>
            </a:r>
            <a:r>
              <a:rPr lang="en-US" altLang="zh-CN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tián</a:t>
            </a:r>
            <a:r>
              <a:rPr lang="en-US" altLang="zh-CN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甜</a:t>
            </a:r>
            <a:r>
              <a:rPr lang="en-US" altLang="zh-CN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静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jìnɡ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包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bāo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庇(bì)(毕)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酗(xù)(序)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酒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jiǔ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endParaRPr lang="en-US" altLang="zh-CN" sz="32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/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造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zào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诣(yì)(义)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揠(yà)(亚)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苗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miáo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粗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cū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犷(ɡuǎnɡ)(广) 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32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/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木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mù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屑(xiè)(谢)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绚(xuàn)(炫)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丽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lì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谄(chǎn)(产)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媚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mèi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32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/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棘(jí)(集)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手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shǒu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机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jī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械(xiè)(泻)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砧(zhēn)(真)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板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bǎn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endParaRPr lang="en-US" altLang="zh-CN" sz="32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/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谒(yè)(页)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见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jiàn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舐(shì)(是)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犊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dú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拯(zhěnɡ)(整)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救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jiù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32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/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箴(zhēn)(珍)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言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yán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翌(yì)(艺)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日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rì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哺(bǔ)(补)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育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yù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endParaRPr lang="en-US" altLang="zh-CN" sz="32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/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恪(kè)(客)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守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shǒu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赏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shǎnɡ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赐(cì)(次)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书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shū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笺(jiān)(肩)</a:t>
            </a:r>
            <a:endParaRPr lang="en-US" altLang="zh-CN" sz="32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/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贮(zhù)(注)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存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cún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修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xiū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葺(qì)(泣)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纨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wán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绔(kù)(裤) </a:t>
            </a:r>
            <a:endParaRPr lang="en-US" altLang="zh-CN" sz="32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/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阐(chǎn)(产)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述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(shù)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迁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(qiān)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徙(xǐ)(喜)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瑰(ɡuī)(归)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宝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(bǎo)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32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/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澎</a:t>
            </a:r>
            <a:r>
              <a:rPr lang="en-US" altLang="zh-CN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(pēnɡ)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湃(pài)(派)</a:t>
            </a:r>
            <a:endParaRPr lang="zh-CN" altLang="en-US" sz="3200" b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78740" y="182245"/>
            <a:ext cx="11935460" cy="55079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括号内为正确读音的同音字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l">
              <a:buNone/>
            </a:pP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同(tónɡ)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胞(bāo)(包)      簇(cù)(醋)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拥(yōnɡ)  麻(má)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痹(bì)(毕)  </a:t>
            </a:r>
            <a:endParaRPr lang="zh-CN" altLang="en-US" sz="32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algn="l">
              <a:buNone/>
            </a:pP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濒(bīn)(宾)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临(lín)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 玷(diàn)(电)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污(wū)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罹(lí)(梨)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难(nàn) </a:t>
            </a:r>
            <a:endParaRPr lang="zh-CN" altLang="en-US" sz="32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algn="l">
              <a:buNone/>
            </a:pP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嗾(sǒu)(叟)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使(shǐ)  鞭(biān)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笞(chī)(吃)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  饿(è)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殍(piǎo)(瞟)  </a:t>
            </a:r>
            <a:endParaRPr lang="zh-CN" altLang="en-US" sz="3200" b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algn="l">
              <a:buNone/>
            </a:pP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逮(dài)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捕(bǔ)(补) 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  粗(cū)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糙(cāo)(操)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拂(fú)(服)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晓(xiǎo)   </a:t>
            </a:r>
            <a:endParaRPr lang="zh-CN" altLang="en-US" sz="32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algn="l">
              <a:buNone/>
            </a:pP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嗔(chēn)(抻(chēn))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怒(nù)   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炽(chì)(赤)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热(rè)  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歼(jiān)(肩)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灭(miè)  </a:t>
            </a:r>
            <a:endParaRPr lang="zh-CN" altLang="en-US" sz="32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algn="l">
              <a:buNone/>
            </a:pP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发(fā)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酵(jiào)(叫)  狙(jū)(拘)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击(jī)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憧(chōnɡ)(充)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憬(jǐnɡ)  </a:t>
            </a:r>
            <a:endParaRPr lang="zh-CN" altLang="en-US" sz="32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algn="l">
              <a:buNone/>
            </a:pP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糟(zāo)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粕(pò)(破)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 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掮(qián)(前)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客(kè)   干(ɡān)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涸(hé)(河) </a:t>
            </a:r>
            <a:endParaRPr lang="zh-CN" altLang="en-US" sz="32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algn="l">
              <a:buNone/>
            </a:pP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畸(jī)(基)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形(xínɡ) 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咆(páo)(袍)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哮(xiào)   手(shǒu)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帕(pà)(怕)  </a:t>
            </a:r>
            <a:endParaRPr lang="zh-CN" altLang="en-US" sz="3200" b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algn="l">
              <a:buNone/>
            </a:pP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翩(piān)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跹(xiān)(仙)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 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蓦(mò)(漠)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然(rán)  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 脍(kuài)(快)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炙(zhì) </a:t>
            </a:r>
            <a:endParaRPr lang="zh-CN" altLang="en-US" sz="32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algn="l">
              <a:buNone/>
            </a:pP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褴(lán)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褛(lǚ)(旅)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  抚(fǔ)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恤(xù)(序)</a:t>
            </a:r>
            <a:endParaRPr lang="zh-CN" altLang="en-US" sz="32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249555" y="156845"/>
            <a:ext cx="11736070" cy="55079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括号内为正确读音的同音字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l">
              <a:buNone/>
            </a:pP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愤(fèn)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懑(mèn)(闷)    龋(qǔ)(取)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齿(chǐ)   桎(zhì)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梏(ɡù)(固) </a:t>
            </a:r>
            <a:endParaRPr lang="zh-CN" altLang="en-US" sz="3200" b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algn="l">
              <a:buNone/>
            </a:pP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按(àn)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捺(nà)(纳) 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   回(huí)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溯(sù)(诉)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  鞭(biān)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挞(tà)(蹋)  </a:t>
            </a:r>
            <a:endParaRPr lang="zh-CN" altLang="en-US" sz="3200" b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algn="l">
              <a:buNone/>
            </a:pP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塑(sù)(诉)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料(liào)   狡(jiǎo)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黠(xiá)(匣)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 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瞠(chēnɡ)(撑)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目(mù)  </a:t>
            </a:r>
            <a:endParaRPr lang="zh-CN" altLang="en-US" sz="32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algn="l">
              <a:buNone/>
            </a:pP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媲(pì)(屁)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美(měi)  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讣(fù)(副)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告(ɡào) 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斡(wò)(沃)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旋(xuán)   </a:t>
            </a:r>
            <a:endParaRPr lang="zh-CN" altLang="en-US" sz="32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algn="l">
              <a:buNone/>
            </a:pP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联(lián)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袂(mèi)(妹)   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赈(zhèn)(镇)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济(jì)  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汲(</a:t>
            </a:r>
            <a:r>
              <a:rPr lang="zh-CN" altLang="en-US" sz="32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  <a:sym typeface="+mn-ea"/>
              </a:rPr>
              <a:t>jī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)(鸡)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取(qǔ) </a:t>
            </a:r>
            <a:endParaRPr lang="zh-CN" altLang="en-US" sz="32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algn="l">
              <a:buNone/>
            </a:pP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浸(jìn)(进)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透(tòu)   刚(ɡānɡ)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愎(bì)(闭) 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 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窠(kē)(科)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臼(jiù)  </a:t>
            </a:r>
            <a:endParaRPr lang="zh-CN" altLang="en-US" sz="32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algn="l">
              <a:buNone/>
            </a:pP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 潸(shān)(山)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然(rán)  妊(rèn)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娠(shēn)(身) 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 阴(yīn)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霾(mái)(埋) </a:t>
            </a:r>
            <a:endParaRPr lang="zh-CN" altLang="en-US" sz="3200" b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algn="l">
              <a:buNone/>
            </a:pP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惴(zhuì)(坠)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惴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 栉(zhì)(至)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风(fēnɡ)  膏(ɡāo)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肓(huānɡ)(荒)   </a:t>
            </a:r>
            <a:endParaRPr lang="zh-CN" altLang="en-US" sz="3200" b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algn="l">
              <a:buNone/>
            </a:pP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百(bǎi)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舸(ɡě)(上声)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   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淙(cónɡ)(丛)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淙(cónɡ)  针(zhēn)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砭(biān)(匾)  </a:t>
            </a: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 </a:t>
            </a:r>
            <a:endParaRPr lang="zh-CN" altLang="en-US" sz="32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algn="l">
              <a:buNone/>
            </a:pPr>
            <a:r>
              <a:rPr lang="zh-CN" altLang="en-US" sz="32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咳(ké)</a:t>
            </a:r>
            <a:r>
              <a:rPr lang="zh-CN" altLang="en-US" sz="32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嗽(sòu)(去声) </a:t>
            </a:r>
            <a:endParaRPr lang="zh-CN" altLang="en-US" sz="32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156845" y="165735"/>
            <a:ext cx="11878310" cy="45231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括号内为正确读音的同音字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/>
            <a:r>
              <a:rPr lang="zh-CN" altLang="en-US" sz="32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莅(lì)(粒)</a:t>
            </a:r>
            <a:r>
              <a:rPr lang="zh-CN" altLang="en-US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临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lín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   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取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qǔ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缔(dì)(第)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证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zhènɡ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券(quàn)(劝)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3200" b="1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/>
            <a:r>
              <a:rPr lang="zh-CN" altLang="en-US" sz="32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喟(kuì)(溃)</a:t>
            </a:r>
            <a:r>
              <a:rPr lang="zh-CN" altLang="en-US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然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rán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32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  嫩(nèn)(去声)</a:t>
            </a:r>
            <a:r>
              <a:rPr lang="zh-CN" altLang="en-US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叶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yè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混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hùn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淆(xiáo)(阳平)</a:t>
            </a:r>
            <a:endParaRPr lang="zh-CN" altLang="en-US" sz="32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indent="0"/>
            <a:r>
              <a:rPr lang="zh-CN" altLang="en-US" sz="32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谬(miù)(去声)</a:t>
            </a:r>
            <a:r>
              <a:rPr lang="zh-CN" altLang="en-US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论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lùn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32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湍(tuān)(阴平)</a:t>
            </a:r>
            <a:r>
              <a:rPr lang="zh-CN" altLang="en-US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急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jí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3200" b="1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/>
            <a:r>
              <a:rPr lang="zh-CN" altLang="en-US" sz="32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冗(rǒnɡ)(上声)</a:t>
            </a:r>
            <a:r>
              <a:rPr lang="zh-CN" altLang="en-US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长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chǎnɡ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吸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xī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吮(shǔn)(上声) </a:t>
            </a:r>
            <a:endParaRPr lang="en-US" altLang="zh-CN" sz="3200" b="1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/>
            <a:r>
              <a:rPr lang="zh-CN" altLang="en-US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高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ɡāo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耸(sǒnɡ)(上声)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怂(sǒnɡ)(上声)</a:t>
            </a:r>
            <a:r>
              <a:rPr lang="zh-CN" altLang="en-US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恿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yǒnɡ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3200" b="1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/>
            <a:r>
              <a:rPr lang="zh-CN" altLang="en-US" sz="32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怙(hù)(户)</a:t>
            </a:r>
            <a:r>
              <a:rPr lang="zh-CN" altLang="en-US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恶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è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不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bù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悛(quān)(阴平)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酝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yùn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酿(niànɡ)(去声)</a:t>
            </a:r>
            <a:endParaRPr lang="zh-CN" altLang="en-US" sz="32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 indent="0"/>
            <a:r>
              <a:rPr lang="zh-CN" altLang="en-US" sz="32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 铿(kēnɡ)(坑)锵(qiānɡ)(枪) 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32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悚(sǒnɡ)(上声)</a:t>
            </a:r>
            <a:r>
              <a:rPr lang="zh-CN" altLang="en-US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然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rán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3200" b="1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/>
            <a:r>
              <a:rPr lang="zh-CN" altLang="en-US" sz="32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唾(tuò)(去声)</a:t>
            </a:r>
            <a:r>
              <a:rPr lang="zh-CN" altLang="en-US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弃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qì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</a:t>
            </a:r>
            <a:endParaRPr lang="en-US" altLang="zh-CN" sz="3200" b="1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177800" y="111760"/>
            <a:ext cx="11906885" cy="62941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90000"/>
              </a:lnSpc>
            </a:pP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容易读白字的词和成语的正确读音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括号内为同音字）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90000"/>
              </a:lnSpc>
            </a:pP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恫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dònɡ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吓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hè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贺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  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要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yāo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挟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xié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邪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  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呜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wū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咽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yè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业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   </a:t>
            </a:r>
            <a:endParaRPr lang="en-US" altLang="zh-CN" sz="3200" b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90000"/>
              </a:lnSpc>
            </a:pP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拓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tà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榻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片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piàn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禅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shàn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善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让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rànɡ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呆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ái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癌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ái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板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bǎn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endParaRPr lang="en-US" altLang="zh-CN" sz="3200" b="0">
              <a:solidFill>
                <a:srgbClr val="FF0000"/>
              </a:solidFill>
              <a:latin typeface="Calibri" panose="020F0502020204030204" charset="0"/>
              <a:cs typeface="Calibri" panose="020F0502020204030204" charset="0"/>
            </a:endParaRPr>
          </a:p>
          <a:p>
            <a:pPr indent="0">
              <a:lnSpc>
                <a:spcPct val="90000"/>
              </a:lnSpc>
            </a:pP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凹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āo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阴平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陷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xiàn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叨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tāo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涛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扰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rǎo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3200" b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90000"/>
              </a:lnSpc>
            </a:pP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提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dī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低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防 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fánɡ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堆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duī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阴平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积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jī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咯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kǎ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卡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血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xuè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endParaRPr lang="en-US" altLang="zh-CN" sz="3200" b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90000"/>
              </a:lnSpc>
            </a:pP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龟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jūn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君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裂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liè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屏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bǐnɡ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(丙)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息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xī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3200" b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90000"/>
              </a:lnSpc>
            </a:pP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侧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zhāi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(摘)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歪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wāi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亲</a:t>
            </a:r>
            <a:r>
              <a:rPr lang="en-US" altLang="zh-CN" sz="320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(</a:t>
            </a:r>
            <a:r>
              <a:rPr lang="en-US" altLang="zh-CN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qìnɡ</a:t>
            </a:r>
            <a:r>
              <a:rPr lang="en-US" altLang="zh-CN" sz="320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庆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家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jiā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     </a:t>
            </a:r>
            <a:endParaRPr lang="en-US" altLang="zh-CN" sz="3200" b="0">
              <a:solidFill>
                <a:srgbClr val="FF0000"/>
              </a:solidFill>
              <a:latin typeface="Calibri" panose="020F0502020204030204" charset="0"/>
              <a:cs typeface="Calibri" panose="020F0502020204030204" charset="0"/>
            </a:endParaRPr>
          </a:p>
          <a:p>
            <a:pPr indent="0">
              <a:lnSpc>
                <a:spcPct val="90000"/>
              </a:lnSpc>
            </a:pP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参(cēn)(阴平)差(cī)(阴平)不(bù)齐(qí)    </a:t>
            </a:r>
            <a:endParaRPr lang="en-US" altLang="zh-CN" sz="3200" b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90000"/>
              </a:lnSpc>
            </a:pP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数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shuò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朔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见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(jiàn)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不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(bù)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鲜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(xiǎn)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自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(zì)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怨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(yuàn)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自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(zì)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艾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yì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义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3200" b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90000"/>
              </a:lnSpc>
            </a:pP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否</a:t>
            </a:r>
            <a:r>
              <a:rPr lang="en-US" altLang="zh-CN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(pǐ)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匹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)极(jí)泰(tài)来(lái)  </a:t>
            </a:r>
            <a:endParaRPr lang="en-US" altLang="zh-CN" sz="3200" b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90000"/>
              </a:lnSpc>
            </a:pP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审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shěn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时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shí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度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duó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夺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势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shì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endParaRPr lang="en-US" altLang="zh-CN" sz="3200" b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90000"/>
              </a:lnSpc>
            </a:pP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心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xīn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宽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kuān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体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tǐ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胖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pán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盘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  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一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yì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曝(</a:t>
            </a:r>
            <a:r>
              <a:rPr lang="en-US" altLang="zh-CN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pū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铺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十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shí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寒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hán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endParaRPr lang="en-US" altLang="zh-CN" sz="3200" b="0">
              <a:solidFill>
                <a:srgbClr val="FF0000"/>
              </a:solidFill>
              <a:latin typeface="Calibri" panose="020F0502020204030204" charset="0"/>
              <a:cs typeface="Calibri" panose="020F0502020204030204" charset="0"/>
            </a:endParaRPr>
          </a:p>
          <a:p>
            <a:pPr indent="0">
              <a:lnSpc>
                <a:spcPct val="90000"/>
              </a:lnSpc>
            </a:pP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一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yì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叶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yè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扁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piān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篇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舟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zhōu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大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dà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腹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fù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便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pián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便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pián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endParaRPr lang="en-US" altLang="zh-CN" sz="3200" b="0">
              <a:solidFill>
                <a:srgbClr val="FF0000"/>
              </a:solidFill>
              <a:latin typeface="Calibri" panose="020F0502020204030204" charset="0"/>
              <a:cs typeface="Calibri" panose="020F0502020204030204" charset="0"/>
            </a:endParaRPr>
          </a:p>
          <a:p>
            <a:pPr indent="0">
              <a:lnSpc>
                <a:spcPct val="90000"/>
              </a:lnSpc>
            </a:pP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瓜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ɡuā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熟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shú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蒂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dì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落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(</a:t>
            </a:r>
            <a:r>
              <a:rPr lang="en-US" altLang="zh-CN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luò</a:t>
            </a:r>
            <a:r>
              <a:rPr lang="en-US" altLang="zh-CN" sz="3200" b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)</a:t>
            </a:r>
            <a:r>
              <a:rPr lang="zh-CN" altLang="en-US" sz="3200" b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3200" b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0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0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2452</Words>
  <Application>WPS 演示</Application>
  <PresentationFormat>宽屏</PresentationFormat>
  <Paragraphs>63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Calibri</vt:lpstr>
      <vt:lpstr>微软雅黑</vt:lpstr>
      <vt:lpstr>Arial Unicode MS</vt:lpstr>
      <vt:lpstr>Calibri Light</vt:lpstr>
      <vt:lpstr>Courier New</vt:lpstr>
      <vt:lpstr>Arial Rounded MT Bold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pengzhaoliang</dc:creator>
  <cp:lastModifiedBy>Administrator</cp:lastModifiedBy>
  <cp:revision>13</cp:revision>
  <dcterms:created xsi:type="dcterms:W3CDTF">2018-05-16T23:36:00Z</dcterms:created>
  <dcterms:modified xsi:type="dcterms:W3CDTF">2012-01-03T05:18:28Z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