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4">
  <p:sldMasterIdLst>
    <p:sldMasterId id="2147483648" r:id="rId1"/>
  </p:sldMasterIdLst>
  <p:notesMasterIdLst>
    <p:notesMasterId r:id="rId14"/>
  </p:notesMasterIdLst>
  <p:sldIdLst>
    <p:sldId id="265" r:id="rId2"/>
    <p:sldId id="266" r:id="rId3"/>
    <p:sldId id="267" r:id="rId4"/>
    <p:sldId id="268" r:id="rId5"/>
    <p:sldId id="269" r:id="rId6"/>
    <p:sldId id="286" r:id="rId7"/>
    <p:sldId id="271" r:id="rId8"/>
    <p:sldId id="301" r:id="rId9"/>
    <p:sldId id="282" r:id="rId10"/>
    <p:sldId id="283" r:id="rId11"/>
    <p:sldId id="284" r:id="rId12"/>
    <p:sldId id="285" r:id="rId13"/>
  </p:sldIdLst>
  <p:sldSz cx="12190413" cy="6859588"/>
  <p:notesSz cx="6858000" cy="9144000"/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660"/>
  </p:normalViewPr>
  <p:slideViewPr>
    <p:cSldViewPr>
      <p:cViewPr>
        <p:scale>
          <a:sx n="100" d="100"/>
          <a:sy n="100" d="100"/>
        </p:scale>
        <p:origin x="-804" y="-1014"/>
      </p:cViewPr>
      <p:guideLst>
        <p:guide orient="horz" pos="217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69A88-E6AB-45F8-8B4C-545966E175DC}" type="datetimeFigureOut">
              <a:rPr lang="zh-CN" altLang="en-US" smtClean="0"/>
              <a:pPr/>
              <a:t>2020/9/7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20264-C3C8-41EB-8D25-D65A4BFF93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ctr">
              <a:buNone/>
              <a:defRPr/>
            </a:lvl1pPr>
            <a:lvl2pPr marL="544195" indent="0" algn="ctr">
              <a:buNone/>
              <a:defRPr/>
            </a:lvl2pPr>
            <a:lvl3pPr marL="1088390" indent="0" algn="ctr">
              <a:buNone/>
              <a:defRPr/>
            </a:lvl3pPr>
            <a:lvl4pPr marL="1632585" indent="0" algn="ctr">
              <a:buNone/>
              <a:defRPr/>
            </a:lvl4pPr>
            <a:lvl5pPr marL="2176780" indent="0" algn="ctr">
              <a:buNone/>
              <a:defRPr/>
            </a:lvl5pPr>
            <a:lvl6pPr marL="2720975" indent="0" algn="ctr">
              <a:buNone/>
              <a:defRPr/>
            </a:lvl6pPr>
            <a:lvl7pPr marL="3265805" indent="0" algn="ctr">
              <a:buNone/>
              <a:defRPr/>
            </a:lvl7pPr>
            <a:lvl8pPr marL="3810000" indent="0" algn="ctr">
              <a:buNone/>
              <a:defRPr/>
            </a:lvl8pPr>
            <a:lvl9pPr marL="4354195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5CB94-E89C-4F11-87E1-1D07E47ED8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12E64-64EF-4CFA-90BB-3521EDA4D7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D964B-F67E-41E8-B840-275E2331528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7E2FB-5CD0-46D0-A220-082A8A2328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  <a:prstGeom prst="rect">
            <a:avLst/>
          </a:prstGeom>
        </p:spPr>
        <p:txBody>
          <a:bodyPr lIns="108850" tIns="54425" rIns="108850" bIns="54425"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  <a:prstGeom prst="rect">
            <a:avLst/>
          </a:prstGeom>
        </p:spPr>
        <p:txBody>
          <a:bodyPr lIns="108850" tIns="54425" rIns="108850" bIns="54425" anchor="b"/>
          <a:lstStyle>
            <a:lvl1pPr marL="0" indent="0">
              <a:buNone/>
              <a:defRPr sz="2400"/>
            </a:lvl1pPr>
            <a:lvl2pPr marL="544195" indent="0">
              <a:buNone/>
              <a:defRPr sz="2100"/>
            </a:lvl2pPr>
            <a:lvl3pPr marL="1088390" indent="0">
              <a:buNone/>
              <a:defRPr sz="1900"/>
            </a:lvl3pPr>
            <a:lvl4pPr marL="1632585" indent="0">
              <a:buNone/>
              <a:defRPr sz="1700"/>
            </a:lvl4pPr>
            <a:lvl5pPr marL="2176780" indent="0">
              <a:buNone/>
              <a:defRPr sz="1700"/>
            </a:lvl5pPr>
            <a:lvl6pPr marL="2720975" indent="0">
              <a:buNone/>
              <a:defRPr sz="1700"/>
            </a:lvl6pPr>
            <a:lvl7pPr marL="3265805" indent="0">
              <a:buNone/>
              <a:defRPr sz="1700"/>
            </a:lvl7pPr>
            <a:lvl8pPr marL="3810000" indent="0">
              <a:buNone/>
              <a:defRPr sz="1700"/>
            </a:lvl8pPr>
            <a:lvl9pPr marL="4354195" indent="0">
              <a:buNone/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8A9F2-89DF-4420-80B8-61554A1AC3D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  <a:prstGeom prst="rect">
            <a:avLst/>
          </a:prstGeom>
        </p:spPr>
        <p:txBody>
          <a:bodyPr lIns="108850" tIns="54425" rIns="108850" bIns="54425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  <a:prstGeom prst="rect">
            <a:avLst/>
          </a:prstGeom>
        </p:spPr>
        <p:txBody>
          <a:bodyPr lIns="108850" tIns="54425" rIns="108850" bIns="54425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4F4A-E834-404C-9F1F-D148DFECEA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  <a:prstGeom prst="rect">
            <a:avLst/>
          </a:prstGeom>
        </p:spPr>
        <p:txBody>
          <a:bodyPr lIns="108850" tIns="54425" rIns="108850" bIns="54425"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  <a:prstGeom prst="rect">
            <a:avLst/>
          </a:prstGeom>
        </p:spPr>
        <p:txBody>
          <a:bodyPr lIns="108850" tIns="54425" rIns="108850" bIns="54425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  <a:prstGeom prst="rect">
            <a:avLst/>
          </a:prstGeom>
        </p:spPr>
        <p:txBody>
          <a:bodyPr lIns="108850" tIns="54425" rIns="108850" bIns="54425"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  <a:prstGeom prst="rect">
            <a:avLst/>
          </a:prstGeom>
        </p:spPr>
        <p:txBody>
          <a:bodyPr lIns="108850" tIns="54425" rIns="108850" bIns="54425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B1871-9676-4C63-B7FF-F6DD8EAF24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32E89-C3BE-40FD-9244-2D54ED3EA8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C4FD0-56CC-448D-A000-A6A756D209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  <a:prstGeom prst="rect">
            <a:avLst/>
          </a:prstGeom>
        </p:spPr>
        <p:txBody>
          <a:bodyPr lIns="108850" tIns="54425" rIns="108850" bIns="54425"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  <a:prstGeom prst="rect">
            <a:avLst/>
          </a:prstGeom>
        </p:spPr>
        <p:txBody>
          <a:bodyPr lIns="108850" tIns="54425" rIns="108850" bIns="54425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B95A8-E4EB-4500-ABE0-36A7920DC0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  <a:prstGeom prst="rect">
            <a:avLst/>
          </a:prstGeom>
        </p:spPr>
        <p:txBody>
          <a:bodyPr lIns="108850" tIns="54425" rIns="108850" bIns="54425"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6780" indent="0">
              <a:buNone/>
              <a:defRPr sz="2400"/>
            </a:lvl5pPr>
            <a:lvl6pPr marL="2720975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81EA1-B3E2-41F1-A72E-CADD4AC1C8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MUBAN4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95"/>
            <a:ext cx="12190413" cy="680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521" y="6246671"/>
            <a:ext cx="2844430" cy="476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8850" tIns="54425" rIns="108850" bIns="54425" numCol="1" anchor="t" anchorCtr="0" compatLnSpc="1"/>
          <a:lstStyle>
            <a:lvl1pPr>
              <a:defRPr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058" y="6246671"/>
            <a:ext cx="3860297" cy="476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8850" tIns="54425" rIns="108850" bIns="54425" numCol="1" anchor="t" anchorCtr="0" compatLnSpc="1"/>
          <a:lstStyle>
            <a:lvl1pPr>
              <a:defRPr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463" y="6246671"/>
            <a:ext cx="2844430" cy="476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8850" tIns="54425" rIns="108850" bIns="54425" numCol="1" anchor="t" anchorCtr="0" compatLnSpc="1"/>
          <a:lstStyle>
            <a:lvl1pPr>
              <a:defRPr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00C186B2-583B-463B-9939-6B298AEDB511}" type="slidenum">
              <a:rPr lang="en-US" sz="1800">
                <a:solidFill>
                  <a:srgbClr val="000000"/>
                </a:solidFill>
                <a:latin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‹#›</a:t>
            </a:fld>
            <a:endParaRPr 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544195"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088390"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632585"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176780" algn="ctr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08305" indent="-40830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300">
          <a:solidFill>
            <a:schemeClr val="tx1"/>
          </a:solidFill>
          <a:latin typeface="+mn-lt"/>
          <a:ea typeface="+mn-ea"/>
        </a:defRPr>
      </a:lvl2pPr>
      <a:lvl3pPr marL="1360805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>
          <a:solidFill>
            <a:schemeClr val="tx1"/>
          </a:solidFill>
          <a:latin typeface="+mn-lt"/>
          <a:ea typeface="+mn-ea"/>
        </a:defRPr>
      </a:lvl3pPr>
      <a:lvl4pPr marL="1905000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449195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993390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3537585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4081780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4625975" indent="-27241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4079245" y="447917"/>
            <a:ext cx="4799908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latin typeface="方正姚体" panose="02010601030101010101" charset="-122"/>
                <a:ea typeface="方正姚体" panose="02010601030101010101" charset="-122"/>
              </a:rPr>
              <a:t>统编教材六年级上册第八单元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350791" y="2420670"/>
            <a:ext cx="7295588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 smtClean="0">
                <a:latin typeface="+mj-ea"/>
                <a:ea typeface="+mj-ea"/>
                <a:cs typeface="Times New Roman" panose="02020603050405020304" pitchFamily="18" charset="0"/>
              </a:rPr>
              <a:t>27</a:t>
            </a:r>
            <a:r>
              <a:rPr lang="zh-CN" altLang="en-US" sz="9600" b="1" baseline="30000" dirty="0" smtClean="0">
                <a:latin typeface="+mj-ea"/>
                <a:ea typeface="+mj-ea"/>
                <a:cs typeface="Times New Roman" panose="02020603050405020304" pitchFamily="18" charset="0"/>
              </a:rPr>
              <a:t>*</a:t>
            </a:r>
            <a:r>
              <a:rPr lang="en-US" altLang="zh-CN" sz="9600" b="1" dirty="0" smtClean="0"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r>
              <a:rPr lang="zh-CN" altLang="en-US" sz="9600" b="1" dirty="0">
                <a:latin typeface="+mj-ea"/>
                <a:ea typeface="+mj-ea"/>
                <a:cs typeface="Times New Roman" panose="02020603050405020304" pitchFamily="18" charset="0"/>
              </a:rPr>
              <a:t>有的人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478" y="643712"/>
            <a:ext cx="2472693" cy="28232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982638" y="909514"/>
          <a:ext cx="10441160" cy="4968552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309453"/>
                <a:gridCol w="1746194"/>
                <a:gridCol w="4510716"/>
                <a:gridCol w="264507"/>
                <a:gridCol w="2610290"/>
              </a:tblGrid>
              <a:tr h="7425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800" b="1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800" b="1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《</a:t>
                      </a:r>
                      <a:r>
                        <a:rPr lang="zh-CN" altLang="en-US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有的人</a:t>
                      </a:r>
                      <a:r>
                        <a:rPr lang="en-US" altLang="zh-CN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》</a:t>
                      </a:r>
                      <a:endParaRPr lang="zh-CN" sz="2800" b="1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《</a:t>
                      </a:r>
                      <a:r>
                        <a:rPr lang="zh-CN" altLang="en-US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某人</a:t>
                      </a:r>
                      <a:r>
                        <a:rPr lang="en-US" altLang="zh-CN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》</a:t>
                      </a:r>
                      <a:endParaRPr lang="zh-CN" sz="2800" b="1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59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相同点</a:t>
                      </a:r>
                      <a:endParaRPr lang="zh-CN" sz="2800" b="1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手法</a:t>
                      </a:r>
                      <a:endParaRPr lang="zh-CN" sz="28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/>
                </a:tc>
              </a:tr>
              <a:tr h="74259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内容</a:t>
                      </a:r>
                      <a:endParaRPr lang="zh-CN" sz="28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/>
                </a:tc>
              </a:tr>
              <a:tr h="122861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800" b="1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不同点</a:t>
                      </a:r>
                      <a:endParaRPr lang="zh-CN" sz="2800" b="1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内容</a:t>
                      </a:r>
                      <a:endParaRPr lang="zh-CN" sz="28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叙述语言</a:t>
                      </a:r>
                      <a:endParaRPr lang="zh-CN" sz="28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93820" y="1717897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都运用了对比刻画人物形象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11030" y="2423423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都是歌颂革命战士为人民无私奉献的精神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22998" y="3165569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不仅歌颂可贵精神，而且还批判统治者与压迫者骑在人民头上的可憎行为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87494" y="321377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kern="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只歌颂为人民奉献的无私精神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0990" y="458192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第三人称客观对比两类人群的差异，凸显革命战士不朽的精神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2678" y="26144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95078" y="41384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15486" y="4509914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第二人称描述革命战士的形象，直抒胸臆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084262"/>
            <a:ext cx="10496550" cy="523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1758137" y="1938719"/>
            <a:ext cx="9089597" cy="3302151"/>
          </a:xfrm>
          <a:prstGeom prst="roundRect">
            <a:avLst/>
          </a:prstGeom>
          <a:solidFill>
            <a:sysClr val="window" lastClr="FFFFFF">
              <a:alpha val="95000"/>
            </a:sys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r>
              <a:rPr kumimoji="1" lang="zh-CN" altLang="en-US" sz="43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对比写作手法能够突出</a:t>
            </a:r>
            <a:r>
              <a:rPr kumimoji="1" lang="zh-CN" altLang="en-US" sz="43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好与坏、善于恶、美与丑的</a:t>
            </a:r>
            <a:r>
              <a:rPr kumimoji="1" lang="zh-CN" altLang="en-US" sz="43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对立，给人极鲜明的形象和极强烈的感受，突出</a:t>
            </a:r>
            <a:r>
              <a:rPr kumimoji="1" lang="zh-CN" altLang="en-US" sz="43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所要表达的情感。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5"/>
          <p:cNvSpPr>
            <a:spLocks noChangeArrowheads="1"/>
          </p:cNvSpPr>
          <p:nvPr/>
        </p:nvSpPr>
        <p:spPr bwMode="auto">
          <a:xfrm>
            <a:off x="1774726" y="839328"/>
            <a:ext cx="6616171" cy="3376284"/>
          </a:xfrm>
          <a:prstGeom prst="wedgeRoundRectCallout">
            <a:avLst>
              <a:gd name="adj1" fmla="val 52573"/>
              <a:gd name="adj2" fmla="val 64200"/>
              <a:gd name="adj3" fmla="val 16667"/>
            </a:avLst>
          </a:prstGeom>
          <a:solidFill>
            <a:schemeClr val="bg1">
              <a:alpha val="39999"/>
            </a:schemeClr>
          </a:solidFill>
          <a:ln w="25400">
            <a:solidFill>
              <a:srgbClr val="92D050"/>
            </a:solidFill>
            <a:miter lim="800000"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897191" y="1011431"/>
            <a:ext cx="637124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拓展阅读：</a:t>
            </a:r>
            <a:endParaRPr lang="en-US" altLang="zh-CN" sz="28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eaLnBrk="1" hangingPunct="1"/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鲁迅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野草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》《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朝花夕拾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》《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呐喊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》《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彷徨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》……</a:t>
            </a:r>
          </a:p>
          <a:p>
            <a:pPr eaLnBrk="1" hangingPunct="1"/>
            <a:r>
              <a:rPr 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萧红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回忆鲁迅先生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</a:t>
            </a:r>
            <a:endParaRPr lang="en-US" altLang="zh-CN" sz="28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eaLnBrk="1" hangingPunct="1"/>
            <a:r>
              <a:rPr 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巴金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永远不能忘记的事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</a:t>
            </a:r>
            <a:endParaRPr lang="en-US" altLang="zh-CN" sz="28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eaLnBrk="1" hangingPunct="1"/>
            <a:r>
              <a:rPr 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阿</a:t>
            </a:r>
            <a:r>
              <a:rPr 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累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一面</a:t>
            </a:r>
            <a:r>
              <a:rPr lang="zh-CN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</a:t>
            </a:r>
            <a:endParaRPr lang="en-US" altLang="zh-CN" sz="28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……</a:t>
            </a:r>
            <a:endParaRPr lang="zh-CN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536" y="3286918"/>
            <a:ext cx="2803221" cy="2864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>
            <a:spLocks noChangeArrowheads="1"/>
          </p:cNvSpPr>
          <p:nvPr/>
        </p:nvSpPr>
        <p:spPr bwMode="auto">
          <a:xfrm>
            <a:off x="525145" y="445135"/>
            <a:ext cx="8153400" cy="5558790"/>
          </a:xfrm>
          <a:prstGeom prst="roundRect">
            <a:avLst>
              <a:gd name="adj" fmla="val 16667"/>
            </a:avLst>
          </a:prstGeom>
          <a:solidFill>
            <a:srgbClr val="FFFFFF">
              <a:alpha val="94116"/>
            </a:srgbClr>
          </a:solidFill>
          <a:ln w="12700">
            <a:solidFill>
              <a:srgbClr val="548135"/>
            </a:solidFill>
            <a:round/>
          </a:ln>
        </p:spPr>
        <p:txBody>
          <a:bodyPr lIns="121917" tIns="60958" rIns="121917" bIns="60958"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等线" pitchFamily="2" charset="-122"/>
              <a:ea typeface="等线" pitchFamily="2" charset="-122"/>
              <a:sym typeface="等线" pitchFamily="2" charset="-122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25145" y="665480"/>
            <a:ext cx="7995920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sym typeface="楷体" panose="02010609060101010101" pitchFamily="49" charset="-122"/>
              </a:rPr>
              <a:t>“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鲁迅是中国文化革命的主将，他不但是伟大的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文学家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，而且是伟大的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思想家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和伟大的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革命家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。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sym typeface="楷体" panose="02010609060101010101" pitchFamily="49" charset="-122"/>
              </a:rPr>
              <a:t>……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鲁迅是在文化战线上代表全民族的大多数向着敌人冲锋陷阵的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最正确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，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最勇敢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，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最坚强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，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最忠实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，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最热忱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的空前的民族英雄。鲁迅的方向就是中华民族新文化的方向。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sym typeface="楷体" panose="02010609060101010101" pitchFamily="49" charset="-122"/>
              </a:rPr>
              <a:t>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sym typeface="楷体" panose="02010609060101010101" pitchFamily="49" charset="-122"/>
              </a:rPr>
              <a:t>                                   ——</a:t>
            </a:r>
            <a:r>
              <a:rPr kumimoji="0" lang="zh-CN" alt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sym typeface="楷体" panose="02010609060101010101" pitchFamily="49" charset="-122"/>
              </a:rPr>
              <a:t>毛泽东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191" b="4483"/>
          <a:stretch>
            <a:fillRect/>
          </a:stretch>
        </p:blipFill>
        <p:spPr bwMode="auto">
          <a:xfrm>
            <a:off x="8932789" y="2772299"/>
            <a:ext cx="2948895" cy="3086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>
            <a:spLocks noChangeArrowheads="1"/>
          </p:cNvSpPr>
          <p:nvPr/>
        </p:nvSpPr>
        <p:spPr bwMode="auto">
          <a:xfrm>
            <a:off x="1009650" y="723900"/>
            <a:ext cx="7574280" cy="5261610"/>
          </a:xfrm>
          <a:prstGeom prst="roundRect">
            <a:avLst>
              <a:gd name="adj" fmla="val 16667"/>
            </a:avLst>
          </a:prstGeom>
          <a:solidFill>
            <a:srgbClr val="FFFFFF">
              <a:alpha val="94116"/>
            </a:srgbClr>
          </a:solidFill>
          <a:ln w="12700">
            <a:solidFill>
              <a:srgbClr val="548135"/>
            </a:solidFill>
            <a:round/>
          </a:ln>
        </p:spPr>
        <p:txBody>
          <a:bodyPr lIns="121917" tIns="60958" rIns="121917" bIns="60958"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等线" pitchFamily="2" charset="-122"/>
              <a:ea typeface="等线" pitchFamily="2" charset="-122"/>
              <a:sym typeface="等线" pitchFamily="2" charset="-122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295128" y="941146"/>
            <a:ext cx="708991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补充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诗歌创作背景：</a:t>
            </a:r>
            <a:r>
              <a:rPr lang="zh-CN" altLang="en-US" sz="32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这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首诗写于1949年11月1日。1949年10月19日是鲁迅先生逝世13周年纪念日，胜利了的人民在全国各地第一次公开地隆重纪念伟大的文学家、思想家和革命家鲁迅先生。臧克家亲身参加了首都的纪念活动.并去瞻仰了鲁迅故居，诗人臧克家深情地写下了一首纪念鲁迅先生的诗歌，《有的人》</a:t>
            </a:r>
            <a:r>
              <a:rPr lang="zh-CN" altLang="en-US" sz="3200" dirty="0">
                <a:solidFill>
                  <a:srgbClr val="000000"/>
                </a:solidFill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纪念鲁迅有感。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164" y="1643844"/>
            <a:ext cx="2808639" cy="32068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32" y="929464"/>
            <a:ext cx="10496550" cy="523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1894819" y="1839087"/>
            <a:ext cx="8153493" cy="2859227"/>
          </a:xfrm>
          <a:prstGeom prst="roundRect">
            <a:avLst/>
          </a:prstGeom>
          <a:solidFill>
            <a:sysClr val="window" lastClr="FFFFFF">
              <a:alpha val="95000"/>
            </a:sys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朗读要求：</a:t>
            </a:r>
            <a:endParaRPr kumimoji="1" lang="en-US" altLang="zh-CN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自由</a:t>
            </a: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朗读诗歌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，从结构、表现手法和思想感情方面谈谈</a:t>
            </a: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你对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这首诗歌</a:t>
            </a:r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的整体感觉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12" y="1324015"/>
            <a:ext cx="4584899" cy="508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1293104" y="1871519"/>
            <a:ext cx="9732936" cy="2836872"/>
          </a:xfrm>
          <a:prstGeom prst="roundRect">
            <a:avLst/>
          </a:prstGeom>
          <a:solidFill>
            <a:schemeClr val="lt1">
              <a:alpha val="9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7"/>
          <p:cNvSpPr txBox="1"/>
          <p:nvPr/>
        </p:nvSpPr>
        <p:spPr>
          <a:xfrm>
            <a:off x="1633648" y="2026502"/>
            <a:ext cx="8880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想一想：</a:t>
            </a:r>
            <a:endParaRPr kumimoji="1"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文章主要可以分为哪几个部分？</a:t>
            </a:r>
            <a:endParaRPr kumimoji="1"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文章主要运用了哪些表现手法？</a:t>
            </a:r>
            <a:endParaRPr kumimoji="1"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文章表达了怎样的思想感情？</a:t>
            </a:r>
            <a:endParaRPr kumimoji="1"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32"/>
          <p:cNvSpPr>
            <a:spLocks noChangeArrowheads="1"/>
          </p:cNvSpPr>
          <p:nvPr/>
        </p:nvSpPr>
        <p:spPr bwMode="auto">
          <a:xfrm>
            <a:off x="190549" y="189433"/>
            <a:ext cx="6192689" cy="6612687"/>
          </a:xfrm>
          <a:prstGeom prst="roundRect">
            <a:avLst>
              <a:gd name="adj" fmla="val 16667"/>
            </a:avLst>
          </a:prstGeom>
          <a:solidFill>
            <a:srgbClr val="FFFFFF">
              <a:alpha val="87057"/>
            </a:srgbClr>
          </a:solidFill>
          <a:ln w="12700">
            <a:solidFill>
              <a:srgbClr val="548135"/>
            </a:solidFill>
            <a:miter lim="800000"/>
          </a:ln>
        </p:spPr>
        <p:txBody>
          <a:bodyPr anchor="ctr"/>
          <a:lstStyle/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有的人活着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已经死了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有的人死了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还活着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</a:p>
          <a:p>
            <a:pPr eaLnBrk="0" hangingPunct="0">
              <a:lnSpc>
                <a:spcPts val="1800"/>
              </a:lnSpc>
            </a:pPr>
            <a:endParaRPr lang="zh-CN" altLang="en-US" sz="14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人骑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在人民头上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:“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啊，我多伟大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!”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人俯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下身子给人民当牛马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800"/>
              </a:lnSpc>
            </a:pPr>
            <a:endParaRPr lang="zh-CN" altLang="en-US" sz="14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人把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名字刻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入石头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，想“不朽”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人情愿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作野草，等着地下的火烧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800"/>
              </a:lnSpc>
            </a:pP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人他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活着别人就不能活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人他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活着为了多数人更好地活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800"/>
              </a:lnSpc>
            </a:pP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骑在人民头上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把他摔垮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给人民作牛马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永远记住他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!</a:t>
            </a:r>
          </a:p>
          <a:p>
            <a:pPr eaLnBrk="0" hangingPunct="0">
              <a:lnSpc>
                <a:spcPts val="1800"/>
              </a:lnSpc>
            </a:pP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把名字刻入石头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的名字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比尸首烂得更早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只要春风吹到的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地方到处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是青青的野草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800"/>
              </a:lnSpc>
            </a:pP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他活着别人就不能活的人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他的下场可以看到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活着为了多数人更好地活的人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群众把他抬举得很高，很高。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6887294" y="333451"/>
            <a:ext cx="4464496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节）：提出了对生与死的不同的观点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6887294" y="1923756"/>
            <a:ext cx="4464496" cy="1794070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、第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、第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节）：赞颂鲁迅为人民鞠躬尽瘁的伟大精神。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6887294" y="3933850"/>
            <a:ext cx="4464496" cy="2592288"/>
          </a:xfrm>
          <a:prstGeom prst="round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、第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、第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节）：抒发了作者及人民永远怀念鲁迅的深厚感情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32"/>
          <p:cNvSpPr>
            <a:spLocks noChangeArrowheads="1"/>
          </p:cNvSpPr>
          <p:nvPr/>
        </p:nvSpPr>
        <p:spPr bwMode="auto">
          <a:xfrm>
            <a:off x="4295006" y="189434"/>
            <a:ext cx="6408712" cy="64807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rgbClr val="548135"/>
            </a:solidFill>
            <a:miter lim="800000"/>
          </a:ln>
        </p:spPr>
        <p:txBody>
          <a:bodyPr anchor="ctr"/>
          <a:lstStyle/>
          <a:p>
            <a:pPr eaLnBrk="0" hangingPunct="0">
              <a:lnSpc>
                <a:spcPts val="2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，他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已经死了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死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了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，他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还活着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zh-CN" altLang="en-US" sz="1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有的人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骑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在人民头上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:“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啊，我多伟大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!”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有的人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俯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下身子给人民当牛马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zh-CN" altLang="en-US" sz="1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把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名字刻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入石头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，想“不朽”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情愿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作野草，等着地下的火烧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活着别人就不能活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活着为了多数人更好地活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在人民头上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把他摔垮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给人民作牛马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永远记住他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!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把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名字刻入石头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的名字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比尸首烂得更早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只要春风吹到的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地方到处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是青青的野草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他活着别人就不能活的人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他的下场可以看到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活着为了多数人更好地活的人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群众把他抬举得很高，很高。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9" y="2266824"/>
            <a:ext cx="2565254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云形标注 5"/>
          <p:cNvSpPr/>
          <p:nvPr/>
        </p:nvSpPr>
        <p:spPr>
          <a:xfrm>
            <a:off x="589280" y="445135"/>
            <a:ext cx="3432175" cy="1614805"/>
          </a:xfrm>
          <a:prstGeom prst="cloudCallout">
            <a:avLst>
              <a:gd name="adj1" fmla="val -20379"/>
              <a:gd name="adj2" fmla="val 89992"/>
            </a:avLst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6620" y="826770"/>
            <a:ext cx="27158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你知道文章主要运用了哪些表现手法吗？</a:t>
            </a:r>
          </a:p>
        </p:txBody>
      </p:sp>
      <p:sp>
        <p:nvSpPr>
          <p:cNvPr id="10" name="云形标注 9"/>
          <p:cNvSpPr/>
          <p:nvPr/>
        </p:nvSpPr>
        <p:spPr>
          <a:xfrm>
            <a:off x="2278782" y="2277666"/>
            <a:ext cx="3432175" cy="1614805"/>
          </a:xfrm>
          <a:prstGeom prst="cloudCallout">
            <a:avLst>
              <a:gd name="adj1" fmla="val -48094"/>
              <a:gd name="adj2" fmla="val 76228"/>
            </a:avLst>
          </a:prstGeom>
          <a:solidFill>
            <a:schemeClr val="bg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10830" y="2853730"/>
            <a:ext cx="271589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它们有什么作用呢？</a:t>
            </a:r>
          </a:p>
        </p:txBody>
      </p:sp>
      <p:sp>
        <p:nvSpPr>
          <p:cNvPr id="12" name="流程图: 可选过程 11"/>
          <p:cNvSpPr/>
          <p:nvPr/>
        </p:nvSpPr>
        <p:spPr>
          <a:xfrm>
            <a:off x="893445" y="617220"/>
            <a:ext cx="2719070" cy="1186815"/>
          </a:xfrm>
          <a:prstGeom prst="flowChartAlternateProcess">
            <a:avLst/>
          </a:prstGeom>
          <a:solidFill>
            <a:schemeClr val="bg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21740" y="991870"/>
            <a:ext cx="2167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对比与反复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698126" y="1137430"/>
            <a:ext cx="4845223" cy="1944216"/>
          </a:xfrm>
          <a:prstGeom prst="roundRect">
            <a:avLst/>
          </a:prstGeom>
          <a:solidFill>
            <a:sysClr val="window" lastClr="FFFFFF">
              <a:alpha val="95000"/>
            </a:sys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kumimoji="1"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每一节作者</a:t>
            </a:r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都将两种不同</a:t>
            </a:r>
            <a:r>
              <a:rPr kumimoji="1"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的人进行对比，</a:t>
            </a:r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凸显两种不同</a:t>
            </a:r>
            <a:r>
              <a:rPr kumimoji="1"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的生活</a:t>
            </a:r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态度或者</a:t>
            </a:r>
            <a:r>
              <a:rPr kumimoji="1"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与</a:t>
            </a:r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人民</a:t>
            </a:r>
            <a:r>
              <a:rPr kumimoji="1"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群众</a:t>
            </a:r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的不同关系。这样</a:t>
            </a:r>
            <a:r>
              <a:rPr kumimoji="1"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对比强烈从而使</a:t>
            </a:r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主题更突出。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672028" y="3602145"/>
            <a:ext cx="4951413" cy="2002143"/>
          </a:xfrm>
          <a:prstGeom prst="roundRect">
            <a:avLst/>
          </a:prstGeom>
          <a:solidFill>
            <a:sysClr val="window" lastClr="FFFFFF">
              <a:alpha val="95000"/>
            </a:sys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kumimoji="1"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通过反复，充分表达了作者对两种人截然不同的态度和情感，从而极大地增强了诗歌的感染力。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  <p:bldP spid="8" grpId="0"/>
      <p:bldP spid="8" grpId="1"/>
      <p:bldP spid="10" grpId="0" bldLvl="0" animBg="1"/>
      <p:bldP spid="10" grpId="1" animBg="1"/>
      <p:bldP spid="11" grpId="0"/>
      <p:bldP spid="11" grpId="1"/>
      <p:bldP spid="12" grpId="0" animBg="1"/>
      <p:bldP spid="12" grpId="1" animBg="1"/>
      <p:bldP spid="13" grpId="0"/>
      <p:bldP spid="13" grpId="1"/>
      <p:bldP spid="14" grpId="0" bldLvl="0" animBg="1"/>
      <p:bldP spid="1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32"/>
          <p:cNvSpPr>
            <a:spLocks noChangeArrowheads="1"/>
          </p:cNvSpPr>
          <p:nvPr/>
        </p:nvSpPr>
        <p:spPr bwMode="auto">
          <a:xfrm>
            <a:off x="4222998" y="189434"/>
            <a:ext cx="6480720" cy="64807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rgbClr val="548135"/>
            </a:solidFill>
            <a:miter lim="800000"/>
          </a:ln>
        </p:spPr>
        <p:txBody>
          <a:bodyPr anchor="ctr"/>
          <a:lstStyle/>
          <a:p>
            <a:pPr eaLnBrk="0" hangingPunct="0">
              <a:lnSpc>
                <a:spcPts val="24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有的人活着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，他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已经死了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有的人死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了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，他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还活着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zh-CN" altLang="en-US" sz="1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有的人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骑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在人民头上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:“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啊，我多伟大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!”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有的人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俯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下身子给人民当牛马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zh-CN" altLang="en-US" sz="1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有的人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把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名字刻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入石头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，想“不朽”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有的人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情愿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作野草，等着地下的火烧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en-US" altLang="zh-CN" sz="1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有的人</a:t>
            </a:r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活着别人就不能活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有的人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活着为了多数人更好地活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骑在人民头上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把他摔垮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给人民作牛马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的人民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永远记住他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!</a:t>
            </a:r>
          </a:p>
          <a:p>
            <a:pPr eaLnBrk="0" hangingPunct="0">
              <a:lnSpc>
                <a:spcPts val="1500"/>
              </a:lnSpc>
            </a:pP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把名字刻入石头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的名字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比尸首烂得更早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只要春风吹到的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地方到处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是青青的野草</a:t>
            </a:r>
            <a:r>
              <a:rPr lang="zh-CN" altLang="en-US" sz="1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1500"/>
              </a:lnSpc>
            </a:pP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他活着别人就不能活的人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他的下场可以看到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;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他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活着为了多数人更好地活的人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</a:p>
          <a:p>
            <a:pPr eaLnBrk="0" hangingPunct="0">
              <a:lnSpc>
                <a:spcPts val="24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群众把他抬举得很高，很高。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9" y="2266824"/>
            <a:ext cx="2565254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云形标注 5"/>
          <p:cNvSpPr/>
          <p:nvPr/>
        </p:nvSpPr>
        <p:spPr>
          <a:xfrm>
            <a:off x="589280" y="445135"/>
            <a:ext cx="3432175" cy="1614805"/>
          </a:xfrm>
          <a:prstGeom prst="cloudCallout">
            <a:avLst>
              <a:gd name="adj1" fmla="val -20379"/>
              <a:gd name="adj2" fmla="val 89992"/>
            </a:avLst>
          </a:prstGeom>
          <a:noFill/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8375" y="898525"/>
            <a:ext cx="27158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你怎么理解诗歌的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小节的呢？</a:t>
            </a:r>
          </a:p>
        </p:txBody>
      </p:sp>
      <p:sp>
        <p:nvSpPr>
          <p:cNvPr id="2" name="流程图: 可选过程 1"/>
          <p:cNvSpPr/>
          <p:nvPr/>
        </p:nvSpPr>
        <p:spPr>
          <a:xfrm>
            <a:off x="893445" y="617220"/>
            <a:ext cx="2719070" cy="1186815"/>
          </a:xfrm>
          <a:prstGeom prst="flowChartAlternateProcess">
            <a:avLst/>
          </a:prstGeom>
          <a:solidFill>
            <a:schemeClr val="bg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965" y="776605"/>
            <a:ext cx="28594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可借助相关资料进行理解语句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9497695" y="419735"/>
            <a:ext cx="2173605" cy="2981325"/>
          </a:xfrm>
          <a:prstGeom prst="wedgeRoundRectCallout">
            <a:avLst>
              <a:gd name="adj1" fmla="val -78951"/>
              <a:gd name="adj2" fmla="val -18945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605645" y="673100"/>
            <a:ext cx="206629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运交华盖欲何求，未敢翻身已碰头。破帽遮颜过闹市，漏船载酒泛中流。横眉冷对千夫指，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俯首甘为孺子牛。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躲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进小楼成一统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，管他冬夏与春秋。</a:t>
            </a:r>
          </a:p>
          <a:p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——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鲁迅</a:t>
            </a:r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《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自嘲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》</a:t>
            </a:r>
            <a:endParaRPr lang="zh-CN" altLang="zh-CN" sz="1800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endParaRPr lang="zh-CN" altLang="en-US" sz="1800"/>
          </a:p>
        </p:txBody>
      </p:sp>
      <p:sp>
        <p:nvSpPr>
          <p:cNvPr id="16" name="圆角矩形标注 15"/>
          <p:cNvSpPr/>
          <p:nvPr/>
        </p:nvSpPr>
        <p:spPr>
          <a:xfrm>
            <a:off x="9263558" y="3717826"/>
            <a:ext cx="2744341" cy="2664297"/>
          </a:xfrm>
          <a:prstGeom prst="wedgeRoundRectCallout">
            <a:avLst>
              <a:gd name="adj1" fmla="val -73867"/>
              <a:gd name="adj2" fmla="val -12577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166077" y="3861842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  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我自爱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我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的草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，但我憎恶这以 草作装饰的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地面。地火在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地下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运行，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奔突；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熔岩一旦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喷出，将烧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尽一切草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，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以及一切乔木，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于是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并且无可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朽腐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。</a:t>
            </a:r>
            <a:endParaRPr lang="en-US" altLang="zh-CN" sz="1800" dirty="0" smtClean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pPr eaLnBrk="0" hangingPunct="0"/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——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鲁迅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《 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野草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·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题辞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  <a:sym typeface="等线" pitchFamily="2" charset="-122"/>
              </a:rPr>
              <a:t>》</a:t>
            </a:r>
            <a:endParaRPr lang="zh-CN" altLang="zh-CN" sz="1800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endParaRPr lang="zh-CN" altLang="zh-CN" sz="1800" dirty="0">
              <a:latin typeface="楷体" panose="02010609060101010101" pitchFamily="49" charset="-122"/>
              <a:ea typeface="楷体" panose="02010609060101010101" pitchFamily="49" charset="-122"/>
              <a:sym typeface="等线" pitchFamily="2" charset="-122"/>
            </a:endParaRPr>
          </a:p>
          <a:p>
            <a:endParaRPr lang="zh-CN" altLang="en-US" sz="1800" dirty="0"/>
          </a:p>
        </p:txBody>
      </p:sp>
      <p:sp>
        <p:nvSpPr>
          <p:cNvPr id="18" name="云形标注 17"/>
          <p:cNvSpPr/>
          <p:nvPr/>
        </p:nvSpPr>
        <p:spPr>
          <a:xfrm>
            <a:off x="2366645" y="4446905"/>
            <a:ext cx="3432175" cy="1614805"/>
          </a:xfrm>
          <a:prstGeom prst="cloudCallout">
            <a:avLst>
              <a:gd name="adj1" fmla="val -50869"/>
              <a:gd name="adj2" fmla="val -80790"/>
            </a:avLst>
          </a:prstGeom>
          <a:solidFill>
            <a:schemeClr val="bg1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27655" y="4781550"/>
            <a:ext cx="262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读了诗歌后，你体会到什么情感？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2468880" y="2832735"/>
            <a:ext cx="6777990" cy="126809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kumimoji="1" lang="zh-CN" altLang="en-US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讴歌鲁迅</a:t>
            </a:r>
            <a:r>
              <a:rPr kumimoji="1" lang="zh-CN" altLang="en-US" sz="28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先生“甘为孺子牛”</a:t>
            </a:r>
            <a:r>
              <a:rPr kumimoji="1" lang="zh-CN" altLang="en-US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的奉献精神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  <p:bldP spid="8" grpId="0"/>
      <p:bldP spid="8" grpId="1"/>
      <p:bldP spid="2" grpId="0" bldLvl="0" animBg="1"/>
      <p:bldP spid="2" grpId="1" animBg="1"/>
      <p:bldP spid="3" grpId="0"/>
      <p:bldP spid="3" grpId="1"/>
      <p:bldP spid="4" grpId="0" animBg="1"/>
      <p:bldP spid="4" grpId="1" animBg="1"/>
      <p:bldP spid="5" grpId="0"/>
      <p:bldP spid="5" grpId="1"/>
      <p:bldP spid="16" grpId="0" animBg="1"/>
      <p:bldP spid="16" grpId="1" animBg="1"/>
      <p:bldP spid="17" grpId="0"/>
      <p:bldP spid="17" grpId="1"/>
      <p:bldP spid="18" grpId="0" animBg="1"/>
      <p:bldP spid="18" grpId="1" animBg="1"/>
      <p:bldP spid="19" grpId="0"/>
      <p:bldP spid="19" grpId="1"/>
      <p:bldP spid="2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7"/>
          <p:cNvSpPr>
            <a:spLocks noChangeArrowheads="1"/>
          </p:cNvSpPr>
          <p:nvPr/>
        </p:nvSpPr>
        <p:spPr bwMode="auto">
          <a:xfrm>
            <a:off x="1414686" y="765498"/>
            <a:ext cx="4320480" cy="5560740"/>
          </a:xfrm>
          <a:prstGeom prst="roundRect">
            <a:avLst>
              <a:gd name="adj" fmla="val 16667"/>
            </a:avLst>
          </a:prstGeom>
          <a:solidFill>
            <a:srgbClr val="FFFFFF">
              <a:alpha val="87057"/>
            </a:srgbClr>
          </a:solidFill>
          <a:ln w="12700">
            <a:solidFill>
              <a:srgbClr val="548135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某 人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泰戈尔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的天性是忘掉自己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我们心中却把你牢记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你总是爱把自己隐匿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我们的爱戴使你放射光辉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你把发自心灵的光芒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带给那黑暗的东西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你从不寻求名声和崇拜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可是爱之神发现了你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云形标注 9"/>
          <p:cNvSpPr>
            <a:spLocks noChangeArrowheads="1"/>
          </p:cNvSpPr>
          <p:nvPr/>
        </p:nvSpPr>
        <p:spPr bwMode="auto">
          <a:xfrm>
            <a:off x="6238082" y="1072340"/>
            <a:ext cx="3635375" cy="2447925"/>
          </a:xfrm>
          <a:prstGeom prst="cloudCallout">
            <a:avLst>
              <a:gd name="adj1" fmla="val 54810"/>
              <a:gd name="adj2" fmla="val 88286"/>
            </a:avLst>
          </a:prstGeom>
          <a:solidFill>
            <a:schemeClr val="bg1"/>
          </a:solidFill>
          <a:ln w="12700">
            <a:solidFill>
              <a:srgbClr val="31538F"/>
            </a:solidFill>
            <a:bevel/>
          </a:ln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等线" pitchFamily="2" charset="-122"/>
              <a:ea typeface="等线" pitchFamily="2" charset="-122"/>
              <a:sym typeface="等线" pitchFamily="2" charset="-122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6666710" y="1572406"/>
            <a:ext cx="26733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（1）比较阅读：将这首诗与《有的人》进行比较。</a:t>
            </a:r>
          </a:p>
          <a:p>
            <a:pPr eaLnBrk="1" hangingPunct="1"/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（2）学习对比的写作手法，明白其作用。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7172" y="3572670"/>
            <a:ext cx="1816735" cy="2576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演示文稿1">
  <a:themeElements>
    <a:clrScheme name="1_演示文稿1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演示文稿1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演示文稿1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1313</Words>
  <Application>Microsoft Office PowerPoint</Application>
  <PresentationFormat>自定义</PresentationFormat>
  <Paragraphs>127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1_演示文稿1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老百晓在线</cp:lastModifiedBy>
  <cp:revision>39</cp:revision>
  <dcterms:created xsi:type="dcterms:W3CDTF">2019-07-21T14:22:00Z</dcterms:created>
  <dcterms:modified xsi:type="dcterms:W3CDTF">2020-09-06T18:49:30Z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