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51"/>
  </p:notesMasterIdLst>
  <p:sldIdLst>
    <p:sldId id="256" r:id="rId2"/>
    <p:sldId id="257" r:id="rId3"/>
    <p:sldId id="258" r:id="rId4"/>
    <p:sldId id="264" r:id="rId5"/>
    <p:sldId id="285" r:id="rId6"/>
    <p:sldId id="282" r:id="rId7"/>
    <p:sldId id="283" r:id="rId8"/>
    <p:sldId id="284" r:id="rId9"/>
    <p:sldId id="286" r:id="rId10"/>
    <p:sldId id="287" r:id="rId11"/>
    <p:sldId id="288" r:id="rId12"/>
    <p:sldId id="265" r:id="rId13"/>
    <p:sldId id="289" r:id="rId14"/>
    <p:sldId id="290" r:id="rId15"/>
    <p:sldId id="270" r:id="rId16"/>
    <p:sldId id="292" r:id="rId17"/>
    <p:sldId id="266" r:id="rId18"/>
    <p:sldId id="267" r:id="rId19"/>
    <p:sldId id="294" r:id="rId20"/>
    <p:sldId id="293" r:id="rId21"/>
    <p:sldId id="295" r:id="rId22"/>
    <p:sldId id="281" r:id="rId23"/>
    <p:sldId id="297" r:id="rId24"/>
    <p:sldId id="296" r:id="rId25"/>
    <p:sldId id="291" r:id="rId26"/>
    <p:sldId id="298" r:id="rId27"/>
    <p:sldId id="299" r:id="rId28"/>
    <p:sldId id="300" r:id="rId29"/>
    <p:sldId id="301" r:id="rId30"/>
    <p:sldId id="303" r:id="rId31"/>
    <p:sldId id="259" r:id="rId32"/>
    <p:sldId id="268" r:id="rId33"/>
    <p:sldId id="302" r:id="rId34"/>
    <p:sldId id="269" r:id="rId35"/>
    <p:sldId id="271" r:id="rId36"/>
    <p:sldId id="273" r:id="rId37"/>
    <p:sldId id="272" r:id="rId38"/>
    <p:sldId id="304" r:id="rId39"/>
    <p:sldId id="274" r:id="rId40"/>
    <p:sldId id="275" r:id="rId41"/>
    <p:sldId id="305" r:id="rId42"/>
    <p:sldId id="276" r:id="rId43"/>
    <p:sldId id="306" r:id="rId44"/>
    <p:sldId id="260" r:id="rId45"/>
    <p:sldId id="307" r:id="rId46"/>
    <p:sldId id="308" r:id="rId47"/>
    <p:sldId id="309" r:id="rId48"/>
    <p:sldId id="310" r:id="rId49"/>
    <p:sldId id="262" r:id="rId50"/>
  </p:sldIdLst>
  <p:sldSz cx="12192000" cy="6858000"/>
  <p:notesSz cx="7104063" cy="10234613"/>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4646"/>
    <a:srgbClr val="990000"/>
    <a:srgbClr val="5656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4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09381924-8D3E-4D52-B8B2-7BB5E0C1C666}" type="datetimeFigureOut">
              <a:rPr lang="zh-CN" altLang="en-US" smtClean="0"/>
              <a:t>2019/7/23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20497E2D-5F28-475B-9CBB-6C9DE49F4EB6}" type="slidenum">
              <a:rPr lang="zh-CN" altLang="en-US" smtClean="0"/>
              <a:t>‹#›</a:t>
            </a:fld>
            <a:endParaRPr lang="zh-CN" altLang="en-US"/>
          </a:p>
        </p:txBody>
      </p:sp>
    </p:spTree>
    <p:extLst>
      <p:ext uri="{BB962C8B-B14F-4D97-AF65-F5344CB8AC3E}">
        <p14:creationId xmlns:p14="http://schemas.microsoft.com/office/powerpoint/2010/main" val="3823202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a:t>
            </a:fld>
            <a:endParaRPr lang="zh-CN" altLang="en-US"/>
          </a:p>
        </p:txBody>
      </p:sp>
    </p:spTree>
    <p:extLst>
      <p:ext uri="{BB962C8B-B14F-4D97-AF65-F5344CB8AC3E}">
        <p14:creationId xmlns:p14="http://schemas.microsoft.com/office/powerpoint/2010/main" val="801710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10</a:t>
            </a:fld>
            <a:endParaRPr lang="zh-CN" altLang="en-US"/>
          </a:p>
        </p:txBody>
      </p:sp>
    </p:spTree>
    <p:extLst>
      <p:ext uri="{BB962C8B-B14F-4D97-AF65-F5344CB8AC3E}">
        <p14:creationId xmlns:p14="http://schemas.microsoft.com/office/powerpoint/2010/main" val="2853268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11</a:t>
            </a:fld>
            <a:endParaRPr lang="zh-CN" altLang="en-US"/>
          </a:p>
        </p:txBody>
      </p:sp>
    </p:spTree>
    <p:extLst>
      <p:ext uri="{BB962C8B-B14F-4D97-AF65-F5344CB8AC3E}">
        <p14:creationId xmlns:p14="http://schemas.microsoft.com/office/powerpoint/2010/main" val="1228529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12</a:t>
            </a:fld>
            <a:endParaRPr lang="zh-CN" altLang="en-US"/>
          </a:p>
        </p:txBody>
      </p:sp>
    </p:spTree>
    <p:extLst>
      <p:ext uri="{BB962C8B-B14F-4D97-AF65-F5344CB8AC3E}">
        <p14:creationId xmlns:p14="http://schemas.microsoft.com/office/powerpoint/2010/main" val="2526676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13</a:t>
            </a:fld>
            <a:endParaRPr lang="zh-CN" altLang="en-US"/>
          </a:p>
        </p:txBody>
      </p:sp>
    </p:spTree>
    <p:extLst>
      <p:ext uri="{BB962C8B-B14F-4D97-AF65-F5344CB8AC3E}">
        <p14:creationId xmlns:p14="http://schemas.microsoft.com/office/powerpoint/2010/main" val="117782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14</a:t>
            </a:fld>
            <a:endParaRPr lang="zh-CN" altLang="en-US"/>
          </a:p>
        </p:txBody>
      </p:sp>
    </p:spTree>
    <p:extLst>
      <p:ext uri="{BB962C8B-B14F-4D97-AF65-F5344CB8AC3E}">
        <p14:creationId xmlns:p14="http://schemas.microsoft.com/office/powerpoint/2010/main" val="12781246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15</a:t>
            </a:fld>
            <a:endParaRPr lang="zh-CN" altLang="en-US"/>
          </a:p>
        </p:txBody>
      </p:sp>
    </p:spTree>
    <p:extLst>
      <p:ext uri="{BB962C8B-B14F-4D97-AF65-F5344CB8AC3E}">
        <p14:creationId xmlns:p14="http://schemas.microsoft.com/office/powerpoint/2010/main" val="2459939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16</a:t>
            </a:fld>
            <a:endParaRPr lang="zh-CN" altLang="en-US"/>
          </a:p>
        </p:txBody>
      </p:sp>
    </p:spTree>
    <p:extLst>
      <p:ext uri="{BB962C8B-B14F-4D97-AF65-F5344CB8AC3E}">
        <p14:creationId xmlns:p14="http://schemas.microsoft.com/office/powerpoint/2010/main" val="4261379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17</a:t>
            </a:fld>
            <a:endParaRPr lang="zh-CN" altLang="en-US"/>
          </a:p>
        </p:txBody>
      </p:sp>
    </p:spTree>
    <p:extLst>
      <p:ext uri="{BB962C8B-B14F-4D97-AF65-F5344CB8AC3E}">
        <p14:creationId xmlns:p14="http://schemas.microsoft.com/office/powerpoint/2010/main" val="28167979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18</a:t>
            </a:fld>
            <a:endParaRPr lang="zh-CN" altLang="en-US"/>
          </a:p>
        </p:txBody>
      </p:sp>
    </p:spTree>
    <p:extLst>
      <p:ext uri="{BB962C8B-B14F-4D97-AF65-F5344CB8AC3E}">
        <p14:creationId xmlns:p14="http://schemas.microsoft.com/office/powerpoint/2010/main" val="1818160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19</a:t>
            </a:fld>
            <a:endParaRPr lang="zh-CN" altLang="en-US"/>
          </a:p>
        </p:txBody>
      </p:sp>
    </p:spTree>
    <p:extLst>
      <p:ext uri="{BB962C8B-B14F-4D97-AF65-F5344CB8AC3E}">
        <p14:creationId xmlns:p14="http://schemas.microsoft.com/office/powerpoint/2010/main" val="2376413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a:t>
            </a:fld>
            <a:endParaRPr lang="zh-CN" altLang="en-US"/>
          </a:p>
        </p:txBody>
      </p:sp>
    </p:spTree>
    <p:extLst>
      <p:ext uri="{BB962C8B-B14F-4D97-AF65-F5344CB8AC3E}">
        <p14:creationId xmlns:p14="http://schemas.microsoft.com/office/powerpoint/2010/main" val="20902754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20</a:t>
            </a:fld>
            <a:endParaRPr lang="zh-CN" altLang="en-US"/>
          </a:p>
        </p:txBody>
      </p:sp>
    </p:spTree>
    <p:extLst>
      <p:ext uri="{BB962C8B-B14F-4D97-AF65-F5344CB8AC3E}">
        <p14:creationId xmlns:p14="http://schemas.microsoft.com/office/powerpoint/2010/main" val="929106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21</a:t>
            </a:fld>
            <a:endParaRPr lang="zh-CN" altLang="en-US"/>
          </a:p>
        </p:txBody>
      </p:sp>
    </p:spTree>
    <p:extLst>
      <p:ext uri="{BB962C8B-B14F-4D97-AF65-F5344CB8AC3E}">
        <p14:creationId xmlns:p14="http://schemas.microsoft.com/office/powerpoint/2010/main" val="38677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22</a:t>
            </a:fld>
            <a:endParaRPr lang="zh-CN" altLang="en-US"/>
          </a:p>
        </p:txBody>
      </p:sp>
    </p:spTree>
    <p:extLst>
      <p:ext uri="{BB962C8B-B14F-4D97-AF65-F5344CB8AC3E}">
        <p14:creationId xmlns:p14="http://schemas.microsoft.com/office/powerpoint/2010/main" val="3112020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23</a:t>
            </a:fld>
            <a:endParaRPr lang="zh-CN" altLang="en-US"/>
          </a:p>
        </p:txBody>
      </p:sp>
    </p:spTree>
    <p:extLst>
      <p:ext uri="{BB962C8B-B14F-4D97-AF65-F5344CB8AC3E}">
        <p14:creationId xmlns:p14="http://schemas.microsoft.com/office/powerpoint/2010/main" val="36548536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24</a:t>
            </a:fld>
            <a:endParaRPr lang="zh-CN" altLang="en-US"/>
          </a:p>
        </p:txBody>
      </p:sp>
    </p:spTree>
    <p:extLst>
      <p:ext uri="{BB962C8B-B14F-4D97-AF65-F5344CB8AC3E}">
        <p14:creationId xmlns:p14="http://schemas.microsoft.com/office/powerpoint/2010/main" val="24650744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25</a:t>
            </a:fld>
            <a:endParaRPr lang="zh-CN" altLang="en-US"/>
          </a:p>
        </p:txBody>
      </p:sp>
    </p:spTree>
    <p:extLst>
      <p:ext uri="{BB962C8B-B14F-4D97-AF65-F5344CB8AC3E}">
        <p14:creationId xmlns:p14="http://schemas.microsoft.com/office/powerpoint/2010/main" val="6639052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26</a:t>
            </a:fld>
            <a:endParaRPr lang="zh-CN" altLang="en-US"/>
          </a:p>
        </p:txBody>
      </p:sp>
    </p:spTree>
    <p:extLst>
      <p:ext uri="{BB962C8B-B14F-4D97-AF65-F5344CB8AC3E}">
        <p14:creationId xmlns:p14="http://schemas.microsoft.com/office/powerpoint/2010/main" val="40165292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27</a:t>
            </a:fld>
            <a:endParaRPr lang="zh-CN" altLang="en-US"/>
          </a:p>
        </p:txBody>
      </p:sp>
    </p:spTree>
    <p:extLst>
      <p:ext uri="{BB962C8B-B14F-4D97-AF65-F5344CB8AC3E}">
        <p14:creationId xmlns:p14="http://schemas.microsoft.com/office/powerpoint/2010/main" val="11286877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28</a:t>
            </a:fld>
            <a:endParaRPr lang="zh-CN" altLang="en-US"/>
          </a:p>
        </p:txBody>
      </p:sp>
    </p:spTree>
    <p:extLst>
      <p:ext uri="{BB962C8B-B14F-4D97-AF65-F5344CB8AC3E}">
        <p14:creationId xmlns:p14="http://schemas.microsoft.com/office/powerpoint/2010/main" val="7703256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29</a:t>
            </a:fld>
            <a:endParaRPr lang="zh-CN" altLang="en-US"/>
          </a:p>
        </p:txBody>
      </p:sp>
    </p:spTree>
    <p:extLst>
      <p:ext uri="{BB962C8B-B14F-4D97-AF65-F5344CB8AC3E}">
        <p14:creationId xmlns:p14="http://schemas.microsoft.com/office/powerpoint/2010/main" val="51842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a:t>
            </a:fld>
            <a:endParaRPr lang="zh-CN" altLang="en-US"/>
          </a:p>
        </p:txBody>
      </p:sp>
    </p:spTree>
    <p:extLst>
      <p:ext uri="{BB962C8B-B14F-4D97-AF65-F5344CB8AC3E}">
        <p14:creationId xmlns:p14="http://schemas.microsoft.com/office/powerpoint/2010/main" val="1669815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30</a:t>
            </a:fld>
            <a:endParaRPr lang="zh-CN" altLang="en-US"/>
          </a:p>
        </p:txBody>
      </p:sp>
    </p:spTree>
    <p:extLst>
      <p:ext uri="{BB962C8B-B14F-4D97-AF65-F5344CB8AC3E}">
        <p14:creationId xmlns:p14="http://schemas.microsoft.com/office/powerpoint/2010/main" val="30291912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31</a:t>
            </a:fld>
            <a:endParaRPr lang="zh-CN" altLang="en-US"/>
          </a:p>
        </p:txBody>
      </p:sp>
    </p:spTree>
    <p:extLst>
      <p:ext uri="{BB962C8B-B14F-4D97-AF65-F5344CB8AC3E}">
        <p14:creationId xmlns:p14="http://schemas.microsoft.com/office/powerpoint/2010/main" val="3919939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32</a:t>
            </a:fld>
            <a:endParaRPr lang="zh-CN" altLang="en-US"/>
          </a:p>
        </p:txBody>
      </p:sp>
    </p:spTree>
    <p:extLst>
      <p:ext uri="{BB962C8B-B14F-4D97-AF65-F5344CB8AC3E}">
        <p14:creationId xmlns:p14="http://schemas.microsoft.com/office/powerpoint/2010/main" val="36426742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33</a:t>
            </a:fld>
            <a:endParaRPr lang="zh-CN" altLang="en-US"/>
          </a:p>
        </p:txBody>
      </p:sp>
    </p:spTree>
    <p:extLst>
      <p:ext uri="{BB962C8B-B14F-4D97-AF65-F5344CB8AC3E}">
        <p14:creationId xmlns:p14="http://schemas.microsoft.com/office/powerpoint/2010/main" val="30877871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34</a:t>
            </a:fld>
            <a:endParaRPr lang="zh-CN" altLang="en-US"/>
          </a:p>
        </p:txBody>
      </p:sp>
    </p:spTree>
    <p:extLst>
      <p:ext uri="{BB962C8B-B14F-4D97-AF65-F5344CB8AC3E}">
        <p14:creationId xmlns:p14="http://schemas.microsoft.com/office/powerpoint/2010/main" val="28334974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35</a:t>
            </a:fld>
            <a:endParaRPr lang="zh-CN" altLang="en-US"/>
          </a:p>
        </p:txBody>
      </p:sp>
    </p:spTree>
    <p:extLst>
      <p:ext uri="{BB962C8B-B14F-4D97-AF65-F5344CB8AC3E}">
        <p14:creationId xmlns:p14="http://schemas.microsoft.com/office/powerpoint/2010/main" val="31788883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36</a:t>
            </a:fld>
            <a:endParaRPr lang="zh-CN" altLang="en-US"/>
          </a:p>
        </p:txBody>
      </p:sp>
    </p:spTree>
    <p:extLst>
      <p:ext uri="{BB962C8B-B14F-4D97-AF65-F5344CB8AC3E}">
        <p14:creationId xmlns:p14="http://schemas.microsoft.com/office/powerpoint/2010/main" val="15294006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37</a:t>
            </a:fld>
            <a:endParaRPr lang="zh-CN" altLang="en-US"/>
          </a:p>
        </p:txBody>
      </p:sp>
    </p:spTree>
    <p:extLst>
      <p:ext uri="{BB962C8B-B14F-4D97-AF65-F5344CB8AC3E}">
        <p14:creationId xmlns:p14="http://schemas.microsoft.com/office/powerpoint/2010/main" val="39485485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38</a:t>
            </a:fld>
            <a:endParaRPr lang="zh-CN" altLang="en-US"/>
          </a:p>
        </p:txBody>
      </p:sp>
    </p:spTree>
    <p:extLst>
      <p:ext uri="{BB962C8B-B14F-4D97-AF65-F5344CB8AC3E}">
        <p14:creationId xmlns:p14="http://schemas.microsoft.com/office/powerpoint/2010/main" val="30122194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39</a:t>
            </a:fld>
            <a:endParaRPr lang="zh-CN" altLang="en-US"/>
          </a:p>
        </p:txBody>
      </p:sp>
    </p:spTree>
    <p:extLst>
      <p:ext uri="{BB962C8B-B14F-4D97-AF65-F5344CB8AC3E}">
        <p14:creationId xmlns:p14="http://schemas.microsoft.com/office/powerpoint/2010/main" val="3616229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a:t>
            </a:fld>
            <a:endParaRPr lang="zh-CN" altLang="en-US"/>
          </a:p>
        </p:txBody>
      </p:sp>
    </p:spTree>
    <p:extLst>
      <p:ext uri="{BB962C8B-B14F-4D97-AF65-F5344CB8AC3E}">
        <p14:creationId xmlns:p14="http://schemas.microsoft.com/office/powerpoint/2010/main" val="20499036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40</a:t>
            </a:fld>
            <a:endParaRPr lang="zh-CN" altLang="en-US"/>
          </a:p>
        </p:txBody>
      </p:sp>
    </p:spTree>
    <p:extLst>
      <p:ext uri="{BB962C8B-B14F-4D97-AF65-F5344CB8AC3E}">
        <p14:creationId xmlns:p14="http://schemas.microsoft.com/office/powerpoint/2010/main" val="25001127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41</a:t>
            </a:fld>
            <a:endParaRPr lang="zh-CN" altLang="en-US"/>
          </a:p>
        </p:txBody>
      </p:sp>
    </p:spTree>
    <p:extLst>
      <p:ext uri="{BB962C8B-B14F-4D97-AF65-F5344CB8AC3E}">
        <p14:creationId xmlns:p14="http://schemas.microsoft.com/office/powerpoint/2010/main" val="90398667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42</a:t>
            </a:fld>
            <a:endParaRPr lang="zh-CN" altLang="en-US"/>
          </a:p>
        </p:txBody>
      </p:sp>
    </p:spTree>
    <p:extLst>
      <p:ext uri="{BB962C8B-B14F-4D97-AF65-F5344CB8AC3E}">
        <p14:creationId xmlns:p14="http://schemas.microsoft.com/office/powerpoint/2010/main" val="18053714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43</a:t>
            </a:fld>
            <a:endParaRPr lang="zh-CN" altLang="en-US"/>
          </a:p>
        </p:txBody>
      </p:sp>
    </p:spTree>
    <p:extLst>
      <p:ext uri="{BB962C8B-B14F-4D97-AF65-F5344CB8AC3E}">
        <p14:creationId xmlns:p14="http://schemas.microsoft.com/office/powerpoint/2010/main" val="36505351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44</a:t>
            </a:fld>
            <a:endParaRPr lang="zh-CN" altLang="en-US"/>
          </a:p>
        </p:txBody>
      </p:sp>
    </p:spTree>
    <p:extLst>
      <p:ext uri="{BB962C8B-B14F-4D97-AF65-F5344CB8AC3E}">
        <p14:creationId xmlns:p14="http://schemas.microsoft.com/office/powerpoint/2010/main" val="38411464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45</a:t>
            </a:fld>
            <a:endParaRPr lang="zh-CN" altLang="en-US"/>
          </a:p>
        </p:txBody>
      </p:sp>
    </p:spTree>
    <p:extLst>
      <p:ext uri="{BB962C8B-B14F-4D97-AF65-F5344CB8AC3E}">
        <p14:creationId xmlns:p14="http://schemas.microsoft.com/office/powerpoint/2010/main" val="296105467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46</a:t>
            </a:fld>
            <a:endParaRPr lang="zh-CN" altLang="en-US"/>
          </a:p>
        </p:txBody>
      </p:sp>
    </p:spTree>
    <p:extLst>
      <p:ext uri="{BB962C8B-B14F-4D97-AF65-F5344CB8AC3E}">
        <p14:creationId xmlns:p14="http://schemas.microsoft.com/office/powerpoint/2010/main" val="9058050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47</a:t>
            </a:fld>
            <a:endParaRPr lang="zh-CN" altLang="en-US"/>
          </a:p>
        </p:txBody>
      </p:sp>
    </p:spTree>
    <p:extLst>
      <p:ext uri="{BB962C8B-B14F-4D97-AF65-F5344CB8AC3E}">
        <p14:creationId xmlns:p14="http://schemas.microsoft.com/office/powerpoint/2010/main" val="37513250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48</a:t>
            </a:fld>
            <a:endParaRPr lang="zh-CN" altLang="en-US"/>
          </a:p>
        </p:txBody>
      </p:sp>
    </p:spTree>
    <p:extLst>
      <p:ext uri="{BB962C8B-B14F-4D97-AF65-F5344CB8AC3E}">
        <p14:creationId xmlns:p14="http://schemas.microsoft.com/office/powerpoint/2010/main" val="29937851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49</a:t>
            </a:fld>
            <a:endParaRPr lang="zh-CN" altLang="en-US"/>
          </a:p>
        </p:txBody>
      </p:sp>
    </p:spTree>
    <p:extLst>
      <p:ext uri="{BB962C8B-B14F-4D97-AF65-F5344CB8AC3E}">
        <p14:creationId xmlns:p14="http://schemas.microsoft.com/office/powerpoint/2010/main" val="27868612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5</a:t>
            </a:fld>
            <a:endParaRPr lang="zh-CN" altLang="en-US"/>
          </a:p>
        </p:txBody>
      </p:sp>
    </p:spTree>
    <p:extLst>
      <p:ext uri="{BB962C8B-B14F-4D97-AF65-F5344CB8AC3E}">
        <p14:creationId xmlns:p14="http://schemas.microsoft.com/office/powerpoint/2010/main" val="3154722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6</a:t>
            </a:fld>
            <a:endParaRPr lang="zh-CN" altLang="en-US"/>
          </a:p>
        </p:txBody>
      </p:sp>
    </p:spTree>
    <p:extLst>
      <p:ext uri="{BB962C8B-B14F-4D97-AF65-F5344CB8AC3E}">
        <p14:creationId xmlns:p14="http://schemas.microsoft.com/office/powerpoint/2010/main" val="1004918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7</a:t>
            </a:fld>
            <a:endParaRPr lang="zh-CN" altLang="en-US"/>
          </a:p>
        </p:txBody>
      </p:sp>
    </p:spTree>
    <p:extLst>
      <p:ext uri="{BB962C8B-B14F-4D97-AF65-F5344CB8AC3E}">
        <p14:creationId xmlns:p14="http://schemas.microsoft.com/office/powerpoint/2010/main" val="3481515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8</a:t>
            </a:fld>
            <a:endParaRPr lang="zh-CN" altLang="en-US"/>
          </a:p>
        </p:txBody>
      </p:sp>
    </p:spTree>
    <p:extLst>
      <p:ext uri="{BB962C8B-B14F-4D97-AF65-F5344CB8AC3E}">
        <p14:creationId xmlns:p14="http://schemas.microsoft.com/office/powerpoint/2010/main" val="845270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497E2D-5F28-475B-9CBB-6C9DE49F4EB6}" type="slidenum">
              <a:rPr lang="zh-CN" altLang="en-US" smtClean="0"/>
              <a:t>9</a:t>
            </a:fld>
            <a:endParaRPr lang="zh-CN" altLang="en-US"/>
          </a:p>
        </p:txBody>
      </p:sp>
    </p:spTree>
    <p:extLst>
      <p:ext uri="{BB962C8B-B14F-4D97-AF65-F5344CB8AC3E}">
        <p14:creationId xmlns:p14="http://schemas.microsoft.com/office/powerpoint/2010/main" val="1439101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800860" cy="3499485"/>
          </a:xfrm>
          <a:prstGeom prst="rect">
            <a:avLst/>
          </a:prstGeom>
        </p:spPr>
      </p:pic>
      <p:pic>
        <p:nvPicPr>
          <p:cNvPr id="6" name="图片 5" descr="花2"/>
          <p:cNvPicPr>
            <a:picLocks noChangeAspect="1"/>
          </p:cNvPicPr>
          <p:nvPr/>
        </p:nvPicPr>
        <p:blipFill>
          <a:blip r:embed="rId4"/>
          <a:stretch>
            <a:fillRect/>
          </a:stretch>
        </p:blipFill>
        <p:spPr>
          <a:xfrm>
            <a:off x="8689975" y="-10160"/>
            <a:ext cx="3536950" cy="1731645"/>
          </a:xfrm>
          <a:prstGeom prst="rect">
            <a:avLst/>
          </a:prstGeom>
        </p:spPr>
      </p:pic>
      <p:pic>
        <p:nvPicPr>
          <p:cNvPr id="7" name="图片 6" descr="圆框"/>
          <p:cNvPicPr>
            <a:picLocks noChangeAspect="1"/>
          </p:cNvPicPr>
          <p:nvPr/>
        </p:nvPicPr>
        <p:blipFill>
          <a:blip r:embed="rId5"/>
          <a:stretch>
            <a:fillRect/>
          </a:stretch>
        </p:blipFill>
        <p:spPr>
          <a:xfrm>
            <a:off x="3426460" y="1328420"/>
            <a:ext cx="5339080" cy="4200525"/>
          </a:xfrm>
          <a:prstGeom prst="rect">
            <a:avLst/>
          </a:prstGeom>
        </p:spPr>
      </p:pic>
      <p:grpSp>
        <p:nvGrpSpPr>
          <p:cNvPr id="10" name="组合 9"/>
          <p:cNvGrpSpPr/>
          <p:nvPr/>
        </p:nvGrpSpPr>
        <p:grpSpPr>
          <a:xfrm>
            <a:off x="11097896" y="3825025"/>
            <a:ext cx="390060" cy="2111589"/>
            <a:chOff x="17477" y="3253"/>
            <a:chExt cx="727" cy="6096"/>
          </a:xfrm>
        </p:grpSpPr>
        <p:sp>
          <p:nvSpPr>
            <p:cNvPr id="8" name="矩形 7"/>
            <p:cNvSpPr/>
            <p:nvPr/>
          </p:nvSpPr>
          <p:spPr>
            <a:xfrm>
              <a:off x="17479" y="3253"/>
              <a:ext cx="725" cy="6096"/>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7477" y="3485"/>
              <a:ext cx="727" cy="5632"/>
            </a:xfrm>
            <a:prstGeom prst="rect">
              <a:avLst/>
            </a:prstGeom>
            <a:noFill/>
          </p:spPr>
          <p:txBody>
            <a:bodyPr vert="eaVert" wrap="square" rtlCol="0">
              <a:spAutoFit/>
            </a:bodyPr>
            <a:lstStyle/>
            <a:p>
              <a:pPr algn="ctr"/>
              <a:r>
                <a:rPr lang="en-US" altLang="zh-CN" dirty="0">
                  <a:solidFill>
                    <a:schemeClr val="tx1">
                      <a:lumMod val="75000"/>
                      <a:lumOff val="25000"/>
                    </a:schemeClr>
                  </a:solidFill>
                  <a:latin typeface="方正宋刻本秀楷简体" panose="02000000000000000000" charset="-122"/>
                  <a:ea typeface="方正宋刻本秀楷简体" panose="02000000000000000000" charset="-122"/>
                </a:rPr>
                <a:t>——</a:t>
              </a:r>
              <a:r>
                <a:rPr lang="zh-CN" altLang="en-US" dirty="0" smtClean="0">
                  <a:solidFill>
                    <a:schemeClr val="tx1">
                      <a:lumMod val="75000"/>
                      <a:lumOff val="25000"/>
                    </a:schemeClr>
                  </a:solidFill>
                  <a:latin typeface="方正宋刻本秀楷简体" panose="02000000000000000000" charset="-122"/>
                  <a:ea typeface="方正宋刻本秀楷简体" panose="02000000000000000000" charset="-122"/>
                </a:rPr>
                <a:t>   </a:t>
              </a:r>
              <a:r>
                <a:rPr lang="zh-CN" altLang="en-US" dirty="0">
                  <a:solidFill>
                    <a:schemeClr val="tx1">
                      <a:lumMod val="75000"/>
                      <a:lumOff val="25000"/>
                    </a:schemeClr>
                  </a:solidFill>
                  <a:latin typeface="方正宋刻本秀楷简体" panose="02000000000000000000" charset="-122"/>
                  <a:ea typeface="方正宋刻本秀楷简体" panose="02000000000000000000" charset="-122"/>
                </a:rPr>
                <a:t>桐聲</a:t>
              </a:r>
            </a:p>
          </p:txBody>
        </p:sp>
      </p:grpSp>
      <p:sp>
        <p:nvSpPr>
          <p:cNvPr id="2" name="文本框 1">
            <a:extLst>
              <a:ext uri="{FF2B5EF4-FFF2-40B4-BE49-F238E27FC236}">
                <a16:creationId xmlns="" xmlns:a16="http://schemas.microsoft.com/office/drawing/2014/main" id="{C10D93A1-9C57-481C-B99C-EB97A29DC1E9}"/>
              </a:ext>
            </a:extLst>
          </p:cNvPr>
          <p:cNvSpPr txBox="1"/>
          <p:nvPr/>
        </p:nvSpPr>
        <p:spPr>
          <a:xfrm>
            <a:off x="5504220" y="559586"/>
            <a:ext cx="1107996" cy="5738191"/>
          </a:xfrm>
          <a:prstGeom prst="rect">
            <a:avLst/>
          </a:prstGeom>
          <a:noFill/>
        </p:spPr>
        <p:txBody>
          <a:bodyPr vert="eaVert" wrap="square" rtlCol="0">
            <a:spAutoFit/>
          </a:bodyPr>
          <a:lstStyle/>
          <a:p>
            <a:pPr algn="ctr"/>
            <a:r>
              <a:rPr lang="zh-CN" altLang="en-US" sz="6000" dirty="0">
                <a:solidFill>
                  <a:schemeClr val="tx1">
                    <a:lumMod val="75000"/>
                    <a:lumOff val="25000"/>
                  </a:schemeClr>
                </a:solidFill>
                <a:latin typeface="华文行楷" panose="02010800040101010101" pitchFamily="2" charset="-122"/>
                <a:ea typeface="华文行楷" panose="02010800040101010101" pitchFamily="2" charset="-122"/>
              </a:rPr>
              <a:t>描写专题</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2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500"/>
                                        <p:tgtEl>
                                          <p:spTgt spid="7"/>
                                        </p:tgtEl>
                                      </p:cBhvr>
                                    </p:animEffect>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596722" y="1890395"/>
            <a:ext cx="10354614" cy="2308324"/>
          </a:xfrm>
          <a:prstGeom prst="rect">
            <a:avLst/>
          </a:prstGeom>
          <a:noFill/>
        </p:spPr>
        <p:txBody>
          <a:bodyPr wrap="square" rtlCol="0">
            <a:spAutoFit/>
          </a:bodyPr>
          <a:lstStyle/>
          <a:p>
            <a:r>
              <a:rPr lang="zh-CN" altLang="en-US" sz="2400" b="1" dirty="0" smtClean="0">
                <a:latin typeface="华文楷体" panose="02010600040101010101" pitchFamily="2" charset="-122"/>
                <a:ea typeface="华文楷体" panose="02010600040101010101" pitchFamily="2" charset="-122"/>
              </a:rPr>
              <a:t>（三）语言描写</a:t>
            </a:r>
            <a:endParaRPr lang="en-US" altLang="zh-CN" sz="2400" b="1"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400" dirty="0">
                <a:latin typeface="华文楷体" panose="02010600040101010101" pitchFamily="2" charset="-122"/>
                <a:ea typeface="华文楷体" panose="02010600040101010101" pitchFamily="2" charset="-122"/>
              </a:rPr>
              <a:t>语言描写包括人物的</a:t>
            </a:r>
            <a:r>
              <a:rPr lang="zh-CN" altLang="en-US" sz="2400" dirty="0">
                <a:solidFill>
                  <a:srgbClr val="C54646"/>
                </a:solidFill>
                <a:latin typeface="华文楷体" panose="02010600040101010101" pitchFamily="2" charset="-122"/>
                <a:ea typeface="华文楷体" panose="02010600040101010101" pitchFamily="2" charset="-122"/>
              </a:rPr>
              <a:t>独白</a:t>
            </a:r>
            <a:r>
              <a:rPr lang="zh-CN" altLang="en-US" sz="2400" dirty="0">
                <a:latin typeface="华文楷体" panose="02010600040101010101" pitchFamily="2" charset="-122"/>
                <a:ea typeface="华文楷体" panose="02010600040101010101" pitchFamily="2" charset="-122"/>
              </a:rPr>
              <a:t>和</a:t>
            </a:r>
            <a:r>
              <a:rPr lang="zh-CN" altLang="en-US" sz="2400" dirty="0">
                <a:solidFill>
                  <a:srgbClr val="C54646"/>
                </a:solidFill>
                <a:latin typeface="华文楷体" panose="02010600040101010101" pitchFamily="2" charset="-122"/>
                <a:ea typeface="华文楷体" panose="02010600040101010101" pitchFamily="2" charset="-122"/>
              </a:rPr>
              <a:t>对话</a:t>
            </a:r>
            <a:r>
              <a:rPr lang="zh-CN" altLang="en-US" sz="2400"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独白是反映人物心理活动的重要手段。对话可以是两个人的对话，也可以是几个人的相互交谈</a:t>
            </a:r>
            <a:r>
              <a:rPr lang="zh-CN" altLang="en-US" sz="2400" dirty="0">
                <a:latin typeface="华文楷体" panose="02010600040101010101" pitchFamily="2" charset="-122"/>
                <a:ea typeface="华文楷体" panose="02010600040101010101" pitchFamily="2" charset="-122"/>
              </a:rPr>
              <a:t>。描写人物的语言，不但要求做到</a:t>
            </a:r>
            <a:r>
              <a:rPr lang="zh-CN" altLang="en-US" sz="2400" u="sng" dirty="0">
                <a:latin typeface="华文楷体" panose="02010600040101010101" pitchFamily="2" charset="-122"/>
                <a:ea typeface="华文楷体" panose="02010600040101010101" pitchFamily="2" charset="-122"/>
              </a:rPr>
              <a:t>个性化</a:t>
            </a:r>
            <a:r>
              <a:rPr lang="zh-CN" altLang="en-US" sz="2400" dirty="0">
                <a:latin typeface="华文楷体" panose="02010600040101010101" pitchFamily="2" charset="-122"/>
                <a:ea typeface="华文楷体" panose="02010600040101010101" pitchFamily="2" charset="-122"/>
              </a:rPr>
              <a:t>，而且还要体现出人物说话的</a:t>
            </a:r>
            <a:r>
              <a:rPr lang="zh-CN" altLang="en-US" sz="2400" u="sng" dirty="0">
                <a:latin typeface="华文楷体" panose="02010600040101010101" pitchFamily="2" charset="-122"/>
                <a:ea typeface="华文楷体" panose="02010600040101010101" pitchFamily="2" charset="-122"/>
              </a:rPr>
              <a:t>艺术性</a:t>
            </a:r>
            <a:r>
              <a:rPr lang="zh-CN" altLang="en-US" sz="2400" dirty="0">
                <a:latin typeface="华文楷体" panose="02010600040101010101" pitchFamily="2" charset="-122"/>
                <a:ea typeface="华文楷体" panose="02010600040101010101" pitchFamily="2" charset="-122"/>
              </a:rPr>
              <a:t>。成功的语言描写总是</a:t>
            </a:r>
            <a:r>
              <a:rPr lang="zh-CN" altLang="en-US" sz="2400" u="sng" dirty="0">
                <a:latin typeface="华文楷体" panose="02010600040101010101" pitchFamily="2" charset="-122"/>
                <a:ea typeface="华文楷体" panose="02010600040101010101" pitchFamily="2" charset="-122"/>
              </a:rPr>
              <a:t>鲜明地展示人物的性格，生动地表现人物的思想感情，深刻地反映人物的内心世界</a:t>
            </a:r>
            <a:r>
              <a:rPr lang="zh-CN" altLang="en-US" sz="2400" u="sng" dirty="0" smtClean="0">
                <a:latin typeface="华文楷体" panose="02010600040101010101" pitchFamily="2" charset="-122"/>
                <a:ea typeface="华文楷体" panose="02010600040101010101" pitchFamily="2" charset="-122"/>
              </a:rPr>
              <a:t>。</a:t>
            </a:r>
            <a:endParaRPr lang="en-US" altLang="zh-CN" sz="2400" u="sng"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5399189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634250" y="352455"/>
            <a:ext cx="10505976" cy="6001643"/>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语言描写的要领：</a:t>
            </a:r>
          </a:p>
          <a:p>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其一</a:t>
            </a:r>
            <a:r>
              <a:rPr lang="zh-CN" altLang="en-US" sz="2400" dirty="0">
                <a:latin typeface="华文楷体" panose="02010600040101010101" pitchFamily="2" charset="-122"/>
                <a:ea typeface="华文楷体" panose="02010600040101010101" pitchFamily="2" charset="-122"/>
              </a:rPr>
              <a:t>，语言要能</a:t>
            </a:r>
            <a:r>
              <a:rPr lang="zh-CN" altLang="en-US" sz="2400" u="sng" dirty="0">
                <a:latin typeface="华文楷体" panose="02010600040101010101" pitchFamily="2" charset="-122"/>
                <a:ea typeface="华文楷体" panose="02010600040101010101" pitchFamily="2" charset="-122"/>
              </a:rPr>
              <a:t>显示人物的</a:t>
            </a:r>
            <a:r>
              <a:rPr lang="zh-CN" altLang="en-US" sz="2400" u="sng" dirty="0">
                <a:solidFill>
                  <a:srgbClr val="C54646"/>
                </a:solidFill>
                <a:latin typeface="华文楷体" panose="02010600040101010101" pitchFamily="2" charset="-122"/>
                <a:ea typeface="华文楷体" panose="02010600040101010101" pitchFamily="2" charset="-122"/>
              </a:rPr>
              <a:t>身份、职业、地位、经历</a:t>
            </a:r>
            <a:r>
              <a:rPr lang="zh-CN" altLang="en-US" sz="2400" u="sng" dirty="0" smtClean="0">
                <a:solidFill>
                  <a:srgbClr val="C54646"/>
                </a:solidFill>
                <a:latin typeface="华文楷体" panose="02010600040101010101" pitchFamily="2" charset="-122"/>
                <a:ea typeface="华文楷体" panose="02010600040101010101" pitchFamily="2" charset="-122"/>
              </a:rPr>
              <a:t>。</a:t>
            </a:r>
            <a:endParaRPr lang="en-US" altLang="zh-CN" sz="2400" u="sng" dirty="0" smtClean="0">
              <a:solidFill>
                <a:srgbClr val="C54646"/>
              </a:solidFill>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其二</a:t>
            </a:r>
            <a:r>
              <a:rPr lang="zh-CN" altLang="en-US" sz="2400" dirty="0">
                <a:latin typeface="华文楷体" panose="02010600040101010101" pitchFamily="2" charset="-122"/>
                <a:ea typeface="华文楷体" panose="02010600040101010101" pitchFamily="2" charset="-122"/>
              </a:rPr>
              <a:t>，语言描写要能够</a:t>
            </a:r>
            <a:r>
              <a:rPr lang="zh-CN" altLang="en-US" sz="2400" u="sng" dirty="0">
                <a:latin typeface="华文楷体" panose="02010600040101010101" pitchFamily="2" charset="-122"/>
                <a:ea typeface="华文楷体" panose="02010600040101010101" pitchFamily="2" charset="-122"/>
              </a:rPr>
              <a:t>表现人物的思想感情，反映人物的</a:t>
            </a:r>
            <a:r>
              <a:rPr lang="zh-CN" altLang="en-US" sz="2400" u="sng" dirty="0">
                <a:solidFill>
                  <a:srgbClr val="C54646"/>
                </a:solidFill>
                <a:latin typeface="华文楷体" panose="02010600040101010101" pitchFamily="2" charset="-122"/>
                <a:ea typeface="华文楷体" panose="02010600040101010101" pitchFamily="2" charset="-122"/>
              </a:rPr>
              <a:t>心理活动</a:t>
            </a:r>
            <a:r>
              <a:rPr lang="zh-CN" altLang="en-US" sz="2400" u="sng" dirty="0" smtClean="0">
                <a:latin typeface="华文楷体" panose="02010600040101010101" pitchFamily="2" charset="-122"/>
                <a:ea typeface="华文楷体" panose="02010600040101010101" pitchFamily="2" charset="-122"/>
              </a:rPr>
              <a:t>。</a:t>
            </a:r>
            <a:endParaRPr lang="en-US" altLang="zh-CN" sz="2400" u="sng" dirty="0" smtClean="0">
              <a:latin typeface="华文楷体" panose="02010600040101010101" pitchFamily="2" charset="-122"/>
              <a:ea typeface="华文楷体" panose="02010600040101010101" pitchFamily="2" charset="-122"/>
            </a:endParaRPr>
          </a:p>
          <a:p>
            <a:endParaRPr lang="zh-CN" altLang="en-US" sz="2400" u="sng"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其三，语言描写要</a:t>
            </a:r>
            <a:r>
              <a:rPr lang="zh-CN" altLang="en-US" sz="2400" u="sng" dirty="0">
                <a:solidFill>
                  <a:srgbClr val="C54646"/>
                </a:solidFill>
                <a:latin typeface="华文楷体" panose="02010600040101010101" pitchFamily="2" charset="-122"/>
                <a:ea typeface="华文楷体" panose="02010600040101010101" pitchFamily="2" charset="-122"/>
              </a:rPr>
              <a:t>性格化，符合人物的身份</a:t>
            </a:r>
            <a:r>
              <a:rPr lang="zh-CN" altLang="en-US" sz="2400" u="sng" dirty="0" smtClean="0">
                <a:solidFill>
                  <a:srgbClr val="C54646"/>
                </a:solidFill>
                <a:latin typeface="华文楷体" panose="02010600040101010101" pitchFamily="2" charset="-122"/>
                <a:ea typeface="华文楷体" panose="02010600040101010101" pitchFamily="2" charset="-122"/>
              </a:rPr>
              <a:t>。</a:t>
            </a:r>
            <a:endParaRPr lang="en-US" altLang="zh-CN" sz="2400" u="sng" dirty="0" smtClean="0">
              <a:solidFill>
                <a:srgbClr val="C54646"/>
              </a:solidFill>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诸如</a:t>
            </a:r>
            <a:r>
              <a:rPr lang="zh-CN" altLang="en-US" sz="2400" dirty="0">
                <a:latin typeface="华文楷体" panose="02010600040101010101" pitchFamily="2" charset="-122"/>
                <a:ea typeface="华文楷体" panose="02010600040101010101" pitchFamily="2" charset="-122"/>
              </a:rPr>
              <a:t>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的精神胜利，孔乙己的腐</a:t>
            </a:r>
            <a:r>
              <a:rPr lang="zh-CN" altLang="en-US" sz="2400" dirty="0" smtClean="0">
                <a:latin typeface="华文楷体" panose="02010600040101010101" pitchFamily="2" charset="-122"/>
                <a:ea typeface="华文楷体" panose="02010600040101010101" pitchFamily="2" charset="-122"/>
              </a:rPr>
              <a:t>迂等。</a:t>
            </a:r>
            <a:r>
              <a:rPr lang="zh-CN" altLang="en-US" sz="2400" dirty="0">
                <a:latin typeface="华文楷体" panose="02010600040101010101" pitchFamily="2" charset="-122"/>
                <a:ea typeface="华文楷体" panose="02010600040101010101" pitchFamily="2" charset="-122"/>
              </a:rPr>
              <a:t>做到从“有特色的谈话中”来“推见每个说话人”的具体性格。千万不能把街头乞丐的语气写得趾高气扬；又或是把老人的语言写得太过“儿童化”</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其四，语言描写还应用来</a:t>
            </a:r>
            <a:r>
              <a:rPr lang="zh-CN" altLang="en-US" sz="2400" u="sng" dirty="0">
                <a:latin typeface="华文楷体" panose="02010600040101010101" pitchFamily="2" charset="-122"/>
                <a:ea typeface="华文楷体" panose="02010600040101010101" pitchFamily="2" charset="-122"/>
              </a:rPr>
              <a:t>预示和推动故事情节的发展，交代事情的来龙去脉，或通过语言描写介绍环境或时代背景，或借人物之口作议论以深化主题，使语言描写成为作品的有机组成部分</a:t>
            </a:r>
            <a:r>
              <a:rPr lang="zh-CN" altLang="en-US" sz="2400" u="sng" dirty="0" smtClean="0">
                <a:latin typeface="华文楷体" panose="02010600040101010101" pitchFamily="2" charset="-122"/>
                <a:ea typeface="华文楷体" panose="02010600040101010101" pitchFamily="2" charset="-122"/>
              </a:rPr>
              <a:t>。</a:t>
            </a:r>
            <a:endParaRPr lang="en-US" altLang="zh-CN" sz="2400" u="sng" dirty="0" smtClean="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最后，语言描写要</a:t>
            </a:r>
            <a:r>
              <a:rPr lang="zh-CN" altLang="en-US" sz="2400" u="sng" dirty="0">
                <a:solidFill>
                  <a:srgbClr val="C54646"/>
                </a:solidFill>
                <a:latin typeface="华文楷体" panose="02010600040101010101" pitchFamily="2" charset="-122"/>
                <a:ea typeface="华文楷体" panose="02010600040101010101" pitchFamily="2" charset="-122"/>
              </a:rPr>
              <a:t>生动、简洁</a:t>
            </a:r>
            <a:r>
              <a:rPr lang="zh-CN" altLang="en-US" sz="2400" dirty="0">
                <a:latin typeface="华文楷体" panose="02010600040101010101" pitchFamily="2" charset="-122"/>
                <a:ea typeface="华文楷体" panose="02010600040101010101" pitchFamily="2" charset="-122"/>
              </a:rPr>
              <a:t>，力忌八股调、学生腔。</a:t>
            </a:r>
          </a:p>
        </p:txBody>
      </p:sp>
    </p:spTree>
    <p:extLst>
      <p:ext uri="{BB962C8B-B14F-4D97-AF65-F5344CB8AC3E}">
        <p14:creationId xmlns:p14="http://schemas.microsoft.com/office/powerpoint/2010/main" val="17133761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618185" y="628864"/>
            <a:ext cx="8525814" cy="7694414"/>
          </a:xfrm>
          <a:prstGeom prst="rect">
            <a:avLst/>
          </a:prstGeom>
          <a:noFill/>
        </p:spPr>
        <p:txBody>
          <a:bodyPr wrap="square" rtlCol="0">
            <a:spAutoFit/>
          </a:bodyPr>
          <a:lstStyle/>
          <a:p>
            <a:r>
              <a:rPr lang="en-US" altLang="zh-CN" dirty="0" err="1" smtClean="0">
                <a:latin typeface="华文宋体" panose="02010600040101010101" pitchFamily="2" charset="-122"/>
                <a:ea typeface="华文宋体" panose="02010600040101010101" pitchFamily="2" charset="-122"/>
              </a:rPr>
              <a:t>eg</a:t>
            </a:r>
            <a:r>
              <a:rPr lang="en-US" altLang="zh-CN" dirty="0" smtClean="0">
                <a:latin typeface="华文宋体" panose="02010600040101010101" pitchFamily="2" charset="-122"/>
                <a:ea typeface="华文宋体" panose="02010600040101010101" pitchFamily="2" charset="-122"/>
              </a:rPr>
              <a:t>.</a:t>
            </a:r>
            <a:r>
              <a:rPr lang="zh-CN" altLang="en-US" dirty="0">
                <a:latin typeface="华文宋体" panose="02010600040101010101" pitchFamily="2" charset="-122"/>
                <a:ea typeface="华文宋体" panose="02010600040101010101" pitchFamily="2" charset="-122"/>
              </a:rPr>
              <a:t>著名作家叶圣陶先生在</a:t>
            </a:r>
            <a:r>
              <a:rPr lang="en-US" altLang="zh-CN" dirty="0">
                <a:latin typeface="华文宋体" panose="02010600040101010101" pitchFamily="2" charset="-122"/>
                <a:ea typeface="华文宋体" panose="02010600040101010101" pitchFamily="2" charset="-122"/>
              </a:rPr>
              <a:t>《</a:t>
            </a:r>
            <a:r>
              <a:rPr lang="zh-CN" altLang="en-US" dirty="0">
                <a:latin typeface="华文宋体" panose="02010600040101010101" pitchFamily="2" charset="-122"/>
                <a:ea typeface="华文宋体" panose="02010600040101010101" pitchFamily="2" charset="-122"/>
              </a:rPr>
              <a:t>多收了三五斗</a:t>
            </a:r>
            <a:r>
              <a:rPr lang="en-US" altLang="zh-CN" dirty="0">
                <a:latin typeface="华文宋体" panose="02010600040101010101" pitchFamily="2" charset="-122"/>
                <a:ea typeface="华文宋体" panose="02010600040101010101" pitchFamily="2" charset="-122"/>
              </a:rPr>
              <a:t>》</a:t>
            </a:r>
            <a:r>
              <a:rPr lang="zh-CN" altLang="en-US" dirty="0">
                <a:latin typeface="华文宋体" panose="02010600040101010101" pitchFamily="2" charset="-122"/>
                <a:ea typeface="华文宋体" panose="02010600040101010101" pitchFamily="2" charset="-122"/>
              </a:rPr>
              <a:t>中，写农民大清早到河埠头后、急切询问米价，同米行先生进行了这样的对话：</a:t>
            </a:r>
          </a:p>
          <a:p>
            <a:r>
              <a:rPr lang="zh-CN" altLang="en-US" dirty="0">
                <a:latin typeface="华文宋体" panose="02010600040101010101" pitchFamily="2" charset="-122"/>
                <a:ea typeface="华文宋体" panose="02010600040101010101" pitchFamily="2" charset="-122"/>
              </a:rPr>
              <a:t>“</a:t>
            </a:r>
            <a:r>
              <a:rPr lang="zh-CN" altLang="en-US" sz="2000" dirty="0">
                <a:latin typeface="华文楷体" panose="02010600040101010101" pitchFamily="2" charset="-122"/>
                <a:ea typeface="华文楷体" panose="02010600040101010101" pitchFamily="2" charset="-122"/>
              </a:rPr>
              <a:t>糙米五块：谷三块。”米行里的先生有气无力地回答他们。</a:t>
            </a:r>
          </a:p>
          <a:p>
            <a:r>
              <a:rPr lang="zh-CN" altLang="en-US" sz="2000" dirty="0">
                <a:latin typeface="华文楷体" panose="02010600040101010101" pitchFamily="2" charset="-122"/>
                <a:ea typeface="华文楷体" panose="02010600040101010101" pitchFamily="2" charset="-122"/>
              </a:rPr>
              <a:t>“什么！”旧毡帽朋友几乎不相信他们的耳朵，美满的希望突地一沉，大家都呆了。</a:t>
            </a:r>
          </a:p>
          <a:p>
            <a:r>
              <a:rPr lang="zh-CN" altLang="en-US" sz="2000" dirty="0">
                <a:latin typeface="华文楷体" panose="02010600040101010101" pitchFamily="2" charset="-122"/>
                <a:ea typeface="华文楷体" panose="02010600040101010101" pitchFamily="2" charset="-122"/>
              </a:rPr>
              <a:t>“在六月里，你们不是卖十三块吗？”</a:t>
            </a:r>
          </a:p>
          <a:p>
            <a:r>
              <a:rPr lang="zh-CN" altLang="en-US" sz="2000" dirty="0">
                <a:latin typeface="华文楷体" panose="02010600040101010101" pitchFamily="2" charset="-122"/>
                <a:ea typeface="华文楷体" panose="02010600040101010101" pitchFamily="2" charset="-122"/>
              </a:rPr>
              <a:t>“十五块也卖过，不要说十三块。”</a:t>
            </a:r>
          </a:p>
          <a:p>
            <a:r>
              <a:rPr lang="zh-CN" altLang="en-US" sz="2000" dirty="0">
                <a:latin typeface="华文楷体" panose="02010600040101010101" pitchFamily="2" charset="-122"/>
                <a:ea typeface="华文楷体" panose="02010600040101010101" pitchFamily="2" charset="-122"/>
              </a:rPr>
              <a:t>“哪里有跌得这样厉害的？”</a:t>
            </a:r>
          </a:p>
          <a:p>
            <a:r>
              <a:rPr lang="zh-CN" altLang="en-US" sz="2000" dirty="0">
                <a:latin typeface="华文楷体" panose="02010600040101010101" pitchFamily="2" charset="-122"/>
                <a:ea typeface="华文楷体" panose="02010600040101010101" pitchFamily="2" charset="-122"/>
              </a:rPr>
              <a:t>“现在是什么时候，你们不知道吗？各处的米像潮水一样涌来，隔几天还要跌呢！”</a:t>
            </a:r>
          </a:p>
          <a:p>
            <a:r>
              <a:rPr lang="zh-CN" altLang="en-US" sz="2000" dirty="0">
                <a:latin typeface="华文楷体" panose="02010600040101010101" pitchFamily="2" charset="-122"/>
                <a:ea typeface="华文楷体" panose="02010600040101010101" pitchFamily="2" charset="-122"/>
              </a:rPr>
              <a:t>“还是不要粜的好。我们摇回去放在家里吧！”从简单的心里喷出了这样激愤的话。</a:t>
            </a:r>
          </a:p>
          <a:p>
            <a:r>
              <a:rPr lang="zh-CN" altLang="en-US" sz="2000" dirty="0">
                <a:latin typeface="华文楷体" panose="02010600040101010101" pitchFamily="2" charset="-122"/>
                <a:ea typeface="华文楷体" panose="02010600040101010101" pitchFamily="2" charset="-122"/>
              </a:rPr>
              <a:t>“嗤，”先生冷笑着，“你们不粜，人家就饿死了吗？各地方多的是洋米洋面，头几批还没吃完，外洋大轮船又有几批运来”。</a:t>
            </a:r>
          </a:p>
          <a:p>
            <a:r>
              <a:rPr lang="zh-CN" altLang="en-US" dirty="0">
                <a:latin typeface="华文宋体" panose="02010600040101010101" pitchFamily="2" charset="-122"/>
                <a:ea typeface="华文宋体" panose="02010600040101010101" pitchFamily="2" charset="-122"/>
              </a:rPr>
              <a:t>这段人物对话，十分生动、传神、精炼。</a:t>
            </a:r>
            <a:r>
              <a:rPr lang="zh-CN" altLang="en-US" u="sng" dirty="0">
                <a:solidFill>
                  <a:srgbClr val="C54646"/>
                </a:solidFill>
                <a:latin typeface="华文宋体" panose="02010600040101010101" pitchFamily="2" charset="-122"/>
                <a:ea typeface="华文宋体" panose="02010600040101010101" pitchFamily="2" charset="-122"/>
              </a:rPr>
              <a:t>先生们冷笑着说，有气没力地回答</a:t>
            </a:r>
            <a:r>
              <a:rPr lang="zh-CN" altLang="en-US" dirty="0">
                <a:latin typeface="华文宋体" panose="02010600040101010101" pitchFamily="2" charset="-122"/>
                <a:ea typeface="华文宋体" panose="02010600040101010101" pitchFamily="2" charset="-122"/>
              </a:rPr>
              <a:t>，对农民的责问热讽，显得傲慢而有恃无恐，人物形象跃然纸上，人物特点形象鲜明。</a:t>
            </a:r>
            <a:r>
              <a:rPr lang="zh-CN" altLang="en-US" u="sng" dirty="0">
                <a:solidFill>
                  <a:srgbClr val="C54646"/>
                </a:solidFill>
                <a:latin typeface="华文宋体" panose="02010600040101010101" pitchFamily="2" charset="-122"/>
                <a:ea typeface="华文宋体" panose="02010600040101010101" pitchFamily="2" charset="-122"/>
              </a:rPr>
              <a:t>农民呢，听到米价大跌，“几乎不相信他们的耳朵”，“都呆了”，只好喷出愤激的话。“我们摇回去放在家里吧”。</a:t>
            </a:r>
            <a:r>
              <a:rPr lang="zh-CN" altLang="en-US" dirty="0">
                <a:latin typeface="华文宋体" panose="02010600040101010101" pitchFamily="2" charset="-122"/>
                <a:ea typeface="华文宋体" panose="02010600040101010101" pitchFamily="2" charset="-122"/>
              </a:rPr>
              <a:t>他们询问米价、急不可耐；听到“大跌”消息，吃惊发呆；争议米价，显得焦急迫切而无可奈何。</a:t>
            </a:r>
          </a:p>
          <a:p>
            <a:r>
              <a:rPr lang="zh-CN" altLang="en-US" dirty="0">
                <a:latin typeface="华文宋体" panose="02010600040101010101" pitchFamily="2" charset="-122"/>
                <a:ea typeface="华文宋体" panose="02010600040101010101" pitchFamily="2" charset="-122"/>
              </a:rPr>
              <a:t/>
            </a:r>
            <a:br>
              <a:rPr lang="zh-CN" altLang="en-US" dirty="0">
                <a:latin typeface="华文宋体" panose="02010600040101010101" pitchFamily="2" charset="-122"/>
                <a:ea typeface="华文宋体" panose="02010600040101010101" pitchFamily="2" charset="-122"/>
              </a:rPr>
            </a:br>
            <a:endParaRPr lang="zh-CN" altLang="en-US" dirty="0">
              <a:latin typeface="华文宋体" panose="02010600040101010101" pitchFamily="2" charset="-122"/>
              <a:ea typeface="华文宋体" panose="02010600040101010101" pitchFamily="2" charset="-122"/>
            </a:endParaRPr>
          </a:p>
          <a:p>
            <a:endParaRPr lang="zh-CN" altLang="en-US" dirty="0">
              <a:latin typeface="华文宋体" panose="02010600040101010101" pitchFamily="2" charset="-122"/>
              <a:ea typeface="华文宋体" panose="02010600040101010101" pitchFamily="2" charset="-122"/>
            </a:endParaRPr>
          </a:p>
          <a:p>
            <a:endParaRPr lang="zh-CN" altLang="en-US" dirty="0">
              <a:latin typeface="华文宋体" panose="02010600040101010101" pitchFamily="2" charset="-122"/>
              <a:ea typeface="华文宋体" panose="02010600040101010101" pitchFamily="2" charset="-122"/>
            </a:endParaRPr>
          </a:p>
          <a:p>
            <a:endParaRPr lang="en-US" altLang="zh-CN" sz="2000" dirty="0"/>
          </a:p>
          <a:p>
            <a:endParaRPr lang="zh-CN" altLang="en-US" dirty="0">
              <a:latin typeface="华文宋体" panose="02010600040101010101" pitchFamily="2" charset="-122"/>
              <a:ea typeface="华文宋体" panose="02010600040101010101" pitchFamily="2" charset="-122"/>
            </a:endParaRPr>
          </a:p>
          <a:p>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744444" y="590228"/>
            <a:ext cx="7740203" cy="5447645"/>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人物对话的四种</a:t>
            </a:r>
            <a:r>
              <a:rPr lang="zh-CN" altLang="en-US" sz="2400" dirty="0" smtClean="0">
                <a:latin typeface="华文楷体" panose="02010600040101010101" pitchFamily="2" charset="-122"/>
                <a:ea typeface="华文楷体" panose="02010600040101010101" pitchFamily="2" charset="-122"/>
              </a:rPr>
              <a:t>表达：</a:t>
            </a:r>
            <a:endParaRPr lang="en-US" altLang="zh-CN"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一</a:t>
            </a:r>
            <a:r>
              <a:rPr lang="zh-CN" altLang="en-US" sz="2400"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提示语在前</a:t>
            </a:r>
            <a:r>
              <a:rPr lang="en-US" altLang="zh-CN" sz="2400" u="sng"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用冒号</a:t>
            </a:r>
            <a:r>
              <a:rPr lang="zh-CN" altLang="en-US" sz="2400" dirty="0" smtClean="0">
                <a:latin typeface="华文楷体" panose="02010600040101010101" pitchFamily="2" charset="-122"/>
                <a:ea typeface="华文楷体" panose="02010600040101010101" pitchFamily="2" charset="-122"/>
              </a:rPr>
              <a:t>。 </a:t>
            </a:r>
            <a:r>
              <a:rPr lang="en-US" altLang="zh-CN" sz="2400" dirty="0" smtClean="0">
                <a:solidFill>
                  <a:srgbClr val="C54646"/>
                </a:solidFill>
                <a:latin typeface="华文楷体" panose="02010600040101010101" pitchFamily="2" charset="-122"/>
                <a:ea typeface="华文楷体" panose="02010600040101010101" pitchFamily="2" charset="-122"/>
              </a:rPr>
              <a:t>[</a:t>
            </a:r>
            <a:r>
              <a:rPr lang="zh-CN" altLang="en-US" sz="2400" dirty="0" smtClean="0">
                <a:solidFill>
                  <a:srgbClr val="C54646"/>
                </a:solidFill>
                <a:latin typeface="华文楷体" panose="02010600040101010101" pitchFamily="2" charset="-122"/>
                <a:ea typeface="华文楷体" panose="02010600040101010101" pitchFamily="2" charset="-122"/>
              </a:rPr>
              <a:t>人</a:t>
            </a:r>
            <a:r>
              <a:rPr lang="en-US" altLang="zh-CN" sz="2400" dirty="0" smtClean="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话</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smtClean="0">
                <a:solidFill>
                  <a:srgbClr val="C54646"/>
                </a:solidFill>
                <a:latin typeface="华文楷体" panose="02010600040101010101" pitchFamily="2" charset="-122"/>
                <a:ea typeface="华文楷体" panose="02010600040101010101" pitchFamily="2" charset="-122"/>
              </a:rPr>
              <a:t>。</a:t>
            </a:r>
            <a:endParaRPr lang="en-US" altLang="zh-CN" sz="2400" dirty="0" smtClean="0">
              <a:solidFill>
                <a:srgbClr val="C54646"/>
              </a:solidFill>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如</a:t>
            </a:r>
            <a:r>
              <a:rPr lang="en-US" altLang="zh-CN" sz="24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老人问</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姑娘</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你是气象员吗</a:t>
            </a:r>
            <a:r>
              <a:rPr lang="en-US" altLang="zh-CN" sz="20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a:t>
            </a:r>
          </a:p>
          <a:p>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二</a:t>
            </a:r>
            <a:r>
              <a:rPr lang="zh-CN" altLang="en-US" sz="2400"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提示语在后</a:t>
            </a:r>
            <a:r>
              <a:rPr lang="en-US" altLang="zh-CN" sz="2400" u="sng"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用句号。</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话</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人</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smtClean="0">
                <a:solidFill>
                  <a:srgbClr val="C54646"/>
                </a:solidFill>
                <a:latin typeface="华文楷体" panose="02010600040101010101" pitchFamily="2" charset="-122"/>
                <a:ea typeface="华文楷体" panose="02010600040101010101" pitchFamily="2" charset="-122"/>
              </a:rPr>
              <a:t>。</a:t>
            </a:r>
            <a:endParaRPr lang="en-US" altLang="zh-CN" sz="2400" dirty="0" smtClean="0">
              <a:solidFill>
                <a:srgbClr val="C54646"/>
              </a:solidFill>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如：</a:t>
            </a:r>
            <a:r>
              <a:rPr lang="zh-CN" altLang="en-US"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姑娘</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你是气象员吗</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老人问</a:t>
            </a:r>
            <a:r>
              <a:rPr lang="zh-CN" altLang="en-US" sz="2000" dirty="0" smtClean="0">
                <a:latin typeface="华文楷体" panose="02010600040101010101" pitchFamily="2" charset="-122"/>
                <a:ea typeface="华文楷体" panose="02010600040101010101" pitchFamily="2" charset="-122"/>
              </a:rPr>
              <a:t>。</a:t>
            </a:r>
            <a:endParaRPr lang="en-US" altLang="zh-CN" sz="2000" dirty="0" smtClean="0">
              <a:latin typeface="华文楷体" panose="02010600040101010101" pitchFamily="2" charset="-122"/>
              <a:ea typeface="华文楷体" panose="02010600040101010101" pitchFamily="2" charset="-122"/>
            </a:endParaRPr>
          </a:p>
          <a:p>
            <a:endParaRPr lang="en-US" altLang="zh-CN" sz="20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三</a:t>
            </a:r>
            <a:r>
              <a:rPr lang="zh-CN" altLang="en-US" sz="2400"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提示语在中间</a:t>
            </a:r>
            <a:r>
              <a:rPr lang="en-US" altLang="zh-CN" sz="2400" u="sng"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用逗号。</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话</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人</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话</a:t>
            </a:r>
            <a:r>
              <a:rPr lang="en-US" altLang="zh-CN" sz="2400" dirty="0" smtClean="0">
                <a:solidFill>
                  <a:srgbClr val="C54646"/>
                </a:solidFill>
                <a:latin typeface="华文楷体" panose="02010600040101010101" pitchFamily="2" charset="-122"/>
                <a:ea typeface="华文楷体" panose="02010600040101010101" pitchFamily="2" charset="-122"/>
              </a:rPr>
              <a:t>]</a:t>
            </a: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如</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嗯</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姑娘老老实实地回答</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我是乡里气象站的气象员。</a:t>
            </a:r>
            <a:r>
              <a:rPr lang="zh-CN" altLang="en-US" sz="2000" dirty="0" smtClean="0">
                <a:latin typeface="华文楷体" panose="02010600040101010101" pitchFamily="2" charset="-122"/>
                <a:ea typeface="华文楷体" panose="02010600040101010101" pitchFamily="2" charset="-122"/>
              </a:rPr>
              <a:t>”</a:t>
            </a:r>
            <a:endParaRPr lang="en-US" altLang="zh-CN" sz="2000" dirty="0" smtClean="0">
              <a:latin typeface="华文楷体" panose="02010600040101010101" pitchFamily="2" charset="-122"/>
              <a:ea typeface="华文楷体" panose="02010600040101010101" pitchFamily="2" charset="-122"/>
            </a:endParaRPr>
          </a:p>
          <a:p>
            <a:endParaRPr lang="en-US" altLang="zh-CN" sz="2000" dirty="0">
              <a:latin typeface="华文楷体" panose="02010600040101010101" pitchFamily="2" charset="-122"/>
              <a:ea typeface="华文楷体" panose="02010600040101010101" pitchFamily="2" charset="-122"/>
            </a:endParaRPr>
          </a:p>
          <a:p>
            <a:pPr algn="just"/>
            <a:r>
              <a:rPr lang="zh-CN" altLang="en-US" sz="2400" dirty="0" smtClean="0">
                <a:latin typeface="华文楷体" panose="02010600040101010101" pitchFamily="2" charset="-122"/>
                <a:ea typeface="华文楷体" panose="02010600040101010101" pitchFamily="2" charset="-122"/>
              </a:rPr>
              <a:t>四</a:t>
            </a:r>
            <a:r>
              <a:rPr lang="zh-CN" altLang="en-US" sz="2400"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没有提示语</a:t>
            </a:r>
            <a:r>
              <a:rPr lang="en-US" altLang="zh-CN" sz="2400" u="sng" dirty="0">
                <a:latin typeface="华文楷体" panose="02010600040101010101" pitchFamily="2" charset="-122"/>
                <a:ea typeface="华文楷体" panose="02010600040101010101" pitchFamily="2" charset="-122"/>
              </a:rPr>
              <a:t>,</a:t>
            </a:r>
            <a:r>
              <a:rPr lang="zh-CN" altLang="en-US" sz="2400" u="sng" dirty="0">
                <a:latin typeface="华文楷体" panose="02010600040101010101" pitchFamily="2" charset="-122"/>
                <a:ea typeface="华文楷体" panose="02010600040101010101" pitchFamily="2" charset="-122"/>
              </a:rPr>
              <a:t>单独成行。</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必须交待是两个</a:t>
            </a:r>
            <a:r>
              <a:rPr lang="zh-CN" altLang="en-US" sz="2400" dirty="0" smtClean="0">
                <a:solidFill>
                  <a:srgbClr val="C54646"/>
                </a:solidFill>
                <a:latin typeface="华文楷体" panose="02010600040101010101" pitchFamily="2" charset="-122"/>
                <a:ea typeface="华文楷体" panose="02010600040101010101" pitchFamily="2" charset="-122"/>
              </a:rPr>
              <a:t>人物</a:t>
            </a:r>
            <a:r>
              <a:rPr lang="en-US" altLang="zh-CN" sz="2400" dirty="0" smtClean="0">
                <a:solidFill>
                  <a:srgbClr val="C54646"/>
                </a:solidFill>
                <a:latin typeface="华文楷体" panose="02010600040101010101" pitchFamily="2" charset="-122"/>
                <a:ea typeface="华文楷体" panose="02010600040101010101" pitchFamily="2" charset="-122"/>
              </a:rPr>
              <a:t>]    </a:t>
            </a:r>
            <a:endParaRPr lang="en-US" altLang="zh-CN" sz="2400" dirty="0">
              <a:solidFill>
                <a:srgbClr val="C54646"/>
              </a:solidFill>
              <a:latin typeface="华文楷体" panose="02010600040101010101" pitchFamily="2" charset="-122"/>
              <a:ea typeface="华文楷体" panose="02010600040101010101" pitchFamily="2" charset="-122"/>
            </a:endParaRPr>
          </a:p>
          <a:p>
            <a:pPr algn="just"/>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如：</a:t>
            </a:r>
            <a:endParaRPr lang="en-US" altLang="zh-CN" sz="2400" dirty="0" smtClean="0">
              <a:latin typeface="华文楷体" panose="02010600040101010101" pitchFamily="2" charset="-122"/>
              <a:ea typeface="华文楷体" panose="02010600040101010101" pitchFamily="2" charset="-122"/>
            </a:endParaRPr>
          </a:p>
          <a:p>
            <a:pPr algn="just"/>
            <a:r>
              <a:rPr lang="en-US" altLang="zh-CN" sz="2400" dirty="0" smtClean="0">
                <a:latin typeface="华文楷体" panose="02010600040101010101" pitchFamily="2" charset="-122"/>
                <a:ea typeface="华文楷体" panose="02010600040101010101" pitchFamily="2" charset="-122"/>
              </a:rPr>
              <a:t>              “</a:t>
            </a:r>
            <a:r>
              <a:rPr lang="zh-CN" altLang="en-US" sz="2000" dirty="0">
                <a:latin typeface="华文楷体" panose="02010600040101010101" pitchFamily="2" charset="-122"/>
                <a:ea typeface="华文楷体" panose="02010600040101010101" pitchFamily="2" charset="-122"/>
              </a:rPr>
              <a:t>老大爷</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您买点啥</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姑娘</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给我称二斤苹果。</a:t>
            </a:r>
            <a:r>
              <a:rPr lang="zh-CN" altLang="en-US"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您是自己吃</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还是送人</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是我自己吃的。</a:t>
            </a:r>
            <a:r>
              <a:rPr lang="zh-CN" altLang="en-US"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您就买这个吧</a:t>
            </a:r>
            <a:r>
              <a:rPr lang="en-US" altLang="zh-CN" sz="2000" dirty="0">
                <a:latin typeface="华文楷体" panose="02010600040101010101" pitchFamily="2" charset="-122"/>
                <a:ea typeface="华文楷体" panose="02010600040101010101" pitchFamily="2" charset="-122"/>
              </a:rPr>
              <a:t>!”</a:t>
            </a:r>
            <a:endParaRPr lang="zh-CN" altLang="en-US" sz="2000" dirty="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200566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673995" y="1152674"/>
            <a:ext cx="10354614" cy="5878532"/>
          </a:xfrm>
          <a:prstGeom prst="rect">
            <a:avLst/>
          </a:prstGeom>
          <a:noFill/>
        </p:spPr>
        <p:txBody>
          <a:bodyPr wrap="square" rtlCol="0">
            <a:spAutoFit/>
          </a:bodyPr>
          <a:lstStyle/>
          <a:p>
            <a:r>
              <a:rPr lang="en-US" altLang="zh-CN" sz="2400" b="1" dirty="0" smtClean="0">
                <a:latin typeface="华文楷体" panose="02010600040101010101" pitchFamily="2" charset="-122"/>
                <a:ea typeface="华文楷体" panose="02010600040101010101" pitchFamily="2" charset="-122"/>
              </a:rPr>
              <a:t>(</a:t>
            </a:r>
            <a:r>
              <a:rPr lang="zh-CN" altLang="en-US" sz="2400" b="1" dirty="0">
                <a:latin typeface="华文楷体" panose="02010600040101010101" pitchFamily="2" charset="-122"/>
                <a:ea typeface="华文楷体" panose="02010600040101010101" pitchFamily="2" charset="-122"/>
              </a:rPr>
              <a:t>四</a:t>
            </a:r>
            <a:r>
              <a:rPr lang="zh-CN" altLang="en-US" sz="2400" b="1" dirty="0" smtClean="0">
                <a:latin typeface="华文楷体" panose="02010600040101010101" pitchFamily="2" charset="-122"/>
                <a:ea typeface="华文楷体" panose="02010600040101010101" pitchFamily="2" charset="-122"/>
              </a:rPr>
              <a:t>）神态描写</a:t>
            </a:r>
            <a:endParaRPr lang="en-US" altLang="zh-CN" sz="2400" b="1"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400" dirty="0">
                <a:latin typeface="华文楷体" panose="02010600040101010101" pitchFamily="2" charset="-122"/>
                <a:ea typeface="华文楷体" panose="02010600040101010101" pitchFamily="2" charset="-122"/>
              </a:rPr>
              <a:t>神态描写专指脸部表情，描写时要用表示表情、神态的词语，例如哭丧着脸，专注的神情等。</a:t>
            </a:r>
            <a:endParaRPr lang="en-US" altLang="zh-CN" sz="2400" dirty="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400" dirty="0">
                <a:latin typeface="华文楷体" panose="02010600040101010101" pitchFamily="2" charset="-122"/>
                <a:ea typeface="华文楷体" panose="02010600040101010101" pitchFamily="2" charset="-122"/>
              </a:rPr>
              <a:t>神态描写 的作用</a:t>
            </a:r>
            <a:r>
              <a:rPr lang="en-US" altLang="zh-CN" sz="2400" dirty="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一</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表现人物内心世界 二</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刻画人物性格</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反应人物品质 三</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更加突显人物个性使作文给人真实感</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人物造型栩栩如生</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使文章生动形象</a:t>
            </a:r>
            <a:endParaRPr lang="en-US" altLang="zh-CN" sz="2400" dirty="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endParaRPr lang="en-US" altLang="zh-CN" sz="2400"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两</a:t>
            </a:r>
            <a:r>
              <a:rPr lang="zh-CN" altLang="en-US" sz="2000" dirty="0">
                <a:latin typeface="华文楷体" panose="02010600040101010101" pitchFamily="2" charset="-122"/>
                <a:ea typeface="华文楷体" panose="02010600040101010101" pitchFamily="2" charset="-122"/>
              </a:rPr>
              <a:t>个猎户听得</a:t>
            </a:r>
            <a:r>
              <a:rPr lang="zh-CN" altLang="en-US" sz="2000" u="sng" dirty="0">
                <a:solidFill>
                  <a:srgbClr val="C54646"/>
                </a:solidFill>
                <a:latin typeface="华文楷体" panose="02010600040101010101" pitchFamily="2" charset="-122"/>
                <a:ea typeface="华文楷体" panose="02010600040101010101" pitchFamily="2" charset="-122"/>
              </a:rPr>
              <a:t>痴呆</a:t>
            </a:r>
            <a:r>
              <a:rPr lang="zh-CN" altLang="en-US" sz="2000" dirty="0">
                <a:latin typeface="华文楷体" panose="02010600040101010101" pitchFamily="2" charset="-122"/>
                <a:ea typeface="华文楷体" panose="02010600040101010101" pitchFamily="2" charset="-122"/>
              </a:rPr>
              <a:t>了，说道：“怕没这话！”武松道：“你不信时，只看我身上兀自有血迹。”两个道：“怎地打来？”武松把那打大虫的本事，再说了一遍。两个猎户听了，</a:t>
            </a:r>
            <a:r>
              <a:rPr lang="zh-CN" altLang="en-US" sz="2000" u="sng" dirty="0">
                <a:solidFill>
                  <a:srgbClr val="C54646"/>
                </a:solidFill>
                <a:latin typeface="华文楷体" panose="02010600040101010101" pitchFamily="2" charset="-122"/>
                <a:ea typeface="华文楷体" panose="02010600040101010101" pitchFamily="2" charset="-122"/>
              </a:rPr>
              <a:t>又惊又喜</a:t>
            </a:r>
            <a:r>
              <a:rPr lang="zh-CN" altLang="en-US" sz="2000" dirty="0">
                <a:latin typeface="华文楷体" panose="02010600040101010101" pitchFamily="2" charset="-122"/>
                <a:ea typeface="华文楷体" panose="02010600040101010101" pitchFamily="2" charset="-122"/>
              </a:rPr>
              <a:t>！叫拢那十个乡夫来。只见这十个乡夫，都拿着禾叉，踏弩刀枪，随即拢来。</a:t>
            </a:r>
            <a:r>
              <a:rPr lang="zh-CN" altLang="en-US" sz="2400" dirty="0">
                <a:latin typeface="华文楷体" panose="02010600040101010101" pitchFamily="2" charset="-122"/>
                <a:ea typeface="华文楷体" panose="02010600040101010101" pitchFamily="2" charset="-122"/>
              </a:rPr>
              <a:t> </a:t>
            </a:r>
            <a:endParaRPr lang="en-US" altLang="zh-CN" sz="2400"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施耐庵</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水浒传</a:t>
            </a:r>
            <a:r>
              <a:rPr lang="en-US" altLang="zh-CN" sz="2000" dirty="0" smtClean="0">
                <a:latin typeface="华文楷体" panose="02010600040101010101" pitchFamily="2" charset="-122"/>
                <a:ea typeface="华文楷体" panose="02010600040101010101" pitchFamily="2" charset="-122"/>
              </a:rPr>
              <a:t>》)</a:t>
            </a:r>
          </a:p>
          <a:p>
            <a:pPr lvl="0" indent="317500" eaLnBrk="0" fontAlgn="base" hangingPunct="0">
              <a:spcBef>
                <a:spcPct val="0"/>
              </a:spcBef>
              <a:spcAft>
                <a:spcPct val="0"/>
              </a:spcAft>
            </a:pPr>
            <a:endParaRPr lang="en-US" altLang="zh-CN" sz="2000" dirty="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000" dirty="0">
                <a:latin typeface="华文楷体" panose="02010600040101010101" pitchFamily="2" charset="-122"/>
                <a:ea typeface="华文楷体" panose="02010600040101010101" pitchFamily="2" charset="-122"/>
              </a:rPr>
              <a:t>老头</a:t>
            </a:r>
            <a:r>
              <a:rPr lang="zh-CN" altLang="en-US" sz="2000" dirty="0">
                <a:solidFill>
                  <a:srgbClr val="C54646"/>
                </a:solidFill>
                <a:latin typeface="华文楷体" panose="02010600040101010101" pitchFamily="2" charset="-122"/>
                <a:ea typeface="华文楷体" panose="02010600040101010101" pitchFamily="2" charset="-122"/>
              </a:rPr>
              <a:t>瓷</a:t>
            </a:r>
            <a:r>
              <a:rPr lang="zh-CN" altLang="en-US" sz="2000" dirty="0">
                <a:latin typeface="华文楷体" panose="02010600040101010101" pitchFamily="2" charset="-122"/>
                <a:ea typeface="华文楷体" panose="02010600040101010101" pitchFamily="2" charset="-122"/>
              </a:rPr>
              <a:t>在那里，似乎要抵赖，但</a:t>
            </a:r>
            <a:r>
              <a:rPr lang="zh-CN" altLang="en-US" sz="2000" u="sng" dirty="0">
                <a:solidFill>
                  <a:srgbClr val="C54646"/>
                </a:solidFill>
                <a:latin typeface="华文楷体" panose="02010600040101010101" pitchFamily="2" charset="-122"/>
                <a:ea typeface="华文楷体" panose="02010600040101010101" pitchFamily="2" charset="-122"/>
              </a:rPr>
              <a:t>脸色立即赤红</a:t>
            </a:r>
            <a:r>
              <a:rPr lang="zh-CN" altLang="en-US" sz="2000" dirty="0">
                <a:latin typeface="华文楷体" panose="02010600040101010101" pitchFamily="2" charset="-122"/>
                <a:ea typeface="华文楷体" panose="02010600040101010101" pitchFamily="2" charset="-122"/>
              </a:rPr>
              <a:t>，压低了声音说：“是在那儿撞的。”一下子人</a:t>
            </a:r>
            <a:r>
              <a:rPr lang="zh-CN" altLang="en-US" sz="2000" dirty="0">
                <a:solidFill>
                  <a:srgbClr val="C54646"/>
                </a:solidFill>
                <a:latin typeface="华文楷体" panose="02010600040101010101" pitchFamily="2" charset="-122"/>
                <a:ea typeface="华文楷体" panose="02010600040101010101" pitchFamily="2" charset="-122"/>
              </a:rPr>
              <a:t>蔫</a:t>
            </a:r>
            <a:r>
              <a:rPr lang="zh-CN" altLang="en-US" sz="2000" dirty="0">
                <a:latin typeface="华文楷体" panose="02010600040101010101" pitchFamily="2" charset="-122"/>
                <a:ea typeface="华文楷体" panose="02010600040101010101" pitchFamily="2" charset="-122"/>
              </a:rPr>
              <a:t>了许多，可怜得像个做错事的孩子</a:t>
            </a:r>
            <a:r>
              <a:rPr lang="zh-CN" altLang="en-US" sz="2000" dirty="0" smtClean="0">
                <a:latin typeface="华文楷体" panose="02010600040101010101" pitchFamily="2" charset="-122"/>
                <a:ea typeface="华文楷体" panose="02010600040101010101" pitchFamily="2" charset="-122"/>
              </a:rPr>
              <a:t>。</a:t>
            </a:r>
            <a:endParaRPr lang="en-US" altLang="zh-CN" sz="2000"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000" dirty="0" smtClean="0">
                <a:latin typeface="华文楷体" panose="02010600040101010101" pitchFamily="2" charset="-122"/>
                <a:ea typeface="华文楷体" panose="02010600040101010101" pitchFamily="2" charset="-122"/>
              </a:rPr>
              <a:t>（贾平凹</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玻璃</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a:t>
            </a:r>
            <a:endParaRPr lang="en-US" altLang="zh-CN" sz="2000" dirty="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endParaRPr lang="en-US" altLang="zh-CN" sz="2000" dirty="0">
              <a:latin typeface="华文楷体" panose="02010600040101010101" pitchFamily="2" charset="-122"/>
              <a:ea typeface="华文楷体" panose="02010600040101010101" pitchFamily="2" charset="-122"/>
            </a:endParaRPr>
          </a:p>
          <a:p>
            <a:endParaRPr lang="en-US" altLang="zh-CN" sz="2400" dirty="0" smtClean="0"/>
          </a:p>
          <a:p>
            <a:endParaRPr lang="zh-CN" altLang="en-US" sz="20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39550291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7" name="文本框 6"/>
          <p:cNvSpPr txBox="1"/>
          <p:nvPr/>
        </p:nvSpPr>
        <p:spPr>
          <a:xfrm>
            <a:off x="1133341" y="1460451"/>
            <a:ext cx="9337184" cy="5262979"/>
          </a:xfrm>
          <a:prstGeom prst="rect">
            <a:avLst/>
          </a:prstGeom>
          <a:noFill/>
        </p:spPr>
        <p:txBody>
          <a:bodyPr wrap="square" rtlCol="0">
            <a:spAutoFit/>
          </a:bodyPr>
          <a:lstStyle/>
          <a:p>
            <a:r>
              <a:rPr lang="zh-CN" altLang="en-US" sz="2400" b="1" dirty="0" smtClean="0">
                <a:latin typeface="华文楷体" panose="02010600040101010101" pitchFamily="2" charset="-122"/>
                <a:ea typeface="华文楷体" panose="02010600040101010101" pitchFamily="2" charset="-122"/>
              </a:rPr>
              <a:t> 外貌</a:t>
            </a:r>
            <a:r>
              <a:rPr lang="zh-CN" altLang="en-US" sz="2400" b="1" dirty="0">
                <a:latin typeface="华文楷体" panose="02010600040101010101" pitchFamily="2" charset="-122"/>
                <a:ea typeface="华文楷体" panose="02010600040101010101" pitchFamily="2" charset="-122"/>
              </a:rPr>
              <a:t>描写和神态描写的区别</a:t>
            </a:r>
            <a:r>
              <a:rPr lang="zh-CN" altLang="en-US" sz="2400" b="1" dirty="0" smtClean="0">
                <a:latin typeface="华文楷体" panose="02010600040101010101" pitchFamily="2" charset="-122"/>
                <a:ea typeface="华文楷体" panose="02010600040101010101" pitchFamily="2" charset="-122"/>
              </a:rPr>
              <a:t>：</a:t>
            </a:r>
            <a:endParaRPr lang="en-US" altLang="zh-CN" sz="2400" b="1"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        外貌</a:t>
            </a:r>
            <a:r>
              <a:rPr lang="zh-CN" altLang="en-US" sz="2400" dirty="0">
                <a:latin typeface="华文楷体" panose="02010600040101010101" pitchFamily="2" charset="-122"/>
                <a:ea typeface="华文楷体" panose="02010600040101010101" pitchFamily="2" charset="-122"/>
              </a:rPr>
              <a:t>描写是对人物的</a:t>
            </a:r>
            <a:r>
              <a:rPr lang="zh-CN" altLang="en-US" sz="2400" u="sng" dirty="0">
                <a:solidFill>
                  <a:srgbClr val="C54646"/>
                </a:solidFill>
                <a:latin typeface="华文楷体" panose="02010600040101010101" pitchFamily="2" charset="-122"/>
                <a:ea typeface="华文楷体" panose="02010600040101010101" pitchFamily="2" charset="-122"/>
              </a:rPr>
              <a:t>体貌特征</a:t>
            </a:r>
            <a:r>
              <a:rPr lang="en-US" altLang="zh-CN" sz="2400" u="sng" dirty="0">
                <a:solidFill>
                  <a:srgbClr val="C54646"/>
                </a:solidFill>
                <a:latin typeface="华文楷体" panose="02010600040101010101" pitchFamily="2" charset="-122"/>
                <a:ea typeface="华文楷体" panose="02010600040101010101" pitchFamily="2" charset="-122"/>
              </a:rPr>
              <a:t>(</a:t>
            </a:r>
            <a:r>
              <a:rPr lang="zh-CN" altLang="en-US" sz="2400" u="sng" dirty="0">
                <a:solidFill>
                  <a:srgbClr val="C54646"/>
                </a:solidFill>
                <a:latin typeface="华文楷体" panose="02010600040101010101" pitchFamily="2" charset="-122"/>
                <a:ea typeface="华文楷体" panose="02010600040101010101" pitchFamily="2" charset="-122"/>
              </a:rPr>
              <a:t>包括人物的容貌、衣、神情、体型、姿态）</a:t>
            </a:r>
            <a:r>
              <a:rPr lang="zh-CN" altLang="en-US" sz="2400" dirty="0">
                <a:latin typeface="华文楷体" panose="02010600040101010101" pitchFamily="2" charset="-122"/>
                <a:ea typeface="华文楷体" panose="02010600040101010101" pitchFamily="2" charset="-122"/>
              </a:rPr>
              <a:t>进行描写，以揭示人物的思想性格，表达作者的爱憎，加深读者对人物的印象</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000" dirty="0" smtClean="0">
                <a:latin typeface="华文楷体" panose="02010600040101010101" pitchFamily="2" charset="-122"/>
                <a:ea typeface="华文楷体" panose="02010600040101010101" pitchFamily="2" charset="-122"/>
              </a:rPr>
              <a:t>例如</a:t>
            </a:r>
            <a:r>
              <a:rPr lang="zh-CN" altLang="en-US" sz="2000" dirty="0">
                <a:latin typeface="华文楷体" panose="02010600040101010101" pitchFamily="2" charset="-122"/>
                <a:ea typeface="华文楷体" panose="02010600040101010101" pitchFamily="2" charset="-122"/>
              </a:rPr>
              <a:t>：他，一个圆圆的脸上镶嵌着两只大又圆的眼睛，时而忽闪忽闪，流露出一股可爱的神态，一会眼珠</a:t>
            </a:r>
            <a:r>
              <a:rPr lang="zh-CN" altLang="en-US" sz="2000" dirty="0" smtClean="0">
                <a:latin typeface="华文楷体" panose="02010600040101010101" pitchFamily="2" charset="-122"/>
                <a:ea typeface="华文楷体" panose="02010600040101010101" pitchFamily="2" charset="-122"/>
              </a:rPr>
              <a:t>左转右转，十分</a:t>
            </a:r>
            <a:r>
              <a:rPr lang="zh-CN" altLang="en-US" sz="2000" dirty="0">
                <a:latin typeface="华文楷体" panose="02010600040101010101" pitchFamily="2" charset="-122"/>
                <a:ea typeface="华文楷体" panose="02010600040101010101" pitchFamily="2" charset="-122"/>
              </a:rPr>
              <a:t>机灵的眨着眼，高翘的鼻子下一张灵巧的小嘴，别看它小，从早到晚就属它最勤劳。最有特色的是他那蓬松的西瓜太郎的发型，走起路来忽上忽下，像个不知疲倦的精灵。</a:t>
            </a:r>
          </a:p>
          <a:p>
            <a:r>
              <a:rPr lang="zh-CN" altLang="en-US" sz="2400" dirty="0" smtClean="0">
                <a:latin typeface="华文楷体" panose="02010600040101010101" pitchFamily="2" charset="-122"/>
                <a:ea typeface="华文楷体" panose="02010600040101010101" pitchFamily="2" charset="-122"/>
              </a:rPr>
              <a:t>        神态</a:t>
            </a:r>
            <a:r>
              <a:rPr lang="zh-CN" altLang="en-US" sz="2400" dirty="0">
                <a:latin typeface="华文楷体" panose="02010600040101010101" pitchFamily="2" charset="-122"/>
                <a:ea typeface="华文楷体" panose="02010600040101010101" pitchFamily="2" charset="-122"/>
              </a:rPr>
              <a:t>描写专指对</a:t>
            </a:r>
            <a:r>
              <a:rPr lang="zh-CN" altLang="en-US" sz="2400" u="sng" dirty="0">
                <a:solidFill>
                  <a:srgbClr val="C54646"/>
                </a:solidFill>
                <a:latin typeface="华文楷体" panose="02010600040101010101" pitchFamily="2" charset="-122"/>
                <a:ea typeface="华文楷体" panose="02010600040101010101" pitchFamily="2" charset="-122"/>
              </a:rPr>
              <a:t>脸部表情</a:t>
            </a:r>
            <a:r>
              <a:rPr lang="zh-CN" altLang="en-US" sz="2400" dirty="0">
                <a:latin typeface="华文楷体" panose="02010600040101010101" pitchFamily="2" charset="-122"/>
                <a:ea typeface="华文楷体" panose="02010600040101010101" pitchFamily="2" charset="-122"/>
              </a:rPr>
              <a:t>的描写刻画，描写时要用表示</a:t>
            </a:r>
            <a:r>
              <a:rPr lang="zh-CN" altLang="en-US" sz="2400" u="sng" dirty="0">
                <a:solidFill>
                  <a:srgbClr val="C54646"/>
                </a:solidFill>
                <a:latin typeface="华文楷体" panose="02010600040101010101" pitchFamily="2" charset="-122"/>
                <a:ea typeface="华文楷体" panose="02010600040101010101" pitchFamily="2" charset="-122"/>
              </a:rPr>
              <a:t>表情、神态</a:t>
            </a:r>
            <a:r>
              <a:rPr lang="zh-CN" altLang="en-US" sz="2400" dirty="0">
                <a:latin typeface="华文楷体" panose="02010600040101010101" pitchFamily="2" charset="-122"/>
                <a:ea typeface="华文楷体" panose="02010600040101010101" pitchFamily="2" charset="-122"/>
              </a:rPr>
              <a:t>的词语</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000" dirty="0" smtClean="0">
                <a:latin typeface="华文楷体" panose="02010600040101010101" pitchFamily="2" charset="-122"/>
                <a:ea typeface="华文楷体" panose="02010600040101010101" pitchFamily="2" charset="-122"/>
              </a:rPr>
              <a:t>例如</a:t>
            </a:r>
            <a:r>
              <a:rPr lang="zh-CN" altLang="en-US" sz="2000" dirty="0">
                <a:latin typeface="华文楷体" panose="02010600040101010101" pitchFamily="2" charset="-122"/>
                <a:ea typeface="华文楷体" panose="02010600040101010101" pitchFamily="2" charset="-122"/>
              </a:rPr>
              <a:t>：哭丧着脸，专注的神情； 她的脸好像绽开的白兰花，笑意写在她的脸上，溢着满足的愉悦；她听到这儿，噗哧一声笑了，就像石子投进池水里，脸上漾着欢乐的波纹； 他吓得面色如土，舌头僵住了，说不出话来</a:t>
            </a:r>
            <a:r>
              <a:rPr lang="zh-CN" altLang="en-US" sz="2400" dirty="0">
                <a:latin typeface="华文楷体" panose="02010600040101010101" pitchFamily="2" charset="-122"/>
                <a:ea typeface="华文楷体" panose="02010600040101010101" pitchFamily="2" charset="-122"/>
              </a:rPr>
              <a:t>。</a:t>
            </a:r>
          </a:p>
          <a:p>
            <a:r>
              <a:rPr lang="zh-CN" altLang="en-US" sz="2400" dirty="0">
                <a:latin typeface="华文楷体" panose="02010600040101010101" pitchFamily="2" charset="-122"/>
                <a:ea typeface="华文楷体" panose="02010600040101010101" pitchFamily="2" charset="-122"/>
              </a:rPr>
              <a:t/>
            </a:r>
            <a:br>
              <a:rPr lang="zh-CN" altLang="en-US" sz="2400" dirty="0">
                <a:latin typeface="华文楷体" panose="02010600040101010101" pitchFamily="2" charset="-122"/>
                <a:ea typeface="华文楷体" panose="02010600040101010101" pitchFamily="2" charset="-122"/>
              </a:rPr>
            </a:br>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918693" y="1493681"/>
            <a:ext cx="10354614" cy="4955203"/>
          </a:xfrm>
          <a:prstGeom prst="rect">
            <a:avLst/>
          </a:prstGeom>
          <a:noFill/>
        </p:spPr>
        <p:txBody>
          <a:bodyPr wrap="square" rtlCol="0">
            <a:spAutoFit/>
          </a:bodyPr>
          <a:lstStyle/>
          <a:p>
            <a:r>
              <a:rPr lang="en-US" altLang="zh-CN" sz="2400" b="1" dirty="0" smtClean="0">
                <a:latin typeface="华文楷体" panose="02010600040101010101" pitchFamily="2" charset="-122"/>
                <a:ea typeface="华文楷体" panose="02010600040101010101" pitchFamily="2" charset="-122"/>
              </a:rPr>
              <a:t>(</a:t>
            </a:r>
            <a:r>
              <a:rPr lang="zh-CN" altLang="en-US" sz="2400" b="1" dirty="0">
                <a:latin typeface="华文楷体" panose="02010600040101010101" pitchFamily="2" charset="-122"/>
                <a:ea typeface="华文楷体" panose="02010600040101010101" pitchFamily="2" charset="-122"/>
              </a:rPr>
              <a:t>五</a:t>
            </a:r>
            <a:r>
              <a:rPr lang="zh-CN" altLang="en-US" sz="2400" b="1" dirty="0" smtClean="0">
                <a:latin typeface="华文楷体" panose="02010600040101010101" pitchFamily="2" charset="-122"/>
                <a:ea typeface="华文楷体" panose="02010600040101010101" pitchFamily="2" charset="-122"/>
              </a:rPr>
              <a:t>）心理描写</a:t>
            </a:r>
            <a:endParaRPr lang="en-US" altLang="zh-CN" sz="2400" b="1"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400" dirty="0">
                <a:latin typeface="华文楷体" panose="02010600040101010101" pitchFamily="2" charset="-122"/>
                <a:ea typeface="华文楷体" panose="02010600040101010101" pitchFamily="2" charset="-122"/>
              </a:rPr>
              <a:t>心理描写是指在文章中，对人物</a:t>
            </a:r>
            <a:r>
              <a:rPr lang="zh-CN" altLang="en-US" sz="2400" u="sng" dirty="0">
                <a:solidFill>
                  <a:srgbClr val="C54646"/>
                </a:solidFill>
                <a:latin typeface="华文楷体" panose="02010600040101010101" pitchFamily="2" charset="-122"/>
                <a:ea typeface="华文楷体" panose="02010600040101010101" pitchFamily="2" charset="-122"/>
              </a:rPr>
              <a:t>在一定的环境中的心理状态、精神面貌和内心活动</a:t>
            </a:r>
            <a:r>
              <a:rPr lang="zh-CN" altLang="en-US" sz="2400" dirty="0">
                <a:latin typeface="华文楷体" panose="02010600040101010101" pitchFamily="2" charset="-122"/>
                <a:ea typeface="华文楷体" panose="02010600040101010101" pitchFamily="2" charset="-122"/>
              </a:rPr>
              <a:t>进行的描写。是作文中表现人物性格品质的一种方法。最常用的是描写人物的</a:t>
            </a:r>
            <a:r>
              <a:rPr lang="zh-CN" altLang="en-US" sz="2400" u="sng" dirty="0">
                <a:latin typeface="华文楷体" panose="02010600040101010101" pitchFamily="2" charset="-122"/>
                <a:ea typeface="华文楷体" panose="02010600040101010101" pitchFamily="2" charset="-122"/>
              </a:rPr>
              <a:t>内心独白</a:t>
            </a:r>
            <a:r>
              <a:rPr lang="zh-CN" altLang="en-US" sz="2400" dirty="0">
                <a:latin typeface="华文楷体" panose="02010600040101010101" pitchFamily="2" charset="-122"/>
                <a:ea typeface="华文楷体" panose="02010600040101010101" pitchFamily="2" charset="-122"/>
              </a:rPr>
              <a:t>，写出人物的所思所想，让人物一无遮掩地吐露自己的心声，说出他的</a:t>
            </a:r>
            <a:r>
              <a:rPr lang="zh-CN" altLang="en-US" sz="2400" u="sng" dirty="0">
                <a:latin typeface="华文楷体" panose="02010600040101010101" pitchFamily="2" charset="-122"/>
                <a:ea typeface="华文楷体" panose="02010600040101010101" pitchFamily="2" charset="-122"/>
              </a:rPr>
              <a:t>欢乐和悲伤、矛盾和愁郁、忧虑和希望</a:t>
            </a:r>
            <a:r>
              <a:rPr lang="zh-CN" altLang="en-US" sz="2400" dirty="0">
                <a:latin typeface="华文楷体" panose="02010600040101010101" pitchFamily="2" charset="-122"/>
                <a:ea typeface="华文楷体" panose="02010600040101010101" pitchFamily="2" charset="-122"/>
              </a:rPr>
              <a:t>，使读者穿透人物外表，看到人物的内心世界。同时也突出文章的中心或表明人物的品质或情感</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pPr indent="317500" eaLnBrk="0" fontAlgn="base" hangingPunct="0">
              <a:spcBef>
                <a:spcPct val="0"/>
              </a:spcBef>
              <a:spcAft>
                <a:spcPct val="0"/>
              </a:spcAft>
            </a:pPr>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zh-CN" sz="2000" dirty="0">
                <a:latin typeface="华文楷体" panose="02010600040101010101" pitchFamily="2" charset="-122"/>
                <a:ea typeface="华文楷体" panose="02010600040101010101" pitchFamily="2" charset="-122"/>
              </a:rPr>
              <a:t>小格想：这土地要让我一个人用锨翻，不知要多少天呢！她心里感激达子，可又不知道说些什么才好……她很想说：雇拖拉机的钱两家一起拿吧！但她就是说不出口。她怕达子笑话她小气。达子有钱呢一一雇拖拉机这点钱，在他来说可算不了一回事。</a:t>
            </a:r>
          </a:p>
          <a:p>
            <a:pPr lvl="0" indent="317500" eaLnBrk="0" fontAlgn="base" hangingPunct="0">
              <a:spcBef>
                <a:spcPct val="0"/>
              </a:spcBef>
              <a:spcAft>
                <a:spcPct val="0"/>
              </a:spcAft>
            </a:pP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张炜</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蓑衣</a:t>
            </a:r>
            <a:r>
              <a:rPr lang="en-US" altLang="zh-CN" sz="2000" dirty="0" smtClean="0">
                <a:latin typeface="华文楷体" panose="02010600040101010101" pitchFamily="2" charset="-122"/>
                <a:ea typeface="华文楷体" panose="02010600040101010101" pitchFamily="2" charset="-122"/>
              </a:rPr>
              <a:t>》)</a:t>
            </a:r>
          </a:p>
          <a:p>
            <a:pPr lvl="0" indent="317500" eaLnBrk="0" fontAlgn="base" hangingPunct="0">
              <a:spcBef>
                <a:spcPct val="0"/>
              </a:spcBef>
              <a:spcAft>
                <a:spcPct val="0"/>
              </a:spcAft>
            </a:pPr>
            <a:endParaRPr lang="en-US" altLang="zh-CN" sz="2000" dirty="0" smtClean="0">
              <a:latin typeface="华文宋体" panose="02010600040101010101" pitchFamily="2" charset="-122"/>
              <a:ea typeface="华文宋体" panose="02010600040101010101" pitchFamily="2" charset="-122"/>
            </a:endParaRPr>
          </a:p>
          <a:p>
            <a:endParaRPr lang="en-US" altLang="zh-CN" sz="2400" dirty="0" smtClean="0"/>
          </a:p>
          <a:p>
            <a:endParaRPr lang="zh-CN" altLang="en-US" sz="20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12880597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8" name="文本框 7"/>
          <p:cNvSpPr txBox="1"/>
          <p:nvPr/>
        </p:nvSpPr>
        <p:spPr>
          <a:xfrm>
            <a:off x="399244" y="579497"/>
            <a:ext cx="11165984" cy="6001643"/>
          </a:xfrm>
          <a:prstGeom prst="rect">
            <a:avLst/>
          </a:prstGeom>
          <a:noFill/>
        </p:spPr>
        <p:txBody>
          <a:bodyPr wrap="square" rtlCol="0">
            <a:spAutoFit/>
          </a:bodyPr>
          <a:lstStyle/>
          <a:p>
            <a:r>
              <a:rPr lang="zh-CN" altLang="en-US" sz="2400" b="1" dirty="0">
                <a:latin typeface="华文楷体" panose="02010600040101010101" pitchFamily="2" charset="-122"/>
                <a:ea typeface="华文楷体" panose="02010600040101010101" pitchFamily="2" charset="-122"/>
              </a:rPr>
              <a:t>心理描写的形式</a:t>
            </a:r>
            <a:endParaRPr lang="en-US" altLang="zh-CN" sz="2400" b="1"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内心独白</a:t>
            </a:r>
          </a:p>
          <a:p>
            <a:r>
              <a:rPr lang="zh-CN" altLang="en-US" sz="2400" dirty="0">
                <a:latin typeface="华文楷体" panose="02010600040101010101" pitchFamily="2" charset="-122"/>
                <a:ea typeface="华文楷体" panose="02010600040101010101" pitchFamily="2" charset="-122"/>
              </a:rPr>
              <a:t>一般使用</a:t>
            </a:r>
            <a:r>
              <a:rPr lang="zh-CN" altLang="en-US" sz="2400" u="sng" dirty="0">
                <a:latin typeface="华文楷体" panose="02010600040101010101" pitchFamily="2" charset="-122"/>
                <a:ea typeface="华文楷体" panose="02010600040101010101" pitchFamily="2" charset="-122"/>
              </a:rPr>
              <a:t>第一人称</a:t>
            </a:r>
            <a:r>
              <a:rPr lang="zh-CN" altLang="en-US" sz="2400" dirty="0">
                <a:latin typeface="华文楷体" panose="02010600040101010101" pitchFamily="2" charset="-122"/>
                <a:ea typeface="华文楷体" panose="02010600040101010101" pitchFamily="2" charset="-122"/>
              </a:rPr>
              <a:t>。犹如电影中人物思考时的画外音，是倾吐衷肠、透露“心曲”的一个重要手段；</a:t>
            </a:r>
          </a:p>
          <a:p>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动作暗示</a:t>
            </a:r>
          </a:p>
          <a:p>
            <a:r>
              <a:rPr lang="zh-CN" altLang="en-US" sz="2400" dirty="0">
                <a:latin typeface="华文楷体" panose="02010600040101010101" pitchFamily="2" charset="-122"/>
                <a:ea typeface="华文楷体" panose="02010600040101010101" pitchFamily="2" charset="-122"/>
              </a:rPr>
              <a:t>人的动作、行为总是受心理活动的支配，</a:t>
            </a:r>
            <a:r>
              <a:rPr lang="zh-CN" altLang="en-US" sz="2400" u="sng" dirty="0">
                <a:latin typeface="华文楷体" panose="02010600040101010101" pitchFamily="2" charset="-122"/>
                <a:ea typeface="华文楷体" panose="02010600040101010101" pitchFamily="2" charset="-122"/>
              </a:rPr>
              <a:t>从行动中刻画人物的心理活动</a:t>
            </a:r>
            <a:r>
              <a:rPr lang="zh-CN" altLang="en-US" sz="2400" dirty="0">
                <a:latin typeface="华文楷体" panose="02010600040101010101" pitchFamily="2" charset="-122"/>
                <a:ea typeface="华文楷体" panose="02010600040101010101" pitchFamily="2" charset="-122"/>
              </a:rPr>
              <a:t>，揭示人物在特定环境下的内心世界，是心理描写的又一表现形式；</a:t>
            </a:r>
          </a:p>
          <a:p>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景物烘托</a:t>
            </a:r>
          </a:p>
          <a:p>
            <a:r>
              <a:rPr lang="zh-CN" altLang="en-US" sz="2400" dirty="0">
                <a:latin typeface="华文楷体" panose="02010600040101010101" pitchFamily="2" charset="-122"/>
                <a:ea typeface="华文楷体" panose="02010600040101010101" pitchFamily="2" charset="-122"/>
              </a:rPr>
              <a:t>即</a:t>
            </a:r>
            <a:r>
              <a:rPr lang="zh-CN" altLang="en-US" sz="2400" u="sng" dirty="0">
                <a:latin typeface="华文楷体" panose="02010600040101010101" pitchFamily="2" charset="-122"/>
                <a:ea typeface="华文楷体" panose="02010600040101010101" pitchFamily="2" charset="-122"/>
              </a:rPr>
              <a:t>绘景而显情</a:t>
            </a:r>
            <a:r>
              <a:rPr lang="zh-CN" altLang="en-US" sz="2400" dirty="0">
                <a:latin typeface="华文楷体" panose="02010600040101010101" pitchFamily="2" charset="-122"/>
                <a:ea typeface="华文楷体" panose="02010600040101010101" pitchFamily="2" charset="-122"/>
              </a:rPr>
              <a:t>。作品中出现的景物，往往是“人化的自然”，渗透了人物的特定心情，景物烘托也分两种，一种是正衬，另一种是反衬，这两种方法都能起到较好的表达效果；</a:t>
            </a:r>
          </a:p>
          <a:p>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4</a:t>
            </a:r>
            <a:r>
              <a:rPr lang="zh-CN" altLang="en-US" sz="2400" dirty="0">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心理概述</a:t>
            </a:r>
          </a:p>
          <a:p>
            <a:r>
              <a:rPr lang="zh-CN" altLang="en-US" sz="2400" dirty="0">
                <a:latin typeface="华文楷体" panose="02010600040101010101" pitchFamily="2" charset="-122"/>
                <a:ea typeface="华文楷体" panose="02010600040101010101" pitchFamily="2" charset="-122"/>
              </a:rPr>
              <a:t>又称心理剖析，是作者对人物内心活动的直接描述，一般使用</a:t>
            </a:r>
            <a:r>
              <a:rPr lang="zh-CN" altLang="en-US" sz="2400" u="sng" dirty="0">
                <a:latin typeface="华文楷体" panose="02010600040101010101" pitchFamily="2" charset="-122"/>
                <a:ea typeface="华文楷体" panose="02010600040101010101" pitchFamily="2" charset="-122"/>
              </a:rPr>
              <a:t>第三人称</a:t>
            </a:r>
            <a:r>
              <a:rPr lang="zh-CN" altLang="en-US" sz="2400" dirty="0">
                <a:latin typeface="华文楷体" panose="02010600040101010101" pitchFamily="2" charset="-122"/>
                <a:ea typeface="华文楷体" panose="02010600040101010101" pitchFamily="2" charset="-122"/>
              </a:rPr>
              <a:t>。由于作者是以旁观者的身份对人物的内心世界进行剖析、评介，因此不但便于比较细腻地表现人物当时当地的思想活动，还可以有进展地概述人物在一段时间内的感情变化，内心斗争，在行文中比较灵活方便。</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pic>
        <p:nvPicPr>
          <p:cNvPr id="15" name="图片 14" descr="花1"/>
          <p:cNvPicPr>
            <a:picLocks noChangeAspect="1"/>
          </p:cNvPicPr>
          <p:nvPr/>
        </p:nvPicPr>
        <p:blipFill>
          <a:blip r:embed="rId4"/>
          <a:stretch>
            <a:fillRect/>
          </a:stretch>
        </p:blipFill>
        <p:spPr>
          <a:xfrm>
            <a:off x="-21590" y="-10160"/>
            <a:ext cx="1654810" cy="3216910"/>
          </a:xfrm>
          <a:prstGeom prst="rect">
            <a:avLst/>
          </a:prstGeom>
        </p:spPr>
      </p:pic>
      <p:sp>
        <p:nvSpPr>
          <p:cNvPr id="5" name="文本框 4"/>
          <p:cNvSpPr txBox="1"/>
          <p:nvPr/>
        </p:nvSpPr>
        <p:spPr>
          <a:xfrm>
            <a:off x="11045528" y="1597015"/>
            <a:ext cx="677108" cy="4984125"/>
          </a:xfrm>
          <a:prstGeom prst="rect">
            <a:avLst/>
          </a:prstGeom>
          <a:noFill/>
        </p:spPr>
        <p:txBody>
          <a:bodyPr vert="eaVert" wrap="square" rtlCol="0">
            <a:spAutoFit/>
          </a:bodyPr>
          <a:lstStyle/>
          <a:p>
            <a:r>
              <a:rPr lang="zh-CN" altLang="en-US" sz="3200" b="1" dirty="0">
                <a:solidFill>
                  <a:srgbClr val="565656"/>
                </a:solidFill>
                <a:latin typeface="华文楷体" panose="02010600040101010101" pitchFamily="2" charset="-122"/>
                <a:ea typeface="华文楷体" panose="02010600040101010101" pitchFamily="2" charset="-122"/>
              </a:rPr>
              <a:t>人物描写</a:t>
            </a:r>
            <a:r>
              <a:rPr lang="zh-CN" altLang="en-US" sz="3200" b="1" dirty="0" smtClean="0">
                <a:solidFill>
                  <a:srgbClr val="565656"/>
                </a:solidFill>
                <a:latin typeface="华文楷体" panose="02010600040101010101" pitchFamily="2" charset="-122"/>
                <a:ea typeface="华文楷体" panose="02010600040101010101" pitchFamily="2" charset="-122"/>
              </a:rPr>
              <a:t>的技法总结</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8" name="文本框 7"/>
          <p:cNvSpPr txBox="1"/>
          <p:nvPr/>
        </p:nvSpPr>
        <p:spPr>
          <a:xfrm>
            <a:off x="1736251" y="1690379"/>
            <a:ext cx="8154724" cy="3293209"/>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1.</a:t>
            </a:r>
            <a:r>
              <a:rPr lang="zh-CN" altLang="en-US" sz="2400" u="sng" dirty="0">
                <a:solidFill>
                  <a:srgbClr val="C54646"/>
                </a:solidFill>
                <a:latin typeface="华文楷体" panose="02010600040101010101" pitchFamily="2" charset="-122"/>
                <a:ea typeface="华文楷体" panose="02010600040101010101" pitchFamily="2" charset="-122"/>
              </a:rPr>
              <a:t>综合法</a:t>
            </a:r>
            <a:r>
              <a:rPr lang="zh-CN" altLang="en-US" sz="2400" dirty="0">
                <a:latin typeface="华文楷体" panose="02010600040101010101" pitchFamily="2" charset="-122"/>
                <a:ea typeface="华文楷体" panose="02010600040101010101" pitchFamily="2" charset="-122"/>
              </a:rPr>
              <a:t>。即把动作描写与语言、心理等其他描写有机结合</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取得最佳表达效果。</a:t>
            </a:r>
            <a:endParaRPr lang="en-US" altLang="zh-CN" sz="2400" dirty="0">
              <a:latin typeface="华文楷体" panose="02010600040101010101" pitchFamily="2" charset="-122"/>
              <a:ea typeface="华文楷体" panose="02010600040101010101" pitchFamily="2" charset="-122"/>
            </a:endParaRPr>
          </a:p>
          <a:p>
            <a:r>
              <a:rPr lang="zh-CN" altLang="en-US" dirty="0" smtClean="0"/>
              <a:t>     ★</a:t>
            </a:r>
            <a:r>
              <a:rPr lang="zh-CN" altLang="en-US" sz="2000" dirty="0">
                <a:latin typeface="华文楷体" panose="02010600040101010101" pitchFamily="2" charset="-122"/>
                <a:ea typeface="华文楷体" panose="02010600040101010101" pitchFamily="2" charset="-122"/>
              </a:rPr>
              <a:t>红梅枝上正开着花</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清香一阵一阵地送到他</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觉慧</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的鼻端。他伸手折了短短的一小枝</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拿在手里用力折成了几段</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把小枝上的花摘下来放在手掌心然后用力一捏</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把花瓣捏成了润湿的一小团。他并不知道自己在做什么。可是他满足了</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因为他毁坏了什么东西。他想有一天如果这只手变大起来</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能够把旧的制度像这样地毁掉</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那是多么痛快的事。</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巴金</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家</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a:t>
            </a:r>
            <a:endParaRPr lang="en-US" altLang="zh-CN" sz="2000" dirty="0">
              <a:latin typeface="华文楷体" panose="02010600040101010101" pitchFamily="2" charset="-122"/>
              <a:ea typeface="华文楷体" panose="02010600040101010101" pitchFamily="2" charset="-122"/>
            </a:endParaRPr>
          </a:p>
          <a:p>
            <a:r>
              <a:rPr lang="en-US" altLang="zh-CN" sz="2000" dirty="0" smtClean="0"/>
              <a:t>【</a:t>
            </a:r>
            <a:r>
              <a:rPr lang="zh-CN" altLang="en-US" sz="2000" dirty="0"/>
              <a:t>赏析</a:t>
            </a:r>
            <a:r>
              <a:rPr lang="en-US" altLang="zh-CN" sz="2000" dirty="0"/>
              <a:t>】</a:t>
            </a:r>
            <a:r>
              <a:rPr lang="zh-CN" altLang="en-US" sz="2000" dirty="0"/>
              <a:t>觉慧折揉红梅的动作与心理融合着写</a:t>
            </a:r>
            <a:r>
              <a:rPr lang="en-US" altLang="zh-CN" sz="2000" dirty="0"/>
              <a:t>,</a:t>
            </a:r>
            <a:r>
              <a:rPr lang="zh-CN" altLang="en-US" sz="2000" dirty="0"/>
              <a:t>借景写人</a:t>
            </a:r>
            <a:r>
              <a:rPr lang="en-US" altLang="zh-CN" sz="2000" dirty="0"/>
              <a:t>,</a:t>
            </a:r>
            <a:r>
              <a:rPr lang="zh-CN" altLang="en-US" sz="2000" dirty="0"/>
              <a:t>以小喻大</a:t>
            </a:r>
            <a:r>
              <a:rPr lang="en-US" altLang="zh-CN" sz="2000" dirty="0"/>
              <a:t>,</a:t>
            </a:r>
            <a:r>
              <a:rPr lang="zh-CN" altLang="en-US" sz="2000" dirty="0"/>
              <a:t>既表现出他对窒息生命的旧社会的愤恨</a:t>
            </a:r>
            <a:r>
              <a:rPr lang="en-US" altLang="zh-CN" sz="2000" dirty="0"/>
              <a:t>,</a:t>
            </a:r>
            <a:r>
              <a:rPr lang="zh-CN" altLang="en-US" sz="2000" dirty="0"/>
              <a:t>也微露出未经生活风暴洗礼的觉慧的性格中单纯、幼稚的一面</a:t>
            </a:r>
            <a:r>
              <a:rPr lang="zh-CN" altLang="en-US" sz="2000" dirty="0" smtClean="0"/>
              <a:t>。</a:t>
            </a:r>
            <a:endParaRPr lang="zh-CN" altLang="en-US" sz="2000"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pic>
        <p:nvPicPr>
          <p:cNvPr id="15" name="图片 14" descr="花1"/>
          <p:cNvPicPr>
            <a:picLocks noChangeAspect="1"/>
          </p:cNvPicPr>
          <p:nvPr/>
        </p:nvPicPr>
        <p:blipFill>
          <a:blip r:embed="rId4"/>
          <a:stretch>
            <a:fillRect/>
          </a:stretch>
        </p:blipFill>
        <p:spPr>
          <a:xfrm>
            <a:off x="-21590" y="-10160"/>
            <a:ext cx="1654810" cy="3216910"/>
          </a:xfrm>
          <a:prstGeom prst="rect">
            <a:avLst/>
          </a:prstGeom>
        </p:spPr>
      </p:pic>
      <p:sp>
        <p:nvSpPr>
          <p:cNvPr id="5" name="文本框 4"/>
          <p:cNvSpPr txBox="1"/>
          <p:nvPr/>
        </p:nvSpPr>
        <p:spPr>
          <a:xfrm>
            <a:off x="11045528" y="1597015"/>
            <a:ext cx="677108" cy="4984125"/>
          </a:xfrm>
          <a:prstGeom prst="rect">
            <a:avLst/>
          </a:prstGeom>
          <a:noFill/>
        </p:spPr>
        <p:txBody>
          <a:bodyPr vert="eaVert" wrap="square" rtlCol="0">
            <a:spAutoFit/>
          </a:bodyPr>
          <a:lstStyle/>
          <a:p>
            <a:r>
              <a:rPr lang="zh-CN" altLang="en-US" sz="3200" b="1" dirty="0">
                <a:solidFill>
                  <a:srgbClr val="565656"/>
                </a:solidFill>
                <a:latin typeface="华文楷体" panose="02010600040101010101" pitchFamily="2" charset="-122"/>
                <a:ea typeface="华文楷体" panose="02010600040101010101" pitchFamily="2" charset="-122"/>
              </a:rPr>
              <a:t>人物描写</a:t>
            </a:r>
            <a:r>
              <a:rPr lang="zh-CN" altLang="en-US" sz="3200" b="1" dirty="0" smtClean="0">
                <a:solidFill>
                  <a:srgbClr val="565656"/>
                </a:solidFill>
                <a:latin typeface="华文楷体" panose="02010600040101010101" pitchFamily="2" charset="-122"/>
                <a:ea typeface="华文楷体" panose="02010600040101010101" pitchFamily="2" charset="-122"/>
              </a:rPr>
              <a:t>的技法总结</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8" name="文本框 7"/>
          <p:cNvSpPr txBox="1"/>
          <p:nvPr/>
        </p:nvSpPr>
        <p:spPr>
          <a:xfrm>
            <a:off x="1736251" y="1690379"/>
            <a:ext cx="8154724" cy="3600986"/>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2.</a:t>
            </a:r>
            <a:r>
              <a:rPr lang="zh-CN" altLang="en-US" sz="2400" u="sng" dirty="0">
                <a:solidFill>
                  <a:srgbClr val="C54646"/>
                </a:solidFill>
                <a:latin typeface="华文楷体" panose="02010600040101010101" pitchFamily="2" charset="-122"/>
                <a:ea typeface="华文楷体" panose="02010600040101010101" pitchFamily="2" charset="-122"/>
              </a:rPr>
              <a:t>特写法。</a:t>
            </a:r>
            <a:r>
              <a:rPr lang="zh-CN" altLang="en-US" sz="2400" dirty="0">
                <a:latin typeface="华文楷体" panose="02010600040101010101" pitchFamily="2" charset="-122"/>
                <a:ea typeface="华文楷体" panose="02010600040101010101" pitchFamily="2" charset="-122"/>
              </a:rPr>
              <a:t>运用细致笔调使行为动作、外貌、语言如影视中的特写镜头般凸现于读者面前。</a:t>
            </a:r>
          </a:p>
          <a:p>
            <a:r>
              <a:rPr lang="zh-CN" altLang="en-US" dirty="0" smtClean="0"/>
              <a:t>       ★</a:t>
            </a:r>
            <a:r>
              <a:rPr lang="zh-CN" altLang="en-US" sz="2000" dirty="0">
                <a:latin typeface="华文楷体" panose="02010600040101010101" pitchFamily="2" charset="-122"/>
                <a:ea typeface="华文楷体" panose="02010600040101010101" pitchFamily="2" charset="-122"/>
              </a:rPr>
              <a:t>老头儿放下了钓丝</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把它踩在脚底下</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然后把鱼叉高高地举起来</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举到不能再高的高度</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同时使出全身的力气</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比他刚才所聚集的更多的力气</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把鱼叉扎进正好在那大胸鳍后面的鱼腰里</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那个胸鳍高高地挺在空中</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高得齐着一个人的胸膛。他觉得鱼叉已经扎进鱼身上了</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于是他靠在叉把上面</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把鱼叉扎得更深一点</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再用全身的重量推到里面去。</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海明威</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老人与海</a:t>
            </a:r>
            <a:r>
              <a:rPr lang="en-US" altLang="zh-CN" sz="2000" dirty="0">
                <a:latin typeface="华文楷体" panose="02010600040101010101" pitchFamily="2" charset="-122"/>
                <a:ea typeface="华文楷体" panose="02010600040101010101" pitchFamily="2" charset="-122"/>
              </a:rPr>
              <a:t>》)</a:t>
            </a:r>
          </a:p>
          <a:p>
            <a:r>
              <a:rPr lang="en-US" altLang="zh-CN" sz="2000" dirty="0" smtClean="0"/>
              <a:t>【</a:t>
            </a:r>
            <a:r>
              <a:rPr lang="zh-CN" altLang="en-US" sz="2000" dirty="0"/>
              <a:t>赏析</a:t>
            </a:r>
            <a:r>
              <a:rPr lang="en-US" altLang="zh-CN" sz="2000" dirty="0"/>
              <a:t>】</a:t>
            </a:r>
            <a:r>
              <a:rPr lang="zh-CN" altLang="en-US" sz="2000" dirty="0"/>
              <a:t>作者把笔墨集中在处于特定时空的鱼叉上</a:t>
            </a:r>
            <a:r>
              <a:rPr lang="en-US" altLang="zh-CN" sz="2000" dirty="0"/>
              <a:t>,“</a:t>
            </a:r>
            <a:r>
              <a:rPr lang="zh-CN" altLang="en-US" sz="2000" dirty="0"/>
              <a:t>举”“扎”“靠”“推”等动作构成精彩的特写镜头</a:t>
            </a:r>
            <a:r>
              <a:rPr lang="en-US" altLang="zh-CN" sz="2000" dirty="0"/>
              <a:t>,</a:t>
            </a:r>
            <a:r>
              <a:rPr lang="zh-CN" altLang="en-US" sz="2000" dirty="0"/>
              <a:t>使人从惊心动魄的搏斗中形象地体会到人的伟力、气魄和智慧</a:t>
            </a:r>
            <a:r>
              <a:rPr lang="zh-CN" altLang="en-US" sz="2000" dirty="0" smtClean="0"/>
              <a:t>。</a:t>
            </a:r>
            <a:endParaRPr lang="zh-CN" altLang="en-US" sz="2000" dirty="0"/>
          </a:p>
        </p:txBody>
      </p:sp>
    </p:spTree>
    <p:extLst>
      <p:ext uri="{BB962C8B-B14F-4D97-AF65-F5344CB8AC3E}">
        <p14:creationId xmlns:p14="http://schemas.microsoft.com/office/powerpoint/2010/main" val="29686319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654810" cy="3216910"/>
          </a:xfrm>
          <a:prstGeom prst="rect">
            <a:avLst/>
          </a:prstGeom>
        </p:spPr>
      </p:pic>
      <p:pic>
        <p:nvPicPr>
          <p:cNvPr id="6" name="图片 5" descr="花2"/>
          <p:cNvPicPr>
            <a:picLocks noChangeAspect="1"/>
          </p:cNvPicPr>
          <p:nvPr/>
        </p:nvPicPr>
        <p:blipFill>
          <a:blip r:embed="rId4"/>
          <a:stretch>
            <a:fillRect/>
          </a:stretch>
        </p:blipFill>
        <p:spPr>
          <a:xfrm>
            <a:off x="8932545" y="-10160"/>
            <a:ext cx="3294380" cy="1612900"/>
          </a:xfrm>
          <a:prstGeom prst="rect">
            <a:avLst/>
          </a:prstGeom>
        </p:spPr>
      </p:pic>
      <p:pic>
        <p:nvPicPr>
          <p:cNvPr id="7" name="图片 6" descr="圆框"/>
          <p:cNvPicPr>
            <a:picLocks noChangeAspect="1"/>
          </p:cNvPicPr>
          <p:nvPr/>
        </p:nvPicPr>
        <p:blipFill>
          <a:blip r:embed="rId5"/>
          <a:stretch>
            <a:fillRect/>
          </a:stretch>
        </p:blipFill>
        <p:spPr>
          <a:xfrm>
            <a:off x="4512945" y="715645"/>
            <a:ext cx="3166110" cy="2491105"/>
          </a:xfrm>
          <a:prstGeom prst="rect">
            <a:avLst/>
          </a:prstGeom>
        </p:spPr>
      </p:pic>
      <p:sp>
        <p:nvSpPr>
          <p:cNvPr id="12" name="文本框 11"/>
          <p:cNvSpPr txBox="1"/>
          <p:nvPr/>
        </p:nvSpPr>
        <p:spPr>
          <a:xfrm>
            <a:off x="5190172" y="904701"/>
            <a:ext cx="1811655" cy="1938992"/>
          </a:xfrm>
          <a:prstGeom prst="rect">
            <a:avLst/>
          </a:prstGeom>
          <a:noFill/>
        </p:spPr>
        <p:txBody>
          <a:bodyPr wrap="square" rtlCol="0">
            <a:spAutoFit/>
          </a:bodyPr>
          <a:lstStyle/>
          <a:p>
            <a:pPr algn="ctr"/>
            <a:r>
              <a:rPr lang="zh-CN" altLang="en-US" sz="6000" dirty="0" smtClean="0">
                <a:solidFill>
                  <a:schemeClr val="tx1">
                    <a:lumMod val="75000"/>
                    <a:lumOff val="25000"/>
                  </a:schemeClr>
                </a:solidFill>
                <a:latin typeface="华文行楷" panose="02010800040101010101" pitchFamily="2" charset="-122"/>
                <a:ea typeface="华文行楷" panose="02010800040101010101" pitchFamily="2" charset="-122"/>
              </a:rPr>
              <a:t>纲</a:t>
            </a:r>
            <a:endParaRPr lang="en-US" altLang="zh-CN" sz="6000" dirty="0" smtClean="0">
              <a:solidFill>
                <a:schemeClr val="tx1">
                  <a:lumMod val="75000"/>
                  <a:lumOff val="25000"/>
                </a:schemeClr>
              </a:solidFill>
              <a:latin typeface="华文行楷" panose="02010800040101010101" pitchFamily="2" charset="-122"/>
              <a:ea typeface="华文行楷" panose="02010800040101010101" pitchFamily="2" charset="-122"/>
            </a:endParaRPr>
          </a:p>
          <a:p>
            <a:pPr algn="ctr"/>
            <a:r>
              <a:rPr lang="zh-CN" altLang="en-US" sz="6000" dirty="0" smtClean="0">
                <a:solidFill>
                  <a:schemeClr val="tx1">
                    <a:lumMod val="75000"/>
                    <a:lumOff val="25000"/>
                  </a:schemeClr>
                </a:solidFill>
                <a:latin typeface="华文行楷" panose="02010800040101010101" pitchFamily="2" charset="-122"/>
                <a:ea typeface="华文行楷" panose="02010800040101010101" pitchFamily="2" charset="-122"/>
              </a:rPr>
              <a:t>要</a:t>
            </a:r>
            <a:endParaRPr lang="en-US" altLang="zh-CN" sz="6000" dirty="0">
              <a:solidFill>
                <a:schemeClr val="tx1">
                  <a:lumMod val="75000"/>
                  <a:lumOff val="25000"/>
                </a:schemeClr>
              </a:solidFill>
              <a:latin typeface="华文行楷" panose="02010800040101010101" pitchFamily="2" charset="-122"/>
              <a:ea typeface="华文行楷" panose="02010800040101010101" pitchFamily="2" charset="-122"/>
            </a:endParaRPr>
          </a:p>
        </p:txBody>
      </p:sp>
      <p:sp>
        <p:nvSpPr>
          <p:cNvPr id="3" name="椭圆 2"/>
          <p:cNvSpPr/>
          <p:nvPr/>
        </p:nvSpPr>
        <p:spPr>
          <a:xfrm>
            <a:off x="1348105" y="3206750"/>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565656"/>
                </a:solidFill>
                <a:latin typeface="方正宋刻本秀楷简体" panose="02000000000000000000" charset="-122"/>
                <a:ea typeface="方正宋刻本秀楷简体" panose="02000000000000000000" charset="-122"/>
              </a:rPr>
              <a:t>壹</a:t>
            </a:r>
            <a:endParaRPr lang="en-US" altLang="zh-CN" sz="2000" dirty="0">
              <a:solidFill>
                <a:srgbClr val="565656"/>
              </a:solidFill>
              <a:latin typeface="方正宋刻本秀楷简体" panose="02000000000000000000" charset="-122"/>
              <a:ea typeface="方正宋刻本秀楷简体" panose="02000000000000000000" charset="-122"/>
            </a:endParaRPr>
          </a:p>
        </p:txBody>
      </p:sp>
      <p:sp>
        <p:nvSpPr>
          <p:cNvPr id="21" name="文本框 20"/>
          <p:cNvSpPr txBox="1"/>
          <p:nvPr/>
        </p:nvSpPr>
        <p:spPr>
          <a:xfrm>
            <a:off x="1817080" y="3075955"/>
            <a:ext cx="4506250" cy="1532727"/>
          </a:xfrm>
          <a:prstGeom prst="rect">
            <a:avLst/>
          </a:prstGeom>
          <a:noFill/>
        </p:spPr>
        <p:txBody>
          <a:bodyPr wrap="square" rtlCol="0">
            <a:spAutoFit/>
          </a:bodyPr>
          <a:lstStyle/>
          <a:p>
            <a:pPr algn="l" fontAlgn="auto">
              <a:lnSpc>
                <a:spcPct val="120000"/>
              </a:lnSpc>
            </a:pP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按内容分：</a:t>
            </a:r>
            <a:endParaRPr lang="en-US" altLang="zh-CN" sz="2000" b="1" dirty="0" smtClean="0">
              <a:solidFill>
                <a:srgbClr val="565656"/>
              </a:solidFill>
              <a:latin typeface="华文楷体" panose="02010600040101010101" pitchFamily="2" charset="-122"/>
              <a:ea typeface="华文楷体" panose="02010600040101010101" pitchFamily="2" charset="-122"/>
              <a:sym typeface="+mn-ea"/>
            </a:endParaRPr>
          </a:p>
          <a:p>
            <a:pPr marL="342900" indent="-342900" fontAlgn="auto">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人物</a:t>
            </a: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描写：</a:t>
            </a:r>
            <a:r>
              <a:rPr lang="zh-CN" altLang="en-US" dirty="0" smtClean="0">
                <a:solidFill>
                  <a:srgbClr val="565656"/>
                </a:solidFill>
                <a:latin typeface="华文楷体" panose="02010600040101010101" pitchFamily="2" charset="-122"/>
                <a:ea typeface="华文楷体" panose="02010600040101010101" pitchFamily="2" charset="-122"/>
                <a:sym typeface="+mn-ea"/>
              </a:rPr>
              <a:t>外貌、动作、语言、心理、神态</a:t>
            </a:r>
            <a:endParaRPr lang="en-US" altLang="zh-CN" dirty="0" smtClean="0">
              <a:solidFill>
                <a:srgbClr val="565656"/>
              </a:solidFill>
              <a:latin typeface="华文楷体" panose="02010600040101010101" pitchFamily="2" charset="-122"/>
              <a:ea typeface="华文楷体" panose="02010600040101010101" pitchFamily="2" charset="-122"/>
              <a:sym typeface="+mn-ea"/>
            </a:endParaRPr>
          </a:p>
          <a:p>
            <a:pPr marL="342900" indent="-342900" fontAlgn="auto">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环境描写</a:t>
            </a:r>
            <a:r>
              <a:rPr lang="zh-CN" altLang="en-US" dirty="0" smtClean="0">
                <a:solidFill>
                  <a:srgbClr val="565656"/>
                </a:solidFill>
                <a:latin typeface="华文楷体" panose="02010600040101010101" pitchFamily="2" charset="-122"/>
                <a:ea typeface="华文楷体" panose="02010600040101010101" pitchFamily="2" charset="-122"/>
                <a:sym typeface="+mn-ea"/>
              </a:rPr>
              <a:t>：自然环境、社会环境</a:t>
            </a:r>
            <a:endParaRPr lang="en-US" altLang="zh-CN" dirty="0" smtClean="0">
              <a:solidFill>
                <a:srgbClr val="565656"/>
              </a:solidFill>
              <a:latin typeface="华文楷体" panose="02010600040101010101" pitchFamily="2" charset="-122"/>
              <a:ea typeface="华文楷体" panose="02010600040101010101" pitchFamily="2" charset="-122"/>
              <a:sym typeface="+mn-ea"/>
            </a:endParaRPr>
          </a:p>
        </p:txBody>
      </p:sp>
      <p:sp>
        <p:nvSpPr>
          <p:cNvPr id="11" name="椭圆 10"/>
          <p:cNvSpPr/>
          <p:nvPr/>
        </p:nvSpPr>
        <p:spPr>
          <a:xfrm>
            <a:off x="6559232" y="3206750"/>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565656"/>
                </a:solidFill>
                <a:latin typeface="方正宋刻本秀楷简体" panose="02000000000000000000" charset="-122"/>
                <a:ea typeface="方正宋刻本秀楷简体" panose="02000000000000000000" charset="-122"/>
              </a:rPr>
              <a:t>贰</a:t>
            </a:r>
            <a:endParaRPr lang="en-US" altLang="zh-CN" sz="2000" dirty="0">
              <a:solidFill>
                <a:srgbClr val="565656"/>
              </a:solidFill>
              <a:latin typeface="方正宋刻本秀楷简体" panose="02000000000000000000" charset="-122"/>
              <a:ea typeface="方正宋刻本秀楷简体" panose="02000000000000000000" charset="-122"/>
            </a:endParaRPr>
          </a:p>
        </p:txBody>
      </p:sp>
      <p:sp>
        <p:nvSpPr>
          <p:cNvPr id="2" name="文本框 1"/>
          <p:cNvSpPr txBox="1"/>
          <p:nvPr/>
        </p:nvSpPr>
        <p:spPr>
          <a:xfrm>
            <a:off x="7076758" y="3206750"/>
            <a:ext cx="1855787" cy="1495794"/>
          </a:xfrm>
          <a:prstGeom prst="rect">
            <a:avLst/>
          </a:prstGeom>
          <a:noFill/>
        </p:spPr>
        <p:txBody>
          <a:bodyPr wrap="square" rtlCol="0">
            <a:spAutoFit/>
          </a:bodyPr>
          <a:lstStyle/>
          <a:p>
            <a:pPr>
              <a:lnSpc>
                <a:spcPct val="120000"/>
              </a:lnSpc>
            </a:pP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按叙述分</a:t>
            </a:r>
            <a:endParaRPr lang="en-US" altLang="zh-CN" sz="2000" b="1" dirty="0" smtClean="0">
              <a:solidFill>
                <a:srgbClr val="565656"/>
              </a:solidFill>
              <a:latin typeface="华文楷体" panose="02010600040101010101" pitchFamily="2" charset="-122"/>
              <a:ea typeface="华文楷体" panose="02010600040101010101" pitchFamily="2" charset="-122"/>
              <a:sym typeface="+mn-ea"/>
            </a:endParaRPr>
          </a:p>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正面</a:t>
            </a: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描写</a:t>
            </a:r>
            <a:endParaRPr lang="en-US" altLang="zh-CN" sz="2000" b="1" dirty="0" smtClean="0">
              <a:solidFill>
                <a:srgbClr val="565656"/>
              </a:solidFill>
              <a:latin typeface="华文楷体" panose="02010600040101010101" pitchFamily="2" charset="-122"/>
              <a:ea typeface="华文楷体" panose="02010600040101010101" pitchFamily="2" charset="-122"/>
              <a:sym typeface="+mn-ea"/>
            </a:endParaRPr>
          </a:p>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侧面</a:t>
            </a: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描写</a:t>
            </a:r>
            <a:endParaRPr lang="en-US" altLang="zh-CN" sz="2000" b="1" dirty="0" smtClean="0">
              <a:solidFill>
                <a:srgbClr val="565656"/>
              </a:solidFill>
              <a:latin typeface="华文楷体" panose="02010600040101010101" pitchFamily="2" charset="-122"/>
              <a:ea typeface="华文楷体" panose="02010600040101010101" pitchFamily="2" charset="-122"/>
              <a:sym typeface="+mn-ea"/>
            </a:endParaRPr>
          </a:p>
          <a:p>
            <a:pPr>
              <a:lnSpc>
                <a:spcPct val="120000"/>
              </a:lnSpc>
            </a:pPr>
            <a:endParaRPr lang="zh-CN" altLang="en-US" sz="1600" dirty="0">
              <a:solidFill>
                <a:srgbClr val="565656"/>
              </a:solidFill>
              <a:latin typeface="华文楷体" panose="02010600040101010101" pitchFamily="2" charset="-122"/>
              <a:ea typeface="华文楷体" panose="02010600040101010101" pitchFamily="2" charset="-122"/>
              <a:sym typeface="+mn-ea"/>
            </a:endParaRPr>
          </a:p>
        </p:txBody>
      </p:sp>
      <p:sp>
        <p:nvSpPr>
          <p:cNvPr id="13" name="椭圆 12"/>
          <p:cNvSpPr/>
          <p:nvPr/>
        </p:nvSpPr>
        <p:spPr>
          <a:xfrm>
            <a:off x="1348105" y="5117686"/>
            <a:ext cx="441960" cy="441960"/>
          </a:xfrm>
          <a:prstGeom prst="ellipse">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565656"/>
                </a:solidFill>
                <a:latin typeface="方正宋刻本秀楷简体" panose="02000000000000000000" charset="-122"/>
                <a:ea typeface="方正宋刻本秀楷简体" panose="02000000000000000000" charset="-122"/>
              </a:rPr>
              <a:t>叁</a:t>
            </a:r>
            <a:endParaRPr lang="en-US" altLang="zh-CN" sz="2000" dirty="0">
              <a:solidFill>
                <a:srgbClr val="565656"/>
              </a:solidFill>
              <a:latin typeface="方正宋刻本秀楷简体" panose="02000000000000000000" charset="-122"/>
              <a:ea typeface="方正宋刻本秀楷简体" panose="02000000000000000000" charset="-122"/>
            </a:endParaRPr>
          </a:p>
        </p:txBody>
      </p:sp>
      <p:sp>
        <p:nvSpPr>
          <p:cNvPr id="16" name="文本框 15"/>
          <p:cNvSpPr txBox="1"/>
          <p:nvPr/>
        </p:nvSpPr>
        <p:spPr>
          <a:xfrm>
            <a:off x="1936750" y="4997671"/>
            <a:ext cx="3491865" cy="775277"/>
          </a:xfrm>
          <a:prstGeom prst="rect">
            <a:avLst/>
          </a:prstGeom>
          <a:noFill/>
        </p:spPr>
        <p:txBody>
          <a:bodyPr wrap="square" rtlCol="0">
            <a:spAutoFit/>
          </a:bodyPr>
          <a:lstStyle/>
          <a:p>
            <a:pPr algn="ctr" fontAlgn="auto">
              <a:lnSpc>
                <a:spcPct val="120000"/>
              </a:lnSpc>
            </a:pPr>
            <a:r>
              <a:rPr lang="zh-CN" altLang="en-US" sz="2000" b="1" dirty="0" smtClean="0">
                <a:solidFill>
                  <a:srgbClr val="565656"/>
                </a:solidFill>
                <a:latin typeface="华文楷体" panose="02010600040101010101" pitchFamily="2" charset="-122"/>
                <a:ea typeface="华文楷体" panose="02010600040101010101" pitchFamily="2" charset="-122"/>
                <a:sym typeface="+mn-ea"/>
              </a:rPr>
              <a:t>按特征分：</a:t>
            </a:r>
            <a:r>
              <a:rPr lang="zh-CN" altLang="en-US" dirty="0">
                <a:solidFill>
                  <a:srgbClr val="565656"/>
                </a:solidFill>
                <a:latin typeface="华文楷体" panose="02010600040101010101" pitchFamily="2" charset="-122"/>
                <a:ea typeface="华文楷体" panose="02010600040101010101" pitchFamily="2" charset="-122"/>
                <a:sym typeface="+mn-ea"/>
              </a:rPr>
              <a:t>白描、细描、烘托、情景交融、用典</a:t>
            </a:r>
          </a:p>
        </p:txBody>
      </p:sp>
      <p:sp>
        <p:nvSpPr>
          <p:cNvPr id="10" name="文本框 9"/>
          <p:cNvSpPr txBox="1"/>
          <p:nvPr/>
        </p:nvSpPr>
        <p:spPr>
          <a:xfrm>
            <a:off x="8929003" y="3648710"/>
            <a:ext cx="2207627" cy="707886"/>
          </a:xfrm>
          <a:prstGeom prst="rect">
            <a:avLst/>
          </a:prstGeom>
          <a:noFill/>
        </p:spPr>
        <p:txBody>
          <a:bodyPr wrap="square" rtlCol="0">
            <a:spAutoFit/>
          </a:bodyPr>
          <a:lstStyle/>
          <a:p>
            <a:pPr marL="285750" indent="-285750">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rPr>
              <a:t>场面描写</a:t>
            </a:r>
            <a:endParaRPr lang="en-US" altLang="zh-CN" sz="2000" b="1" dirty="0">
              <a:solidFill>
                <a:srgbClr val="565656"/>
              </a:solidFill>
              <a:latin typeface="华文楷体" panose="02010600040101010101" pitchFamily="2" charset="-122"/>
              <a:ea typeface="华文楷体" panose="02010600040101010101" pitchFamily="2" charset="-122"/>
            </a:endParaRPr>
          </a:p>
          <a:p>
            <a:pPr marL="285750" indent="-285750">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rPr>
              <a:t>细节描写</a:t>
            </a:r>
            <a:endParaRPr lang="en-US" altLang="zh-CN" sz="2000" b="1" dirty="0">
              <a:solidFill>
                <a:srgbClr val="565656"/>
              </a:solidFill>
              <a:latin typeface="华文楷体" panose="02010600040101010101" pitchFamily="2" charset="-122"/>
              <a:ea typeface="华文楷体" panose="02010600040101010101" pitchFamily="2" charset="-122"/>
            </a:endParaRPr>
          </a:p>
        </p:txBody>
      </p:sp>
      <p:sp>
        <p:nvSpPr>
          <p:cNvPr id="14" name="文本框 13"/>
          <p:cNvSpPr txBox="1"/>
          <p:nvPr/>
        </p:nvSpPr>
        <p:spPr>
          <a:xfrm>
            <a:off x="3667925" y="6121888"/>
            <a:ext cx="5782614" cy="400110"/>
          </a:xfrm>
          <a:prstGeom prst="rect">
            <a:avLst/>
          </a:prstGeom>
          <a:noFill/>
        </p:spPr>
        <p:txBody>
          <a:bodyPr wrap="square" rtlCol="0">
            <a:spAutoFit/>
          </a:bodyPr>
          <a:lstStyle/>
          <a:p>
            <a:pPr algn="ctr"/>
            <a:r>
              <a:rPr lang="zh-CN" altLang="en-US" sz="2000" b="1" dirty="0">
                <a:solidFill>
                  <a:srgbClr val="565656"/>
                </a:solidFill>
                <a:latin typeface="华文楷体" panose="02010600040101010101" pitchFamily="2" charset="-122"/>
                <a:ea typeface="华文楷体" panose="02010600040101010101" pitchFamily="2" charset="-122"/>
              </a:rPr>
              <a:t>五觉：</a:t>
            </a:r>
            <a:r>
              <a:rPr lang="zh-CN" altLang="en-US" dirty="0">
                <a:solidFill>
                  <a:srgbClr val="565656"/>
                </a:solidFill>
                <a:latin typeface="华文楷体" panose="02010600040101010101" pitchFamily="2" charset="-122"/>
                <a:ea typeface="华文楷体" panose="02010600040101010101" pitchFamily="2" charset="-122"/>
              </a:rPr>
              <a:t>视觉、听觉、嗅觉、味觉、触觉</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2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500"/>
                                        <p:tgtEl>
                                          <p:spTgt spid="7"/>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ppt_w</p:attrName>
                                        </p:attrNameLst>
                                      </p:cBhvr>
                                      <p:tavLst>
                                        <p:tav tm="0">
                                          <p:val>
                                            <p:fltVal val="0"/>
                                          </p:val>
                                        </p:tav>
                                        <p:tav tm="100000">
                                          <p:val>
                                            <p:strVal val="#ppt_w"/>
                                          </p:val>
                                        </p:tav>
                                      </p:tavLst>
                                    </p:anim>
                                    <p:anim calcmode="lin" valueType="num">
                                      <p:cBhvr>
                                        <p:cTn id="39" dur="500" fill="hold"/>
                                        <p:tgtEl>
                                          <p:spTgt spid="11"/>
                                        </p:tgtEl>
                                        <p:attrNameLst>
                                          <p:attrName>ppt_h</p:attrName>
                                        </p:attrNameLst>
                                      </p:cBhvr>
                                      <p:tavLst>
                                        <p:tav tm="0">
                                          <p:val>
                                            <p:fltVal val="0"/>
                                          </p:val>
                                        </p:tav>
                                        <p:tav tm="100000">
                                          <p:val>
                                            <p:strVal val="#ppt_h"/>
                                          </p:val>
                                        </p:tav>
                                      </p:tavLst>
                                    </p:anim>
                                    <p:animEffect transition="in" filter="fade">
                                      <p:cBhvr>
                                        <p:cTn id="40" dur="500"/>
                                        <p:tgtEl>
                                          <p:spTgt spid="11"/>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wipe(left)">
                                      <p:cBhvr>
                                        <p:cTn id="44" dur="500"/>
                                        <p:tgtEl>
                                          <p:spTgt spid="2"/>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2" grpId="0"/>
      <p:bldP spid="3" grpId="0" bldLvl="0" animBg="1"/>
      <p:bldP spid="21" grpId="0"/>
      <p:bldP spid="11" grpId="0" bldLvl="0" animBg="1"/>
      <p:bldP spid="2" grpId="0"/>
      <p:bldP spid="13" grpId="0" bldLvl="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pic>
        <p:nvPicPr>
          <p:cNvPr id="15" name="图片 14" descr="花1"/>
          <p:cNvPicPr>
            <a:picLocks noChangeAspect="1"/>
          </p:cNvPicPr>
          <p:nvPr/>
        </p:nvPicPr>
        <p:blipFill>
          <a:blip r:embed="rId4"/>
          <a:stretch>
            <a:fillRect/>
          </a:stretch>
        </p:blipFill>
        <p:spPr>
          <a:xfrm>
            <a:off x="-21590" y="-10160"/>
            <a:ext cx="1654810" cy="3216910"/>
          </a:xfrm>
          <a:prstGeom prst="rect">
            <a:avLst/>
          </a:prstGeom>
        </p:spPr>
      </p:pic>
      <p:sp>
        <p:nvSpPr>
          <p:cNvPr id="5" name="文本框 4"/>
          <p:cNvSpPr txBox="1"/>
          <p:nvPr/>
        </p:nvSpPr>
        <p:spPr>
          <a:xfrm>
            <a:off x="11045528" y="1597015"/>
            <a:ext cx="677108" cy="4984125"/>
          </a:xfrm>
          <a:prstGeom prst="rect">
            <a:avLst/>
          </a:prstGeom>
          <a:noFill/>
        </p:spPr>
        <p:txBody>
          <a:bodyPr vert="eaVert" wrap="square" rtlCol="0">
            <a:spAutoFit/>
          </a:bodyPr>
          <a:lstStyle/>
          <a:p>
            <a:r>
              <a:rPr lang="zh-CN" altLang="en-US" sz="3200" b="1" dirty="0">
                <a:solidFill>
                  <a:srgbClr val="565656"/>
                </a:solidFill>
                <a:latin typeface="华文楷体" panose="02010600040101010101" pitchFamily="2" charset="-122"/>
                <a:ea typeface="华文楷体" panose="02010600040101010101" pitchFamily="2" charset="-122"/>
              </a:rPr>
              <a:t>人物描写</a:t>
            </a:r>
            <a:r>
              <a:rPr lang="zh-CN" altLang="en-US" sz="3200" b="1" dirty="0" smtClean="0">
                <a:solidFill>
                  <a:srgbClr val="565656"/>
                </a:solidFill>
                <a:latin typeface="华文楷体" panose="02010600040101010101" pitchFamily="2" charset="-122"/>
                <a:ea typeface="华文楷体" panose="02010600040101010101" pitchFamily="2" charset="-122"/>
              </a:rPr>
              <a:t>的技法总结</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8" name="文本框 7"/>
          <p:cNvSpPr txBox="1"/>
          <p:nvPr/>
        </p:nvSpPr>
        <p:spPr>
          <a:xfrm>
            <a:off x="1736251" y="1690379"/>
            <a:ext cx="8154724" cy="3046988"/>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3.</a:t>
            </a:r>
            <a:r>
              <a:rPr lang="zh-CN" altLang="en-US" sz="2400" u="sng" dirty="0">
                <a:solidFill>
                  <a:srgbClr val="C54646"/>
                </a:solidFill>
                <a:latin typeface="华文楷体" panose="02010600040101010101" pitchFamily="2" charset="-122"/>
                <a:ea typeface="华文楷体" panose="02010600040101010101" pitchFamily="2" charset="-122"/>
              </a:rPr>
              <a:t>特征法。</a:t>
            </a:r>
            <a:r>
              <a:rPr lang="zh-CN" altLang="en-US" sz="2400" dirty="0">
                <a:latin typeface="华文楷体" panose="02010600040101010101" pitchFamily="2" charset="-122"/>
                <a:ea typeface="华文楷体" panose="02010600040101010101" pitchFamily="2" charset="-122"/>
              </a:rPr>
              <a:t>精选</a:t>
            </a:r>
            <a:r>
              <a:rPr lang="zh-CN" altLang="en-US" sz="2400" dirty="0">
                <a:solidFill>
                  <a:srgbClr val="C54646"/>
                </a:solidFill>
                <a:latin typeface="华文楷体" panose="02010600040101010101" pitchFamily="2" charset="-122"/>
                <a:ea typeface="华文楷体" panose="02010600040101010101" pitchFamily="2" charset="-122"/>
              </a:rPr>
              <a:t>富于特</a:t>
            </a:r>
            <a:r>
              <a:rPr lang="zh-CN" altLang="en-US" sz="2400" dirty="0">
                <a:latin typeface="华文楷体" panose="02010600040101010101" pitchFamily="2" charset="-122"/>
                <a:ea typeface="华文楷体" panose="02010600040101010101" pitchFamily="2" charset="-122"/>
              </a:rPr>
              <a:t>征性、个性化的词语简洁传神地进行描写</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     ★</a:t>
            </a:r>
            <a:r>
              <a:rPr lang="zh-CN" altLang="en-US" sz="2000" dirty="0">
                <a:latin typeface="华文楷体" panose="02010600040101010101" pitchFamily="2" charset="-122"/>
                <a:ea typeface="华文楷体" panose="02010600040101010101" pitchFamily="2" charset="-122"/>
              </a:rPr>
              <a:t>在那山坡前</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战经八九个回合</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八戒渐渐不济将来</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钉耙难举</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气力不加那呆子道</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沙僧</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你且上前来与心斗着</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让老猪出恭来。”他就顾不得沙僧</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一溜往那蒿草薜萝荆棘葛藤里</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不分好歹</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一顿钻进</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哪管刮破头皮</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搠伤嘴脸</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一毂辘睡倒</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再也不敢出来。但留半边耳朵</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听着梆声。</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吴承恩</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西游记</a:t>
            </a:r>
            <a:r>
              <a:rPr lang="en-US" altLang="zh-CN" sz="2000" dirty="0">
                <a:latin typeface="华文楷体" panose="02010600040101010101" pitchFamily="2" charset="-122"/>
                <a:ea typeface="华文楷体" panose="02010600040101010101" pitchFamily="2" charset="-122"/>
              </a:rPr>
              <a:t>》)</a:t>
            </a:r>
          </a:p>
          <a:p>
            <a:r>
              <a:rPr lang="en-US" altLang="zh-CN" sz="2000" dirty="0"/>
              <a:t>【</a:t>
            </a:r>
            <a:r>
              <a:rPr lang="zh-CN" altLang="en-US" sz="2000" dirty="0"/>
              <a:t>赏析</a:t>
            </a:r>
            <a:r>
              <a:rPr lang="en-US" altLang="zh-CN" sz="2000" dirty="0"/>
              <a:t>】“</a:t>
            </a:r>
            <a:r>
              <a:rPr lang="zh-CN" altLang="en-US" sz="2000" dirty="0"/>
              <a:t>一溜”“不分好歹</a:t>
            </a:r>
            <a:r>
              <a:rPr lang="en-US" altLang="zh-CN" sz="2000" dirty="0"/>
              <a:t>,</a:t>
            </a:r>
            <a:r>
              <a:rPr lang="zh-CN" altLang="en-US" sz="2000" dirty="0"/>
              <a:t>一顿钻进”“一毂辘睡倒”等动作描写将猪八戒自私可笑的性格特征表现得惟妙惟肖。</a:t>
            </a:r>
          </a:p>
        </p:txBody>
      </p:sp>
    </p:spTree>
    <p:extLst>
      <p:ext uri="{BB962C8B-B14F-4D97-AF65-F5344CB8AC3E}">
        <p14:creationId xmlns:p14="http://schemas.microsoft.com/office/powerpoint/2010/main" val="3251197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up)">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5" name="文本框 4"/>
          <p:cNvSpPr txBox="1"/>
          <p:nvPr/>
        </p:nvSpPr>
        <p:spPr>
          <a:xfrm>
            <a:off x="2228045" y="2305318"/>
            <a:ext cx="9388699" cy="1015663"/>
          </a:xfrm>
          <a:prstGeom prst="rect">
            <a:avLst/>
          </a:prstGeom>
          <a:noFill/>
        </p:spPr>
        <p:txBody>
          <a:bodyPr wrap="square" rtlCol="0">
            <a:spAutoFit/>
          </a:bodyPr>
          <a:lstStyle/>
          <a:p>
            <a:r>
              <a:rPr lang="zh-CN" altLang="en-US" sz="3200" b="1" dirty="0">
                <a:latin typeface="华文楷体" panose="02010600040101010101" pitchFamily="2" charset="-122"/>
                <a:ea typeface="华文楷体" panose="02010600040101010101" pitchFamily="2" charset="-122"/>
              </a:rPr>
              <a:t>课后作业：</a:t>
            </a:r>
            <a:endParaRPr lang="en-US" altLang="zh-CN" sz="3200" b="1" dirty="0">
              <a:latin typeface="华文楷体" panose="02010600040101010101" pitchFamily="2" charset="-122"/>
              <a:ea typeface="华文楷体" panose="02010600040101010101" pitchFamily="2" charset="-122"/>
            </a:endParaRPr>
          </a:p>
          <a:p>
            <a:r>
              <a:rPr lang="en-US" altLang="zh-CN" sz="2800" dirty="0">
                <a:latin typeface="华文楷体" panose="02010600040101010101" pitchFamily="2" charset="-122"/>
                <a:ea typeface="华文楷体" panose="02010600040101010101" pitchFamily="2" charset="-122"/>
              </a:rPr>
              <a:t>         </a:t>
            </a:r>
            <a:r>
              <a:rPr lang="zh-CN" altLang="en-US" sz="2800" dirty="0">
                <a:latin typeface="华文楷体" panose="02010600040101010101" pitchFamily="2" charset="-122"/>
                <a:ea typeface="华文楷体" panose="02010600040101010101" pitchFamily="2" charset="-122"/>
              </a:rPr>
              <a:t>用综合法描写一个人物，人物自选，</a:t>
            </a:r>
            <a:r>
              <a:rPr lang="en-US" altLang="zh-CN" sz="2800" dirty="0">
                <a:latin typeface="华文楷体" panose="02010600040101010101" pitchFamily="2" charset="-122"/>
                <a:ea typeface="华文楷体" panose="02010600040101010101" pitchFamily="2" charset="-122"/>
              </a:rPr>
              <a:t>150</a:t>
            </a:r>
            <a:r>
              <a:rPr lang="zh-CN" altLang="en-US" sz="2800" dirty="0">
                <a:latin typeface="华文楷体" panose="02010600040101010101" pitchFamily="2" charset="-122"/>
                <a:ea typeface="华文楷体" panose="02010600040101010101" pitchFamily="2" charset="-122"/>
              </a:rPr>
              <a:t>字左右。</a:t>
            </a:r>
          </a:p>
        </p:txBody>
      </p:sp>
    </p:spTree>
    <p:extLst>
      <p:ext uri="{BB962C8B-B14F-4D97-AF65-F5344CB8AC3E}">
        <p14:creationId xmlns:p14="http://schemas.microsoft.com/office/powerpoint/2010/main" val="36544034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485122" y="978984"/>
            <a:ext cx="2818130" cy="584775"/>
          </a:xfrm>
          <a:prstGeom prst="rect">
            <a:avLst/>
          </a:prstGeom>
          <a:noFill/>
        </p:spPr>
        <p:txBody>
          <a:bodyPr wrap="square" rtlCol="0">
            <a:spAutoFit/>
          </a:bodyPr>
          <a:lstStyle/>
          <a:p>
            <a:pPr algn="l"/>
            <a:r>
              <a:rPr lang="zh-CN" altLang="en-US" sz="3200" b="1" dirty="0" smtClean="0">
                <a:solidFill>
                  <a:srgbClr val="565656"/>
                </a:solidFill>
                <a:latin typeface="华文楷体" panose="02010600040101010101" pitchFamily="2" charset="-122"/>
                <a:ea typeface="华文楷体" panose="02010600040101010101" pitchFamily="2" charset="-122"/>
              </a:rPr>
              <a:t>二、环境描写</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3" name="文本框 2"/>
          <p:cNvSpPr txBox="1"/>
          <p:nvPr/>
        </p:nvSpPr>
        <p:spPr>
          <a:xfrm>
            <a:off x="1142870" y="2265248"/>
            <a:ext cx="8487178" cy="1569660"/>
          </a:xfrm>
          <a:prstGeom prst="rect">
            <a:avLst/>
          </a:prstGeom>
          <a:noFill/>
        </p:spPr>
        <p:txBody>
          <a:bodyPr wrap="square" rtlCol="0">
            <a:spAutoFit/>
          </a:bodyPr>
          <a:lstStyle/>
          <a:p>
            <a:r>
              <a:rPr lang="zh-CN" altLang="en-US" sz="2400" dirty="0" smtClean="0">
                <a:latin typeface="华文楷体" panose="02010600040101010101" pitchFamily="2" charset="-122"/>
                <a:ea typeface="华文楷体" panose="02010600040101010101" pitchFamily="2" charset="-122"/>
              </a:rPr>
              <a:t>       环境</a:t>
            </a:r>
            <a:r>
              <a:rPr lang="zh-CN" altLang="en-US" sz="2400" dirty="0">
                <a:latin typeface="华文楷体" panose="02010600040101010101" pitchFamily="2" charset="-122"/>
                <a:ea typeface="华文楷体" panose="02010600040101010101" pitchFamily="2" charset="-122"/>
              </a:rPr>
              <a:t>描写是指对</a:t>
            </a:r>
            <a:r>
              <a:rPr lang="zh-CN" altLang="en-US" sz="2400" u="sng" dirty="0">
                <a:latin typeface="华文楷体" panose="02010600040101010101" pitchFamily="2" charset="-122"/>
                <a:ea typeface="华文楷体" panose="02010600040101010101" pitchFamily="2" charset="-122"/>
              </a:rPr>
              <a:t>人物所处的具体的社会环境和自然环境的描写</a:t>
            </a:r>
            <a:r>
              <a:rPr lang="zh-CN" altLang="en-US" sz="2400" dirty="0">
                <a:latin typeface="华文楷体" panose="02010600040101010101" pitchFamily="2" charset="-122"/>
                <a:ea typeface="华文楷体" panose="02010600040101010101" pitchFamily="2" charset="-122"/>
              </a:rPr>
              <a:t>。其中，</a:t>
            </a:r>
            <a:r>
              <a:rPr lang="zh-CN" altLang="en-US" sz="2400" b="1" dirty="0">
                <a:solidFill>
                  <a:srgbClr val="C54646"/>
                </a:solidFill>
                <a:latin typeface="华文楷体" panose="02010600040101010101" pitchFamily="2" charset="-122"/>
                <a:ea typeface="华文楷体" panose="02010600040101010101" pitchFamily="2" charset="-122"/>
              </a:rPr>
              <a:t>社会环境</a:t>
            </a:r>
            <a:r>
              <a:rPr lang="zh-CN" altLang="en-US" sz="2400" dirty="0">
                <a:latin typeface="华文楷体" panose="02010600040101010101" pitchFamily="2" charset="-122"/>
                <a:ea typeface="华文楷体" panose="02010600040101010101" pitchFamily="2" charset="-122"/>
              </a:rPr>
              <a:t>是指能反映社会、时代特征的</a:t>
            </a:r>
            <a:r>
              <a:rPr lang="zh-CN" altLang="en-US" sz="2400" u="sng" dirty="0">
                <a:latin typeface="华文楷体" panose="02010600040101010101" pitchFamily="2" charset="-122"/>
                <a:ea typeface="华文楷体" panose="02010600040101010101" pitchFamily="2" charset="-122"/>
              </a:rPr>
              <a:t>建筑、场所、陈设等景物以及民俗民风</a:t>
            </a:r>
            <a:r>
              <a:rPr lang="zh-CN" altLang="en-US" sz="2400" dirty="0">
                <a:latin typeface="华文楷体" panose="02010600040101010101" pitchFamily="2" charset="-122"/>
                <a:ea typeface="华文楷体" panose="02010600040101010101" pitchFamily="2" charset="-122"/>
              </a:rPr>
              <a:t>等。</a:t>
            </a:r>
            <a:r>
              <a:rPr lang="zh-CN" altLang="en-US" sz="2400" b="1" dirty="0">
                <a:solidFill>
                  <a:srgbClr val="C54646"/>
                </a:solidFill>
                <a:latin typeface="华文楷体" panose="02010600040101010101" pitchFamily="2" charset="-122"/>
                <a:ea typeface="华文楷体" panose="02010600040101010101" pitchFamily="2" charset="-122"/>
              </a:rPr>
              <a:t>自然环境</a:t>
            </a:r>
            <a:r>
              <a:rPr lang="zh-CN" altLang="en-US" sz="2400" dirty="0">
                <a:latin typeface="华文楷体" panose="02010600040101010101" pitchFamily="2" charset="-122"/>
                <a:ea typeface="华文楷体" panose="02010600040101010101" pitchFamily="2" charset="-122"/>
              </a:rPr>
              <a:t>是指自然界的</a:t>
            </a:r>
            <a:r>
              <a:rPr lang="zh-CN" altLang="en-US" sz="2400" u="sng" dirty="0">
                <a:latin typeface="华文楷体" panose="02010600040101010101" pitchFamily="2" charset="-122"/>
                <a:ea typeface="华文楷体" panose="02010600040101010101" pitchFamily="2" charset="-122"/>
              </a:rPr>
              <a:t>景物，如季节变化、风霜雨雪、山川湖海、森林原野</a:t>
            </a:r>
            <a:r>
              <a:rPr lang="zh-CN" altLang="en-US" sz="2400" dirty="0">
                <a:latin typeface="华文楷体" panose="02010600040101010101" pitchFamily="2" charset="-122"/>
                <a:ea typeface="华文楷体" panose="02010600040101010101" pitchFamily="2" charset="-122"/>
              </a:rPr>
              <a:t>等。</a:t>
            </a:r>
          </a:p>
        </p:txBody>
      </p:sp>
      <p:pic>
        <p:nvPicPr>
          <p:cNvPr id="24"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extLst>
      <p:ext uri="{BB962C8B-B14F-4D97-AF65-F5344CB8AC3E}">
        <p14:creationId xmlns:p14="http://schemas.microsoft.com/office/powerpoint/2010/main" val="231239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5" name="文本框 4"/>
          <p:cNvSpPr txBox="1"/>
          <p:nvPr/>
        </p:nvSpPr>
        <p:spPr>
          <a:xfrm>
            <a:off x="489397" y="888642"/>
            <a:ext cx="9388699" cy="5139869"/>
          </a:xfrm>
          <a:prstGeom prst="rect">
            <a:avLst/>
          </a:prstGeom>
          <a:noFill/>
        </p:spPr>
        <p:txBody>
          <a:bodyPr wrap="square" rtlCol="0">
            <a:spAutoFit/>
          </a:bodyPr>
          <a:lstStyle/>
          <a:p>
            <a:r>
              <a:rPr lang="zh-CN" altLang="en-US" sz="2800" dirty="0" smtClean="0">
                <a:latin typeface="华文楷体" panose="02010600040101010101" pitchFamily="2" charset="-122"/>
                <a:ea typeface="华文楷体" panose="02010600040101010101" pitchFamily="2" charset="-122"/>
              </a:rPr>
              <a:t>（一）环境种类</a:t>
            </a:r>
            <a:endParaRPr lang="en-US" altLang="zh-CN" sz="2800" dirty="0" smtClean="0">
              <a:latin typeface="华文楷体" panose="02010600040101010101" pitchFamily="2" charset="-122"/>
              <a:ea typeface="华文楷体" panose="02010600040101010101" pitchFamily="2" charset="-122"/>
            </a:endParaRPr>
          </a:p>
          <a:p>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、自然环境</a:t>
            </a:r>
            <a:endParaRPr lang="zh-CN" altLang="en-US"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自然环境</a:t>
            </a:r>
            <a:r>
              <a:rPr lang="zh-CN" altLang="en-US" sz="2400" dirty="0">
                <a:latin typeface="华文楷体" panose="02010600040101010101" pitchFamily="2" charset="-122"/>
                <a:ea typeface="华文楷体" panose="02010600040101010101" pitchFamily="2" charset="-122"/>
              </a:rPr>
              <a:t>描写包括：人物活动的</a:t>
            </a:r>
            <a:r>
              <a:rPr lang="zh-CN" altLang="en-US" sz="2400" u="sng" dirty="0">
                <a:solidFill>
                  <a:srgbClr val="C54646"/>
                </a:solidFill>
                <a:latin typeface="华文楷体" panose="02010600040101010101" pitchFamily="2" charset="-122"/>
                <a:ea typeface="华文楷体" panose="02010600040101010101" pitchFamily="2" charset="-122"/>
              </a:rPr>
              <a:t>时间、地点、季节、气候以及景物</a:t>
            </a:r>
            <a:r>
              <a:rPr lang="zh-CN" altLang="en-US" sz="2400" dirty="0">
                <a:latin typeface="华文楷体" panose="02010600040101010101" pitchFamily="2" charset="-122"/>
                <a:ea typeface="华文楷体" panose="02010600040101010101" pitchFamily="2" charset="-122"/>
              </a:rPr>
              <a:t>等，对表现人物身份、地位、行动，表达人物心情，渲染气氛都具有重要作用。</a:t>
            </a:r>
            <a:r>
              <a:rPr lang="zh-CN" altLang="en-US" sz="2400" dirty="0" smtClean="0">
                <a:latin typeface="华文楷体" panose="02010600040101010101" pitchFamily="2" charset="-122"/>
                <a:ea typeface="华文楷体" panose="02010600040101010101" pitchFamily="2" charset="-122"/>
              </a:rPr>
              <a:t>在作文</a:t>
            </a:r>
            <a:r>
              <a:rPr lang="zh-CN" altLang="en-US" sz="2400" dirty="0">
                <a:latin typeface="华文楷体" panose="02010600040101010101" pitchFamily="2" charset="-122"/>
                <a:ea typeface="华文楷体" panose="02010600040101010101" pitchFamily="2" charset="-122"/>
              </a:rPr>
              <a:t>里的主要起到一个场景</a:t>
            </a:r>
            <a:r>
              <a:rPr lang="zh-CN" altLang="en-US" sz="2400" dirty="0" smtClean="0">
                <a:latin typeface="华文楷体" panose="02010600040101010101" pitchFamily="2" charset="-122"/>
                <a:ea typeface="华文楷体" panose="02010600040101010101" pitchFamily="2" charset="-122"/>
              </a:rPr>
              <a:t>交代作用</a:t>
            </a:r>
            <a:r>
              <a:rPr lang="zh-CN" altLang="en-US" sz="2400" dirty="0">
                <a:latin typeface="华文楷体" panose="02010600040101010101" pitchFamily="2" charset="-122"/>
                <a:ea typeface="华文楷体" panose="02010600040101010101" pitchFamily="2" charset="-122"/>
              </a:rPr>
              <a:t>，也可用于作过渡</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p>
          <a:p>
            <a:r>
              <a:rPr lang="zh-CN" altLang="en-US" sz="2000" dirty="0">
                <a:latin typeface="华文楷体" panose="02010600040101010101" pitchFamily="2" charset="-122"/>
                <a:ea typeface="华文楷体" panose="02010600040101010101" pitchFamily="2" charset="-122"/>
              </a:rPr>
              <a:t>一月，下大雪。</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 雪静静地下着。果园一片白。听不到一点声音。</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 葡萄睡在铺着白雪的窖里。</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 二月里刮春风。</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 立春后，要刮四十八天“摆条风”。风摆动树的枝条，树醒了，忙忙地把汁液送到全身。树枝软了。树绿了。</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 雪化了，土地是黑的。 </a:t>
            </a:r>
            <a:endParaRPr lang="en-US" altLang="zh-CN" sz="2000" dirty="0">
              <a:latin typeface="华文楷体" panose="02010600040101010101" pitchFamily="2" charset="-122"/>
              <a:ea typeface="华文楷体" panose="02010600040101010101" pitchFamily="2" charset="-122"/>
            </a:endParaRPr>
          </a:p>
          <a:p>
            <a:r>
              <a:rPr lang="zh-CN" altLang="en-US" sz="2000" dirty="0">
                <a:latin typeface="华文楷体" panose="02010600040101010101" pitchFamily="2" charset="-122"/>
                <a:ea typeface="华文楷体" panose="02010600040101010101" pitchFamily="2" charset="-122"/>
              </a:rPr>
              <a:t>黑色的土地里，长出了茵陈蒿。碧绿。</a:t>
            </a:r>
            <a:endParaRPr lang="en-US" altLang="zh-CN" sz="2000" dirty="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                            ——</a:t>
            </a:r>
            <a:r>
              <a:rPr lang="zh-CN" altLang="en-US" sz="2000" dirty="0">
                <a:latin typeface="华文楷体" panose="02010600040101010101" pitchFamily="2" charset="-122"/>
                <a:ea typeface="华文楷体" panose="02010600040101010101" pitchFamily="2" charset="-122"/>
              </a:rPr>
              <a:t>汪曾祺</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葡萄月令</a:t>
            </a:r>
            <a:r>
              <a:rPr lang="en-US" altLang="zh-CN" sz="2000" dirty="0">
                <a:latin typeface="华文楷体" panose="02010600040101010101" pitchFamily="2" charset="-122"/>
                <a:ea typeface="华文楷体" panose="02010600040101010101" pitchFamily="2" charset="-122"/>
              </a:rPr>
              <a:t>》</a:t>
            </a:r>
            <a:endParaRPr lang="zh-CN" altLang="en-US" sz="2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7100132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566670" y="796290"/>
            <a:ext cx="10740980" cy="5355312"/>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、社会环境</a:t>
            </a:r>
          </a:p>
          <a:p>
            <a:r>
              <a:rPr lang="zh-CN" altLang="en-US" sz="2400" dirty="0">
                <a:latin typeface="华文楷体" panose="02010600040101010101" pitchFamily="2" charset="-122"/>
                <a:ea typeface="华文楷体" panose="02010600040101010101" pitchFamily="2" charset="-122"/>
              </a:rPr>
              <a:t>时代与人物背景介绍描述</a:t>
            </a:r>
          </a:p>
          <a:p>
            <a:r>
              <a:rPr lang="zh-CN" altLang="en-US" sz="2400" dirty="0">
                <a:latin typeface="华文楷体" panose="02010600040101010101" pitchFamily="2" charset="-122"/>
                <a:ea typeface="华文楷体" panose="02010600040101010101" pitchFamily="2" charset="-122"/>
              </a:rPr>
              <a:t>社会环境描写特征，指的是对</a:t>
            </a:r>
            <a:r>
              <a:rPr lang="zh-CN" altLang="en-US" sz="2400" u="sng" dirty="0">
                <a:solidFill>
                  <a:srgbClr val="C54646"/>
                </a:solidFill>
                <a:latin typeface="华文楷体" panose="02010600040101010101" pitchFamily="2" charset="-122"/>
                <a:ea typeface="华文楷体" panose="02010600040101010101" pitchFamily="2" charset="-122"/>
              </a:rPr>
              <a:t>特定的时代背景及人物生活环境</a:t>
            </a:r>
            <a:r>
              <a:rPr lang="zh-CN" altLang="en-US" sz="2400" dirty="0">
                <a:latin typeface="华文楷体" panose="02010600040101010101" pitchFamily="2" charset="-122"/>
                <a:ea typeface="华文楷体" panose="02010600040101010101" pitchFamily="2" charset="-122"/>
              </a:rPr>
              <a:t>的描写。它所描写的范围可大可小，大至整个社会、整个时代，小至一个家庭、一处住所。描写的内容可以是室内陈设、当地的风土人情和时代气氛等。社会环境的描写应具有浓郁的地域风土特色</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en-US" altLang="zh-CN" sz="2000" dirty="0" err="1">
                <a:latin typeface="华文楷体" panose="02010600040101010101" pitchFamily="2" charset="-122"/>
                <a:ea typeface="华文楷体" panose="02010600040101010101" pitchFamily="2" charset="-122"/>
              </a:rPr>
              <a:t>eg</a:t>
            </a:r>
            <a:r>
              <a:rPr lang="en-US" altLang="zh-CN" sz="2000" dirty="0" smtClean="0">
                <a:latin typeface="华文楷体" panose="02010600040101010101" pitchFamily="2" charset="-122"/>
                <a:ea typeface="华文楷体" panose="02010600040101010101" pitchFamily="2" charset="-122"/>
              </a:rPr>
              <a:t>.</a:t>
            </a:r>
          </a:p>
          <a:p>
            <a:r>
              <a:rPr lang="en-US" altLang="zh-CN" sz="2000" dirty="0">
                <a:latin typeface="华文楷体" panose="02010600040101010101" pitchFamily="2" charset="-122"/>
                <a:ea typeface="华文楷体" panose="02010600040101010101" pitchFamily="2" charset="-122"/>
              </a:rPr>
              <a:t> </a:t>
            </a:r>
            <a:r>
              <a:rPr lang="en-US" altLang="zh-CN" sz="2000" dirty="0" smtClean="0">
                <a:latin typeface="华文楷体" panose="02010600040101010101" pitchFamily="2" charset="-122"/>
                <a:ea typeface="华文楷体" panose="02010600040101010101" pitchFamily="2" charset="-122"/>
              </a:rPr>
              <a:t>       </a:t>
            </a:r>
            <a:r>
              <a:rPr lang="zh-CN" altLang="zh-CN" sz="2000" dirty="0" smtClean="0">
                <a:latin typeface="华文楷体" panose="02010600040101010101" pitchFamily="2" charset="-122"/>
                <a:ea typeface="华文楷体" panose="02010600040101010101" pitchFamily="2" charset="-122"/>
              </a:rPr>
              <a:t>烤肉</a:t>
            </a:r>
            <a:r>
              <a:rPr lang="zh-CN" altLang="zh-CN" sz="2000" dirty="0">
                <a:latin typeface="华文楷体" panose="02010600040101010101" pitchFamily="2" charset="-122"/>
                <a:ea typeface="华文楷体" panose="02010600040101010101" pitchFamily="2" charset="-122"/>
              </a:rPr>
              <a:t>刘早就不卖烤肉了，不过虎坊桥一带的人都还叫它烤肉刘。这是一家平民化的回民馆子，地方不小，东西实惠。卖大锅菜。炒辣豆腐、炒豆角、炒蒜苗、炒洋白菜，比较贵一点是黄焖羊肉，也就是块儿来钱一小碗。在后面做得了，用脸盆端出来，倒在几个深深的铁罐里，下面用微火煨着，倒总是温和的。有时也卖小勺炒菜：大葱炮羊肉、干炸丸子，它似蜜……主食有米饭、花卷、芝麻烧饼，罗丝转；卖面条，浇炸酱、浇卤。夏天卖麻酱面。卖馅儿饼。烙饼的炉紧挨着门脸儿。一进门就听到饼铛里的油吱吱喳喳地响，饼香扑鼻，很诱人</a:t>
            </a:r>
            <a:r>
              <a:rPr lang="zh-CN" altLang="zh-CN" sz="2000" dirty="0" smtClean="0">
                <a:latin typeface="华文楷体" panose="02010600040101010101" pitchFamily="2" charset="-122"/>
                <a:ea typeface="华文楷体" panose="02010600040101010101" pitchFamily="2" charset="-122"/>
              </a:rPr>
              <a:t>。</a:t>
            </a:r>
            <a:endParaRPr lang="en-US" altLang="zh-CN" sz="2000" dirty="0" smtClean="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 </a:t>
            </a:r>
            <a:r>
              <a:rPr lang="en-US" altLang="zh-CN" sz="2000" dirty="0" smtClean="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汪曾祺</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捡烂纸的老头</a:t>
            </a:r>
            <a:r>
              <a:rPr lang="en-US" altLang="zh-CN" sz="2000" dirty="0" smtClean="0">
                <a:latin typeface="华文楷体" panose="02010600040101010101" pitchFamily="2" charset="-122"/>
                <a:ea typeface="华文楷体" panose="02010600040101010101" pitchFamily="2" charset="-122"/>
              </a:rPr>
              <a:t>》</a:t>
            </a:r>
            <a:endParaRPr lang="zh-CN" altLang="zh-CN" sz="2000" dirty="0">
              <a:latin typeface="华文楷体" panose="02010600040101010101" pitchFamily="2" charset="-122"/>
              <a:ea typeface="华文楷体" panose="02010600040101010101" pitchFamily="2" charset="-122"/>
            </a:endParaRPr>
          </a:p>
          <a:p>
            <a:endParaRPr lang="zh-CN" altLang="en-US" sz="2000"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12520918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1543318" y="2163651"/>
            <a:ext cx="9156879" cy="1631216"/>
          </a:xfrm>
          <a:prstGeom prst="rect">
            <a:avLst/>
          </a:prstGeom>
          <a:noFill/>
        </p:spPr>
        <p:txBody>
          <a:bodyPr wrap="square" rtlCol="0">
            <a:spAutoFit/>
          </a:bodyPr>
          <a:lstStyle/>
          <a:p>
            <a:r>
              <a:rPr lang="zh-CN" altLang="en-US" sz="2800" b="1" dirty="0" smtClean="0">
                <a:latin typeface="华文楷体" panose="02010600040101010101" pitchFamily="2" charset="-122"/>
                <a:ea typeface="华文楷体" panose="02010600040101010101" pitchFamily="2" charset="-122"/>
              </a:rPr>
              <a:t>（二）环境</a:t>
            </a:r>
            <a:r>
              <a:rPr lang="zh-CN" altLang="en-US" sz="2800" b="1" dirty="0">
                <a:latin typeface="华文楷体" panose="02010600040101010101" pitchFamily="2" charset="-122"/>
                <a:ea typeface="华文楷体" panose="02010600040101010101" pitchFamily="2" charset="-122"/>
              </a:rPr>
              <a:t>描写的</a:t>
            </a:r>
            <a:r>
              <a:rPr lang="zh-CN" altLang="en-US" sz="2800" b="1" dirty="0" smtClean="0">
                <a:latin typeface="华文楷体" panose="02010600040101010101" pitchFamily="2" charset="-122"/>
                <a:ea typeface="华文楷体" panose="02010600040101010101" pitchFamily="2" charset="-122"/>
              </a:rPr>
              <a:t>作用：</a:t>
            </a:r>
            <a:endParaRPr lang="en-US" altLang="zh-CN" sz="2800" b="1" dirty="0" smtClean="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社会</a:t>
            </a:r>
            <a:r>
              <a:rPr lang="zh-CN" altLang="en-US" sz="2400" dirty="0" smtClean="0">
                <a:latin typeface="华文楷体" panose="02010600040101010101" pitchFamily="2" charset="-122"/>
                <a:ea typeface="华文楷体" panose="02010600040101010101" pitchFamily="2" charset="-122"/>
              </a:rPr>
              <a:t>背景、</a:t>
            </a:r>
            <a:r>
              <a:rPr lang="zh-CN" altLang="en-US" sz="2400" dirty="0">
                <a:latin typeface="华文楷体" panose="02010600040101010101" pitchFamily="2" charset="-122"/>
                <a:ea typeface="华文楷体" panose="02010600040101010101" pitchFamily="2" charset="-122"/>
              </a:rPr>
              <a:t>心情暗示、衬托活动、揭示性格、反衬形象、增加真实性（细节环境描写）、渲染气氛、烘托心情、反映性格、推动情节、深化主题</a:t>
            </a:r>
          </a:p>
        </p:txBody>
      </p:sp>
    </p:spTree>
    <p:extLst>
      <p:ext uri="{BB962C8B-B14F-4D97-AF65-F5344CB8AC3E}">
        <p14:creationId xmlns:p14="http://schemas.microsoft.com/office/powerpoint/2010/main" val="15269617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437881" y="534680"/>
            <a:ext cx="9144000" cy="523220"/>
          </a:xfrm>
          <a:prstGeom prst="rect">
            <a:avLst/>
          </a:prstGeom>
          <a:noFill/>
        </p:spPr>
        <p:txBody>
          <a:bodyPr wrap="square" rtlCol="0">
            <a:spAutoFit/>
          </a:bodyPr>
          <a:lstStyle/>
          <a:p>
            <a:r>
              <a:rPr lang="zh-CN" altLang="en-US" sz="2800" b="1" dirty="0">
                <a:latin typeface="华文楷体" panose="02010600040101010101" pitchFamily="2" charset="-122"/>
                <a:ea typeface="华文楷体" panose="02010600040101010101" pitchFamily="2" charset="-122"/>
              </a:rPr>
              <a:t>（三）如何描写环境</a:t>
            </a:r>
          </a:p>
        </p:txBody>
      </p:sp>
      <p:sp>
        <p:nvSpPr>
          <p:cNvPr id="3" name="文本框 2"/>
          <p:cNvSpPr txBox="1"/>
          <p:nvPr/>
        </p:nvSpPr>
        <p:spPr>
          <a:xfrm>
            <a:off x="731399" y="1072219"/>
            <a:ext cx="10730798" cy="4093428"/>
          </a:xfrm>
          <a:prstGeom prst="rect">
            <a:avLst/>
          </a:prstGeom>
          <a:noFill/>
        </p:spPr>
        <p:txBody>
          <a:bodyPr wrap="square" rtlCol="0">
            <a:spAutoFit/>
          </a:bodyPr>
          <a:lstStyle/>
          <a:p>
            <a:r>
              <a:rPr lang="zh-CN" altLang="en-US" sz="2400" dirty="0" smtClean="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状难写之景于眼前，含不尽之意于 言外</a:t>
            </a: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苏洵</a:t>
            </a:r>
            <a:endParaRPr lang="en-US" altLang="zh-CN" sz="2400" dirty="0" smtClean="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a:p>
            <a:r>
              <a:rPr lang="zh-CN" altLang="en-US" sz="2800" b="1" dirty="0" smtClean="0">
                <a:solidFill>
                  <a:srgbClr val="C54646"/>
                </a:solidFill>
                <a:latin typeface="华文楷体" panose="02010600040101010101" pitchFamily="2" charset="-122"/>
                <a:ea typeface="华文楷体" panose="02010600040101010101" pitchFamily="2" charset="-122"/>
              </a:rPr>
              <a:t>      </a:t>
            </a:r>
            <a:r>
              <a:rPr lang="zh-CN" altLang="en-US" sz="2800" b="1" u="sng" dirty="0" smtClean="0">
                <a:solidFill>
                  <a:srgbClr val="C54646"/>
                </a:solidFill>
                <a:latin typeface="华文楷体" panose="02010600040101010101" pitchFamily="2" charset="-122"/>
                <a:ea typeface="华文楷体" panose="02010600040101010101" pitchFamily="2" charset="-122"/>
              </a:rPr>
              <a:t>连串</a:t>
            </a:r>
            <a:r>
              <a:rPr lang="zh-CN" altLang="en-US" sz="2800" b="1" u="sng" dirty="0">
                <a:solidFill>
                  <a:srgbClr val="C54646"/>
                </a:solidFill>
                <a:latin typeface="华文楷体" panose="02010600040101010101" pitchFamily="2" charset="-122"/>
                <a:ea typeface="华文楷体" panose="02010600040101010101" pitchFamily="2" charset="-122"/>
              </a:rPr>
              <a:t>式描写</a:t>
            </a:r>
            <a:r>
              <a:rPr lang="zh-CN" altLang="en-US" sz="2400" dirty="0">
                <a:latin typeface="华文楷体" panose="02010600040101010101" pitchFamily="2" charset="-122"/>
                <a:ea typeface="华文楷体" panose="02010600040101010101" pitchFamily="2" charset="-122"/>
              </a:rPr>
              <a:t>，展开故事的情节，在文章中，多次使用景物描写，不仅</a:t>
            </a:r>
            <a:r>
              <a:rPr lang="zh-CN" altLang="en-US" sz="2400" dirty="0" smtClean="0">
                <a:latin typeface="华文楷体" panose="02010600040101010101" pitchFamily="2" charset="-122"/>
                <a:ea typeface="华文楷体" panose="02010600040101010101" pitchFamily="2" charset="-122"/>
              </a:rPr>
              <a:t>可以使情节</a:t>
            </a:r>
            <a:r>
              <a:rPr lang="zh-CN" altLang="en-US" sz="2400" dirty="0">
                <a:latin typeface="华文楷体" panose="02010600040101010101" pitchFamily="2" charset="-122"/>
                <a:ea typeface="华文楷体" panose="02010600040101010101" pitchFamily="2" charset="-122"/>
              </a:rPr>
              <a:t>显得更加真实、更加引人，还能自然地展开情节</a:t>
            </a:r>
            <a:r>
              <a:rPr lang="zh-CN" altLang="en-US" sz="2400" dirty="0" smtClean="0">
                <a:latin typeface="华文楷体" panose="02010600040101010101" pitchFamily="2" charset="-122"/>
                <a:ea typeface="华文楷体" panose="02010600040101010101" pitchFamily="2" charset="-122"/>
              </a:rPr>
              <a:t>。在</a:t>
            </a:r>
            <a:r>
              <a:rPr lang="zh-CN" altLang="en-US" sz="2400" dirty="0">
                <a:latin typeface="华文楷体" panose="02010600040101010101" pitchFamily="2" charset="-122"/>
                <a:ea typeface="华文楷体" panose="02010600040101010101" pitchFamily="2" charset="-122"/>
              </a:rPr>
              <a:t>一 篇题以</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关心</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为题的中考满分作文中就三次出现了景物描写。</a:t>
            </a:r>
            <a:r>
              <a:rPr lang="zh-CN" altLang="en-US" sz="2400" b="1" u="sng" dirty="0">
                <a:latin typeface="华文楷体" panose="02010600040101010101" pitchFamily="2" charset="-122"/>
                <a:ea typeface="华文楷体" panose="02010600040101010101" pitchFamily="2" charset="-122"/>
              </a:rPr>
              <a:t>开头</a:t>
            </a:r>
            <a:r>
              <a:rPr lang="zh-CN" altLang="en-US" sz="2400" dirty="0">
                <a:latin typeface="华文楷体" panose="02010600040101010101" pitchFamily="2" charset="-122"/>
                <a:ea typeface="华文楷体" panose="02010600040101010101" pitchFamily="2" charset="-122"/>
              </a:rPr>
              <a:t>是这样描写的： “</a:t>
            </a:r>
            <a:r>
              <a:rPr lang="zh-CN" altLang="en-US" sz="2000" dirty="0">
                <a:latin typeface="华文楷体" panose="02010600040101010101" pitchFamily="2" charset="-122"/>
                <a:ea typeface="华文楷体" panose="02010600040101010101" pitchFamily="2" charset="-122"/>
              </a:rPr>
              <a:t>细雨绵绵，如同那扯为断剪不断的缕，我的烦恼就像这绵绵的雨丝，没有尽头。</a:t>
            </a:r>
            <a:r>
              <a:rPr lang="zh-CN" altLang="en-US" sz="2400" dirty="0">
                <a:latin typeface="华文楷体" panose="02010600040101010101" pitchFamily="2" charset="-122"/>
                <a:ea typeface="华文楷体" panose="02010600040101010101" pitchFamily="2" charset="-122"/>
              </a:rPr>
              <a:t>” </a:t>
            </a:r>
            <a:r>
              <a:rPr lang="zh-CN" altLang="en-US" sz="2400" b="1" u="sng" dirty="0">
                <a:latin typeface="华文楷体" panose="02010600040101010101" pitchFamily="2" charset="-122"/>
                <a:ea typeface="华文楷体" panose="02010600040101010101" pitchFamily="2" charset="-122"/>
              </a:rPr>
              <a:t>中间</a:t>
            </a:r>
            <a:r>
              <a:rPr lang="zh-CN" altLang="en-US" sz="2400" dirty="0">
                <a:latin typeface="华文楷体" panose="02010600040101010101" pitchFamily="2" charset="-122"/>
                <a:ea typeface="华文楷体" panose="02010600040101010101" pitchFamily="2" charset="-122"/>
              </a:rPr>
              <a:t>接着说： “</a:t>
            </a:r>
            <a:r>
              <a:rPr lang="zh-CN" altLang="en-US" sz="2000" dirty="0">
                <a:latin typeface="华文楷体" panose="02010600040101010101" pitchFamily="2" charset="-122"/>
                <a:ea typeface="华文楷体" panose="02010600040101010101" pitchFamily="2" charset="-122"/>
              </a:rPr>
              <a:t>放眼望去，那一片片的竹林在雨中显得更加娇美了，那一簇簇的绿叶，经过雨水的洗刷之后，更加绿了， 更加亮了。</a:t>
            </a:r>
            <a:r>
              <a:rPr lang="zh-CN" altLang="en-US" sz="2400" dirty="0">
                <a:latin typeface="华文楷体" panose="02010600040101010101" pitchFamily="2" charset="-122"/>
                <a:ea typeface="华文楷体" panose="02010600040101010101" pitchFamily="2" charset="-122"/>
              </a:rPr>
              <a:t>” </a:t>
            </a:r>
            <a:r>
              <a:rPr lang="zh-CN" altLang="en-US" sz="2400" b="1" u="sng" dirty="0">
                <a:latin typeface="华文楷体" panose="02010600040101010101" pitchFamily="2" charset="-122"/>
                <a:ea typeface="华文楷体" panose="02010600040101010101" pitchFamily="2" charset="-122"/>
              </a:rPr>
              <a:t>结尾</a:t>
            </a:r>
            <a:r>
              <a:rPr lang="zh-CN" altLang="en-US" sz="2400" dirty="0">
                <a:latin typeface="华文楷体" panose="02010600040101010101" pitchFamily="2" charset="-122"/>
                <a:ea typeface="华文楷体" panose="02010600040101010101" pitchFamily="2" charset="-122"/>
              </a:rPr>
              <a:t>的时候，作者再次写到了景物： “</a:t>
            </a:r>
            <a:r>
              <a:rPr lang="zh-CN" altLang="en-US" sz="2000" dirty="0">
                <a:latin typeface="华文楷体" panose="02010600040101010101" pitchFamily="2" charset="-122"/>
                <a:ea typeface="华文楷体" panose="02010600040101010101" pitchFamily="2" charset="-122"/>
              </a:rPr>
              <a:t>我呆呆地伫立雨中，望着父女俩消失在茫茫的雨雾中。心中忽然静静地淌过一阵热流。”“雨依然飘洒， 不过，雨丝却成了母亲的双手，在轻抚着奔跑的我。” </a:t>
            </a:r>
            <a:r>
              <a:rPr lang="zh-CN" altLang="en-US" sz="2400" dirty="0">
                <a:latin typeface="华文楷体" panose="02010600040101010101" pitchFamily="2" charset="-122"/>
                <a:ea typeface="华文楷体" panose="02010600040101010101" pitchFamily="2" charset="-122"/>
              </a:rPr>
              <a:t>同样写雨，却用了三段情感不同的文字，情节自然。用这种方法写出来的文章，</a:t>
            </a:r>
            <a:r>
              <a:rPr lang="zh-CN" altLang="en-US" sz="2400" u="sng" dirty="0">
                <a:solidFill>
                  <a:srgbClr val="C54646"/>
                </a:solidFill>
                <a:latin typeface="华文楷体" panose="02010600040101010101" pitchFamily="2" charset="-122"/>
                <a:ea typeface="华文楷体" panose="02010600040101010101" pitchFamily="2" charset="-122"/>
              </a:rPr>
              <a:t>脉络分明，极富情感。</a:t>
            </a:r>
          </a:p>
        </p:txBody>
      </p:sp>
    </p:spTree>
    <p:extLst>
      <p:ext uri="{BB962C8B-B14F-4D97-AF65-F5344CB8AC3E}">
        <p14:creationId xmlns:p14="http://schemas.microsoft.com/office/powerpoint/2010/main" val="35438149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669702" y="1602740"/>
            <a:ext cx="10161431" cy="4154984"/>
          </a:xfrm>
          <a:prstGeom prst="rect">
            <a:avLst/>
          </a:prstGeom>
          <a:noFill/>
        </p:spPr>
        <p:txBody>
          <a:bodyPr wrap="square" rtlCol="0">
            <a:spAutoFit/>
          </a:bodyPr>
          <a:lstStyle/>
          <a:p>
            <a:r>
              <a:rPr lang="zh-CN" altLang="en-US" sz="2800" b="1" u="sng" dirty="0" smtClean="0">
                <a:solidFill>
                  <a:srgbClr val="C54646"/>
                </a:solidFill>
                <a:latin typeface="华文楷体" panose="02010600040101010101" pitchFamily="2" charset="-122"/>
                <a:ea typeface="华文楷体" panose="02010600040101010101" pitchFamily="2" charset="-122"/>
              </a:rPr>
              <a:t>情景式描写</a:t>
            </a:r>
            <a:r>
              <a:rPr lang="zh-CN" altLang="en-US" sz="2400" dirty="0" smtClean="0">
                <a:latin typeface="华文楷体" panose="02010600040101010101" pitchFamily="2" charset="-122"/>
                <a:ea typeface="华文楷体" panose="02010600040101010101" pitchFamily="2" charset="-122"/>
              </a:rPr>
              <a:t>，揭示人物的情感 把内心的“情”，自然地渗透到外物之中，这就是“</a:t>
            </a:r>
            <a:r>
              <a:rPr lang="zh-CN" altLang="en-US" sz="2400" u="sng" dirty="0" smtClean="0">
                <a:solidFill>
                  <a:srgbClr val="C54646"/>
                </a:solidFill>
                <a:latin typeface="华文楷体" panose="02010600040101010101" pitchFamily="2" charset="-122"/>
                <a:ea typeface="华文楷体" panose="02010600040101010101" pitchFamily="2" charset="-122"/>
              </a:rPr>
              <a:t>情积于内而发之于景</a:t>
            </a:r>
            <a:r>
              <a:rPr lang="zh-CN" altLang="en-US" sz="2400" dirty="0" smtClean="0">
                <a:latin typeface="华文楷体" panose="02010600040101010101" pitchFamily="2" charset="-122"/>
                <a:ea typeface="华文楷体" panose="02010600040101010101" pitchFamily="2" charset="-122"/>
              </a:rPr>
              <a:t>”。在写作中，真正做到了景中有 情、情中有景，才会情景合一、水乳交融，所谓“情哀则哀，情乐则景乐”就是这个道理。鲁迅小说</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故乡</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开头写</a:t>
            </a:r>
            <a:r>
              <a:rPr lang="zh-CN" altLang="en-US" sz="2400" u="sng" dirty="0" smtClean="0">
                <a:latin typeface="华文楷体" panose="02010600040101010101" pitchFamily="2" charset="-122"/>
                <a:ea typeface="华文楷体" panose="02010600040101010101" pitchFamily="2" charset="-122"/>
              </a:rPr>
              <a:t>阴晦严寒的深冬气氛、荒凉潇索，没有活气</a:t>
            </a:r>
            <a:r>
              <a:rPr lang="zh-CN" altLang="en-US" sz="2400" dirty="0" smtClean="0">
                <a:latin typeface="华文楷体" panose="02010600040101010101" pitchFamily="2" charset="-122"/>
                <a:ea typeface="华文楷体" panose="02010600040101010101" pitchFamily="2" charset="-122"/>
              </a:rPr>
              <a:t>的村景，贴切地衬出了自己的</a:t>
            </a:r>
            <a:r>
              <a:rPr lang="zh-CN" altLang="en-US" sz="2400" b="1" dirty="0" smtClean="0">
                <a:latin typeface="华文楷体" panose="02010600040101010101" pitchFamily="2" charset="-122"/>
                <a:ea typeface="华文楷体" panose="02010600040101010101" pitchFamily="2" charset="-122"/>
              </a:rPr>
              <a:t>悲凉</a:t>
            </a:r>
            <a:r>
              <a:rPr lang="zh-CN" altLang="en-US" sz="2400" dirty="0" smtClean="0">
                <a:latin typeface="华文楷体" panose="02010600040101010101" pitchFamily="2" charset="-122"/>
                <a:ea typeface="华文楷体" panose="02010600040101010101" pitchFamily="2" charset="-122"/>
              </a:rPr>
              <a:t>心情；孙犁</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荷花淀</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一文，开头将夜写得充满</a:t>
            </a:r>
            <a:r>
              <a:rPr lang="zh-CN" altLang="en-US" sz="2400" u="sng" dirty="0" smtClean="0">
                <a:latin typeface="华文楷体" panose="02010600040101010101" pitchFamily="2" charset="-122"/>
                <a:ea typeface="华文楷体" panose="02010600040101010101" pitchFamily="2" charset="-122"/>
              </a:rPr>
              <a:t>诗情画意</a:t>
            </a:r>
            <a:r>
              <a:rPr lang="zh-CN" altLang="en-US" sz="2400" dirty="0" smtClean="0">
                <a:latin typeface="华文楷体" panose="02010600040101010101" pitchFamily="2" charset="-122"/>
                <a:ea typeface="华文楷体" panose="02010600040101010101" pitchFamily="2" charset="-122"/>
              </a:rPr>
              <a:t>，只是为了揭示水生嫂那</a:t>
            </a:r>
            <a:r>
              <a:rPr lang="zh-CN" altLang="en-US" sz="2400" b="1" dirty="0" smtClean="0">
                <a:latin typeface="华文楷体" panose="02010600040101010101" pitchFamily="2" charset="-122"/>
                <a:ea typeface="华文楷体" panose="02010600040101010101" pitchFamily="2" charset="-122"/>
              </a:rPr>
              <a:t>恬静、安乐</a:t>
            </a:r>
            <a:r>
              <a:rPr lang="zh-CN" altLang="en-US" sz="2400" dirty="0" smtClean="0">
                <a:latin typeface="华文楷体" panose="02010600040101010101" pitchFamily="2" charset="-122"/>
                <a:ea typeface="华文楷体" panose="02010600040101010101" pitchFamily="2" charset="-122"/>
              </a:rPr>
              <a:t>的心境。</a:t>
            </a:r>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一位学生在</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茵草坪上的故事</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中有这样一段描写，作者不直接写内心滋生的思念之情，只说： “</a:t>
            </a:r>
            <a:r>
              <a:rPr lang="zh-CN" altLang="en-US" sz="2000" dirty="0" smtClean="0">
                <a:latin typeface="华文楷体" panose="02010600040101010101" pitchFamily="2" charset="-122"/>
                <a:ea typeface="华文楷体" panose="02010600040101010101" pitchFamily="2" charset="-122"/>
              </a:rPr>
              <a:t>一场雨之后那一遍茵草地更绿了，那一株株的绿草一下子似乎长子一大截，让这片小小的草地变成了一 张厚厚的绒毯，我感到，那正在滋生的不是小草，而是自己无法阻止的思念。</a:t>
            </a:r>
            <a:r>
              <a:rPr lang="zh-CN" altLang="en-US" sz="2400" dirty="0" smtClean="0">
                <a:latin typeface="华文楷体" panose="02010600040101010101" pitchFamily="2" charset="-122"/>
                <a:ea typeface="华文楷体" panose="02010600040101010101" pitchFamily="2" charset="-122"/>
              </a:rPr>
              <a:t>” 这样的句子含蓄有情，与一般的景物描写就有了不同。</a:t>
            </a:r>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1306227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1294068" y="1602740"/>
            <a:ext cx="9285667" cy="4216539"/>
          </a:xfrm>
          <a:prstGeom prst="rect">
            <a:avLst/>
          </a:prstGeom>
          <a:noFill/>
        </p:spPr>
        <p:txBody>
          <a:bodyPr wrap="square" rtlCol="0">
            <a:spAutoFit/>
          </a:bodyPr>
          <a:lstStyle/>
          <a:p>
            <a:r>
              <a:rPr lang="zh-CN" altLang="en-US" sz="2800" b="1" u="sng" dirty="0">
                <a:solidFill>
                  <a:srgbClr val="C54646"/>
                </a:solidFill>
                <a:latin typeface="华文楷体" panose="02010600040101010101" pitchFamily="2" charset="-122"/>
                <a:ea typeface="华文楷体" panose="02010600040101010101" pitchFamily="2" charset="-122"/>
              </a:rPr>
              <a:t>对比式描写</a:t>
            </a:r>
            <a:r>
              <a:rPr lang="zh-CN" altLang="en-US" sz="2400" dirty="0">
                <a:latin typeface="华文楷体" panose="02010600040101010101" pitchFamily="2" charset="-122"/>
                <a:ea typeface="华文楷体" panose="02010600040101010101" pitchFamily="2" charset="-122"/>
              </a:rPr>
              <a:t>，衬出深刻的主题，环境描写，还可以</a:t>
            </a:r>
            <a:r>
              <a:rPr lang="zh-CN" altLang="en-US" sz="2400" u="sng" dirty="0">
                <a:solidFill>
                  <a:srgbClr val="C54646"/>
                </a:solidFill>
                <a:latin typeface="华文楷体" panose="02010600040101010101" pitchFamily="2" charset="-122"/>
                <a:ea typeface="华文楷体" panose="02010600040101010101" pitchFamily="2" charset="-122"/>
              </a:rPr>
              <a:t>将人物在不同年代、不同情况下的不同感受，通过景物体现出来</a:t>
            </a:r>
            <a:r>
              <a:rPr lang="zh-CN" altLang="en-US" sz="2400" dirty="0">
                <a:latin typeface="华文楷体" panose="02010600040101010101" pitchFamily="2" charset="-122"/>
                <a:ea typeface="华文楷体" panose="02010600040101010101" pitchFamily="2" charset="-122"/>
              </a:rPr>
              <a:t>。杜甫的“</a:t>
            </a:r>
            <a:r>
              <a:rPr lang="zh-CN" altLang="en-US" sz="2000" dirty="0">
                <a:latin typeface="华文楷体" panose="02010600040101010101" pitchFamily="2" charset="-122"/>
                <a:ea typeface="华文楷体" panose="02010600040101010101" pitchFamily="2" charset="-122"/>
              </a:rPr>
              <a:t>朱门酒肉臭，路有冻死骨</a:t>
            </a:r>
            <a:r>
              <a:rPr lang="zh-CN" altLang="en-US" sz="2400" dirty="0">
                <a:latin typeface="华文楷体" panose="02010600040101010101" pitchFamily="2" charset="-122"/>
                <a:ea typeface="华文楷体" panose="02010600040101010101" pitchFamily="2" charset="-122"/>
              </a:rPr>
              <a:t>”历来为人们所传诵，这就是因为两者之间形成了强烈而鲜明的对比。在</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初三的烦恼</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一文 中，作者与“枫”初次相识于一个艳阳高照的春日，文中写道： “</a:t>
            </a:r>
            <a:r>
              <a:rPr lang="zh-CN" altLang="en-US" sz="2000" dirty="0">
                <a:latin typeface="华文楷体" panose="02010600040101010101" pitchFamily="2" charset="-122"/>
                <a:ea typeface="华文楷体" panose="02010600040101010101" pitchFamily="2" charset="-122"/>
              </a:rPr>
              <a:t>这是一个太阳特好的春日， 柔柔的轻风、暖暖的阳光，枝头绽放的新绿，无不让人感到一种勃勃的生机， 广阔的田野里也如一张浅绿的地毯，一望无垠。</a:t>
            </a:r>
            <a:r>
              <a:rPr lang="zh-CN" altLang="en-US" sz="2400" dirty="0">
                <a:latin typeface="华文楷体" panose="02010600040101010101" pitchFamily="2" charset="-122"/>
                <a:ea typeface="华文楷体" panose="02010600040101010101" pitchFamily="2" charset="-122"/>
              </a:rPr>
              <a:t>” 由于种种原因，后来，作者又不得不与“枫”相别，在这时，作者又用了一段景物描写，不过，已不是春 日的美好景色，写出的是秋天的萧条与孤寂。文章通过春秋景物的不同，鲜明地写出了人物心境所发生的 巨大变化，深刻地揭示了文章的主题。</a:t>
            </a:r>
          </a:p>
        </p:txBody>
      </p:sp>
    </p:spTree>
    <p:extLst>
      <p:ext uri="{BB962C8B-B14F-4D97-AF65-F5344CB8AC3E}">
        <p14:creationId xmlns:p14="http://schemas.microsoft.com/office/powerpoint/2010/main" val="4818271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667555" y="1602740"/>
            <a:ext cx="10856890" cy="4401205"/>
          </a:xfrm>
          <a:prstGeom prst="rect">
            <a:avLst/>
          </a:prstGeom>
          <a:noFill/>
        </p:spPr>
        <p:txBody>
          <a:bodyPr wrap="square" rtlCol="0">
            <a:spAutoFit/>
          </a:bodyPr>
          <a:lstStyle/>
          <a:p>
            <a:r>
              <a:rPr lang="zh-CN" altLang="en-US" sz="2800" b="1" u="sng" dirty="0">
                <a:solidFill>
                  <a:srgbClr val="C54646"/>
                </a:solidFill>
                <a:latin typeface="华文楷体" panose="02010600040101010101" pitchFamily="2" charset="-122"/>
                <a:ea typeface="华文楷体" panose="02010600040101010101" pitchFamily="2" charset="-122"/>
              </a:rPr>
              <a:t>梦幻式描写</a:t>
            </a:r>
            <a:r>
              <a:rPr lang="zh-CN" altLang="en-US" sz="2400" dirty="0">
                <a:latin typeface="华文楷体" panose="02010600040101010101" pitchFamily="2" charset="-122"/>
                <a:ea typeface="华文楷体" panose="02010600040101010101" pitchFamily="2" charset="-122"/>
              </a:rPr>
              <a:t>，反映人物的期待 在文章中，我们还可以采用“</a:t>
            </a:r>
            <a:r>
              <a:rPr lang="zh-CN" altLang="en-US" sz="2400" u="sng" dirty="0">
                <a:solidFill>
                  <a:srgbClr val="C54646"/>
                </a:solidFill>
                <a:latin typeface="华文楷体" panose="02010600040101010101" pitchFamily="2" charset="-122"/>
                <a:ea typeface="华文楷体" panose="02010600040101010101" pitchFamily="2" charset="-122"/>
              </a:rPr>
              <a:t>以虚衬实</a:t>
            </a:r>
            <a:r>
              <a:rPr lang="zh-CN" altLang="en-US" sz="2400" dirty="0">
                <a:latin typeface="华文楷体" panose="02010600040101010101" pitchFamily="2" charset="-122"/>
                <a:ea typeface="华文楷体" panose="02010600040101010101" pitchFamily="2" charset="-122"/>
              </a:rPr>
              <a:t>”的写法，就是</a:t>
            </a:r>
            <a:r>
              <a:rPr lang="zh-CN" altLang="en-US" sz="2400" u="sng" dirty="0">
                <a:latin typeface="华文楷体" panose="02010600040101010101" pitchFamily="2" charset="-122"/>
                <a:ea typeface="华文楷体" panose="02010600040101010101" pitchFamily="2" charset="-122"/>
              </a:rPr>
              <a:t>用虚幻的景物来衬出现实社会，折射出人物内心的 感受或期待</a:t>
            </a:r>
            <a:r>
              <a:rPr lang="zh-CN" altLang="en-US" sz="2400" dirty="0">
                <a:latin typeface="华文楷体" panose="02010600040101010101" pitchFamily="2" charset="-122"/>
                <a:ea typeface="华文楷体" panose="02010600040101010101" pitchFamily="2" charset="-122"/>
              </a:rPr>
              <a:t>。如杨朔的</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海市</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一文中，先对虚幻的海市蜃楼花了大量的笔墨，极力写出了它的令人神往</a:t>
            </a:r>
            <a:r>
              <a:rPr lang="zh-CN" altLang="en-US" sz="24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只见海天相连处，原先的岛屿一时不知都藏到哪儿去了，海上劈面立起一片从来没见过的山峦，黑苍苍的，像水墨画一样。满山都是古松古柏；松柏稀疏的地方，隐隐露出一带渔村。山峦时时变化着，一会山头上幻出一座宝塔，一会山洼里又现出一座城市，市上游动着许多黑点，影影绰绰的，极像是来来往往的人马车辆。又过一会儿，山峦城市慢慢消下去，越来越淡，转眼间，天青海碧，什么都不见了，原先的岛屿又在海上重现出来。</a:t>
            </a:r>
            <a:r>
              <a:rPr lang="zh-CN" altLang="en-US" sz="2400" dirty="0" smtClean="0"/>
              <a:t>”</a:t>
            </a:r>
            <a:r>
              <a:rPr lang="zh-CN" altLang="en-US" sz="2400" dirty="0" smtClean="0">
                <a:latin typeface="华文楷体" panose="02010600040101010101" pitchFamily="2" charset="-122"/>
                <a:ea typeface="华文楷体" panose="02010600040101010101" pitchFamily="2" charset="-122"/>
              </a:rPr>
              <a:t> </a:t>
            </a:r>
            <a:r>
              <a:rPr lang="zh-CN" altLang="en-US" sz="2400" dirty="0">
                <a:latin typeface="华文楷体" panose="02010600040101010101" pitchFamily="2" charset="-122"/>
                <a:ea typeface="华文楷体" panose="02010600040101010101" pitchFamily="2" charset="-122"/>
              </a:rPr>
              <a:t>然后写出寻找时看到的真实的海市</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欣欣向荣的长山列岛。这时，作者感叹，“我们看到的长山列岛胜过 了海市蜃楼的实景。”虚幻的海市蜃楼写得越美丽神奇，就越能写出城市在社会主义建设过程中显示出来的 朝气蓬勃。 唐代诗人杨万里写过这样的诗句：“春花秋日冬冰雪，不听陈言只听天（自然之意）。</a:t>
            </a:r>
            <a:r>
              <a:rPr lang="zh-CN" altLang="en-US" sz="2400" dirty="0" smtClean="0">
                <a:latin typeface="华文楷体" panose="02010600040101010101" pitchFamily="2" charset="-122"/>
                <a:ea typeface="华文楷体" panose="02010600040101010101" pitchFamily="2" charset="-122"/>
              </a:rPr>
              <a:t>”</a:t>
            </a:r>
            <a:endParaRPr lang="zh-CN" altLang="en-US" dirty="0"/>
          </a:p>
        </p:txBody>
      </p:sp>
    </p:spTree>
    <p:extLst>
      <p:ext uri="{BB962C8B-B14F-4D97-AF65-F5344CB8AC3E}">
        <p14:creationId xmlns:p14="http://schemas.microsoft.com/office/powerpoint/2010/main" val="20001060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654810" cy="3216910"/>
          </a:xfrm>
          <a:prstGeom prst="rect">
            <a:avLst/>
          </a:prstGeom>
        </p:spPr>
      </p:pic>
      <p:pic>
        <p:nvPicPr>
          <p:cNvPr id="6" name="图片 5" descr="花2"/>
          <p:cNvPicPr>
            <a:picLocks noChangeAspect="1"/>
          </p:cNvPicPr>
          <p:nvPr/>
        </p:nvPicPr>
        <p:blipFill>
          <a:blip r:embed="rId4"/>
          <a:stretch>
            <a:fillRect/>
          </a:stretch>
        </p:blipFill>
        <p:spPr>
          <a:xfrm>
            <a:off x="8932545" y="-10160"/>
            <a:ext cx="3294380" cy="1612900"/>
          </a:xfrm>
          <a:prstGeom prst="rect">
            <a:avLst/>
          </a:prstGeom>
        </p:spPr>
      </p:pic>
      <p:pic>
        <p:nvPicPr>
          <p:cNvPr id="7" name="图片 6" descr="圆框"/>
          <p:cNvPicPr>
            <a:picLocks noChangeAspect="1"/>
          </p:cNvPicPr>
          <p:nvPr/>
        </p:nvPicPr>
        <p:blipFill>
          <a:blip r:embed="rId5"/>
          <a:stretch>
            <a:fillRect/>
          </a:stretch>
        </p:blipFill>
        <p:spPr>
          <a:xfrm>
            <a:off x="4640580" y="1261745"/>
            <a:ext cx="2912110" cy="2291715"/>
          </a:xfrm>
          <a:prstGeom prst="rect">
            <a:avLst/>
          </a:prstGeom>
        </p:spPr>
      </p:pic>
      <p:sp>
        <p:nvSpPr>
          <p:cNvPr id="18" name="文本框 17"/>
          <p:cNvSpPr txBox="1"/>
          <p:nvPr/>
        </p:nvSpPr>
        <p:spPr>
          <a:xfrm>
            <a:off x="5126672" y="1573660"/>
            <a:ext cx="1938655" cy="1569660"/>
          </a:xfrm>
          <a:prstGeom prst="rect">
            <a:avLst/>
          </a:prstGeom>
          <a:noFill/>
        </p:spPr>
        <p:txBody>
          <a:bodyPr wrap="square" rtlCol="0">
            <a:spAutoFit/>
          </a:bodyPr>
          <a:lstStyle/>
          <a:p>
            <a:pPr algn="ctr" fontAlgn="auto">
              <a:lnSpc>
                <a:spcPct val="100000"/>
              </a:lnSpc>
            </a:pPr>
            <a:r>
              <a:rPr lang="zh-CN" altLang="en-US" sz="9600" dirty="0">
                <a:solidFill>
                  <a:schemeClr val="tx1">
                    <a:lumMod val="75000"/>
                    <a:lumOff val="25000"/>
                  </a:schemeClr>
                </a:solidFill>
                <a:latin typeface="华文行楷" panose="02010800040101010101" pitchFamily="2" charset="-122"/>
                <a:ea typeface="华文行楷" panose="02010800040101010101" pitchFamily="2" charset="-122"/>
                <a:sym typeface="+mn-ea"/>
              </a:rPr>
              <a:t>壹</a:t>
            </a:r>
            <a:endParaRPr lang="en-US" altLang="zh-CN" sz="9600" dirty="0">
              <a:solidFill>
                <a:schemeClr val="tx1">
                  <a:lumMod val="75000"/>
                  <a:lumOff val="25000"/>
                </a:schemeClr>
              </a:solidFill>
              <a:latin typeface="华文行楷" panose="02010800040101010101" pitchFamily="2" charset="-122"/>
              <a:ea typeface="华文行楷" panose="02010800040101010101" pitchFamily="2" charset="-122"/>
              <a:sym typeface="+mn-ea"/>
            </a:endParaRPr>
          </a:p>
        </p:txBody>
      </p:sp>
      <p:sp>
        <p:nvSpPr>
          <p:cNvPr id="19" name="文本框 18"/>
          <p:cNvSpPr txBox="1"/>
          <p:nvPr/>
        </p:nvSpPr>
        <p:spPr>
          <a:xfrm>
            <a:off x="4222115" y="3968115"/>
            <a:ext cx="3750310" cy="584775"/>
          </a:xfrm>
          <a:prstGeom prst="rect">
            <a:avLst/>
          </a:prstGeom>
          <a:noFill/>
        </p:spPr>
        <p:txBody>
          <a:bodyPr wrap="square" rtlCol="0">
            <a:spAutoFit/>
          </a:bodyPr>
          <a:lstStyle/>
          <a:p>
            <a:pPr algn="ctr" fontAlgn="auto">
              <a:lnSpc>
                <a:spcPct val="100000"/>
              </a:lnSpc>
            </a:pPr>
            <a:r>
              <a:rPr lang="zh-CN" altLang="en-US" sz="3200" b="1" dirty="0" smtClean="0">
                <a:solidFill>
                  <a:srgbClr val="565656"/>
                </a:solidFill>
                <a:latin typeface="华文楷体" panose="02010600040101010101" pitchFamily="2" charset="-122"/>
                <a:ea typeface="华文楷体" panose="02010600040101010101" pitchFamily="2" charset="-122"/>
              </a:rPr>
              <a:t>按内容分</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15" name="文本框 14"/>
          <p:cNvSpPr txBox="1"/>
          <p:nvPr/>
        </p:nvSpPr>
        <p:spPr>
          <a:xfrm>
            <a:off x="3028315" y="4535805"/>
            <a:ext cx="6137275" cy="510011"/>
          </a:xfrm>
          <a:prstGeom prst="rect">
            <a:avLst/>
          </a:prstGeom>
          <a:noFill/>
        </p:spPr>
        <p:txBody>
          <a:bodyPr wrap="square" rtlCol="0">
            <a:spAutoFit/>
          </a:bodyPr>
          <a:lstStyle/>
          <a:p>
            <a:pPr algn="ctr" fontAlgn="auto">
              <a:lnSpc>
                <a:spcPct val="150000"/>
              </a:lnSpc>
            </a:pPr>
            <a:r>
              <a:rPr lang="zh-CN" altLang="en-US" sz="2000" smtClean="0">
                <a:solidFill>
                  <a:srgbClr val="565656"/>
                </a:solidFill>
                <a:latin typeface="华文楷体" panose="02010600040101010101" pitchFamily="2" charset="-122"/>
                <a:ea typeface="华文楷体" panose="02010600040101010101" pitchFamily="2" charset="-122"/>
                <a:sym typeface="+mn-ea"/>
              </a:rPr>
              <a:t>人物描写、环境描写</a:t>
            </a:r>
            <a:endParaRPr lang="zh-CN" altLang="en-US" sz="2000" dirty="0">
              <a:solidFill>
                <a:srgbClr val="565656"/>
              </a:solidFill>
              <a:latin typeface="华文楷体" panose="02010600040101010101" pitchFamily="2" charset="-122"/>
              <a:ea typeface="华文楷体" panose="02010600040101010101" pitchFamily="2" charset="-122"/>
              <a:sym typeface="+mn-ea"/>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2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500"/>
                                        <p:tgtEl>
                                          <p:spTgt spid="7"/>
                                        </p:tgtEl>
                                      </p:cBhvr>
                                    </p:animEffect>
                                  </p:childTnLst>
                                </p:cTn>
                              </p:par>
                            </p:childTnLst>
                          </p:cTn>
                        </p:par>
                        <p:par>
                          <p:cTn id="19" fill="hold">
                            <p:stCondLst>
                              <p:cond delay="1500"/>
                            </p:stCondLst>
                            <p:childTnLst>
                              <p:par>
                                <p:cTn id="20" presetID="22" presetClass="entr" presetSubtype="8" fill="hold" grpId="1"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1000"/>
                                        <p:tgtEl>
                                          <p:spTgt spid="19"/>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8" grpId="1"/>
      <p:bldP spid="19"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2550018" y="1883276"/>
            <a:ext cx="8319752" cy="954107"/>
          </a:xfrm>
          <a:prstGeom prst="rect">
            <a:avLst/>
          </a:prstGeom>
          <a:noFill/>
        </p:spPr>
        <p:txBody>
          <a:bodyPr wrap="square" rtlCol="0">
            <a:spAutoFit/>
          </a:bodyPr>
          <a:lstStyle/>
          <a:p>
            <a:r>
              <a:rPr lang="zh-CN" altLang="en-US" sz="3200" b="1" dirty="0">
                <a:latin typeface="华文楷体" panose="02010600040101010101" pitchFamily="2" charset="-122"/>
                <a:ea typeface="华文楷体" panose="02010600040101010101" pitchFamily="2" charset="-122"/>
              </a:rPr>
              <a:t>课后练习：</a:t>
            </a:r>
            <a:endParaRPr lang="en-US" altLang="zh-CN" sz="3200" b="1"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描写一段自然环境和一段社会环境，各</a:t>
            </a:r>
            <a:r>
              <a:rPr lang="en-US" altLang="zh-CN" sz="2400" dirty="0">
                <a:latin typeface="华文楷体" panose="02010600040101010101" pitchFamily="2" charset="-122"/>
                <a:ea typeface="华文楷体" panose="02010600040101010101" pitchFamily="2" charset="-122"/>
              </a:rPr>
              <a:t>100</a:t>
            </a:r>
            <a:r>
              <a:rPr lang="zh-CN" altLang="en-US" sz="2400" dirty="0">
                <a:latin typeface="华文楷体" panose="02010600040101010101" pitchFamily="2" charset="-122"/>
                <a:ea typeface="华文楷体" panose="02010600040101010101" pitchFamily="2" charset="-122"/>
              </a:rPr>
              <a:t>字左右。</a:t>
            </a:r>
          </a:p>
        </p:txBody>
      </p:sp>
    </p:spTree>
    <p:extLst>
      <p:ext uri="{BB962C8B-B14F-4D97-AF65-F5344CB8AC3E}">
        <p14:creationId xmlns:p14="http://schemas.microsoft.com/office/powerpoint/2010/main" val="1574468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654810" cy="3216910"/>
          </a:xfrm>
          <a:prstGeom prst="rect">
            <a:avLst/>
          </a:prstGeom>
        </p:spPr>
      </p:pic>
      <p:pic>
        <p:nvPicPr>
          <p:cNvPr id="6" name="图片 5" descr="花2"/>
          <p:cNvPicPr>
            <a:picLocks noChangeAspect="1"/>
          </p:cNvPicPr>
          <p:nvPr/>
        </p:nvPicPr>
        <p:blipFill>
          <a:blip r:embed="rId4"/>
          <a:stretch>
            <a:fillRect/>
          </a:stretch>
        </p:blipFill>
        <p:spPr>
          <a:xfrm>
            <a:off x="8932545" y="-10160"/>
            <a:ext cx="3294380" cy="1612900"/>
          </a:xfrm>
          <a:prstGeom prst="rect">
            <a:avLst/>
          </a:prstGeom>
        </p:spPr>
      </p:pic>
      <p:pic>
        <p:nvPicPr>
          <p:cNvPr id="7" name="图片 6" descr="圆框"/>
          <p:cNvPicPr>
            <a:picLocks noChangeAspect="1"/>
          </p:cNvPicPr>
          <p:nvPr/>
        </p:nvPicPr>
        <p:blipFill>
          <a:blip r:embed="rId5"/>
          <a:stretch>
            <a:fillRect/>
          </a:stretch>
        </p:blipFill>
        <p:spPr>
          <a:xfrm>
            <a:off x="4640580" y="1261745"/>
            <a:ext cx="2912110" cy="2291715"/>
          </a:xfrm>
          <a:prstGeom prst="rect">
            <a:avLst/>
          </a:prstGeom>
        </p:spPr>
      </p:pic>
      <p:sp>
        <p:nvSpPr>
          <p:cNvPr id="18" name="文本框 17"/>
          <p:cNvSpPr txBox="1"/>
          <p:nvPr/>
        </p:nvSpPr>
        <p:spPr>
          <a:xfrm>
            <a:off x="5127625" y="1746885"/>
            <a:ext cx="1938655" cy="1569660"/>
          </a:xfrm>
          <a:prstGeom prst="rect">
            <a:avLst/>
          </a:prstGeom>
          <a:noFill/>
        </p:spPr>
        <p:txBody>
          <a:bodyPr wrap="square" rtlCol="0">
            <a:spAutoFit/>
          </a:bodyPr>
          <a:lstStyle/>
          <a:p>
            <a:pPr algn="ctr"/>
            <a:r>
              <a:rPr lang="zh-CN" altLang="en-US" sz="9600" dirty="0">
                <a:solidFill>
                  <a:schemeClr val="tx1">
                    <a:lumMod val="75000"/>
                    <a:lumOff val="25000"/>
                  </a:schemeClr>
                </a:solidFill>
                <a:latin typeface="华文行楷" panose="02010800040101010101" pitchFamily="2" charset="-122"/>
                <a:ea typeface="华文行楷" panose="02010800040101010101" pitchFamily="2" charset="-122"/>
                <a:sym typeface="+mn-ea"/>
              </a:rPr>
              <a:t>贰</a:t>
            </a:r>
            <a:endParaRPr lang="en-US" altLang="zh-CN" sz="9600" dirty="0">
              <a:solidFill>
                <a:schemeClr val="tx1">
                  <a:lumMod val="75000"/>
                  <a:lumOff val="25000"/>
                </a:schemeClr>
              </a:solidFill>
              <a:latin typeface="华文行楷" panose="02010800040101010101" pitchFamily="2" charset="-122"/>
              <a:ea typeface="华文行楷" panose="02010800040101010101" pitchFamily="2" charset="-122"/>
              <a:sym typeface="+mn-ea"/>
            </a:endParaRPr>
          </a:p>
        </p:txBody>
      </p:sp>
      <p:sp>
        <p:nvSpPr>
          <p:cNvPr id="19" name="文本框 18"/>
          <p:cNvSpPr txBox="1"/>
          <p:nvPr/>
        </p:nvSpPr>
        <p:spPr>
          <a:xfrm>
            <a:off x="4222115" y="3968115"/>
            <a:ext cx="3750310" cy="584775"/>
          </a:xfrm>
          <a:prstGeom prst="rect">
            <a:avLst/>
          </a:prstGeom>
          <a:noFill/>
        </p:spPr>
        <p:txBody>
          <a:bodyPr wrap="square" rtlCol="0">
            <a:spAutoFit/>
          </a:bodyPr>
          <a:lstStyle/>
          <a:p>
            <a:pPr algn="ctr"/>
            <a:r>
              <a:rPr lang="zh-CN" altLang="en-US" sz="3200" b="1" dirty="0">
                <a:solidFill>
                  <a:srgbClr val="565656"/>
                </a:solidFill>
                <a:latin typeface="华文楷体" panose="02010600040101010101" pitchFamily="2" charset="-122"/>
                <a:ea typeface="华文楷体" panose="02010600040101010101" pitchFamily="2" charset="-122"/>
              </a:rPr>
              <a:t>按叙述分</a:t>
            </a:r>
          </a:p>
        </p:txBody>
      </p:sp>
      <p:sp>
        <p:nvSpPr>
          <p:cNvPr id="15" name="文本框 14"/>
          <p:cNvSpPr txBox="1"/>
          <p:nvPr/>
        </p:nvSpPr>
        <p:spPr>
          <a:xfrm>
            <a:off x="4222115" y="4576256"/>
            <a:ext cx="2342175" cy="1126462"/>
          </a:xfrm>
          <a:prstGeom prst="rect">
            <a:avLst/>
          </a:prstGeom>
          <a:noFill/>
        </p:spPr>
        <p:txBody>
          <a:bodyPr wrap="square" rtlCol="0">
            <a:spAutoFit/>
          </a:bodyPr>
          <a:lstStyle/>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正面描写</a:t>
            </a:r>
            <a:endParaRPr lang="en-US" altLang="zh-CN" sz="2000" b="1" dirty="0">
              <a:solidFill>
                <a:srgbClr val="565656"/>
              </a:solidFill>
              <a:latin typeface="华文楷体" panose="02010600040101010101" pitchFamily="2" charset="-122"/>
              <a:ea typeface="华文楷体" panose="02010600040101010101" pitchFamily="2" charset="-122"/>
              <a:sym typeface="+mn-ea"/>
            </a:endParaRPr>
          </a:p>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sym typeface="+mn-ea"/>
              </a:rPr>
              <a:t>侧面描写</a:t>
            </a:r>
            <a:endParaRPr lang="en-US" altLang="zh-CN" sz="2000" b="1" dirty="0">
              <a:solidFill>
                <a:srgbClr val="565656"/>
              </a:solidFill>
              <a:latin typeface="华文楷体" panose="02010600040101010101" pitchFamily="2" charset="-122"/>
              <a:ea typeface="华文楷体" panose="02010600040101010101" pitchFamily="2" charset="-122"/>
              <a:sym typeface="+mn-ea"/>
            </a:endParaRPr>
          </a:p>
          <a:p>
            <a:pPr>
              <a:lnSpc>
                <a:spcPct val="120000"/>
              </a:lnSpc>
            </a:pPr>
            <a:endParaRPr lang="zh-CN" altLang="en-US" sz="1600" dirty="0">
              <a:solidFill>
                <a:srgbClr val="565656"/>
              </a:solidFill>
              <a:latin typeface="华文楷体" panose="02010600040101010101" pitchFamily="2" charset="-122"/>
              <a:ea typeface="华文楷体" panose="02010600040101010101" pitchFamily="2" charset="-122"/>
              <a:sym typeface="+mn-ea"/>
            </a:endParaRPr>
          </a:p>
        </p:txBody>
      </p:sp>
      <p:sp>
        <p:nvSpPr>
          <p:cNvPr id="2" name="文本框 1"/>
          <p:cNvSpPr txBox="1"/>
          <p:nvPr/>
        </p:nvSpPr>
        <p:spPr>
          <a:xfrm>
            <a:off x="6564290" y="4546659"/>
            <a:ext cx="2987899" cy="1179425"/>
          </a:xfrm>
          <a:prstGeom prst="rect">
            <a:avLst/>
          </a:prstGeom>
          <a:noFill/>
        </p:spPr>
        <p:txBody>
          <a:bodyPr wrap="square" rtlCol="0">
            <a:spAutoFit/>
          </a:bodyPr>
          <a:lstStyle/>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rPr>
              <a:t>场面描写</a:t>
            </a:r>
            <a:endParaRPr lang="en-US" altLang="zh-CN" sz="2000" b="1" dirty="0">
              <a:solidFill>
                <a:srgbClr val="565656"/>
              </a:solidFill>
              <a:latin typeface="华文楷体" panose="02010600040101010101" pitchFamily="2" charset="-122"/>
              <a:ea typeface="华文楷体" panose="02010600040101010101" pitchFamily="2" charset="-122"/>
            </a:endParaRPr>
          </a:p>
          <a:p>
            <a:pPr marL="342900" indent="-342900">
              <a:lnSpc>
                <a:spcPct val="120000"/>
              </a:lnSpc>
              <a:buFont typeface="Wingdings" panose="05000000000000000000" pitchFamily="2" charset="2"/>
              <a:buChar char="Ø"/>
            </a:pPr>
            <a:r>
              <a:rPr lang="zh-CN" altLang="en-US" sz="2000" b="1" dirty="0">
                <a:solidFill>
                  <a:srgbClr val="565656"/>
                </a:solidFill>
                <a:latin typeface="华文楷体" panose="02010600040101010101" pitchFamily="2" charset="-122"/>
                <a:ea typeface="华文楷体" panose="02010600040101010101" pitchFamily="2" charset="-122"/>
              </a:rPr>
              <a:t>细节描写</a:t>
            </a:r>
            <a:endParaRPr lang="en-US" altLang="zh-CN" sz="2000" b="1" dirty="0">
              <a:solidFill>
                <a:srgbClr val="565656"/>
              </a:solidFill>
              <a:latin typeface="华文楷体" panose="02010600040101010101" pitchFamily="2" charset="-122"/>
              <a:ea typeface="华文楷体" panose="02010600040101010101" pitchFamily="2" charset="-122"/>
            </a:endParaRPr>
          </a:p>
          <a:p>
            <a:pPr marL="342900" indent="-342900">
              <a:lnSpc>
                <a:spcPct val="120000"/>
              </a:lnSpc>
              <a:buFont typeface="Wingdings" panose="05000000000000000000" pitchFamily="2" charset="2"/>
              <a:buChar char="Ø"/>
            </a:pPr>
            <a:endParaRPr lang="zh-CN" altLang="en-US" sz="2000" b="1" dirty="0">
              <a:solidFill>
                <a:srgbClr val="565656"/>
              </a:solidFill>
              <a:latin typeface="华文楷体" panose="02010600040101010101" pitchFamily="2" charset="-122"/>
              <a:ea typeface="华文楷体" panose="0201060004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2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500"/>
                                        <p:tgtEl>
                                          <p:spTgt spid="7"/>
                                        </p:tgtEl>
                                      </p:cBhvr>
                                    </p:animEffect>
                                  </p:childTnLst>
                                </p:cTn>
                              </p:par>
                            </p:childTnLst>
                          </p:cTn>
                        </p:par>
                        <p:par>
                          <p:cTn id="19" fill="hold">
                            <p:stCondLst>
                              <p:cond delay="1500"/>
                            </p:stCondLst>
                            <p:childTnLst>
                              <p:par>
                                <p:cTn id="20" presetID="22" presetClass="entr" presetSubtype="8" fill="hold" grpId="1"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1000"/>
                                        <p:tgtEl>
                                          <p:spTgt spid="19"/>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8" grpId="1"/>
      <p:bldP spid="19"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9" name="文本框 8"/>
          <p:cNvSpPr txBox="1"/>
          <p:nvPr/>
        </p:nvSpPr>
        <p:spPr>
          <a:xfrm>
            <a:off x="978794" y="1014329"/>
            <a:ext cx="9787944" cy="4278094"/>
          </a:xfrm>
          <a:prstGeom prst="rect">
            <a:avLst/>
          </a:prstGeom>
          <a:noFill/>
        </p:spPr>
        <p:txBody>
          <a:bodyPr wrap="square" rtlCol="0">
            <a:spAutoFit/>
          </a:bodyPr>
          <a:lstStyle/>
          <a:p>
            <a:r>
              <a:rPr lang="zh-CN" altLang="en-US" sz="3200" b="1" dirty="0">
                <a:solidFill>
                  <a:srgbClr val="565656"/>
                </a:solidFill>
                <a:latin typeface="华文楷体" panose="02010600040101010101" pitchFamily="2" charset="-122"/>
                <a:ea typeface="华文楷体" panose="02010600040101010101" pitchFamily="2" charset="-122"/>
              </a:rPr>
              <a:t>一、正面描写</a:t>
            </a:r>
            <a:endParaRPr lang="en-US" altLang="zh-CN" sz="3200" b="1" dirty="0">
              <a:solidFill>
                <a:srgbClr val="565656"/>
              </a:solidFill>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       正面</a:t>
            </a:r>
            <a:r>
              <a:rPr lang="zh-CN" altLang="en-US" sz="2400" dirty="0">
                <a:latin typeface="华文楷体" panose="02010600040101010101" pitchFamily="2" charset="-122"/>
                <a:ea typeface="华文楷体" panose="02010600040101010101" pitchFamily="2" charset="-122"/>
              </a:rPr>
              <a:t>描写就是用生动形象的语言，把人物或景物的</a:t>
            </a:r>
            <a:r>
              <a:rPr lang="zh-CN" altLang="en-US" sz="2400" dirty="0" smtClean="0">
                <a:latin typeface="华文楷体" panose="02010600040101010101" pitchFamily="2" charset="-122"/>
                <a:ea typeface="华文楷体" panose="02010600040101010101" pitchFamily="2" charset="-122"/>
              </a:rPr>
              <a:t>状态</a:t>
            </a:r>
            <a:r>
              <a:rPr lang="zh-CN" altLang="en-US" sz="2400" u="sng" dirty="0" smtClean="0">
                <a:solidFill>
                  <a:srgbClr val="C54646"/>
                </a:solidFill>
                <a:latin typeface="华文楷体" panose="02010600040101010101" pitchFamily="2" charset="-122"/>
                <a:ea typeface="华文楷体" panose="02010600040101010101" pitchFamily="2" charset="-122"/>
              </a:rPr>
              <a:t>直接</a:t>
            </a:r>
            <a:r>
              <a:rPr lang="zh-CN" altLang="en-US" sz="2400" u="sng" dirty="0">
                <a:solidFill>
                  <a:srgbClr val="C54646"/>
                </a:solidFill>
                <a:latin typeface="华文楷体" panose="02010600040101010101" pitchFamily="2" charset="-122"/>
                <a:ea typeface="华文楷体" panose="02010600040101010101" pitchFamily="2" charset="-122"/>
              </a:rPr>
              <a:t>具体</a:t>
            </a:r>
            <a:r>
              <a:rPr lang="zh-CN" altLang="en-US" sz="2400" dirty="0">
                <a:latin typeface="华文楷体" panose="02010600040101010101" pitchFamily="2" charset="-122"/>
                <a:ea typeface="华文楷体" panose="02010600040101010101" pitchFamily="2" charset="-122"/>
              </a:rPr>
              <a:t>地描绘出来</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       正面</a:t>
            </a:r>
            <a:r>
              <a:rPr lang="zh-CN" altLang="en-US" sz="2400" dirty="0">
                <a:latin typeface="华文楷体" panose="02010600040101010101" pitchFamily="2" charset="-122"/>
                <a:ea typeface="华文楷体" panose="02010600040101010101" pitchFamily="2" charset="-122"/>
              </a:rPr>
              <a:t>描写一般包括</a:t>
            </a:r>
            <a:r>
              <a:rPr lang="zh-CN" altLang="en-US" sz="2400" u="sng" dirty="0">
                <a:solidFill>
                  <a:srgbClr val="C54646"/>
                </a:solidFill>
                <a:latin typeface="华文楷体" panose="02010600040101010101" pitchFamily="2" charset="-122"/>
                <a:ea typeface="华文楷体" panose="02010600040101010101" pitchFamily="2" charset="-122"/>
              </a:rPr>
              <a:t>动静描写，虚实描写，色彩渲染描写，观察角度变化描写 ，点面结合</a:t>
            </a:r>
            <a:r>
              <a:rPr lang="zh-CN" altLang="en-US" sz="2400" dirty="0">
                <a:latin typeface="华文楷体" panose="02010600040101010101" pitchFamily="2" charset="-122"/>
                <a:ea typeface="华文楷体" panose="02010600040101010101" pitchFamily="2" charset="-122"/>
              </a:rPr>
              <a:t>描写五种描写方法</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（一）正面描写人物</a:t>
            </a:r>
            <a:endParaRPr lang="en-US" altLang="zh-CN" sz="2400" dirty="0" smtClean="0">
              <a:latin typeface="华文楷体" panose="02010600040101010101" pitchFamily="2" charset="-122"/>
              <a:ea typeface="华文楷体" panose="02010600040101010101" pitchFamily="2" charset="-122"/>
            </a:endParaRPr>
          </a:p>
          <a:p>
            <a:r>
              <a:rPr lang="en-US" altLang="zh-CN" sz="2400" dirty="0" smtClean="0">
                <a:latin typeface="华文楷体" panose="02010600040101010101" pitchFamily="2" charset="-122"/>
                <a:ea typeface="华文楷体" panose="02010600040101010101" pitchFamily="2" charset="-122"/>
              </a:rPr>
              <a:t>          1</a:t>
            </a:r>
            <a:r>
              <a:rPr lang="zh-CN" altLang="en-US" sz="2400" dirty="0" smtClean="0">
                <a:latin typeface="华文楷体" panose="02010600040101010101" pitchFamily="2" charset="-122"/>
                <a:ea typeface="华文楷体" panose="02010600040101010101" pitchFamily="2" charset="-122"/>
              </a:rPr>
              <a:t>、外貌描写</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2</a:t>
            </a:r>
            <a:r>
              <a:rPr lang="zh-CN" altLang="en-US" sz="2400" dirty="0" smtClean="0">
                <a:latin typeface="华文楷体" panose="02010600040101010101" pitchFamily="2" charset="-122"/>
                <a:ea typeface="华文楷体" panose="02010600040101010101" pitchFamily="2" charset="-122"/>
              </a:rPr>
              <a:t>、动作描写</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3</a:t>
            </a:r>
            <a:r>
              <a:rPr lang="zh-CN" altLang="en-US" sz="2400" dirty="0" smtClean="0">
                <a:latin typeface="华文楷体" panose="02010600040101010101" pitchFamily="2" charset="-122"/>
                <a:ea typeface="华文楷体" panose="02010600040101010101" pitchFamily="2" charset="-122"/>
              </a:rPr>
              <a:t>、语言描写</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4</a:t>
            </a:r>
            <a:r>
              <a:rPr lang="zh-CN" altLang="en-US" sz="2400" dirty="0" smtClean="0">
                <a:latin typeface="华文楷体" panose="02010600040101010101" pitchFamily="2" charset="-122"/>
                <a:ea typeface="华文楷体" panose="02010600040101010101" pitchFamily="2" charset="-122"/>
              </a:rPr>
              <a:t>、心理描写</a:t>
            </a:r>
            <a:endParaRPr lang="zh-CN" altLang="en-US" sz="2400" dirty="0">
              <a:latin typeface="华文楷体" panose="02010600040101010101" pitchFamily="2" charset="-122"/>
              <a:ea typeface="华文楷体" panose="02010600040101010101" pitchFamily="2" charset="-122"/>
            </a:endParaRPr>
          </a:p>
        </p:txBody>
      </p:sp>
      <p:pic>
        <p:nvPicPr>
          <p:cNvPr id="27"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746975" y="1011591"/>
            <a:ext cx="9144000" cy="5109091"/>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（二）正面描写物体</a:t>
            </a:r>
            <a:endParaRPr lang="en-US" altLang="zh-CN"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要</a:t>
            </a:r>
            <a:r>
              <a:rPr lang="zh-CN" altLang="en-US" sz="2400" u="sng" dirty="0">
                <a:solidFill>
                  <a:srgbClr val="C54646"/>
                </a:solidFill>
                <a:latin typeface="华文楷体" panose="02010600040101010101" pitchFamily="2" charset="-122"/>
                <a:ea typeface="华文楷体" panose="02010600040101010101" pitchFamily="2" charset="-122"/>
              </a:rPr>
              <a:t>调动多种感官的能动性</a:t>
            </a:r>
            <a:r>
              <a:rPr lang="zh-CN" altLang="en-US" sz="2400" dirty="0">
                <a:latin typeface="华文楷体" panose="02010600040101010101" pitchFamily="2" charset="-122"/>
                <a:ea typeface="华文楷体" panose="02010600040101010101" pitchFamily="2" charset="-122"/>
              </a:rPr>
              <a:t>，把这个物写的活灵活现活、栩栩如生</a:t>
            </a:r>
            <a:r>
              <a:rPr lang="zh-CN" altLang="en-US" dirty="0" smtClean="0"/>
              <a:t>。</a:t>
            </a:r>
            <a:endParaRPr lang="en-US" altLang="zh-CN" dirty="0" smtClean="0"/>
          </a:p>
          <a:p>
            <a:endParaRPr lang="en-US" altLang="zh-CN" dirty="0" smtClean="0"/>
          </a:p>
          <a:p>
            <a:r>
              <a:rPr lang="en-US" altLang="zh-CN" dirty="0" err="1" smtClean="0"/>
              <a:t>eg</a:t>
            </a:r>
            <a:r>
              <a:rPr lang="en-US" altLang="zh-CN" dirty="0" smtClean="0"/>
              <a:t>.</a:t>
            </a:r>
            <a:r>
              <a:rPr lang="zh-CN" altLang="en-US" sz="2000" dirty="0">
                <a:latin typeface="华文楷体" panose="02010600040101010101" pitchFamily="2" charset="-122"/>
                <a:ea typeface="华文楷体" panose="02010600040101010101" pitchFamily="2" charset="-122"/>
              </a:rPr>
              <a:t>一只猫一个姿态：有的静坐，有的打滚；有的招手，有的拍球；有的</a:t>
            </a:r>
            <a:r>
              <a:rPr lang="zh-CN" altLang="en-US" sz="2000" dirty="0" smtClean="0">
                <a:latin typeface="华文楷体" panose="02010600040101010101" pitchFamily="2" charset="-122"/>
                <a:ea typeface="华文楷体" panose="02010600040101010101" pitchFamily="2" charset="-122"/>
              </a:rPr>
              <a:t>傻站</a:t>
            </a:r>
            <a:r>
              <a:rPr lang="zh-CN" altLang="en-US" sz="2000" dirty="0">
                <a:latin typeface="华文楷体" panose="02010600040101010101" pitchFamily="2" charset="-122"/>
                <a:ea typeface="华文楷体" panose="02010600040101010101" pitchFamily="2" charset="-122"/>
              </a:rPr>
              <a:t>着，有的</a:t>
            </a:r>
            <a:r>
              <a:rPr lang="zh-CN" altLang="en-US" sz="2000" dirty="0" smtClean="0">
                <a:latin typeface="华文楷体" panose="02010600040101010101" pitchFamily="2" charset="-122"/>
                <a:ea typeface="华文楷体" panose="02010600040101010101" pitchFamily="2" charset="-122"/>
              </a:rPr>
              <a:t>跷起</a:t>
            </a:r>
            <a:r>
              <a:rPr lang="zh-CN" altLang="en-US" sz="2000" dirty="0">
                <a:latin typeface="华文楷体" panose="02010600040101010101" pitchFamily="2" charset="-122"/>
                <a:ea typeface="华文楷体" panose="02010600040101010101" pitchFamily="2" charset="-122"/>
              </a:rPr>
              <a:t>一条小腿；有的</a:t>
            </a:r>
            <a:r>
              <a:rPr lang="zh-CN" altLang="en-US" sz="2000" dirty="0" smtClean="0">
                <a:latin typeface="华文楷体" panose="02010600040101010101" pitchFamily="2" charset="-122"/>
                <a:ea typeface="华文楷体" panose="02010600040101010101" pitchFamily="2" charset="-122"/>
              </a:rPr>
              <a:t>匍匐不</a:t>
            </a:r>
            <a:r>
              <a:rPr lang="zh-CN" altLang="en-US" sz="2000" dirty="0">
                <a:latin typeface="华文楷体" panose="02010600040101010101" pitchFamily="2" charset="-122"/>
                <a:ea typeface="华文楷体" panose="02010600040101010101" pitchFamily="2" charset="-122"/>
              </a:rPr>
              <a:t>前，有的待人去抱。它们毛色不一，</a:t>
            </a:r>
            <a:r>
              <a:rPr lang="zh-CN" altLang="en-US" sz="2000" dirty="0" smtClean="0">
                <a:latin typeface="华文楷体" panose="02010600040101010101" pitchFamily="2" charset="-122"/>
                <a:ea typeface="华文楷体" panose="02010600040101010101" pitchFamily="2" charset="-122"/>
              </a:rPr>
              <a:t>颈上</a:t>
            </a:r>
            <a:r>
              <a:rPr lang="zh-CN" altLang="en-US" sz="2000" dirty="0">
                <a:latin typeface="华文楷体" panose="02010600040101010101" pitchFamily="2" charset="-122"/>
                <a:ea typeface="华文楷体" panose="02010600040101010101" pitchFamily="2" charset="-122"/>
              </a:rPr>
              <a:t>都有一条作为领结的小花。它们的一切好像都活动的，简直就是八个孩子，都有一双带长</a:t>
            </a:r>
            <a:r>
              <a:rPr lang="zh-CN" altLang="en-US" sz="2000" dirty="0" smtClean="0">
                <a:latin typeface="华文楷体" panose="02010600040101010101" pitchFamily="2" charset="-122"/>
                <a:ea typeface="华文楷体" panose="02010600040101010101" pitchFamily="2" charset="-122"/>
              </a:rPr>
              <a:t>睫毛</a:t>
            </a:r>
            <a:r>
              <a:rPr lang="zh-CN" altLang="en-US" sz="2000" dirty="0">
                <a:latin typeface="华文楷体" panose="02010600040101010101" pitchFamily="2" charset="-122"/>
                <a:ea typeface="华文楷体" panose="02010600040101010101" pitchFamily="2" charset="-122"/>
              </a:rPr>
              <a:t>的调皮而聪明的眼睛，连那天真</a:t>
            </a:r>
            <a:r>
              <a:rPr lang="zh-CN" altLang="en-US" sz="2000" dirty="0" smtClean="0">
                <a:latin typeface="华文楷体" panose="02010600040101010101" pitchFamily="2" charset="-122"/>
                <a:ea typeface="华文楷体" panose="02010600040101010101" pitchFamily="2" charset="-122"/>
              </a:rPr>
              <a:t>幼稚的</a:t>
            </a:r>
            <a:r>
              <a:rPr lang="zh-CN" altLang="en-US" sz="2000" dirty="0">
                <a:latin typeface="华文楷体" panose="02010600040101010101" pitchFamily="2" charset="-122"/>
                <a:ea typeface="华文楷体" panose="02010600040101010101" pitchFamily="2" charset="-122"/>
              </a:rPr>
              <a:t>姿态也</a:t>
            </a:r>
            <a:r>
              <a:rPr lang="zh-CN" altLang="en-US" sz="2000" dirty="0" smtClean="0">
                <a:latin typeface="华文楷体" panose="02010600040101010101" pitchFamily="2" charset="-122"/>
                <a:ea typeface="华文楷体" panose="02010600040101010101" pitchFamily="2" charset="-122"/>
              </a:rPr>
              <a:t>像。</a:t>
            </a:r>
            <a:r>
              <a:rPr lang="en-US" altLang="zh-CN" sz="2000" dirty="0" smtClean="0">
                <a:latin typeface="华文楷体" panose="02010600040101010101" pitchFamily="2" charset="-122"/>
                <a:ea typeface="华文楷体" panose="02010600040101010101" pitchFamily="2" charset="-122"/>
              </a:rPr>
              <a:t>……</a:t>
            </a:r>
          </a:p>
          <a:p>
            <a:r>
              <a:rPr lang="zh-CN" altLang="en-US" sz="2000" dirty="0" smtClean="0">
                <a:latin typeface="华文楷体" panose="02010600040101010101" pitchFamily="2" charset="-122"/>
                <a:ea typeface="华文楷体" panose="02010600040101010101" pitchFamily="2" charset="-122"/>
              </a:rPr>
              <a:t>我</a:t>
            </a:r>
            <a:r>
              <a:rPr lang="zh-CN" altLang="en-US" sz="2000" dirty="0">
                <a:latin typeface="华文楷体" panose="02010600040101010101" pitchFamily="2" charset="-122"/>
                <a:ea typeface="华文楷体" panose="02010600040101010101" pitchFamily="2" charset="-122"/>
              </a:rPr>
              <a:t>还有一个发现：八只小猫虽然各有独立的神态，但它们又是一个相互关心的集体。有时可以看出谁是它们的队长，谁最</a:t>
            </a:r>
            <a:r>
              <a:rPr lang="zh-CN" altLang="en-US" sz="2000" dirty="0" smtClean="0">
                <a:latin typeface="华文楷体" panose="02010600040101010101" pitchFamily="2" charset="-122"/>
                <a:ea typeface="华文楷体" panose="02010600040101010101" pitchFamily="2" charset="-122"/>
              </a:rPr>
              <a:t>调皮</a:t>
            </a:r>
            <a:r>
              <a:rPr lang="zh-CN" altLang="en-US" sz="2000" dirty="0">
                <a:latin typeface="华文楷体" panose="02010600040101010101" pitchFamily="2" charset="-122"/>
                <a:ea typeface="华文楷体" panose="02010600040101010101" pitchFamily="2" charset="-122"/>
              </a:rPr>
              <a:t>，谁的行动引起了大伙的注意；有时把它们挤得</a:t>
            </a:r>
            <a:r>
              <a:rPr lang="zh-CN" altLang="en-US" sz="2000" dirty="0" smtClean="0">
                <a:latin typeface="华文楷体" panose="02010600040101010101" pitchFamily="2" charset="-122"/>
                <a:ea typeface="华文楷体" panose="02010600040101010101" pitchFamily="2" charset="-122"/>
              </a:rPr>
              <a:t>拢些</a:t>
            </a:r>
            <a:r>
              <a:rPr lang="zh-CN" altLang="en-US" sz="2000" dirty="0">
                <a:latin typeface="华文楷体" panose="02010600040101010101" pitchFamily="2" charset="-122"/>
                <a:ea typeface="华文楷体" panose="02010600040101010101" pitchFamily="2" charset="-122"/>
              </a:rPr>
              <a:t>，会发现它们谁关心谁，谁对谁最好，另外的谁又是什么态度。总之，一种摆法是一个童话。八只小猫那丰富的表情，天真的动作，真使人很想跟它们说一阵话儿。摆弄这些，孩子们比我有办法也比我认真，八只小猫真的成了和他们共思想、共行动的好朋友。</a:t>
            </a:r>
            <a:br>
              <a:rPr lang="zh-CN" altLang="en-US" sz="2000" dirty="0">
                <a:latin typeface="华文楷体" panose="02010600040101010101" pitchFamily="2" charset="-122"/>
                <a:ea typeface="华文楷体" panose="02010600040101010101" pitchFamily="2" charset="-122"/>
              </a:rPr>
            </a:b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我们</a:t>
            </a:r>
            <a:r>
              <a:rPr lang="zh-CN" altLang="en-US" sz="2000" dirty="0">
                <a:latin typeface="华文楷体" panose="02010600040101010101" pitchFamily="2" charset="-122"/>
                <a:ea typeface="华文楷体" panose="02010600040101010101" pitchFamily="2" charset="-122"/>
              </a:rPr>
              <a:t>这八只小猫有二十几个优点。比如说，卷毛世界第一；真实、</a:t>
            </a:r>
            <a:r>
              <a:rPr lang="zh-CN" altLang="en-US" sz="2000" dirty="0" smtClean="0">
                <a:latin typeface="华文楷体" panose="02010600040101010101" pitchFamily="2" charset="-122"/>
                <a:ea typeface="华文楷体" panose="02010600040101010101" pitchFamily="2" charset="-122"/>
              </a:rPr>
              <a:t>匀称、</a:t>
            </a:r>
            <a:r>
              <a:rPr lang="zh-CN" altLang="en-US" sz="2000" dirty="0">
                <a:latin typeface="华文楷体" panose="02010600040101010101" pitchFamily="2" charset="-122"/>
                <a:ea typeface="华文楷体" panose="02010600040101010101" pitchFamily="2" charset="-122"/>
              </a:rPr>
              <a:t>完整，不刺手；</a:t>
            </a:r>
            <a:r>
              <a:rPr lang="zh-CN" altLang="en-US" sz="2000" dirty="0" smtClean="0">
                <a:latin typeface="华文楷体" panose="02010600040101010101" pitchFamily="2" charset="-122"/>
                <a:ea typeface="华文楷体" panose="02010600040101010101" pitchFamily="2" charset="-122"/>
              </a:rPr>
              <a:t>釉色</a:t>
            </a:r>
            <a:r>
              <a:rPr lang="zh-CN" altLang="en-US" sz="2000" dirty="0">
                <a:latin typeface="华文楷体" panose="02010600040101010101" pitchFamily="2" charset="-122"/>
                <a:ea typeface="华文楷体" panose="02010600040101010101" pitchFamily="2" charset="-122"/>
              </a:rPr>
              <a:t>好，洁白有光，颜色鲜丽、</a:t>
            </a:r>
            <a:r>
              <a:rPr lang="zh-CN" altLang="en-US" sz="2000" dirty="0" smtClean="0">
                <a:latin typeface="华文楷体" panose="02010600040101010101" pitchFamily="2" charset="-122"/>
                <a:ea typeface="华文楷体" panose="02010600040101010101" pitchFamily="2" charset="-122"/>
              </a:rPr>
              <a:t>雅致</a:t>
            </a:r>
            <a:r>
              <a:rPr lang="zh-CN" altLang="en-US" sz="2000" dirty="0">
                <a:latin typeface="华文楷体" panose="02010600040101010101" pitchFamily="2" charset="-122"/>
                <a:ea typeface="华文楷体" panose="02010600040101010101" pitchFamily="2" charset="-122"/>
              </a:rPr>
              <a:t>；色样多，姿态活泼；瓷土好，骨子硬</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不过好像还少了一个最大的优点：像八个可爱的孩子，谁也看</a:t>
            </a:r>
            <a:r>
              <a:rPr lang="zh-CN" altLang="en-US" sz="2000" dirty="0" smtClean="0">
                <a:latin typeface="华文楷体" panose="02010600040101010101" pitchFamily="2" charset="-122"/>
                <a:ea typeface="华文楷体" panose="02010600040101010101" pitchFamily="2" charset="-122"/>
              </a:rPr>
              <a:t>不厌。”</a:t>
            </a:r>
            <a:endParaRPr lang="zh-CN" altLang="en-US" sz="2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739463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10" name="文本框 9"/>
          <p:cNvSpPr txBox="1"/>
          <p:nvPr/>
        </p:nvSpPr>
        <p:spPr>
          <a:xfrm>
            <a:off x="1378038" y="1287887"/>
            <a:ext cx="9118243" cy="3231654"/>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（三）正面描写景物</a:t>
            </a:r>
            <a:endParaRPr lang="en-US" altLang="zh-CN"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        描写</a:t>
            </a:r>
            <a:r>
              <a:rPr lang="zh-CN" altLang="en-US" sz="2400" dirty="0">
                <a:latin typeface="华文楷体" panose="02010600040101010101" pitchFamily="2" charset="-122"/>
                <a:ea typeface="华文楷体" panose="02010600040101010101" pitchFamily="2" charset="-122"/>
              </a:rPr>
              <a:t>景，使人如亲临其境，感受到自然环境和社会环境的氛围，获得艺术享受，受到美的教育。如在朱自清的名作</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春</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当中，在描写到春风的时候，作者调动</a:t>
            </a:r>
            <a:r>
              <a:rPr lang="zh-CN" altLang="en-US" sz="2400" u="sng" dirty="0">
                <a:latin typeface="华文楷体" panose="02010600040101010101" pitchFamily="2" charset="-122"/>
                <a:ea typeface="华文楷体" panose="02010600040101010101" pitchFamily="2" charset="-122"/>
              </a:rPr>
              <a:t>触觉、嗅觉，视觉、味觉</a:t>
            </a:r>
            <a:r>
              <a:rPr lang="zh-CN" altLang="en-US" sz="2400" dirty="0">
                <a:latin typeface="华文楷体" panose="02010600040101010101" pitchFamily="2" charset="-122"/>
                <a:ea typeface="华文楷体" panose="02010600040101010101" pitchFamily="2" charset="-122"/>
              </a:rPr>
              <a:t>等多种感官，把春风的温暖轻柔舒畅的特点非常鲜明的表现出来了</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zh-CN" sz="2400" dirty="0"/>
              <a:t> </a:t>
            </a:r>
            <a:r>
              <a:rPr lang="zh-CN" altLang="zh-CN" sz="2000" dirty="0">
                <a:latin typeface="华文楷体" panose="02010600040101010101" pitchFamily="2" charset="-122"/>
                <a:ea typeface="华文楷体" panose="02010600040101010101" pitchFamily="2" charset="-122"/>
              </a:rPr>
              <a:t>“吹面不寒杨柳风”，不错的，像母亲的手抚摸着你，风里带着些新翻的泥土的气息，混着青草味儿，还有各种花的香，都在微微润湿的空气里酝酿。鸟儿将巢安在</a:t>
            </a:r>
            <a:r>
              <a:rPr lang="en-US" altLang="zh-CN" sz="2000" dirty="0" err="1">
                <a:latin typeface="华文楷体" panose="02010600040101010101" pitchFamily="2" charset="-122"/>
                <a:ea typeface="华文楷体" panose="02010600040101010101" pitchFamily="2" charset="-122"/>
              </a:rPr>
              <a:t>繁花嫩叶</a:t>
            </a:r>
            <a:r>
              <a:rPr lang="zh-CN" altLang="zh-CN" sz="2000" dirty="0">
                <a:latin typeface="华文楷体" panose="02010600040101010101" pitchFamily="2" charset="-122"/>
                <a:ea typeface="华文楷体" panose="02010600040101010101" pitchFamily="2" charset="-122"/>
              </a:rPr>
              <a:t>当中，高兴起来了，</a:t>
            </a:r>
            <a:r>
              <a:rPr lang="en-US" altLang="zh-CN" sz="2000" dirty="0" err="1">
                <a:latin typeface="华文楷体" panose="02010600040101010101" pitchFamily="2" charset="-122"/>
                <a:ea typeface="华文楷体" panose="02010600040101010101" pitchFamily="2" charset="-122"/>
              </a:rPr>
              <a:t>呼朋引伴</a:t>
            </a:r>
            <a:r>
              <a:rPr lang="zh-CN" altLang="zh-CN" sz="2000" dirty="0">
                <a:latin typeface="华文楷体" panose="02010600040101010101" pitchFamily="2" charset="-122"/>
                <a:ea typeface="华文楷体" panose="02010600040101010101" pitchFamily="2" charset="-122"/>
              </a:rPr>
              <a:t>的卖弄清脆的歌喉，唱出婉转的曲子，跟清风流水应和着。牛背上牧童的短笛，这时候也成天嘹亮的响着。</a:t>
            </a:r>
            <a:endParaRPr lang="zh-CN" altLang="en-US" sz="2000" dirty="0">
              <a:latin typeface="华文楷体" panose="02010600040101010101" pitchFamily="2" charset="-122"/>
              <a:ea typeface="华文楷体" panose="0201060004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2818130"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二、侧面描写</a:t>
            </a: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730071" y="1141075"/>
            <a:ext cx="7804597" cy="1200329"/>
          </a:xfrm>
          <a:prstGeom prst="rect">
            <a:avLst/>
          </a:prstGeom>
          <a:noFill/>
        </p:spPr>
        <p:txBody>
          <a:bodyPr wrap="square" rtlCol="0">
            <a:spAutoFit/>
          </a:bodyPr>
          <a:lstStyle/>
          <a:p>
            <a:r>
              <a:rPr lang="zh-CN" altLang="en-US" sz="2400" dirty="0" smtClean="0">
                <a:latin typeface="华文楷体" panose="02010600040101010101" pitchFamily="2" charset="-122"/>
                <a:ea typeface="华文楷体" panose="02010600040101010101" pitchFamily="2" charset="-122"/>
              </a:rPr>
              <a:t>       侧面</a:t>
            </a:r>
            <a:r>
              <a:rPr lang="zh-CN" altLang="en-US" sz="2400" dirty="0">
                <a:latin typeface="华文楷体" panose="02010600040101010101" pitchFamily="2" charset="-122"/>
                <a:ea typeface="华文楷体" panose="02010600040101010101" pitchFamily="2" charset="-122"/>
              </a:rPr>
              <a:t>描写，又叫间接描写，是指在文学创作中，作者通过对</a:t>
            </a:r>
            <a:r>
              <a:rPr lang="zh-CN" altLang="en-US" sz="2400" u="sng" dirty="0">
                <a:solidFill>
                  <a:srgbClr val="C54646"/>
                </a:solidFill>
                <a:latin typeface="华文楷体" panose="02010600040101010101" pitchFamily="2" charset="-122"/>
                <a:ea typeface="华文楷体" panose="02010600040101010101" pitchFamily="2" charset="-122"/>
              </a:rPr>
              <a:t>周围人物或环境</a:t>
            </a:r>
            <a:r>
              <a:rPr lang="zh-CN" altLang="en-US" sz="2400" dirty="0">
                <a:latin typeface="华文楷体" panose="02010600040101010101" pitchFamily="2" charset="-122"/>
                <a:ea typeface="华文楷体" panose="02010600040101010101" pitchFamily="2" charset="-122"/>
              </a:rPr>
              <a:t>的描绘来表现所要描写的对象，以使其鲜明突出，即间接地对描写对象进行刻画描绘。</a:t>
            </a:r>
          </a:p>
        </p:txBody>
      </p:sp>
      <p:sp>
        <p:nvSpPr>
          <p:cNvPr id="14" name="文本框 13"/>
          <p:cNvSpPr txBox="1"/>
          <p:nvPr/>
        </p:nvSpPr>
        <p:spPr>
          <a:xfrm>
            <a:off x="1438636" y="2629059"/>
            <a:ext cx="7975820" cy="2985433"/>
          </a:xfrm>
          <a:prstGeom prst="rect">
            <a:avLst/>
          </a:prstGeom>
          <a:noFill/>
        </p:spPr>
        <p:txBody>
          <a:bodyPr wrap="square" rtlCol="0">
            <a:spAutoFit/>
          </a:bodyPr>
          <a:lstStyle/>
          <a:p>
            <a:r>
              <a:rPr lang="en-US" altLang="zh-CN" sz="2400" dirty="0" err="1">
                <a:latin typeface="华文楷体" panose="02010600040101010101" pitchFamily="2" charset="-122"/>
                <a:ea typeface="华文楷体" panose="02010600040101010101" pitchFamily="2" charset="-122"/>
              </a:rPr>
              <a:t>eg</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头上倭堕髻，耳中明月珠；缃绮为下裙，紫绮为上襦</a:t>
            </a:r>
            <a:r>
              <a:rPr lang="zh-CN" altLang="en-US" sz="2400" dirty="0">
                <a:latin typeface="华文楷体" panose="02010600040101010101" pitchFamily="2" charset="-122"/>
                <a:ea typeface="华文楷体" panose="02010600040101010101" pitchFamily="2" charset="-122"/>
              </a:rPr>
              <a:t>”，直接铺写了罗敷的穿着打扮，正面抒写了她那光彩照人的动人形象。 但实际上作者并没有去写秦罗敷的发、脸、身材等，诗中最具表现力的却是侧面描写。 “</a:t>
            </a:r>
            <a:r>
              <a:rPr lang="zh-CN" altLang="en-US" sz="2000" dirty="0">
                <a:latin typeface="华文楷体" panose="02010600040101010101" pitchFamily="2" charset="-122"/>
                <a:ea typeface="华文楷体" panose="02010600040101010101" pitchFamily="2" charset="-122"/>
              </a:rPr>
              <a:t>行者见罗敷，下担捋髭须；少年见罗敷，脱帽著帩头。耕者忘其犁，锄者忘其锄；来归相怨怒，但坐观罗敷</a:t>
            </a:r>
            <a:r>
              <a:rPr lang="zh-CN" altLang="en-US" sz="2400" dirty="0">
                <a:latin typeface="华文楷体" panose="02010600040101010101" pitchFamily="2" charset="-122"/>
                <a:ea typeface="华文楷体" panose="02010600040101010101" pitchFamily="2" charset="-122"/>
              </a:rPr>
              <a:t>”，诗中通过长者、少年、耕者、锄者的不同动作、神态、表情，烘托出了罗敷的美丽。真可谓是“不着一字，尽得风流”，收到了正面描写达不到的艺术效果。</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1549758" y="1595621"/>
            <a:ext cx="9092484" cy="3170099"/>
          </a:xfrm>
          <a:prstGeom prst="rect">
            <a:avLst/>
          </a:prstGeom>
          <a:noFill/>
        </p:spPr>
        <p:txBody>
          <a:bodyPr wrap="square" rtlCol="0">
            <a:spAutoFit/>
          </a:bodyPr>
          <a:lstStyle/>
          <a:p>
            <a:r>
              <a:rPr lang="zh-CN" altLang="en-US" sz="3200" b="1" dirty="0">
                <a:latin typeface="华文楷体" panose="02010600040101010101" pitchFamily="2" charset="-122"/>
                <a:ea typeface="华文楷体" panose="02010600040101010101" pitchFamily="2" charset="-122"/>
              </a:rPr>
              <a:t>描写方法：</a:t>
            </a:r>
          </a:p>
          <a:p>
            <a:r>
              <a:rPr lang="zh-CN" altLang="en-US" sz="2400" b="1" u="sng" dirty="0">
                <a:solidFill>
                  <a:srgbClr val="C54646"/>
                </a:solidFill>
                <a:latin typeface="华文楷体" panose="02010600040101010101" pitchFamily="2" charset="-122"/>
                <a:ea typeface="华文楷体" panose="02010600040101010101" pitchFamily="2" charset="-122"/>
              </a:rPr>
              <a:t>以旁面写正面</a:t>
            </a:r>
            <a:r>
              <a:rPr lang="zh-CN" altLang="en-US" sz="2400" dirty="0">
                <a:solidFill>
                  <a:srgbClr val="C54646"/>
                </a:solidFill>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即通过对周围人物的描绘来表现所要描写的对象。例如</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夜走灵官峡</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，通过成渝的描述和介绍，表现了成渝的父母不畏艰险、忘我劳动的精神；</a:t>
            </a:r>
          </a:p>
          <a:p>
            <a:r>
              <a:rPr lang="zh-CN" altLang="en-US" sz="2400" b="1" u="sng" dirty="0">
                <a:solidFill>
                  <a:srgbClr val="C54646"/>
                </a:solidFill>
                <a:latin typeface="华文楷体" panose="02010600040101010101" pitchFamily="2" charset="-122"/>
                <a:ea typeface="华文楷体" panose="02010600040101010101" pitchFamily="2" charset="-122"/>
              </a:rPr>
              <a:t>以对面写正面</a:t>
            </a:r>
            <a:r>
              <a:rPr lang="zh-CN" altLang="en-US" sz="2400" dirty="0">
                <a:latin typeface="华文楷体" panose="02010600040101010101" pitchFamily="2" charset="-122"/>
                <a:ea typeface="华文楷体" panose="02010600040101010101" pitchFamily="2" charset="-122"/>
              </a:rPr>
              <a:t>。如</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社戏</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中写“我”因看戏等得不耐烦而兴味全无，没有正面写“我”扫兴，而是写舞台上演员的脸在自己眼中变得模糊了来表现；</a:t>
            </a:r>
          </a:p>
          <a:p>
            <a:r>
              <a:rPr lang="zh-CN" altLang="en-US" sz="2400" b="1" u="sng" dirty="0">
                <a:solidFill>
                  <a:srgbClr val="C54646"/>
                </a:solidFill>
                <a:latin typeface="华文楷体" panose="02010600040101010101" pitchFamily="2" charset="-122"/>
                <a:ea typeface="华文楷体" panose="02010600040101010101" pitchFamily="2" charset="-122"/>
              </a:rPr>
              <a:t>以反面写正面。</a:t>
            </a:r>
            <a:r>
              <a:rPr lang="zh-CN" altLang="en-US" sz="2400" dirty="0">
                <a:latin typeface="华文楷体" panose="02010600040101010101" pitchFamily="2" charset="-122"/>
                <a:ea typeface="华文楷体" panose="02010600040101010101" pitchFamily="2" charset="-122"/>
              </a:rPr>
              <a:t>如用敌人的愚蠢来突出革命者的机智。</a:t>
            </a:r>
            <a:endParaRPr lang="zh-CN" altLang="en-US" sz="2400"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cxnSp>
        <p:nvCxnSpPr>
          <p:cNvPr id="90" name="直接连接符 89"/>
          <p:cNvCxnSpPr/>
          <p:nvPr/>
        </p:nvCxnSpPr>
        <p:spPr>
          <a:xfrm>
            <a:off x="5295498" y="2239438"/>
            <a:ext cx="0" cy="2790640"/>
          </a:xfrm>
          <a:prstGeom prst="line">
            <a:avLst/>
          </a:prstGeom>
          <a:ln w="12700">
            <a:solidFill>
              <a:srgbClr val="565656">
                <a:alpha val="50000"/>
              </a:srgbClr>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89397" y="464586"/>
            <a:ext cx="4945487" cy="523220"/>
          </a:xfrm>
          <a:prstGeom prst="rect">
            <a:avLst/>
          </a:prstGeom>
          <a:noFill/>
        </p:spPr>
        <p:txBody>
          <a:bodyPr wrap="square" rtlCol="0">
            <a:spAutoFit/>
          </a:bodyPr>
          <a:lstStyle/>
          <a:p>
            <a:r>
              <a:rPr lang="zh-CN" altLang="en-US" sz="2800" b="1" dirty="0">
                <a:latin typeface="华文楷体" panose="02010600040101010101" pitchFamily="2" charset="-122"/>
                <a:ea typeface="华文楷体" panose="02010600040101010101" pitchFamily="2" charset="-122"/>
              </a:rPr>
              <a:t>侧面描写的主要形式：</a:t>
            </a:r>
          </a:p>
        </p:txBody>
      </p:sp>
      <p:sp>
        <p:nvSpPr>
          <p:cNvPr id="5" name="文本框 4"/>
          <p:cNvSpPr txBox="1"/>
          <p:nvPr/>
        </p:nvSpPr>
        <p:spPr>
          <a:xfrm>
            <a:off x="489397" y="1113342"/>
            <a:ext cx="4474631" cy="5139869"/>
          </a:xfrm>
          <a:prstGeom prst="rect">
            <a:avLst/>
          </a:prstGeom>
          <a:noFill/>
        </p:spPr>
        <p:txBody>
          <a:bodyPr wrap="square" rtlCol="0">
            <a:spAutoFit/>
          </a:bodyPr>
          <a:lstStyle/>
          <a:p>
            <a:r>
              <a:rPr lang="zh-CN" altLang="en-US" sz="2400" b="1" u="sng" dirty="0">
                <a:solidFill>
                  <a:srgbClr val="C54646"/>
                </a:solidFill>
                <a:latin typeface="华文楷体" panose="02010600040101010101" pitchFamily="2" charset="-122"/>
                <a:ea typeface="华文楷体" panose="02010600040101010101" pitchFamily="2" charset="-122"/>
              </a:rPr>
              <a:t>正面与侧面描写相结合，以侧面烘托为辅</a:t>
            </a:r>
          </a:p>
          <a:p>
            <a:r>
              <a:rPr lang="zh-CN" altLang="en-US" sz="2000" dirty="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正面</a:t>
            </a:r>
            <a:r>
              <a:rPr lang="zh-CN" altLang="en-US" sz="2000" dirty="0">
                <a:latin typeface="华文楷体" panose="02010600040101010101" pitchFamily="2" charset="-122"/>
                <a:ea typeface="华文楷体" panose="02010600040101010101" pitchFamily="2" charset="-122"/>
              </a:rPr>
              <a:t>描摹时，或</a:t>
            </a:r>
            <a:r>
              <a:rPr lang="zh-CN" altLang="en-US" sz="2000" dirty="0" smtClean="0">
                <a:latin typeface="华文楷体" panose="02010600040101010101" pitchFamily="2" charset="-122"/>
                <a:ea typeface="华文楷体" panose="02010600040101010101" pitchFamily="2" charset="-122"/>
              </a:rPr>
              <a:t>以</a:t>
            </a:r>
            <a:r>
              <a:rPr lang="zh-CN" altLang="en-US" sz="2000" u="sng" dirty="0" smtClean="0">
                <a:solidFill>
                  <a:srgbClr val="C54646"/>
                </a:solidFill>
                <a:latin typeface="华文楷体" panose="02010600040101010101" pitchFamily="2" charset="-122"/>
                <a:ea typeface="华文楷体" panose="02010600040101010101" pitchFamily="2" charset="-122"/>
              </a:rPr>
              <a:t>人物映衬</a:t>
            </a:r>
            <a:r>
              <a:rPr lang="zh-CN" altLang="en-US" sz="2000" dirty="0" smtClean="0">
                <a:latin typeface="华文楷体" panose="02010600040101010101" pitchFamily="2" charset="-122"/>
                <a:ea typeface="华文楷体" panose="02010600040101010101" pitchFamily="2" charset="-122"/>
              </a:rPr>
              <a:t>，或用</a:t>
            </a:r>
            <a:r>
              <a:rPr lang="zh-CN" altLang="en-US" sz="2000" u="sng" dirty="0">
                <a:solidFill>
                  <a:srgbClr val="C54646"/>
                </a:solidFill>
                <a:latin typeface="华文楷体" panose="02010600040101010101" pitchFamily="2" charset="-122"/>
                <a:ea typeface="华文楷体" panose="02010600040101010101" pitchFamily="2" charset="-122"/>
              </a:rPr>
              <a:t>环境烘托</a:t>
            </a:r>
            <a:r>
              <a:rPr lang="zh-CN" altLang="en-US" sz="2000" dirty="0" smtClean="0">
                <a:latin typeface="华文楷体" panose="02010600040101010101" pitchFamily="2" charset="-122"/>
                <a:ea typeface="华文楷体" panose="02010600040101010101" pitchFamily="2" charset="-122"/>
              </a:rPr>
              <a:t>，或通过</a:t>
            </a:r>
            <a:r>
              <a:rPr lang="zh-CN" altLang="en-US" sz="2000" u="sng" dirty="0">
                <a:solidFill>
                  <a:srgbClr val="C54646"/>
                </a:solidFill>
                <a:latin typeface="华文楷体" panose="02010600040101010101" pitchFamily="2" charset="-122"/>
                <a:ea typeface="华文楷体" panose="02010600040101010101" pitchFamily="2" charset="-122"/>
              </a:rPr>
              <a:t>事物加以点染</a:t>
            </a:r>
            <a:r>
              <a:rPr lang="zh-CN" altLang="en-US" sz="2000" dirty="0">
                <a:latin typeface="华文楷体" panose="02010600040101010101" pitchFamily="2" charset="-122"/>
                <a:ea typeface="华文楷体" panose="02010600040101010101" pitchFamily="2" charset="-122"/>
              </a:rPr>
              <a:t>。</a:t>
            </a:r>
          </a:p>
          <a:p>
            <a:r>
              <a:rPr lang="zh-CN" altLang="en-US" sz="2000" dirty="0">
                <a:latin typeface="华文楷体" panose="02010600040101010101" pitchFamily="2" charset="-122"/>
                <a:ea typeface="华文楷体" panose="02010600040101010101" pitchFamily="2" charset="-122"/>
              </a:rPr>
              <a:t>比如鲁迅的小说</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孔乙己</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，全文详细地从正面描写了孔乙己第一次出场和最后一次出场的情景，但文中有关孔乙己被丁举人毒打的事是</a:t>
            </a:r>
            <a:r>
              <a:rPr lang="zh-CN" altLang="en-US" sz="2000" u="sng" dirty="0">
                <a:latin typeface="华文楷体" panose="02010600040101010101" pitchFamily="2" charset="-122"/>
                <a:ea typeface="华文楷体" panose="02010600040101010101" pitchFamily="2" charset="-122"/>
              </a:rPr>
              <a:t>通过顾客交代</a:t>
            </a:r>
            <a:r>
              <a:rPr lang="zh-CN" altLang="en-US" sz="2000" dirty="0">
                <a:latin typeface="华文楷体" panose="02010600040101010101" pitchFamily="2" charset="-122"/>
                <a:ea typeface="华文楷体" panose="02010600040101010101" pitchFamily="2" charset="-122"/>
              </a:rPr>
              <a:t>的，属于侧面描写，这种侧面描写推动了故事情节的发展，使文章过渡非常自然、巧妙。</a:t>
            </a:r>
          </a:p>
          <a:p>
            <a:r>
              <a:rPr lang="zh-CN" altLang="en-US" sz="2000" dirty="0">
                <a:latin typeface="华文楷体" panose="02010600040101010101" pitchFamily="2" charset="-122"/>
                <a:ea typeface="华文楷体" panose="02010600040101010101" pitchFamily="2" charset="-122"/>
              </a:rPr>
              <a:t>又如白居易的</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琵琶行</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在正面描写琵琶女的精彩弹奏后，用了“东船西舫悄无言，唯见江心秋月白”从</a:t>
            </a:r>
            <a:r>
              <a:rPr lang="zh-CN" altLang="en-US" sz="2000" u="sng" dirty="0">
                <a:latin typeface="华文楷体" panose="02010600040101010101" pitchFamily="2" charset="-122"/>
                <a:ea typeface="华文楷体" panose="02010600040101010101" pitchFamily="2" charset="-122"/>
              </a:rPr>
              <a:t>外部环境</a:t>
            </a:r>
            <a:r>
              <a:rPr lang="zh-CN" altLang="en-US" sz="2000" dirty="0">
                <a:latin typeface="华文楷体" panose="02010600040101010101" pitchFamily="2" charset="-122"/>
                <a:ea typeface="华文楷体" panose="02010600040101010101" pitchFamily="2" charset="-122"/>
              </a:rPr>
              <a:t>上加以烘托，侧面表现琵琶女弹奏的魅力。</a:t>
            </a:r>
          </a:p>
        </p:txBody>
      </p:sp>
      <p:sp>
        <p:nvSpPr>
          <p:cNvPr id="7" name="文本框 6"/>
          <p:cNvSpPr txBox="1"/>
          <p:nvPr/>
        </p:nvSpPr>
        <p:spPr>
          <a:xfrm>
            <a:off x="6096000" y="1890395"/>
            <a:ext cx="5112913" cy="3293209"/>
          </a:xfrm>
          <a:prstGeom prst="rect">
            <a:avLst/>
          </a:prstGeom>
          <a:noFill/>
        </p:spPr>
        <p:txBody>
          <a:bodyPr wrap="square" rtlCol="0">
            <a:spAutoFit/>
          </a:bodyPr>
          <a:lstStyle/>
          <a:p>
            <a:r>
              <a:rPr lang="zh-CN" altLang="en-US" sz="2400" b="1" u="sng" dirty="0">
                <a:solidFill>
                  <a:srgbClr val="C54646"/>
                </a:solidFill>
                <a:latin typeface="华文楷体" panose="02010600040101010101" pitchFamily="2" charset="-122"/>
                <a:ea typeface="华文楷体" panose="02010600040101010101" pitchFamily="2" charset="-122"/>
              </a:rPr>
              <a:t>不宜正面描写的，用侧面描写加以渲染</a:t>
            </a:r>
          </a:p>
          <a:p>
            <a:r>
              <a:rPr lang="zh-CN" altLang="en-US" sz="2000" dirty="0">
                <a:latin typeface="华文楷体" panose="02010600040101010101" pitchFamily="2" charset="-122"/>
                <a:ea typeface="华文楷体" panose="02010600040101010101" pitchFamily="2" charset="-122"/>
              </a:rPr>
              <a:t>侧面描写不仅能填补正面描写难以言说的空白，还能淋漓尽致的呈现描写对象难为人知之妙点、美点。</a:t>
            </a:r>
          </a:p>
          <a:p>
            <a:r>
              <a:rPr lang="zh-CN" altLang="en-US" sz="2000" dirty="0">
                <a:latin typeface="华文楷体" panose="02010600040101010101" pitchFamily="2" charset="-122"/>
                <a:ea typeface="华文楷体" panose="02010600040101010101" pitchFamily="2" charset="-122"/>
              </a:rPr>
              <a:t>如鲁迅</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祝福</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中介绍祥林嫂改嫁后的事，正面叙述有很大难度。鲁迅巧妙地利用卫老婆子来鲁四老爷家拜年，很自然地谈到祥林嫂，引出祥林嫂改嫁后的情况，为下文祥林嫂再到鲁镇埋下伏笔。</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wipe(up)">
                                      <p:cBhvr>
                                        <p:cTn id="15"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2818130"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三</a:t>
            </a:r>
            <a:r>
              <a:rPr lang="zh-CN" altLang="en-US" sz="3200" b="1" dirty="0" smtClean="0">
                <a:solidFill>
                  <a:srgbClr val="565656"/>
                </a:solidFill>
                <a:latin typeface="华文楷体" panose="02010600040101010101" pitchFamily="2" charset="-122"/>
                <a:ea typeface="华文楷体" panose="02010600040101010101" pitchFamily="2" charset="-122"/>
              </a:rPr>
              <a:t>、</a:t>
            </a:r>
            <a:r>
              <a:rPr lang="zh-CN" altLang="en-US" sz="3200" b="1" dirty="0">
                <a:solidFill>
                  <a:srgbClr val="565656"/>
                </a:solidFill>
                <a:latin typeface="华文楷体" panose="02010600040101010101" pitchFamily="2" charset="-122"/>
                <a:ea typeface="华文楷体" panose="02010600040101010101" pitchFamily="2" charset="-122"/>
              </a:rPr>
              <a:t>场面</a:t>
            </a:r>
            <a:r>
              <a:rPr lang="zh-CN" altLang="en-US" sz="3200" b="1" dirty="0" smtClean="0">
                <a:solidFill>
                  <a:srgbClr val="565656"/>
                </a:solidFill>
                <a:latin typeface="华文楷体" panose="02010600040101010101" pitchFamily="2" charset="-122"/>
                <a:ea typeface="华文楷体" panose="02010600040101010101" pitchFamily="2" charset="-122"/>
              </a:rPr>
              <a:t>描写</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881268" y="1832863"/>
            <a:ext cx="8748780" cy="3046988"/>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场面描写，就是</a:t>
            </a:r>
            <a:r>
              <a:rPr lang="zh-CN" altLang="en-US" sz="2400" u="sng" dirty="0">
                <a:latin typeface="华文楷体" panose="02010600040101010101" pitchFamily="2" charset="-122"/>
                <a:ea typeface="华文楷体" panose="02010600040101010101" pitchFamily="2" charset="-122"/>
              </a:rPr>
              <a:t>对一个特定的时间与地点内许多人物活动的总体情况</a:t>
            </a:r>
            <a:r>
              <a:rPr lang="zh-CN" altLang="en-US" sz="2400" dirty="0">
                <a:latin typeface="华文楷体" panose="02010600040101010101" pitchFamily="2" charset="-122"/>
                <a:ea typeface="华文楷体" panose="02010600040101010101" pitchFamily="2" charset="-122"/>
              </a:rPr>
              <a:t>的描写。它往往是</a:t>
            </a:r>
            <a:r>
              <a:rPr lang="zh-CN" altLang="en-US" sz="2400" u="sng" dirty="0">
                <a:solidFill>
                  <a:srgbClr val="C54646"/>
                </a:solidFill>
                <a:latin typeface="华文楷体" panose="02010600040101010101" pitchFamily="2" charset="-122"/>
                <a:ea typeface="华文楷体" panose="02010600040101010101" pitchFamily="2" charset="-122"/>
              </a:rPr>
              <a:t>叙述、描写、抒情</a:t>
            </a:r>
            <a:r>
              <a:rPr lang="zh-CN" altLang="en-US" sz="2400" dirty="0">
                <a:latin typeface="华文楷体" panose="02010600040101010101" pitchFamily="2" charset="-122"/>
                <a:ea typeface="华文楷体" panose="02010600040101010101" pitchFamily="2" charset="-122"/>
              </a:rPr>
              <a:t>等表述方法的综合运用，是</a:t>
            </a:r>
            <a:r>
              <a:rPr lang="zh-CN" altLang="en-US" sz="2400" u="sng" dirty="0">
                <a:solidFill>
                  <a:srgbClr val="C54646"/>
                </a:solidFill>
                <a:latin typeface="华文楷体" panose="02010600040101010101" pitchFamily="2" charset="-122"/>
                <a:ea typeface="华文楷体" panose="02010600040101010101" pitchFamily="2" charset="-122"/>
              </a:rPr>
              <a:t>自然景色、社会环境、人物活动</a:t>
            </a:r>
            <a:r>
              <a:rPr lang="zh-CN" altLang="en-US" sz="2400" dirty="0">
                <a:latin typeface="华文楷体" panose="02010600040101010101" pitchFamily="2" charset="-122"/>
                <a:ea typeface="华文楷体" panose="02010600040101010101" pitchFamily="2" charset="-122"/>
              </a:rPr>
              <a:t>等描写对象的集中表现。常见的有</a:t>
            </a:r>
            <a:r>
              <a:rPr lang="zh-CN" altLang="en-US" sz="2400" u="sng" dirty="0">
                <a:latin typeface="华文楷体" panose="02010600040101010101" pitchFamily="2" charset="-122"/>
                <a:ea typeface="华文楷体" panose="02010600040101010101" pitchFamily="2" charset="-122"/>
              </a:rPr>
              <a:t>劳动场面、战斗场面、运动场面以及各种会议场面</a:t>
            </a:r>
            <a:r>
              <a:rPr lang="zh-CN" altLang="en-US" sz="2400" dirty="0">
                <a:latin typeface="华文楷体" panose="02010600040101010101" pitchFamily="2" charset="-122"/>
                <a:ea typeface="华文楷体" panose="02010600040101010101" pitchFamily="2" charset="-122"/>
              </a:rPr>
              <a:t>等。 场面描写要表现出一种特定的气氛，单一的表达方式和写作手法是不够的，要 综合运用</a:t>
            </a:r>
            <a:r>
              <a:rPr lang="zh-CN" altLang="en-US" sz="2400" u="sng" dirty="0">
                <a:latin typeface="华文楷体" panose="02010600040101010101" pitchFamily="2" charset="-122"/>
                <a:ea typeface="华文楷体" panose="02010600040101010101" pitchFamily="2" charset="-122"/>
              </a:rPr>
              <a:t>记叙、描写、抒情、议论</a:t>
            </a:r>
            <a:r>
              <a:rPr lang="zh-CN" altLang="en-US" sz="2400" dirty="0">
                <a:latin typeface="华文楷体" panose="02010600040101010101" pitchFamily="2" charset="-122"/>
                <a:ea typeface="华文楷体" panose="02010600040101010101" pitchFamily="2" charset="-122"/>
              </a:rPr>
              <a:t>等表达手段，以及</a:t>
            </a:r>
            <a:r>
              <a:rPr lang="zh-CN" altLang="en-US" sz="2400" u="sng" dirty="0">
                <a:latin typeface="华文楷体" panose="02010600040101010101" pitchFamily="2" charset="-122"/>
                <a:ea typeface="华文楷体" panose="02010600040101010101" pitchFamily="2" charset="-122"/>
              </a:rPr>
              <a:t>映衬、象征</a:t>
            </a:r>
            <a:r>
              <a:rPr lang="zh-CN" altLang="en-US" sz="2400" dirty="0">
                <a:latin typeface="华文楷体" panose="02010600040101010101" pitchFamily="2" charset="-122"/>
                <a:ea typeface="华文楷体" panose="02010600040101010101" pitchFamily="2" charset="-122"/>
              </a:rPr>
              <a:t>等多种手法，这样才能使场面变成一幅生动而充满感染力的图画</a:t>
            </a:r>
            <a:r>
              <a:rPr lang="zh-CN" altLang="en-US" sz="2400" dirty="0"/>
              <a:t>。</a:t>
            </a:r>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1074564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643943" y="796290"/>
            <a:ext cx="9131122" cy="523220"/>
          </a:xfrm>
          <a:prstGeom prst="rect">
            <a:avLst/>
          </a:prstGeom>
          <a:noFill/>
        </p:spPr>
        <p:txBody>
          <a:bodyPr wrap="square" rtlCol="0">
            <a:spAutoFit/>
          </a:bodyPr>
          <a:lstStyle/>
          <a:p>
            <a:r>
              <a:rPr lang="zh-CN" altLang="en-US" sz="2800" b="1" dirty="0">
                <a:latin typeface="华文楷体" panose="02010600040101010101" pitchFamily="2" charset="-122"/>
                <a:ea typeface="华文楷体" panose="02010600040101010101" pitchFamily="2" charset="-122"/>
              </a:rPr>
              <a:t>如何写好场面描写？</a:t>
            </a:r>
          </a:p>
        </p:txBody>
      </p:sp>
      <p:sp>
        <p:nvSpPr>
          <p:cNvPr id="5" name="文本框 4"/>
          <p:cNvSpPr txBox="1"/>
          <p:nvPr/>
        </p:nvSpPr>
        <p:spPr>
          <a:xfrm>
            <a:off x="1339403" y="1602740"/>
            <a:ext cx="8783391" cy="2585323"/>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1</a:t>
            </a:r>
            <a:r>
              <a:rPr lang="zh-CN" altLang="en-US" sz="2400" dirty="0">
                <a:latin typeface="华文楷体" panose="02010600040101010101" pitchFamily="2" charset="-122"/>
                <a:ea typeface="华文楷体" panose="02010600040101010101" pitchFamily="2" charset="-122"/>
              </a:rPr>
              <a:t>、要把观察的视线向横的方向展开，要</a:t>
            </a:r>
            <a:r>
              <a:rPr lang="zh-CN" altLang="en-US" sz="2400" u="sng" dirty="0">
                <a:latin typeface="华文楷体" panose="02010600040101010101" pitchFamily="2" charset="-122"/>
                <a:ea typeface="华文楷体" panose="02010600040101010101" pitchFamily="2" charset="-122"/>
              </a:rPr>
              <a:t>看到整个场面在同一个时间里所发生的事</a:t>
            </a:r>
            <a:r>
              <a:rPr lang="zh-CN" altLang="en-US" sz="2400" dirty="0">
                <a:latin typeface="华文楷体" panose="02010600040101010101" pitchFamily="2" charset="-122"/>
                <a:ea typeface="华文楷体" panose="02010600040101010101" pitchFamily="2" charset="-122"/>
              </a:rPr>
              <a:t>，不能只集中看一点。</a:t>
            </a:r>
          </a:p>
          <a:p>
            <a:r>
              <a:rPr lang="en-US" altLang="zh-CN" sz="2400" dirty="0">
                <a:latin typeface="华文楷体" panose="02010600040101010101" pitchFamily="2" charset="-122"/>
                <a:ea typeface="华文楷体" panose="02010600040101010101" pitchFamily="2" charset="-122"/>
              </a:rPr>
              <a:t>2</a:t>
            </a:r>
            <a:r>
              <a:rPr lang="zh-CN" altLang="en-US" sz="2400" dirty="0">
                <a:latin typeface="华文楷体" panose="02010600040101010101" pitchFamily="2" charset="-122"/>
                <a:ea typeface="华文楷体" panose="02010600040101010101" pitchFamily="2" charset="-122"/>
              </a:rPr>
              <a:t>、要运用</a:t>
            </a:r>
            <a:r>
              <a:rPr lang="zh-CN" altLang="en-US" sz="2400" u="sng" dirty="0">
                <a:solidFill>
                  <a:srgbClr val="C54646"/>
                </a:solidFill>
                <a:latin typeface="华文楷体" panose="02010600040101010101" pitchFamily="2" charset="-122"/>
                <a:ea typeface="华文楷体" panose="02010600040101010101" pitchFamily="2" charset="-122"/>
              </a:rPr>
              <a:t>点面结合</a:t>
            </a:r>
            <a:r>
              <a:rPr lang="zh-CN" altLang="en-US" sz="2400" dirty="0">
                <a:latin typeface="华文楷体" panose="02010600040101010101" pitchFamily="2" charset="-122"/>
                <a:ea typeface="华文楷体" panose="02010600040101010101" pitchFamily="2" charset="-122"/>
              </a:rPr>
              <a:t>的方法写出整个场面的状况。就是要有整体的概括，又有重点的具体描写，一般采用</a:t>
            </a:r>
            <a:r>
              <a:rPr lang="zh-CN" altLang="en-US" sz="2400" u="sng" dirty="0">
                <a:solidFill>
                  <a:srgbClr val="C54646"/>
                </a:solidFill>
                <a:latin typeface="华文楷体" panose="02010600040101010101" pitchFamily="2" charset="-122"/>
                <a:ea typeface="华文楷体" panose="02010600040101010101" pitchFamily="2" charset="-122"/>
              </a:rPr>
              <a:t>先总述再分述</a:t>
            </a:r>
            <a:r>
              <a:rPr lang="zh-CN" altLang="en-US" sz="2400" dirty="0">
                <a:latin typeface="华文楷体" panose="02010600040101010101" pitchFamily="2" charset="-122"/>
                <a:ea typeface="华文楷体" panose="02010600040101010101" pitchFamily="2" charset="-122"/>
              </a:rPr>
              <a:t>的方法。</a:t>
            </a:r>
          </a:p>
          <a:p>
            <a:r>
              <a:rPr lang="en-US"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、要把</a:t>
            </a:r>
            <a:r>
              <a:rPr lang="zh-CN" altLang="en-US" sz="2400" b="1" u="sng" dirty="0">
                <a:latin typeface="华文楷体" panose="02010600040101010101" pitchFamily="2" charset="-122"/>
                <a:ea typeface="华文楷体" panose="02010600040101010101" pitchFamily="2" charset="-122"/>
              </a:rPr>
              <a:t>人物</a:t>
            </a:r>
            <a:r>
              <a:rPr lang="zh-CN" altLang="en-US" sz="2400" dirty="0">
                <a:latin typeface="华文楷体" panose="02010600040101010101" pitchFamily="2" charset="-122"/>
                <a:ea typeface="华文楷体" panose="02010600040101010101" pitchFamily="2" charset="-122"/>
              </a:rPr>
              <a:t>的活动交织在一起写，这偏重于</a:t>
            </a:r>
            <a:r>
              <a:rPr lang="zh-CN" altLang="en-US" sz="2400" u="sng" dirty="0">
                <a:latin typeface="华文楷体" panose="02010600040101010101" pitchFamily="2" charset="-122"/>
                <a:ea typeface="华文楷体" panose="02010600040101010101" pitchFamily="2" charset="-122"/>
              </a:rPr>
              <a:t>动态描写</a:t>
            </a:r>
            <a:r>
              <a:rPr lang="zh-CN" altLang="en-US" sz="2400" dirty="0">
                <a:latin typeface="华文楷体" panose="02010600040101010101" pitchFamily="2" charset="-122"/>
                <a:ea typeface="华文楷体" panose="02010600040101010101" pitchFamily="2" charset="-122"/>
              </a:rPr>
              <a:t>。如果是</a:t>
            </a:r>
            <a:r>
              <a:rPr lang="zh-CN" altLang="en-US" sz="2400" b="1" u="sng" dirty="0">
                <a:latin typeface="华文楷体" panose="02010600040101010101" pitchFamily="2" charset="-122"/>
                <a:ea typeface="华文楷体" panose="02010600040101010101" pitchFamily="2" charset="-122"/>
              </a:rPr>
              <a:t>环境</a:t>
            </a:r>
            <a:r>
              <a:rPr lang="zh-CN" altLang="en-US" sz="2400" dirty="0">
                <a:latin typeface="华文楷体" panose="02010600040101010101" pitchFamily="2" charset="-122"/>
                <a:ea typeface="华文楷体" panose="02010600040101010101" pitchFamily="2" charset="-122"/>
              </a:rPr>
              <a:t>描写就偏重于</a:t>
            </a:r>
            <a:r>
              <a:rPr lang="zh-CN" altLang="en-US" sz="2400" u="sng" dirty="0">
                <a:latin typeface="华文楷体" panose="02010600040101010101" pitchFamily="2" charset="-122"/>
                <a:ea typeface="华文楷体" panose="02010600040101010101" pitchFamily="2" charset="-122"/>
              </a:rPr>
              <a:t>静态描写</a:t>
            </a:r>
            <a:r>
              <a:rPr lang="zh-CN" altLang="en-US" sz="2400" dirty="0">
                <a:latin typeface="华文楷体" panose="02010600040101010101" pitchFamily="2" charset="-122"/>
                <a:ea typeface="华文楷体" panose="02010600040101010101" pitchFamily="2" charset="-122"/>
              </a:rPr>
              <a:t>。</a:t>
            </a:r>
          </a:p>
          <a:p>
            <a:endParaRPr lang="zh-CN" altLang="en-US" dirty="0"/>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49517" y="503902"/>
            <a:ext cx="2818130"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一、人物描写</a:t>
            </a:r>
          </a:p>
        </p:txBody>
      </p:sp>
      <p:sp>
        <p:nvSpPr>
          <p:cNvPr id="3" name="文本框 2"/>
          <p:cNvSpPr txBox="1"/>
          <p:nvPr/>
        </p:nvSpPr>
        <p:spPr>
          <a:xfrm>
            <a:off x="549517" y="1441271"/>
            <a:ext cx="10127069" cy="5139869"/>
          </a:xfrm>
          <a:prstGeom prst="rect">
            <a:avLst/>
          </a:prstGeom>
          <a:noFill/>
        </p:spPr>
        <p:txBody>
          <a:bodyPr wrap="square" rtlCol="0">
            <a:spAutoFit/>
          </a:bodyPr>
          <a:lstStyle/>
          <a:p>
            <a:r>
              <a:rPr lang="zh-CN" altLang="en-US" sz="2400" b="1" dirty="0" smtClean="0">
                <a:latin typeface="华文楷体" panose="02010600040101010101" pitchFamily="2" charset="-122"/>
                <a:ea typeface="华文楷体" panose="02010600040101010101" pitchFamily="2" charset="-122"/>
              </a:rPr>
              <a:t>（一）肖像</a:t>
            </a:r>
            <a:r>
              <a:rPr lang="zh-CN" altLang="en-US" sz="2400" b="1" dirty="0">
                <a:latin typeface="华文楷体" panose="02010600040101010101" pitchFamily="2" charset="-122"/>
                <a:ea typeface="华文楷体" panose="02010600040101010101" pitchFamily="2" charset="-122"/>
              </a:rPr>
              <a:t>（外貌）描写</a:t>
            </a:r>
            <a:r>
              <a:rPr lang="zh-CN" altLang="en-US" sz="2800" b="1" dirty="0" smtClean="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即是从人物的体貌特征</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包括人物的</a:t>
            </a:r>
            <a:r>
              <a:rPr lang="zh-CN" altLang="en-US" sz="2400" u="sng" dirty="0">
                <a:solidFill>
                  <a:srgbClr val="C54646"/>
                </a:solidFill>
                <a:latin typeface="华文楷体" panose="02010600040101010101" pitchFamily="2" charset="-122"/>
                <a:ea typeface="华文楷体" panose="02010600040101010101" pitchFamily="2" charset="-122"/>
              </a:rPr>
              <a:t>容貌、衣着、体型、姿态</a:t>
            </a:r>
            <a:r>
              <a:rPr lang="zh-CN" altLang="en-US" sz="2400" dirty="0">
                <a:latin typeface="华文楷体" panose="02010600040101010101" pitchFamily="2" charset="-122"/>
                <a:ea typeface="华文楷体" panose="02010600040101010101" pitchFamily="2" charset="-122"/>
              </a:rPr>
              <a:t>等）进行描写，以</a:t>
            </a:r>
            <a:r>
              <a:rPr lang="zh-CN" altLang="en-US" sz="2400" u="sng" dirty="0">
                <a:latin typeface="华文楷体" panose="02010600040101010101" pitchFamily="2" charset="-122"/>
                <a:ea typeface="华文楷体" panose="02010600040101010101" pitchFamily="2" charset="-122"/>
              </a:rPr>
              <a:t>揭示人物的思想性格，表达作者的爱憎，加深读者对人物的印象</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外貌描写的要求是：</a:t>
            </a:r>
            <a:r>
              <a:rPr lang="zh-CN" altLang="en-US" sz="2400" u="sng" dirty="0">
                <a:latin typeface="华文楷体" panose="02010600040101010101" pitchFamily="2" charset="-122"/>
                <a:ea typeface="华文楷体" panose="02010600040101010101" pitchFamily="2" charset="-122"/>
              </a:rPr>
              <a:t>根据需要，抓住特征，绘形传神，刻画性格，显示灵魂</a:t>
            </a:r>
            <a:r>
              <a:rPr lang="zh-CN" altLang="en-US" sz="2400" dirty="0">
                <a:latin typeface="华文楷体" panose="02010600040101010101" pitchFamily="2" charset="-122"/>
                <a:ea typeface="华文楷体" panose="02010600040101010101" pitchFamily="2" charset="-122"/>
              </a:rPr>
              <a:t>。</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en-US" altLang="zh-CN" sz="2000" dirty="0" err="1" smtClean="0">
                <a:latin typeface="华文楷体" panose="02010600040101010101" pitchFamily="2" charset="-122"/>
                <a:ea typeface="华文楷体" panose="02010600040101010101" pitchFamily="2" charset="-122"/>
              </a:rPr>
              <a:t>eg</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唐小姐</a:t>
            </a:r>
            <a:r>
              <a:rPr lang="zh-CN" altLang="en-US" sz="2000" dirty="0">
                <a:latin typeface="华文楷体" panose="02010600040101010101" pitchFamily="2" charset="-122"/>
                <a:ea typeface="华文楷体" panose="02010600040101010101" pitchFamily="2" charset="-122"/>
              </a:rPr>
              <a:t>妩媚端正的圆脸</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有两个浅酒窝。天生着一般女人要花钱费时、调脂和粉来仿造的好脸色</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新鲜得使人见了忘掉口渴而又觉得嘴馋</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仿佛是好水果。她眼睛并不顶大</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可是灵活温柔</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反衬得许多女人的大眼睛只像政治家讲的大话</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大而无当</a:t>
            </a:r>
            <a:r>
              <a:rPr lang="zh-CN" altLang="en-US" sz="2000" dirty="0" smtClean="0">
                <a:latin typeface="华文楷体" panose="02010600040101010101" pitchFamily="2" charset="-122"/>
                <a:ea typeface="华文楷体" panose="02010600040101010101" pitchFamily="2" charset="-122"/>
              </a:rPr>
              <a:t>。                                                              </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钱钟书</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围城</a:t>
            </a:r>
            <a:r>
              <a:rPr lang="en-US" altLang="zh-CN" sz="2000" dirty="0" smtClean="0">
                <a:latin typeface="华文楷体" panose="02010600040101010101" pitchFamily="2" charset="-122"/>
                <a:ea typeface="华文楷体" panose="02010600040101010101" pitchFamily="2" charset="-122"/>
              </a:rPr>
              <a:t>》)</a:t>
            </a:r>
          </a:p>
          <a:p>
            <a:endParaRPr lang="en-US" altLang="zh-CN" sz="2000" dirty="0" smtClean="0">
              <a:latin typeface="华文宋体" panose="02010600040101010101" pitchFamily="2" charset="-122"/>
              <a:ea typeface="华文宋体" panose="02010600040101010101" pitchFamily="2" charset="-122"/>
            </a:endParaRPr>
          </a:p>
          <a:p>
            <a:r>
              <a:rPr lang="en-US" altLang="zh-CN" sz="2000" dirty="0" smtClean="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赏析</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描写人物外貌时</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截取人物具有特征性的某一部分加以集中点染</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以便读者通过这个“特写镜头”</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更好地了解人物的性格特征和思想感情。作者把镜头对准唐小姐的脸</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特别是眼睛</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进行了局部特写</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短短的两句自然而奇特的比喻联想</a:t>
            </a:r>
            <a:r>
              <a:rPr lang="en-US" altLang="zh-CN" sz="2000" dirty="0">
                <a:latin typeface="华文宋体" panose="02010600040101010101" pitchFamily="2" charset="-122"/>
                <a:ea typeface="华文宋体" panose="02010600040101010101" pitchFamily="2" charset="-122"/>
              </a:rPr>
              <a:t>,</a:t>
            </a:r>
            <a:r>
              <a:rPr lang="zh-CN" altLang="en-US" sz="2000" dirty="0">
                <a:latin typeface="华文宋体" panose="02010600040101010101" pitchFamily="2" charset="-122"/>
                <a:ea typeface="华文宋体" panose="02010600040101010101" pitchFamily="2" charset="-122"/>
              </a:rPr>
              <a:t>便使唐小姐的形象鲜明地刻印在读者的脑海中。</a:t>
            </a:r>
          </a:p>
        </p:txBody>
      </p:sp>
      <p:pic>
        <p:nvPicPr>
          <p:cNvPr id="24"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5" name="文本框 4"/>
          <p:cNvSpPr txBox="1"/>
          <p:nvPr/>
        </p:nvSpPr>
        <p:spPr>
          <a:xfrm>
            <a:off x="538901" y="1228714"/>
            <a:ext cx="8952830" cy="4401205"/>
          </a:xfrm>
          <a:prstGeom prst="rect">
            <a:avLst/>
          </a:prstGeom>
          <a:noFill/>
        </p:spPr>
        <p:txBody>
          <a:bodyPr wrap="square" rtlCol="0">
            <a:spAutoFit/>
          </a:bodyPr>
          <a:lstStyle/>
          <a:p>
            <a:r>
              <a:rPr lang="en-US" altLang="zh-CN" sz="2000" dirty="0" smtClean="0">
                <a:latin typeface="华文楷体" panose="02010600040101010101" pitchFamily="2" charset="-122"/>
                <a:ea typeface="华文楷体" panose="02010600040101010101" pitchFamily="2" charset="-122"/>
              </a:rPr>
              <a:t>        </a:t>
            </a:r>
            <a:r>
              <a:rPr lang="zh-CN" altLang="zh-CN" sz="2000" dirty="0" smtClean="0">
                <a:latin typeface="华文楷体" panose="02010600040101010101" pitchFamily="2" charset="-122"/>
                <a:ea typeface="华文楷体" panose="02010600040101010101" pitchFamily="2" charset="-122"/>
              </a:rPr>
              <a:t>一天</a:t>
            </a:r>
            <a:r>
              <a:rPr lang="zh-CN" altLang="zh-CN" sz="2000" dirty="0">
                <a:latin typeface="华文楷体" panose="02010600040101010101" pitchFamily="2" charset="-122"/>
                <a:ea typeface="华文楷体" panose="02010600040101010101" pitchFamily="2" charset="-122"/>
              </a:rPr>
              <a:t>，他和几个小伙子一桌。一个小伙子看了他一眼，跟同伴小声说了句什么，他多了心：“你说谁哪？”小伙子没有理他。他放下烧饼，跳到店堂当间：“出来！出来！”这是要打架。北京人过去打架，都到当街去打，不在店铺里打，免得损坏人家的东西搅了人家的买卖。“出来！出来！”是叫阵。没人劝。压根儿就没人注意他。打架？这么个糟老头子？这老头可真是糟。从里糟到外。这几个小伙子，随便哪一个，出去一拳准能把他揍趴下。小伙子们看看他，不理他。</a:t>
            </a:r>
          </a:p>
          <a:p>
            <a:r>
              <a:rPr lang="en-US" altLang="zh-CN" sz="2000" dirty="0" smtClean="0">
                <a:latin typeface="华文楷体" panose="02010600040101010101" pitchFamily="2" charset="-122"/>
                <a:ea typeface="华文楷体" panose="02010600040101010101" pitchFamily="2" charset="-122"/>
              </a:rPr>
              <a:t>       </a:t>
            </a:r>
            <a:r>
              <a:rPr lang="zh-CN" altLang="zh-CN" sz="2000" dirty="0" smtClean="0">
                <a:latin typeface="华文楷体" panose="02010600040101010101" pitchFamily="2" charset="-122"/>
                <a:ea typeface="华文楷体" panose="02010600040101010101" pitchFamily="2" charset="-122"/>
              </a:rPr>
              <a:t>这么个</a:t>
            </a:r>
            <a:r>
              <a:rPr lang="zh-CN" altLang="zh-CN" sz="2000" dirty="0">
                <a:latin typeface="华文楷体" panose="02010600040101010101" pitchFamily="2" charset="-122"/>
                <a:ea typeface="华文楷体" panose="02010600040101010101" pitchFamily="2" charset="-122"/>
              </a:rPr>
              <a:t>糟老头子想打架，是真的吗？他会打架吗？年轻的时候打过架吗？看样子，他没打过架，他哪是耍胳膊的人哪！他这是干什么？虚张声势？也说不上，无声势可言。没有人把他当一回事。</a:t>
            </a:r>
          </a:p>
          <a:p>
            <a:r>
              <a:rPr lang="en-US" altLang="zh-CN" sz="2000" dirty="0" smtClean="0">
                <a:latin typeface="华文楷体" panose="02010600040101010101" pitchFamily="2" charset="-122"/>
                <a:ea typeface="华文楷体" panose="02010600040101010101" pitchFamily="2" charset="-122"/>
              </a:rPr>
              <a:t>        </a:t>
            </a:r>
            <a:r>
              <a:rPr lang="zh-CN" altLang="zh-CN" sz="2000" dirty="0" smtClean="0">
                <a:latin typeface="华文楷体" panose="02010600040101010101" pitchFamily="2" charset="-122"/>
                <a:ea typeface="华文楷体" panose="02010600040101010101" pitchFamily="2" charset="-122"/>
              </a:rPr>
              <a:t>没人</a:t>
            </a:r>
            <a:r>
              <a:rPr lang="zh-CN" altLang="zh-CN" sz="2000" dirty="0">
                <a:latin typeface="华文楷体" panose="02010600040101010101" pitchFamily="2" charset="-122"/>
                <a:ea typeface="华文楷体" panose="02010600040101010101" pitchFamily="2" charset="-122"/>
              </a:rPr>
              <a:t>理他，他悻悻地回到座位上，把没吃完的烧饼很费劲地啃完了，情绪已经平复下来——本来也没有多大情绪。“跟他们寻口汤去。”喝了两口面汤，“回见！”</a:t>
            </a:r>
          </a:p>
          <a:p>
            <a:r>
              <a:rPr lang="en-US" altLang="zh-CN" sz="2000" dirty="0" smtClean="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汪曾祺</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捡烂纸的老头</a:t>
            </a:r>
            <a:r>
              <a:rPr lang="en-US" altLang="zh-CN" sz="2000" dirty="0" smtClean="0">
                <a:latin typeface="华文楷体" panose="02010600040101010101" pitchFamily="2" charset="-122"/>
                <a:ea typeface="华文楷体" panose="02010600040101010101" pitchFamily="2" charset="-122"/>
              </a:rPr>
              <a:t>》</a:t>
            </a:r>
            <a:endParaRPr lang="zh-CN" altLang="en-US" sz="2000" dirty="0">
              <a:latin typeface="华文楷体" panose="02010600040101010101" pitchFamily="2" charset="-122"/>
              <a:ea typeface="华文楷体" panose="0201060004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2818130"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四</a:t>
            </a:r>
            <a:r>
              <a:rPr lang="zh-CN" altLang="en-US" sz="3200" b="1" dirty="0" smtClean="0">
                <a:solidFill>
                  <a:srgbClr val="565656"/>
                </a:solidFill>
                <a:latin typeface="华文楷体" panose="02010600040101010101" pitchFamily="2" charset="-122"/>
                <a:ea typeface="华文楷体" panose="02010600040101010101" pitchFamily="2" charset="-122"/>
              </a:rPr>
              <a:t>、细节描写</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958541" y="1334808"/>
            <a:ext cx="8748780" cy="3046988"/>
          </a:xfrm>
          <a:prstGeom prst="rect">
            <a:avLst/>
          </a:prstGeom>
          <a:noFill/>
        </p:spPr>
        <p:txBody>
          <a:bodyPr wrap="square" rtlCol="0">
            <a:spAutoFit/>
          </a:bodyPr>
          <a:lstStyle/>
          <a:p>
            <a:r>
              <a:rPr lang="zh-CN" altLang="en-US" sz="2400" dirty="0" smtClean="0">
                <a:latin typeface="华文楷体" panose="02010600040101010101" pitchFamily="2" charset="-122"/>
                <a:ea typeface="华文楷体" panose="02010600040101010101" pitchFamily="2" charset="-122"/>
              </a:rPr>
              <a:t>       细节</a:t>
            </a:r>
            <a:r>
              <a:rPr lang="zh-CN" altLang="en-US" sz="2400" dirty="0">
                <a:latin typeface="华文楷体" panose="02010600040101010101" pitchFamily="2" charset="-122"/>
                <a:ea typeface="华文楷体" panose="02010600040101010101" pitchFamily="2" charset="-122"/>
              </a:rPr>
              <a:t>描写是指抓住生活中的细微而又具体的典型情节，加以生动细致的描绘，它具体渗透在对</a:t>
            </a:r>
            <a:r>
              <a:rPr lang="zh-CN" altLang="en-US" sz="2400" u="sng" dirty="0">
                <a:latin typeface="华文楷体" panose="02010600040101010101" pitchFamily="2" charset="-122"/>
                <a:ea typeface="华文楷体" panose="02010600040101010101" pitchFamily="2" charset="-122"/>
              </a:rPr>
              <a:t>人物、景物或场面</a:t>
            </a:r>
            <a:r>
              <a:rPr lang="zh-CN" altLang="en-US" sz="2400" dirty="0">
                <a:latin typeface="华文楷体" panose="02010600040101010101" pitchFamily="2" charset="-122"/>
                <a:ea typeface="华文楷体" panose="02010600040101010101" pitchFamily="2" charset="-122"/>
              </a:rPr>
              <a:t>描写之中。细节，指</a:t>
            </a:r>
            <a:r>
              <a:rPr lang="zh-CN" altLang="en-US" sz="2400" u="sng" dirty="0">
                <a:latin typeface="华文楷体" panose="02010600040101010101" pitchFamily="2" charset="-122"/>
                <a:ea typeface="华文楷体" panose="02010600040101010101" pitchFamily="2" charset="-122"/>
              </a:rPr>
              <a:t>人物、景物、事件</a:t>
            </a:r>
            <a:r>
              <a:rPr lang="zh-CN" altLang="en-US" sz="2400" dirty="0">
                <a:latin typeface="华文楷体" panose="02010600040101010101" pitchFamily="2" charset="-122"/>
                <a:ea typeface="华文楷体" panose="02010600040101010101" pitchFamily="2" charset="-122"/>
              </a:rPr>
              <a:t>等表现对象的</a:t>
            </a:r>
            <a:r>
              <a:rPr lang="zh-CN" altLang="en-US" sz="2400" u="sng" dirty="0">
                <a:latin typeface="华文楷体" panose="02010600040101010101" pitchFamily="2" charset="-122"/>
                <a:ea typeface="华文楷体" panose="02010600040101010101" pitchFamily="2" charset="-122"/>
              </a:rPr>
              <a:t>富有特色</a:t>
            </a:r>
            <a:r>
              <a:rPr lang="zh-CN" altLang="en-US" sz="2400" dirty="0">
                <a:latin typeface="华文楷体" panose="02010600040101010101" pitchFamily="2" charset="-122"/>
                <a:ea typeface="华文楷体" panose="02010600040101010101" pitchFamily="2" charset="-122"/>
              </a:rPr>
              <a:t>的细枝末节</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细节描写的分类：</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人物：外貌、动作、语言、心理、神态</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景物：自然、社会</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生活细节：情节、事件</a:t>
            </a:r>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3926080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2562896" y="1365161"/>
            <a:ext cx="8397025" cy="3046988"/>
          </a:xfrm>
          <a:prstGeom prst="rect">
            <a:avLst/>
          </a:prstGeom>
          <a:noFill/>
        </p:spPr>
        <p:txBody>
          <a:bodyPr wrap="square" rtlCol="0">
            <a:spAutoFit/>
          </a:bodyPr>
          <a:lstStyle/>
          <a:p>
            <a:r>
              <a:rPr lang="zh-CN" altLang="en-US" sz="2400" b="1" dirty="0">
                <a:latin typeface="华文楷体" panose="02010600040101010101" pitchFamily="2" charset="-122"/>
                <a:ea typeface="华文楷体" panose="02010600040101010101" pitchFamily="2" charset="-122"/>
              </a:rPr>
              <a:t>细节描写技巧：</a:t>
            </a:r>
            <a:endParaRPr lang="en-US" altLang="zh-CN" sz="2400" b="1" dirty="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1</a:t>
            </a:r>
            <a:r>
              <a:rPr lang="zh-CN" altLang="en-US" sz="2400" dirty="0">
                <a:latin typeface="华文楷体" panose="02010600040101010101" pitchFamily="2" charset="-122"/>
                <a:ea typeface="华文楷体" panose="02010600040101010101" pitchFamily="2" charset="-122"/>
              </a:rPr>
              <a:t>、细腻具体（多联想、多想象）</a:t>
            </a:r>
            <a:endParaRPr lang="en-US" altLang="zh-CN" sz="2400" dirty="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2</a:t>
            </a:r>
            <a:r>
              <a:rPr lang="zh-CN" altLang="en-US" sz="2400" dirty="0">
                <a:latin typeface="华文楷体" panose="02010600040101010101" pitchFamily="2" charset="-122"/>
                <a:ea typeface="华文楷体" panose="02010600040101010101" pitchFamily="2" charset="-122"/>
              </a:rPr>
              <a:t>、典型真实（细观察、善捕捉）</a:t>
            </a:r>
            <a:endParaRPr lang="en-US" altLang="zh-CN" sz="2400" dirty="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3</a:t>
            </a:r>
            <a:r>
              <a:rPr lang="zh-CN" altLang="en-US" sz="2400" dirty="0">
                <a:latin typeface="华文楷体" panose="02010600040101010101" pitchFamily="2" charset="-122"/>
                <a:ea typeface="华文楷体" panose="02010600040101010101" pitchFamily="2" charset="-122"/>
              </a:rPr>
              <a:t>、生动新颖（炼词语、妙修辞）</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招式</a:t>
            </a:r>
            <a:r>
              <a:rPr lang="zh-CN" altLang="en-US" sz="2400" dirty="0">
                <a:latin typeface="华文楷体" panose="02010600040101010101" pitchFamily="2" charset="-122"/>
                <a:ea typeface="华文楷体" panose="02010600040101010101" pitchFamily="2" charset="-122"/>
              </a:rPr>
              <a:t>：一、细化动作，延长过程</a:t>
            </a:r>
            <a:endParaRPr lang="en-US" altLang="zh-CN" sz="2400" dirty="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二</a:t>
            </a:r>
            <a:r>
              <a:rPr lang="zh-CN" altLang="en-US" sz="2400" dirty="0">
                <a:latin typeface="华文楷体" panose="02010600040101010101" pitchFamily="2" charset="-122"/>
                <a:ea typeface="华文楷体" panose="02010600040101010101" pitchFamily="2" charset="-122"/>
              </a:rPr>
              <a:t>、运用修辞，画其神韵</a:t>
            </a:r>
            <a:endParaRPr lang="en-US" altLang="zh-CN" sz="2400" dirty="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三</a:t>
            </a:r>
            <a:r>
              <a:rPr lang="zh-CN" altLang="en-US" sz="2400" dirty="0">
                <a:latin typeface="华文楷体" panose="02010600040101010101" pitchFamily="2" charset="-122"/>
                <a:ea typeface="华文楷体" panose="02010600040101010101" pitchFamily="2" charset="-122"/>
              </a:rPr>
              <a:t>、类比联想，增其内涵</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1936124" y="1890395"/>
            <a:ext cx="8319752" cy="1323439"/>
          </a:xfrm>
          <a:prstGeom prst="rect">
            <a:avLst/>
          </a:prstGeom>
          <a:noFill/>
        </p:spPr>
        <p:txBody>
          <a:bodyPr wrap="square" rtlCol="0">
            <a:spAutoFit/>
          </a:bodyPr>
          <a:lstStyle/>
          <a:p>
            <a:r>
              <a:rPr lang="zh-CN" altLang="en-US" sz="3200" b="1" dirty="0">
                <a:latin typeface="华文楷体" panose="02010600040101010101" pitchFamily="2" charset="-122"/>
                <a:ea typeface="华文楷体" panose="02010600040101010101" pitchFamily="2" charset="-122"/>
              </a:rPr>
              <a:t>课后练习：</a:t>
            </a:r>
            <a:endParaRPr lang="en-US" altLang="zh-CN" sz="3200" b="1"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选择一张纪实摄影，按图写一段细节描写，要求多于一百字，至少运用两种修辞手法。</a:t>
            </a:r>
            <a:endParaRPr lang="zh-CN" altLang="en-US"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710916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654810" cy="3216910"/>
          </a:xfrm>
          <a:prstGeom prst="rect">
            <a:avLst/>
          </a:prstGeom>
        </p:spPr>
      </p:pic>
      <p:pic>
        <p:nvPicPr>
          <p:cNvPr id="6" name="图片 5" descr="花2"/>
          <p:cNvPicPr>
            <a:picLocks noChangeAspect="1"/>
          </p:cNvPicPr>
          <p:nvPr/>
        </p:nvPicPr>
        <p:blipFill>
          <a:blip r:embed="rId4"/>
          <a:stretch>
            <a:fillRect/>
          </a:stretch>
        </p:blipFill>
        <p:spPr>
          <a:xfrm>
            <a:off x="8932545" y="-10160"/>
            <a:ext cx="3294380" cy="1612900"/>
          </a:xfrm>
          <a:prstGeom prst="rect">
            <a:avLst/>
          </a:prstGeom>
        </p:spPr>
      </p:pic>
      <p:pic>
        <p:nvPicPr>
          <p:cNvPr id="7" name="图片 6" descr="圆框"/>
          <p:cNvPicPr>
            <a:picLocks noChangeAspect="1"/>
          </p:cNvPicPr>
          <p:nvPr/>
        </p:nvPicPr>
        <p:blipFill>
          <a:blip r:embed="rId5"/>
          <a:stretch>
            <a:fillRect/>
          </a:stretch>
        </p:blipFill>
        <p:spPr>
          <a:xfrm>
            <a:off x="4640580" y="1261745"/>
            <a:ext cx="2912110" cy="2291715"/>
          </a:xfrm>
          <a:prstGeom prst="rect">
            <a:avLst/>
          </a:prstGeom>
        </p:spPr>
      </p:pic>
      <p:sp>
        <p:nvSpPr>
          <p:cNvPr id="18" name="文本框 17"/>
          <p:cNvSpPr txBox="1"/>
          <p:nvPr/>
        </p:nvSpPr>
        <p:spPr>
          <a:xfrm>
            <a:off x="5127625" y="1746885"/>
            <a:ext cx="1938655" cy="1569660"/>
          </a:xfrm>
          <a:prstGeom prst="rect">
            <a:avLst/>
          </a:prstGeom>
          <a:noFill/>
        </p:spPr>
        <p:txBody>
          <a:bodyPr wrap="square" rtlCol="0">
            <a:spAutoFit/>
          </a:bodyPr>
          <a:lstStyle/>
          <a:p>
            <a:pPr algn="ctr" fontAlgn="auto">
              <a:lnSpc>
                <a:spcPct val="100000"/>
              </a:lnSpc>
            </a:pPr>
            <a:r>
              <a:rPr lang="zh-CN" altLang="en-US" sz="9600" dirty="0">
                <a:solidFill>
                  <a:schemeClr val="tx1">
                    <a:lumMod val="75000"/>
                    <a:lumOff val="25000"/>
                  </a:schemeClr>
                </a:solidFill>
                <a:latin typeface="华文行楷" panose="02010800040101010101" pitchFamily="2" charset="-122"/>
                <a:ea typeface="华文行楷" panose="02010800040101010101" pitchFamily="2" charset="-122"/>
                <a:sym typeface="+mn-ea"/>
              </a:rPr>
              <a:t>叁</a:t>
            </a:r>
            <a:endParaRPr lang="en-US" altLang="zh-CN" sz="9600" dirty="0">
              <a:solidFill>
                <a:schemeClr val="tx1">
                  <a:lumMod val="75000"/>
                  <a:lumOff val="25000"/>
                </a:schemeClr>
              </a:solidFill>
              <a:latin typeface="华文行楷" panose="02010800040101010101" pitchFamily="2" charset="-122"/>
              <a:ea typeface="华文行楷" panose="02010800040101010101" pitchFamily="2" charset="-122"/>
              <a:sym typeface="+mn-ea"/>
            </a:endParaRPr>
          </a:p>
        </p:txBody>
      </p:sp>
      <p:sp>
        <p:nvSpPr>
          <p:cNvPr id="19" name="文本框 18"/>
          <p:cNvSpPr txBox="1"/>
          <p:nvPr/>
        </p:nvSpPr>
        <p:spPr>
          <a:xfrm>
            <a:off x="4222115" y="3968115"/>
            <a:ext cx="3750310" cy="584775"/>
          </a:xfrm>
          <a:prstGeom prst="rect">
            <a:avLst/>
          </a:prstGeom>
          <a:noFill/>
        </p:spPr>
        <p:txBody>
          <a:bodyPr wrap="square" rtlCol="0">
            <a:spAutoFit/>
          </a:bodyPr>
          <a:lstStyle/>
          <a:p>
            <a:pPr algn="ctr" fontAlgn="auto">
              <a:lnSpc>
                <a:spcPct val="100000"/>
              </a:lnSpc>
            </a:pPr>
            <a:r>
              <a:rPr lang="zh-CN" altLang="en-US" sz="3200" b="1" dirty="0" smtClean="0">
                <a:solidFill>
                  <a:srgbClr val="565656"/>
                </a:solidFill>
                <a:latin typeface="华文楷体" panose="02010600040101010101" pitchFamily="2" charset="-122"/>
                <a:ea typeface="华文楷体" panose="02010600040101010101" pitchFamily="2" charset="-122"/>
              </a:rPr>
              <a:t>按特征分</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15" name="文本框 14"/>
          <p:cNvSpPr txBox="1"/>
          <p:nvPr/>
        </p:nvSpPr>
        <p:spPr>
          <a:xfrm>
            <a:off x="3028315" y="4535805"/>
            <a:ext cx="6137275" cy="510011"/>
          </a:xfrm>
          <a:prstGeom prst="rect">
            <a:avLst/>
          </a:prstGeom>
          <a:noFill/>
        </p:spPr>
        <p:txBody>
          <a:bodyPr wrap="square" rtlCol="0">
            <a:spAutoFit/>
          </a:bodyPr>
          <a:lstStyle/>
          <a:p>
            <a:pPr algn="ctr">
              <a:lnSpc>
                <a:spcPct val="150000"/>
              </a:lnSpc>
            </a:pPr>
            <a:r>
              <a:rPr lang="zh-CN" altLang="en-US" sz="2000" dirty="0">
                <a:solidFill>
                  <a:srgbClr val="565656"/>
                </a:solidFill>
                <a:latin typeface="华文楷体" panose="02010600040101010101" pitchFamily="2" charset="-122"/>
                <a:ea typeface="华文楷体" panose="02010600040101010101" pitchFamily="2" charset="-122"/>
                <a:sym typeface="+mn-ea"/>
              </a:rPr>
              <a:t>白描、细描、烘托、情景交融、用典</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20"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edge">
                                      <p:cBhvr>
                                        <p:cTn id="18" dur="500"/>
                                        <p:tgtEl>
                                          <p:spTgt spid="7"/>
                                        </p:tgtEl>
                                      </p:cBhvr>
                                    </p:animEffect>
                                  </p:childTnLst>
                                </p:cTn>
                              </p:par>
                            </p:childTnLst>
                          </p:cTn>
                        </p:par>
                        <p:par>
                          <p:cTn id="19" fill="hold">
                            <p:stCondLst>
                              <p:cond delay="1500"/>
                            </p:stCondLst>
                            <p:childTnLst>
                              <p:par>
                                <p:cTn id="20" presetID="22" presetClass="entr" presetSubtype="8" fill="hold" grpId="1"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1000"/>
                                        <p:tgtEl>
                                          <p:spTgt spid="19"/>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8" grpId="1"/>
      <p:bldP spid="19" grpId="0"/>
      <p:bldP spid="1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2818130"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一</a:t>
            </a:r>
            <a:r>
              <a:rPr lang="zh-CN" altLang="en-US" sz="3200" b="1" dirty="0" smtClean="0">
                <a:solidFill>
                  <a:srgbClr val="565656"/>
                </a:solidFill>
                <a:latin typeface="华文楷体" panose="02010600040101010101" pitchFamily="2" charset="-122"/>
                <a:ea typeface="华文楷体" panose="02010600040101010101" pitchFamily="2" charset="-122"/>
              </a:rPr>
              <a:t>、白描</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881268" y="1111190"/>
            <a:ext cx="8748780" cy="5262979"/>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所谓“白描”是指抓住事物的主要特征，并以简洁的语言勾画出事物形象的一种</a:t>
            </a:r>
            <a:r>
              <a:rPr lang="zh-CN" altLang="en-US" sz="2400" dirty="0" smtClean="0">
                <a:latin typeface="华文楷体" panose="02010600040101010101" pitchFamily="2" charset="-122"/>
                <a:ea typeface="华文楷体" panose="02010600040101010101" pitchFamily="2" charset="-122"/>
              </a:rPr>
              <a:t>写法。鲁迅</a:t>
            </a:r>
            <a:r>
              <a:rPr lang="zh-CN" altLang="en-US" sz="2400" dirty="0">
                <a:latin typeface="华文楷体" panose="02010600040101010101" pitchFamily="2" charset="-122"/>
                <a:ea typeface="华文楷体" panose="02010600040101010101" pitchFamily="2" charset="-122"/>
              </a:rPr>
              <a:t>把这种方法归纳为：“有真意，去粉饰，少做作，勿卖弄。</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en-US" altLang="zh-CN" sz="2400" dirty="0">
                <a:latin typeface="华文楷体" panose="02010600040101010101" pitchFamily="2" charset="-122"/>
                <a:ea typeface="华文楷体" panose="02010600040101010101" pitchFamily="2" charset="-122"/>
              </a:rPr>
              <a:t> </a:t>
            </a:r>
            <a:r>
              <a:rPr lang="en-US" altLang="zh-CN" sz="2400" dirty="0" smtClean="0">
                <a:latin typeface="华文楷体" panose="02010600040101010101" pitchFamily="2" charset="-122"/>
                <a:ea typeface="华文楷体" panose="02010600040101010101" pitchFamily="2" charset="-122"/>
              </a:rPr>
              <a:t>   </a:t>
            </a:r>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 </a:t>
            </a:r>
            <a:r>
              <a:rPr lang="zh-CN" altLang="en-US" sz="2000" dirty="0">
                <a:latin typeface="华文楷体" panose="02010600040101010101" pitchFamily="2" charset="-122"/>
                <a:ea typeface="华文楷体" panose="02010600040101010101" pitchFamily="2" charset="-122"/>
              </a:rPr>
              <a:t>那时进来的是 一个黑瘦的先生，八字须，戴着眼镜，挟着一叠大大小小的书。一手将书放在讲台上，便用了 缓慢而很有顿挫的声调，向学生介绍自己道： </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我就是叫作藤野严九郎</a:t>
            </a:r>
            <a:r>
              <a:rPr lang="en-US" altLang="zh-CN" sz="2000" dirty="0">
                <a:latin typeface="华文楷体" panose="02010600040101010101" pitchFamily="2" charset="-122"/>
                <a:ea typeface="华文楷体" panose="02010600040101010101" pitchFamily="2" charset="-122"/>
              </a:rPr>
              <a:t>……”                                     </a:t>
            </a:r>
            <a:r>
              <a:rPr lang="en-US" altLang="zh-CN" sz="2000" dirty="0" smtClean="0">
                <a:latin typeface="华文楷体" panose="02010600040101010101" pitchFamily="2" charset="-122"/>
                <a:ea typeface="华文楷体" panose="02010600040101010101" pitchFamily="2" charset="-122"/>
              </a:rPr>
              <a:t> </a:t>
            </a:r>
            <a:r>
              <a:rPr lang="en-US" altLang="zh-CN" sz="2000" dirty="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鲁迅</a:t>
            </a:r>
            <a:r>
              <a:rPr lang="en-US" altLang="zh-CN" sz="2000" dirty="0" smtClean="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藤野先生</a:t>
            </a:r>
            <a:r>
              <a:rPr lang="en-US" altLang="zh-CN" sz="2000" dirty="0" smtClean="0">
                <a:latin typeface="华文楷体" panose="02010600040101010101" pitchFamily="2" charset="-122"/>
                <a:ea typeface="华文楷体" panose="02010600040101010101" pitchFamily="2" charset="-122"/>
              </a:rPr>
              <a:t>》</a:t>
            </a:r>
          </a:p>
          <a:p>
            <a:r>
              <a:rPr lang="zh-CN" altLang="en-US" sz="2000" dirty="0" smtClean="0">
                <a:latin typeface="华文楷体" panose="02010600040101010101" pitchFamily="2" charset="-122"/>
                <a:ea typeface="华文楷体" panose="02010600040101010101" pitchFamily="2" charset="-122"/>
              </a:rPr>
              <a:t>雾凇</a:t>
            </a:r>
            <a:r>
              <a:rPr lang="zh-CN" altLang="en-US" sz="2000" dirty="0">
                <a:latin typeface="华文楷体" panose="02010600040101010101" pitchFamily="2" charset="-122"/>
                <a:ea typeface="华文楷体" panose="02010600040101010101" pitchFamily="2" charset="-122"/>
              </a:rPr>
              <a:t>沆砀，天与云与山与水，上下一白。湖上影子，惟长堤一痕、湖心亭一点、与余舟一芥，舟中人两三粒而已。        </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张岱</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湖心亭看雪</a:t>
            </a:r>
            <a:r>
              <a:rPr lang="en-US" altLang="zh-CN" sz="2000" dirty="0" smtClean="0">
                <a:latin typeface="华文楷体" panose="02010600040101010101" pitchFamily="2" charset="-122"/>
                <a:ea typeface="华文楷体" panose="02010600040101010101" pitchFamily="2" charset="-122"/>
              </a:rPr>
              <a:t>》</a:t>
            </a:r>
          </a:p>
          <a:p>
            <a:endParaRPr lang="en-US" altLang="zh-CN" sz="2000" dirty="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与</a:t>
            </a:r>
            <a:r>
              <a:rPr lang="zh-CN" altLang="en-US" sz="2400" dirty="0">
                <a:latin typeface="华文楷体" panose="02010600040101010101" pitchFamily="2" charset="-122"/>
                <a:ea typeface="华文楷体" panose="02010600040101010101" pitchFamily="2" charset="-122"/>
              </a:rPr>
              <a:t>渲染</a:t>
            </a:r>
            <a:r>
              <a:rPr lang="zh-CN" altLang="en-US" sz="2400" dirty="0" smtClean="0">
                <a:latin typeface="华文楷体" panose="02010600040101010101" pitchFamily="2" charset="-122"/>
                <a:ea typeface="华文楷体" panose="02010600040101010101" pitchFamily="2" charset="-122"/>
              </a:rPr>
              <a:t>相对。（渲染</a:t>
            </a:r>
            <a:r>
              <a:rPr lang="zh-CN" altLang="en-US" sz="2400" dirty="0">
                <a:latin typeface="华文楷体" panose="02010600040101010101" pitchFamily="2" charset="-122"/>
                <a:ea typeface="华文楷体" panose="02010600040101010101" pitchFamily="2" charset="-122"/>
              </a:rPr>
              <a:t>：对所写对象作突出的描写、形容、烘托。秦牧</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艺海拾贝</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艺术力量和文笔情趣</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：“古代诗人形容大雪纷飞，说是‘</a:t>
            </a:r>
            <a:r>
              <a:rPr lang="zh-CN" altLang="en-US" sz="2000" dirty="0">
                <a:latin typeface="华文楷体" panose="02010600040101010101" pitchFamily="2" charset="-122"/>
                <a:ea typeface="华文楷体" panose="02010600040101010101" pitchFamily="2" charset="-122"/>
              </a:rPr>
              <a:t>战罢玉龙三百万，败鳞残甲满天飞</a:t>
            </a:r>
            <a:r>
              <a:rPr lang="zh-CN" altLang="en-US" sz="2400" dirty="0">
                <a:latin typeface="华文楷体" panose="02010600040101010101" pitchFamily="2" charset="-122"/>
                <a:ea typeface="华文楷体" panose="02010600040101010101" pitchFamily="2" charset="-122"/>
              </a:rPr>
              <a:t>’。形容贴梗海棠的艳丽，说是‘八万四千天女洗脸罢，齐向此地倾胭脂’。这都一下子就把平凡的事物渲染得瑰奇起来了。”</a:t>
            </a:r>
          </a:p>
        </p:txBody>
      </p:sp>
    </p:spTree>
    <p:extLst>
      <p:ext uri="{BB962C8B-B14F-4D97-AF65-F5344CB8AC3E}">
        <p14:creationId xmlns:p14="http://schemas.microsoft.com/office/powerpoint/2010/main" val="15316728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3790548" cy="584775"/>
          </a:xfrm>
          <a:prstGeom prst="rect">
            <a:avLst/>
          </a:prstGeom>
          <a:noFill/>
        </p:spPr>
        <p:txBody>
          <a:bodyPr wrap="square" rtlCol="0">
            <a:spAutoFit/>
          </a:bodyPr>
          <a:lstStyle/>
          <a:p>
            <a:pPr algn="l"/>
            <a:r>
              <a:rPr lang="zh-CN" altLang="en-US" sz="3200" b="1" dirty="0" smtClean="0">
                <a:solidFill>
                  <a:srgbClr val="565656"/>
                </a:solidFill>
                <a:latin typeface="华文楷体" panose="02010600040101010101" pitchFamily="2" charset="-122"/>
                <a:ea typeface="华文楷体" panose="02010600040101010101" pitchFamily="2" charset="-122"/>
              </a:rPr>
              <a:t>二、细描（工笔）</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958541" y="1334808"/>
            <a:ext cx="8748780" cy="4585871"/>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细描是指对事物的一笔一画的</a:t>
            </a:r>
            <a:r>
              <a:rPr lang="zh-CN" altLang="en-US" sz="2400" dirty="0" smtClean="0">
                <a:latin typeface="华文楷体" panose="02010600040101010101" pitchFamily="2" charset="-122"/>
                <a:ea typeface="华文楷体" panose="02010600040101010101" pitchFamily="2" charset="-122"/>
              </a:rPr>
              <a:t>精雕细刻</a:t>
            </a:r>
            <a:endParaRPr lang="en-US" altLang="zh-CN" sz="2400" dirty="0" smtClean="0">
              <a:latin typeface="华文楷体" panose="02010600040101010101" pitchFamily="2" charset="-122"/>
              <a:ea typeface="华文楷体" panose="02010600040101010101" pitchFamily="2" charset="-122"/>
            </a:endParaRPr>
          </a:p>
          <a:p>
            <a:endParaRPr lang="en-US" altLang="zh-CN" sz="2400" dirty="0" smtClean="0">
              <a:latin typeface="华文楷体" panose="02010600040101010101" pitchFamily="2" charset="-122"/>
              <a:ea typeface="华文楷体" panose="02010600040101010101" pitchFamily="2" charset="-122"/>
            </a:endParaRPr>
          </a:p>
          <a:p>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他</a:t>
            </a:r>
            <a:r>
              <a:rPr lang="zh-CN" altLang="en-US" sz="2000" dirty="0">
                <a:latin typeface="华文楷体" panose="02010600040101010101" pitchFamily="2" charset="-122"/>
                <a:ea typeface="华文楷体" panose="02010600040101010101" pitchFamily="2" charset="-122"/>
              </a:rPr>
              <a:t>的脸</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在我试问他的时候</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好像特别的洼了。从那最洼的地方发出一点黑晦</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慢慢地布满了全脸</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像片雾影。他的眼</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本来就低深不易看到</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此时便更往深处去了</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仿佛要完全藏起来。他那些彼此永远挤着的牙轻轻咬那么几下</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耳根有点动</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似乎是把心中的事严严地关住</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唯恐走了一点风。然后</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他的眼忽然发出些光</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脸上那层黑影渐渐地卷起</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都卷入头发里去。“真哪</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他不定说什么呢</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与我所问的没有万分之一的关系。他胜利了</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过了半天还用眼角撩我几下。</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老舍</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牺牲</a:t>
            </a:r>
            <a:r>
              <a:rPr lang="en-US" altLang="zh-CN" sz="2000" dirty="0" smtClean="0">
                <a:latin typeface="华文楷体" panose="02010600040101010101" pitchFamily="2" charset="-122"/>
                <a:ea typeface="华文楷体" panose="02010600040101010101" pitchFamily="2" charset="-122"/>
              </a:rPr>
              <a:t>》)</a:t>
            </a:r>
          </a:p>
          <a:p>
            <a:endParaRPr lang="en-US" altLang="zh-CN" sz="2000" dirty="0" smtClean="0">
              <a:latin typeface="华文楷体" panose="02010600040101010101" pitchFamily="2" charset="-122"/>
              <a:ea typeface="华文楷体" panose="02010600040101010101" pitchFamily="2" charset="-122"/>
            </a:endParaRPr>
          </a:p>
          <a:p>
            <a:r>
              <a:rPr lang="en-US" altLang="zh-CN" sz="2000" dirty="0">
                <a:latin typeface="华文楷体" panose="02010600040101010101" pitchFamily="2" charset="-122"/>
                <a:ea typeface="华文楷体" panose="02010600040101010101" pitchFamily="2" charset="-122"/>
              </a:rPr>
              <a:t>【</a:t>
            </a:r>
            <a:r>
              <a:rPr lang="zh-CN" altLang="en-US" sz="2000" dirty="0"/>
              <a:t>赏析</a:t>
            </a:r>
            <a:r>
              <a:rPr lang="en-US" altLang="zh-CN" sz="2000" dirty="0"/>
              <a:t>】</a:t>
            </a:r>
            <a:r>
              <a:rPr lang="zh-CN" altLang="en-US" sz="2000" dirty="0"/>
              <a:t>工笔细描着力于精雕细刻</a:t>
            </a:r>
            <a:r>
              <a:rPr lang="en-US" altLang="zh-CN" sz="2000" dirty="0"/>
              <a:t>,</a:t>
            </a:r>
            <a:r>
              <a:rPr lang="zh-CN" altLang="en-US" sz="2000" dirty="0"/>
              <a:t>用细腻的笔法雕刻人物</a:t>
            </a:r>
            <a:r>
              <a:rPr lang="en-US" altLang="zh-CN" sz="2000" dirty="0"/>
              <a:t>,</a:t>
            </a:r>
            <a:r>
              <a:rPr lang="zh-CN" altLang="en-US" sz="2000" dirty="0"/>
              <a:t>使所描写的对象纤毫毕现</a:t>
            </a:r>
            <a:r>
              <a:rPr lang="en-US" altLang="zh-CN" sz="2000" dirty="0"/>
              <a:t>,</a:t>
            </a:r>
            <a:r>
              <a:rPr lang="zh-CN" altLang="en-US" sz="2000" dirty="0"/>
              <a:t>给人以真切的感受。作者对人物的脸、眼、牙作了精细的描写</a:t>
            </a:r>
            <a:r>
              <a:rPr lang="en-US" altLang="zh-CN" sz="2000" dirty="0"/>
              <a:t>,</a:t>
            </a:r>
            <a:r>
              <a:rPr lang="zh-CN" altLang="en-US" sz="2000" dirty="0"/>
              <a:t>脸洼到什么状况</a:t>
            </a:r>
            <a:r>
              <a:rPr lang="en-US" altLang="zh-CN" sz="2000" dirty="0"/>
              <a:t>,</a:t>
            </a:r>
            <a:r>
              <a:rPr lang="zh-CN" altLang="en-US" sz="2000" dirty="0"/>
              <a:t>眼深藏到什么程度</a:t>
            </a:r>
            <a:r>
              <a:rPr lang="en-US" altLang="zh-CN" sz="2000" dirty="0"/>
              <a:t>,</a:t>
            </a:r>
            <a:r>
              <a:rPr lang="zh-CN" altLang="en-US" sz="2000" dirty="0"/>
              <a:t>牙严严地关到什么情况</a:t>
            </a:r>
            <a:r>
              <a:rPr lang="en-US" altLang="zh-CN" sz="2000" dirty="0"/>
              <a:t>,</a:t>
            </a:r>
            <a:r>
              <a:rPr lang="zh-CN" altLang="en-US" sz="2000" dirty="0"/>
              <a:t>一笔一笔细雕</a:t>
            </a:r>
            <a:r>
              <a:rPr lang="en-US" altLang="zh-CN" sz="2000" dirty="0"/>
              <a:t>,</a:t>
            </a:r>
            <a:r>
              <a:rPr lang="zh-CN" altLang="en-US" sz="2000" dirty="0"/>
              <a:t>把这个人物深藏自己的阴冷的性格刻画得惟妙惟肖。</a:t>
            </a:r>
          </a:p>
        </p:txBody>
      </p:sp>
    </p:spTree>
    <p:extLst>
      <p:ext uri="{BB962C8B-B14F-4D97-AF65-F5344CB8AC3E}">
        <p14:creationId xmlns:p14="http://schemas.microsoft.com/office/powerpoint/2010/main" val="6546377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523875" y="526415"/>
            <a:ext cx="3790548" cy="584775"/>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三</a:t>
            </a:r>
            <a:r>
              <a:rPr lang="zh-CN" altLang="en-US" sz="3200" b="1" dirty="0" smtClean="0">
                <a:solidFill>
                  <a:srgbClr val="565656"/>
                </a:solidFill>
                <a:latin typeface="华文楷体" panose="02010600040101010101" pitchFamily="2" charset="-122"/>
                <a:ea typeface="华文楷体" panose="02010600040101010101" pitchFamily="2" charset="-122"/>
              </a:rPr>
              <a:t>、衬托</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
        <p:nvSpPr>
          <p:cNvPr id="8" name="文本框 7"/>
          <p:cNvSpPr txBox="1"/>
          <p:nvPr/>
        </p:nvSpPr>
        <p:spPr>
          <a:xfrm>
            <a:off x="958541" y="1334808"/>
            <a:ext cx="8748780" cy="3785652"/>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衬托是指在写人记事的过程中，为了突出主要对象用另外的人或物来陪衬或烘托的手法。人们常说：“红花虽好，还需绿叶扶持”就是这个意思。衬托可以从</a:t>
            </a:r>
            <a:r>
              <a:rPr lang="zh-CN" altLang="en-US" sz="2400" b="1" u="sng" dirty="0">
                <a:solidFill>
                  <a:srgbClr val="C54646"/>
                </a:solidFill>
                <a:latin typeface="华文楷体" panose="02010600040101010101" pitchFamily="2" charset="-122"/>
                <a:ea typeface="华文楷体" panose="02010600040101010101" pitchFamily="2" charset="-122"/>
              </a:rPr>
              <a:t>正面衬托</a:t>
            </a:r>
            <a:r>
              <a:rPr lang="zh-CN" altLang="en-US" sz="2400" dirty="0">
                <a:latin typeface="华文楷体" panose="02010600040101010101" pitchFamily="2" charset="-122"/>
                <a:ea typeface="华文楷体" panose="02010600040101010101" pitchFamily="2" charset="-122"/>
              </a:rPr>
              <a:t>，也可以从</a:t>
            </a:r>
            <a:r>
              <a:rPr lang="zh-CN" altLang="en-US" sz="2400" b="1" u="sng" dirty="0">
                <a:solidFill>
                  <a:srgbClr val="C54646"/>
                </a:solidFill>
                <a:latin typeface="华文楷体" panose="02010600040101010101" pitchFamily="2" charset="-122"/>
                <a:ea typeface="华文楷体" panose="02010600040101010101" pitchFamily="2" charset="-122"/>
              </a:rPr>
              <a:t>反面衬托</a:t>
            </a:r>
            <a:r>
              <a:rPr lang="zh-CN" altLang="en-US" sz="2400" dirty="0">
                <a:latin typeface="华文楷体" panose="02010600040101010101" pitchFamily="2" charset="-122"/>
                <a:ea typeface="华文楷体" panose="02010600040101010101" pitchFamily="2" charset="-122"/>
              </a:rPr>
              <a:t>，可以</a:t>
            </a:r>
            <a:r>
              <a:rPr lang="zh-CN" altLang="en-US" sz="2400" b="1" u="sng" dirty="0">
                <a:solidFill>
                  <a:srgbClr val="C54646"/>
                </a:solidFill>
                <a:latin typeface="华文楷体" panose="02010600040101010101" pitchFamily="2" charset="-122"/>
                <a:ea typeface="华文楷体" panose="02010600040101010101" pitchFamily="2" charset="-122"/>
              </a:rPr>
              <a:t>以景物来衬托人，也可以人衬托人，还可以物来衬托人</a:t>
            </a:r>
            <a:endParaRPr lang="en-US" altLang="zh-CN" sz="2400" b="1" u="sng" dirty="0">
              <a:solidFill>
                <a:srgbClr val="C54646"/>
              </a:solidFill>
              <a:latin typeface="华文楷体" panose="02010600040101010101" pitchFamily="2" charset="-122"/>
              <a:ea typeface="华文楷体" panose="02010600040101010101" pitchFamily="2" charset="-122"/>
            </a:endParaRPr>
          </a:p>
          <a:p>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 </a:t>
            </a:r>
            <a:r>
              <a:rPr lang="zh-CN" altLang="en-US" sz="2000" dirty="0"/>
              <a:t>“</a:t>
            </a:r>
            <a:r>
              <a:rPr lang="zh-CN" altLang="en-US" sz="2000" dirty="0">
                <a:latin typeface="华文楷体" panose="02010600040101010101" pitchFamily="2" charset="-122"/>
                <a:ea typeface="华文楷体" panose="02010600040101010101" pitchFamily="2" charset="-122"/>
              </a:rPr>
              <a:t>窗外只有渍痕班驳的墙壁，贴着枯死的莓苔；上面是铅色天，白皑皑的绝无精彩，而且微雪又飞舞起来了。</a:t>
            </a:r>
            <a:r>
              <a:rPr lang="zh-CN" altLang="en-US" sz="2000" dirty="0"/>
              <a:t>”用景物从正面衬托了吕韦甫懒散怀旧的心情。</a:t>
            </a:r>
          </a:p>
          <a:p>
            <a:r>
              <a:rPr lang="zh-CN" altLang="en-US" sz="2000" dirty="0"/>
              <a:t>“</a:t>
            </a:r>
            <a:r>
              <a:rPr lang="zh-CN" altLang="en-US" sz="2000" dirty="0">
                <a:latin typeface="华文楷体" panose="02010600040101010101" pitchFamily="2" charset="-122"/>
                <a:ea typeface="华文楷体" panose="02010600040101010101" pitchFamily="2" charset="-122"/>
              </a:rPr>
              <a:t>几株老梅竞斗雪开着满树的繁花，仿佛不以深冬为意；</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山楂树，从暗绿的密叶里显出 十几朵红花来，赫赫的在雪中明得如火，愤怒而且傲慢，如蔑视游人的甘心于远行。</a:t>
            </a:r>
            <a:r>
              <a:rPr lang="zh-CN" altLang="en-US" sz="2000" dirty="0"/>
              <a:t>”用“ 梅”与“花”反衬吕韦甫的懒散心情</a:t>
            </a:r>
            <a:r>
              <a:rPr lang="zh-CN" altLang="en-US" sz="2000" dirty="0" smtClean="0"/>
              <a:t>。</a:t>
            </a:r>
            <a:endParaRPr lang="en-US" altLang="zh-CN" sz="2000" dirty="0" smtClean="0"/>
          </a:p>
          <a:p>
            <a:r>
              <a:rPr lang="en-US" altLang="zh-CN" sz="2000" dirty="0"/>
              <a:t> </a:t>
            </a:r>
            <a:r>
              <a:rPr lang="en-US" altLang="zh-CN" sz="2000" dirty="0" smtClean="0"/>
              <a:t>                                   </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鲁迅</a:t>
            </a:r>
            <a:r>
              <a:rPr lang="en-US" altLang="zh-CN" sz="2000" dirty="0">
                <a:latin typeface="华文楷体" panose="02010600040101010101" pitchFamily="2" charset="-122"/>
                <a:ea typeface="华文楷体" panose="02010600040101010101" pitchFamily="2" charset="-122"/>
              </a:rPr>
              <a:t>《</a:t>
            </a:r>
            <a:r>
              <a:rPr lang="zh-CN" altLang="en-US" sz="2000" dirty="0">
                <a:latin typeface="华文楷体" panose="02010600040101010101" pitchFamily="2" charset="-122"/>
                <a:ea typeface="华文楷体" panose="02010600040101010101" pitchFamily="2" charset="-122"/>
              </a:rPr>
              <a:t>在酒楼上</a:t>
            </a:r>
            <a:r>
              <a:rPr lang="en-US" altLang="zh-CN" sz="2000" dirty="0">
                <a:latin typeface="华文楷体" panose="02010600040101010101" pitchFamily="2" charset="-122"/>
                <a:ea typeface="华文楷体" panose="02010600040101010101" pitchFamily="2" charset="-122"/>
              </a:rPr>
              <a:t>》</a:t>
            </a:r>
            <a:endParaRPr lang="zh-CN" altLang="en-US" sz="2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865200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2652162" y="1887695"/>
            <a:ext cx="3790548" cy="1077218"/>
          </a:xfrm>
          <a:prstGeom prst="rect">
            <a:avLst/>
          </a:prstGeom>
          <a:noFill/>
        </p:spPr>
        <p:txBody>
          <a:bodyPr wrap="square" rtlCol="0">
            <a:spAutoFit/>
          </a:bodyPr>
          <a:lstStyle/>
          <a:p>
            <a:pPr algn="l"/>
            <a:r>
              <a:rPr lang="zh-CN" altLang="en-US" sz="3200" b="1" dirty="0">
                <a:solidFill>
                  <a:srgbClr val="565656"/>
                </a:solidFill>
                <a:latin typeface="华文楷体" panose="02010600040101010101" pitchFamily="2" charset="-122"/>
                <a:ea typeface="华文楷体" panose="02010600040101010101" pitchFamily="2" charset="-122"/>
              </a:rPr>
              <a:t>四</a:t>
            </a:r>
            <a:r>
              <a:rPr lang="zh-CN" altLang="en-US" sz="3200" b="1" dirty="0" smtClean="0">
                <a:solidFill>
                  <a:srgbClr val="565656"/>
                </a:solidFill>
                <a:latin typeface="华文楷体" panose="02010600040101010101" pitchFamily="2" charset="-122"/>
                <a:ea typeface="华文楷体" panose="02010600040101010101" pitchFamily="2" charset="-122"/>
              </a:rPr>
              <a:t>、情景交融</a:t>
            </a:r>
            <a:endParaRPr lang="en-US" altLang="zh-CN" sz="3200" b="1" dirty="0" smtClean="0">
              <a:solidFill>
                <a:srgbClr val="565656"/>
              </a:solidFill>
              <a:latin typeface="华文楷体" panose="02010600040101010101" pitchFamily="2" charset="-122"/>
              <a:ea typeface="华文楷体" panose="02010600040101010101" pitchFamily="2" charset="-122"/>
            </a:endParaRPr>
          </a:p>
          <a:p>
            <a:pPr algn="l"/>
            <a:r>
              <a:rPr lang="zh-CN" altLang="en-US" sz="3200" b="1" dirty="0" smtClean="0">
                <a:solidFill>
                  <a:srgbClr val="565656"/>
                </a:solidFill>
                <a:latin typeface="华文楷体" panose="02010600040101010101" pitchFamily="2" charset="-122"/>
                <a:ea typeface="华文楷体" panose="02010600040101010101" pitchFamily="2" charset="-122"/>
              </a:rPr>
              <a:t>五、用典</a:t>
            </a:r>
            <a:endParaRPr lang="zh-CN" altLang="en-US" sz="3200" b="1" dirty="0">
              <a:solidFill>
                <a:srgbClr val="565656"/>
              </a:solidFill>
              <a:latin typeface="华文楷体" panose="02010600040101010101" pitchFamily="2" charset="-122"/>
              <a:ea typeface="华文楷体" panose="02010600040101010101" pitchFamily="2" charset="-122"/>
            </a:endParaRPr>
          </a:p>
        </p:txBody>
      </p:sp>
      <p:sp>
        <p:nvSpPr>
          <p:cNvPr id="5" name="文本框 4"/>
          <p:cNvSpPr txBox="1"/>
          <p:nvPr/>
        </p:nvSpPr>
        <p:spPr>
          <a:xfrm>
            <a:off x="4039870" y="184213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sp>
        <p:nvSpPr>
          <p:cNvPr id="11" name="文本框 10"/>
          <p:cNvSpPr txBox="1"/>
          <p:nvPr/>
        </p:nvSpPr>
        <p:spPr>
          <a:xfrm>
            <a:off x="6442710" y="3801745"/>
            <a:ext cx="1691005" cy="319405"/>
          </a:xfrm>
          <a:prstGeom prst="rect">
            <a:avLst/>
          </a:prstGeom>
          <a:noFill/>
        </p:spPr>
        <p:txBody>
          <a:bodyPr wrap="square" rtlCol="0">
            <a:spAutoFit/>
          </a:bodyPr>
          <a:lstStyle/>
          <a:p>
            <a:pPr algn="r"/>
            <a:r>
              <a:rPr lang="zh-CN" altLang="en-US" sz="1400" b="1">
                <a:solidFill>
                  <a:schemeClr val="bg1"/>
                </a:solidFill>
                <a:latin typeface="方正宋刻本秀楷简体" panose="02000000000000000000" charset="-122"/>
                <a:ea typeface="方正宋刻本秀楷简体" panose="02000000000000000000" charset="-122"/>
              </a:rPr>
              <a:t>单击此处输入标题</a:t>
            </a:r>
          </a:p>
        </p:txBody>
      </p:sp>
      <p:pic>
        <p:nvPicPr>
          <p:cNvPr id="25" name="图片 4">
            <a:extLst>
              <a:ext uri="{FF2B5EF4-FFF2-40B4-BE49-F238E27FC236}">
                <a16:creationId xmlns:a16="http://schemas.microsoft.com/office/drawing/2014/main" xmlns="" id="{2A34976F-835E-429C-A58C-83D1E53D87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1518" y="3557974"/>
            <a:ext cx="2876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extLst>
      <p:ext uri="{BB962C8B-B14F-4D97-AF65-F5344CB8AC3E}">
        <p14:creationId xmlns:p14="http://schemas.microsoft.com/office/powerpoint/2010/main" val="38578496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ppt_y</p:attrName>
                                        </p:attrNameLst>
                                      </p:cBhvr>
                                      <p:tavLst>
                                        <p:tav tm="0">
                                          <p:val>
                                            <p:strVal val="#ppt_y+#ppt_h*1.125000"/>
                                          </p:val>
                                        </p:tav>
                                        <p:tav tm="100000">
                                          <p:val>
                                            <p:strVal val="#ppt_y"/>
                                          </p:val>
                                        </p:tav>
                                      </p:tavLst>
                                    </p:anim>
                                    <p:animEffect transition="in" filter="wipe(up)">
                                      <p:cBhvr>
                                        <p:cTn id="19" dur="500"/>
                                        <p:tgtEl>
                                          <p:spTgt spid="5"/>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P spid="5" grpId="0"/>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花1"/>
          <p:cNvPicPr>
            <a:picLocks noChangeAspect="1"/>
          </p:cNvPicPr>
          <p:nvPr/>
        </p:nvPicPr>
        <p:blipFill>
          <a:blip r:embed="rId3"/>
          <a:stretch>
            <a:fillRect/>
          </a:stretch>
        </p:blipFill>
        <p:spPr>
          <a:xfrm>
            <a:off x="-21590" y="-10160"/>
            <a:ext cx="1800860" cy="3499485"/>
          </a:xfrm>
          <a:prstGeom prst="rect">
            <a:avLst/>
          </a:prstGeom>
        </p:spPr>
      </p:pic>
      <p:pic>
        <p:nvPicPr>
          <p:cNvPr id="6" name="图片 5" descr="花2"/>
          <p:cNvPicPr>
            <a:picLocks noChangeAspect="1"/>
          </p:cNvPicPr>
          <p:nvPr/>
        </p:nvPicPr>
        <p:blipFill>
          <a:blip r:embed="rId4"/>
          <a:stretch>
            <a:fillRect/>
          </a:stretch>
        </p:blipFill>
        <p:spPr>
          <a:xfrm>
            <a:off x="8689975" y="-10160"/>
            <a:ext cx="3536950" cy="1731645"/>
          </a:xfrm>
          <a:prstGeom prst="rect">
            <a:avLst/>
          </a:prstGeom>
        </p:spPr>
      </p:pic>
      <p:sp>
        <p:nvSpPr>
          <p:cNvPr id="2" name="文本框 1"/>
          <p:cNvSpPr txBox="1"/>
          <p:nvPr/>
        </p:nvSpPr>
        <p:spPr>
          <a:xfrm>
            <a:off x="2797175" y="2167255"/>
            <a:ext cx="6597650" cy="1322070"/>
          </a:xfrm>
          <a:prstGeom prst="rect">
            <a:avLst/>
          </a:prstGeom>
          <a:noFill/>
        </p:spPr>
        <p:txBody>
          <a:bodyPr wrap="square" rtlCol="0">
            <a:spAutoFit/>
          </a:bodyPr>
          <a:lstStyle/>
          <a:p>
            <a:pPr algn="ctr"/>
            <a:r>
              <a:rPr lang="zh-CN" altLang="en-US" sz="8000" dirty="0">
                <a:solidFill>
                  <a:srgbClr val="565656"/>
                </a:solidFill>
                <a:latin typeface="华文行楷" panose="02010800040101010101" pitchFamily="2" charset="-122"/>
                <a:ea typeface="华文行楷" panose="02010800040101010101" pitchFamily="2" charset="-122"/>
              </a:rPr>
              <a:t>谢谢观看！</a:t>
            </a:r>
            <a:endParaRPr lang="en-US" altLang="zh-CN" sz="8000" dirty="0">
              <a:solidFill>
                <a:srgbClr val="565656"/>
              </a:solidFill>
              <a:latin typeface="华文行楷" panose="02010800040101010101" pitchFamily="2" charset="-122"/>
              <a:ea typeface="华文行楷" panose="02010800040101010101" pitchFamily="2"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right)">
                                      <p:cBhvr>
                                        <p:cTn id="14" dur="500"/>
                                        <p:tgtEl>
                                          <p:spTgt spid="6"/>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
                                        </p:tgtEl>
                                        <p:attrNameLst>
                                          <p:attrName>ppt_y</p:attrName>
                                        </p:attrNameLst>
                                      </p:cBhvr>
                                      <p:tavLst>
                                        <p:tav tm="0">
                                          <p:val>
                                            <p:strVal val="#ppt_y"/>
                                          </p:val>
                                        </p:tav>
                                        <p:tav tm="100000">
                                          <p:val>
                                            <p:strVal val="#ppt_y"/>
                                          </p:val>
                                        </p:tav>
                                      </p:tavLst>
                                    </p:anim>
                                    <p:anim calcmode="lin" valueType="num">
                                      <p:cBhvr>
                                        <p:cTn id="20"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599798" y="1351825"/>
            <a:ext cx="10148552" cy="4154984"/>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鲁迅告诉我们，要</a:t>
            </a:r>
            <a:r>
              <a:rPr lang="en-US" altLang="zh-CN" sz="2400" b="1" u="sng" dirty="0">
                <a:solidFill>
                  <a:srgbClr val="C54646"/>
                </a:solidFill>
                <a:latin typeface="华文楷体" panose="02010600040101010101" pitchFamily="2" charset="-122"/>
                <a:ea typeface="华文楷体" panose="02010600040101010101" pitchFamily="2" charset="-122"/>
              </a:rPr>
              <a:t>"</a:t>
            </a:r>
            <a:r>
              <a:rPr lang="zh-CN" altLang="en-US" sz="2400" b="1" u="sng" dirty="0">
                <a:solidFill>
                  <a:srgbClr val="C54646"/>
                </a:solidFill>
                <a:latin typeface="华文楷体" panose="02010600040101010101" pitchFamily="2" charset="-122"/>
                <a:ea typeface="华文楷体" panose="02010600040101010101" pitchFamily="2" charset="-122"/>
              </a:rPr>
              <a:t>画眼睛</a:t>
            </a:r>
            <a:r>
              <a:rPr lang="en-US" altLang="zh-CN" sz="2400" b="1" u="sng" dirty="0">
                <a:solidFill>
                  <a:srgbClr val="C54646"/>
                </a:solidFill>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画眼睛</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是写人物外貌的关键</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r>
              <a:rPr lang="zh-CN" altLang="en-US" sz="2400" dirty="0" smtClean="0">
                <a:latin typeface="华文楷体" panose="02010600040101010101" pitchFamily="2" charset="-122"/>
                <a:ea typeface="华文楷体" panose="02010600040101010101" pitchFamily="2" charset="-122"/>
              </a:rPr>
              <a:t>他</a:t>
            </a:r>
            <a:r>
              <a:rPr lang="zh-CN" altLang="en-US" sz="2400" dirty="0">
                <a:latin typeface="华文楷体" panose="02010600040101010101" pitchFamily="2" charset="-122"/>
                <a:ea typeface="华文楷体" panose="02010600040101010101" pitchFamily="2" charset="-122"/>
              </a:rPr>
              <a:t>在</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祝福</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a:t>
            </a:r>
            <a:r>
              <a:rPr lang="en-US" altLang="zh-CN" sz="2400" dirty="0">
                <a:latin typeface="华文楷体" panose="02010600040101010101" pitchFamily="2" charset="-122"/>
                <a:ea typeface="华文楷体" panose="02010600040101010101" pitchFamily="2" charset="-122"/>
              </a:rPr>
              <a:t>14</a:t>
            </a:r>
            <a:r>
              <a:rPr lang="zh-CN" altLang="en-US" sz="2400" dirty="0">
                <a:latin typeface="华文楷体" panose="02010600040101010101" pitchFamily="2" charset="-122"/>
                <a:ea typeface="华文楷体" panose="02010600040101010101" pitchFamily="2" charset="-122"/>
              </a:rPr>
              <a:t>次写到样林嫂的眼睛，而一次眼神的变化，都透露出人物当时的心理和性格的变化，需要着重指出的是：</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画眼睛</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，这是比喻的说法，并不意味着描写人 物外貌非得画眼睛不可。</a:t>
            </a:r>
          </a:p>
          <a:p>
            <a:r>
              <a:rPr lang="zh-CN" altLang="en-US" sz="2400" dirty="0">
                <a:latin typeface="华文楷体" panose="02010600040101010101" pitchFamily="2" charset="-122"/>
                <a:ea typeface="华文楷体" panose="02010600040101010101" pitchFamily="2" charset="-122"/>
              </a:rPr>
              <a:t>鲁迅所说的</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画眼睛</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意思是：</a:t>
            </a:r>
            <a:r>
              <a:rPr lang="zh-CN" altLang="en-US" sz="2400" u="sng" dirty="0">
                <a:solidFill>
                  <a:srgbClr val="C54646"/>
                </a:solidFill>
                <a:latin typeface="华文楷体" panose="02010600040101010101" pitchFamily="2" charset="-122"/>
                <a:ea typeface="华文楷体" panose="02010600040101010101" pitchFamily="2" charset="-122"/>
              </a:rPr>
              <a:t>善于细致地精确地描绘人物外貌最富特征的部分，而舍弃 与表现人物性格和精神面貌无关的其它东西。</a:t>
            </a:r>
            <a:r>
              <a:rPr lang="zh-CN" altLang="en-US" sz="2400" dirty="0">
                <a:latin typeface="华文楷体" panose="02010600040101010101" pitchFamily="2" charset="-122"/>
                <a:ea typeface="华文楷体" panose="02010600040101010101" pitchFamily="2" charset="-122"/>
              </a:rPr>
              <a:t>鲁迅写祥林嫂是</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画眼睛</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，但也写了祥林嫂 </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花白的头发</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；写阿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则着重写他头上的瘌疮疤，却比写眼睛更能表现出他的精神胜利法；写闰土，在写眼睛的同时也写到闰土的手：</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那手也不是我所记得的红活圆实的手，却 又粗又笨而且开裂，像是松树皮了。</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反映了闰土生活的艰辛和痛苦。写孔乙己却没有写眼 睛，而是写他那件</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又旧又破的长衫。</a:t>
            </a:r>
            <a:r>
              <a:rPr lang="en-US" altLang="zh-CN" sz="2400" dirty="0">
                <a:latin typeface="华文楷体" panose="02010600040101010101" pitchFamily="2" charset="-122"/>
                <a:ea typeface="华文楷体" panose="02010600040101010101" pitchFamily="2" charset="-122"/>
              </a:rPr>
              <a:t>"</a:t>
            </a:r>
            <a:endParaRPr lang="zh-CN" altLang="en-US" sz="2400" dirty="0">
              <a:latin typeface="华文楷体" panose="02010600040101010101" pitchFamily="2" charset="-122"/>
              <a:ea typeface="华文楷体" panose="02010600040101010101" pitchFamily="2" charset="-122"/>
            </a:endParaRPr>
          </a:p>
        </p:txBody>
      </p:sp>
      <p:pic>
        <p:nvPicPr>
          <p:cNvPr id="7" name="图片 14">
            <a:extLst>
              <a:ext uri="{FF2B5EF4-FFF2-40B4-BE49-F238E27FC236}">
                <a16:creationId xmlns:a16="http://schemas.microsoft.com/office/drawing/2014/main" xmlns="" id="{75367129-53DF-4978-9609-A54AAD18C84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09986">
            <a:off x="10120818" y="4904911"/>
            <a:ext cx="1049337"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5355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 presetClass="entr" presetSubtype="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1+#ppt_w/2"/>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5" name="文本框 4"/>
          <p:cNvSpPr txBox="1"/>
          <p:nvPr/>
        </p:nvSpPr>
        <p:spPr>
          <a:xfrm>
            <a:off x="772732" y="656823"/>
            <a:ext cx="9169758" cy="523220"/>
          </a:xfrm>
          <a:prstGeom prst="rect">
            <a:avLst/>
          </a:prstGeom>
          <a:noFill/>
        </p:spPr>
        <p:txBody>
          <a:bodyPr wrap="square" rtlCol="0">
            <a:spAutoFit/>
          </a:bodyPr>
          <a:lstStyle/>
          <a:p>
            <a:r>
              <a:rPr lang="zh-CN" altLang="en-US" sz="2800" b="1" dirty="0">
                <a:latin typeface="华文楷体" panose="02010600040101010101" pitchFamily="2" charset="-122"/>
                <a:ea typeface="华文楷体" panose="02010600040101010101" pitchFamily="2" charset="-122"/>
              </a:rPr>
              <a:t>练习</a:t>
            </a:r>
            <a:r>
              <a:rPr lang="zh-CN" altLang="en-US" sz="2400" dirty="0">
                <a:latin typeface="华文楷体" panose="02010600040101010101" pitchFamily="2" charset="-122"/>
                <a:ea typeface="华文楷体" panose="02010600040101010101" pitchFamily="2" charset="-122"/>
              </a:rPr>
              <a:t>：请描写下图人物的形象。</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4345" y="1281448"/>
            <a:ext cx="3362960" cy="4861774"/>
          </a:xfrm>
          <a:prstGeom prst="rect">
            <a:avLst/>
          </a:prstGeom>
        </p:spPr>
      </p:pic>
      <p:sp>
        <p:nvSpPr>
          <p:cNvPr id="8" name="文本框 7"/>
          <p:cNvSpPr txBox="1"/>
          <p:nvPr/>
        </p:nvSpPr>
        <p:spPr>
          <a:xfrm>
            <a:off x="4919730" y="1906073"/>
            <a:ext cx="6310647" cy="3785652"/>
          </a:xfrm>
          <a:prstGeom prst="rect">
            <a:avLst/>
          </a:prstGeom>
          <a:noFill/>
        </p:spPr>
        <p:txBody>
          <a:bodyPr wrap="square" rtlCol="0">
            <a:spAutoFit/>
          </a:bodyPr>
          <a:lstStyle/>
          <a:p>
            <a:r>
              <a:rPr lang="zh-CN" altLang="zh-CN" sz="2400" dirty="0">
                <a:latin typeface="华文楷体" panose="02010600040101010101" pitchFamily="2" charset="-122"/>
                <a:ea typeface="华文楷体" panose="02010600040101010101" pitchFamily="2" charset="-122"/>
              </a:rPr>
              <a:t>画中人物头裹白布、手端旧碗且在阳光照射下满脸黝黑，其脸上有，似岁月的刀刻出、又似五线谱谱写的皱纹，眉弓上有，如早晨叶片上的露水，大粒而欲滴的汗珠，还有凸出的眉弓与凹陷的眼睛，高挺的鼻梁、宽厚的鼻翼以及鼻梁右侧粗黑大颗的苦命痣，仅剩一颗门牙、半张的嘴、干裂的唇和手中端着的这碗浑水，形成呼应，似乎这老人刚经过一阵辛苦的劳作，口干舌燥，正想端着水喝，突然来了一个熟悉或陌生的人，老人眼光注视着这人的情景。</a:t>
            </a:r>
            <a:r>
              <a:rPr lang="en-US" altLang="zh-CN" sz="2400" dirty="0">
                <a:latin typeface="华文楷体" panose="02010600040101010101" pitchFamily="2" charset="-122"/>
                <a:ea typeface="华文楷体" panose="02010600040101010101" pitchFamily="2" charset="-122"/>
              </a:rPr>
              <a:t> </a:t>
            </a:r>
            <a:endParaRPr lang="zh-CN" altLang="zh-CN"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2487184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righ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858" y="998430"/>
            <a:ext cx="3362960" cy="4861774"/>
          </a:xfrm>
          <a:prstGeom prst="rect">
            <a:avLst/>
          </a:prstGeom>
        </p:spPr>
      </p:pic>
      <p:sp>
        <p:nvSpPr>
          <p:cNvPr id="8" name="文本框 7"/>
          <p:cNvSpPr txBox="1"/>
          <p:nvPr/>
        </p:nvSpPr>
        <p:spPr>
          <a:xfrm>
            <a:off x="4284041" y="1858515"/>
            <a:ext cx="7023610" cy="3785652"/>
          </a:xfrm>
          <a:prstGeom prst="rect">
            <a:avLst/>
          </a:prstGeom>
          <a:noFill/>
        </p:spPr>
        <p:txBody>
          <a:bodyPr wrap="square" rtlCol="0">
            <a:spAutoFit/>
          </a:bodyPr>
          <a:lstStyle/>
          <a:p>
            <a:r>
              <a:rPr lang="zh-CN" altLang="zh-CN" sz="2000" dirty="0">
                <a:latin typeface="华文楷体" panose="02010600040101010101" pitchFamily="2" charset="-122"/>
                <a:ea typeface="华文楷体" panose="02010600040101010101" pitchFamily="2" charset="-122"/>
              </a:rPr>
              <a:t>老人枯黑，干瘦的脸上布满了象沟壑，又如车辙似的皱纹，深陷的眼睛露出了凄楚、迷茫又带着恳切的目光，象是在缅怀过去，又象是在期待未来，让人们感受到那牛羊般的善良目光的“通视”。干裂、焦灼的嘴唇似乎已被封干许久，仅剩一颗门牙的嘴里不知饱尝过多少的酸、甜、苦、辣，犹如耙犁一般的破伤的大手捧着一个破了又被重新锔起的粗瓷碗在喝水，细小毛孔里渗出的汗珠不知已滑落多少，稀疏口胡须，还有那象征着悲剧色彩的苦命痣，都无不打上了他艰苦劳动，生活悲惨的烙印，站在这幅巨大的肖像画面前，使人们感到了他身上特有的烟叶味，感到他的肌肤在抖动，他的血液在奔流，叫人们思考，引起全社会的关注，激起广大观众的共鸣。</a:t>
            </a:r>
            <a:endParaRPr lang="zh-CN" altLang="en-US" sz="2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282473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3" name="文本框 2"/>
          <p:cNvSpPr txBox="1"/>
          <p:nvPr/>
        </p:nvSpPr>
        <p:spPr>
          <a:xfrm>
            <a:off x="545206" y="1184588"/>
            <a:ext cx="10354614" cy="6247864"/>
          </a:xfrm>
          <a:prstGeom prst="rect">
            <a:avLst/>
          </a:prstGeom>
          <a:noFill/>
        </p:spPr>
        <p:txBody>
          <a:bodyPr wrap="square" rtlCol="0">
            <a:spAutoFit/>
          </a:bodyPr>
          <a:lstStyle/>
          <a:p>
            <a:r>
              <a:rPr lang="en-US" altLang="zh-CN" sz="2400" b="1" dirty="0" smtClean="0">
                <a:latin typeface="华文楷体" panose="02010600040101010101" pitchFamily="2" charset="-122"/>
                <a:ea typeface="华文楷体" panose="02010600040101010101" pitchFamily="2" charset="-122"/>
              </a:rPr>
              <a:t>(</a:t>
            </a:r>
            <a:r>
              <a:rPr lang="zh-CN" altLang="en-US" sz="2400" b="1" dirty="0" smtClean="0">
                <a:latin typeface="华文楷体" panose="02010600040101010101" pitchFamily="2" charset="-122"/>
                <a:ea typeface="华文楷体" panose="02010600040101010101" pitchFamily="2" charset="-122"/>
              </a:rPr>
              <a:t>二）动作描写</a:t>
            </a:r>
            <a:endParaRPr lang="en-US" altLang="zh-CN" sz="2400" b="1"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zh-CN" altLang="en-US" sz="2400" dirty="0">
                <a:latin typeface="华文楷体" panose="02010600040101010101" pitchFamily="2" charset="-122"/>
                <a:ea typeface="华文楷体" panose="02010600040101010101" pitchFamily="2" charset="-122"/>
              </a:rPr>
              <a:t>描写人物</a:t>
            </a:r>
            <a:r>
              <a:rPr lang="zh-CN" altLang="en-US" sz="2400" u="sng" dirty="0">
                <a:solidFill>
                  <a:srgbClr val="C54646"/>
                </a:solidFill>
                <a:latin typeface="华文楷体" panose="02010600040101010101" pitchFamily="2" charset="-122"/>
                <a:ea typeface="华文楷体" panose="02010600040101010101" pitchFamily="2" charset="-122"/>
              </a:rPr>
              <a:t>富有特征性</a:t>
            </a:r>
            <a:r>
              <a:rPr lang="zh-CN" altLang="en-US" sz="2400" dirty="0">
                <a:latin typeface="华文楷体" panose="02010600040101010101" pitchFamily="2" charset="-122"/>
                <a:ea typeface="华文楷体" panose="02010600040101010101" pitchFamily="2" charset="-122"/>
              </a:rPr>
              <a:t>的动作，以表现人物的</a:t>
            </a:r>
            <a:r>
              <a:rPr lang="zh-CN" altLang="en-US" sz="2400" u="sng" dirty="0">
                <a:solidFill>
                  <a:srgbClr val="C54646"/>
                </a:solidFill>
                <a:latin typeface="华文楷体" panose="02010600040101010101" pitchFamily="2" charset="-122"/>
                <a:ea typeface="华文楷体" panose="02010600040101010101" pitchFamily="2" charset="-122"/>
              </a:rPr>
              <a:t>性格、品质、身份、地位、处境、状态，</a:t>
            </a:r>
            <a:r>
              <a:rPr lang="zh-CN" altLang="en-US" sz="2400" dirty="0">
                <a:latin typeface="华文楷体" panose="02010600040101010101" pitchFamily="2" charset="-122"/>
                <a:ea typeface="华文楷体" panose="02010600040101010101" pitchFamily="2" charset="-122"/>
              </a:rPr>
              <a:t>叫做动作描写。人物的每一行动都是受其思想、性格制约的，因此，具体细致地描写某一人物在某一情况下所作出的反应──主要是动作反应，就势必显示出了这一人物的内心活动、处世态度、思想品质。成功的动作描写，可以</a:t>
            </a:r>
            <a:r>
              <a:rPr lang="zh-CN" altLang="en-US" sz="2400" u="sng" dirty="0">
                <a:latin typeface="华文楷体" panose="02010600040101010101" pitchFamily="2" charset="-122"/>
                <a:ea typeface="华文楷体" panose="02010600040101010101" pitchFamily="2" charset="-122"/>
              </a:rPr>
              <a:t>交代人物的身份、地位，可以反映人物心理活动的进程，可以表现人物的性格特征，有时候还能推动情节的发展</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endParaRPr lang="en-US" altLang="zh-CN" sz="2400" dirty="0">
              <a:latin typeface="华文楷体" panose="02010600040101010101" pitchFamily="2" charset="-122"/>
              <a:ea typeface="华文楷体" panose="02010600040101010101" pitchFamily="2" charset="-122"/>
            </a:endParaRPr>
          </a:p>
          <a:p>
            <a:pPr lvl="0" indent="317500" eaLnBrk="0" fontAlgn="base" hangingPunct="0">
              <a:spcBef>
                <a:spcPct val="0"/>
              </a:spcBef>
              <a:spcAft>
                <a:spcPct val="0"/>
              </a:spcAft>
            </a:pPr>
            <a:r>
              <a:rPr lang="en-US" altLang="zh-CN" sz="2400" dirty="0" err="1" smtClean="0">
                <a:latin typeface="华文楷体" panose="02010600040101010101" pitchFamily="2" charset="-122"/>
                <a:ea typeface="华文楷体" panose="02010600040101010101" pitchFamily="2" charset="-122"/>
              </a:rPr>
              <a:t>eg</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 </a:t>
            </a:r>
            <a:r>
              <a:rPr lang="zh-CN" altLang="en-US" sz="2000" dirty="0" smtClean="0">
                <a:latin typeface="华文楷体" panose="02010600040101010101" pitchFamily="2" charset="-122"/>
                <a:ea typeface="华文楷体" panose="02010600040101010101" pitchFamily="2" charset="-122"/>
              </a:rPr>
              <a:t>于是他</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杨子荣</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噗嗤一笑</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磕了磕吸尽了的烟灰</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慢吞吞、笑嘻嘻地吐了一口痰</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把嘴一抹说道</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你怎么知道我是共军呢</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嗯</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你说说我这个共军的来历吧</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说着他朝旁边椅子上一坐</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掏出他的小烟袋</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又抽起烟来。</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曲波</a:t>
            </a:r>
            <a:r>
              <a:rPr lang="en-US" altLang="zh-CN" sz="2000" dirty="0" smtClean="0">
                <a:latin typeface="华文楷体" panose="02010600040101010101" pitchFamily="2" charset="-122"/>
                <a:ea typeface="华文楷体" panose="02010600040101010101" pitchFamily="2" charset="-122"/>
              </a:rPr>
              <a:t>《</a:t>
            </a:r>
            <a:r>
              <a:rPr lang="zh-CN" altLang="en-US" sz="2000" dirty="0" smtClean="0">
                <a:latin typeface="华文楷体" panose="02010600040101010101" pitchFamily="2" charset="-122"/>
                <a:ea typeface="华文楷体" panose="02010600040101010101" pitchFamily="2" charset="-122"/>
              </a:rPr>
              <a:t>林海雪原</a:t>
            </a:r>
            <a:r>
              <a:rPr lang="en-US" altLang="zh-CN" sz="2000" dirty="0" smtClean="0">
                <a:latin typeface="华文楷体" panose="02010600040101010101" pitchFamily="2" charset="-122"/>
                <a:ea typeface="华文楷体" panose="02010600040101010101" pitchFamily="2" charset="-122"/>
              </a:rPr>
              <a:t>》)</a:t>
            </a:r>
          </a:p>
          <a:p>
            <a:pPr lvl="0" indent="317500" eaLnBrk="0" fontAlgn="base" hangingPunct="0">
              <a:spcBef>
                <a:spcPct val="0"/>
              </a:spcBef>
              <a:spcAft>
                <a:spcPct val="0"/>
              </a:spcAft>
            </a:pPr>
            <a:endParaRPr lang="en-US" altLang="zh-CN" sz="2000" dirty="0" smtClean="0">
              <a:latin typeface="华文宋体" panose="02010600040101010101" pitchFamily="2" charset="-122"/>
              <a:ea typeface="华文宋体" panose="02010600040101010101" pitchFamily="2" charset="-122"/>
            </a:endParaRPr>
          </a:p>
          <a:p>
            <a:pPr lvl="0" indent="317500" eaLnBrk="0" fontAlgn="base" hangingPunct="0">
              <a:spcBef>
                <a:spcPct val="0"/>
              </a:spcBef>
              <a:spcAft>
                <a:spcPct val="0"/>
              </a:spcAft>
            </a:pPr>
            <a:r>
              <a:rPr lang="en-US" altLang="zh-CN" sz="2000" dirty="0" smtClean="0">
                <a:latin typeface="华文宋体" panose="02010600040101010101" pitchFamily="2" charset="-122"/>
                <a:ea typeface="华文宋体" panose="02010600040101010101" pitchFamily="2" charset="-122"/>
              </a:rPr>
              <a:t>【</a:t>
            </a:r>
            <a:r>
              <a:rPr lang="zh-CN" altLang="en-US" sz="2000" dirty="0" smtClean="0">
                <a:latin typeface="华文宋体" panose="02010600040101010101" pitchFamily="2" charset="-122"/>
                <a:ea typeface="华文宋体" panose="02010600040101010101" pitchFamily="2" charset="-122"/>
              </a:rPr>
              <a:t>赏析</a:t>
            </a:r>
            <a:r>
              <a:rPr lang="en-US" altLang="zh-CN" sz="2000" dirty="0" smtClean="0">
                <a:latin typeface="华文宋体" panose="02010600040101010101" pitchFamily="2" charset="-122"/>
                <a:ea typeface="华文宋体" panose="02010600040101010101" pitchFamily="2" charset="-122"/>
              </a:rPr>
              <a:t>】</a:t>
            </a:r>
            <a:r>
              <a:rPr lang="zh-CN" altLang="en-US" sz="2000" dirty="0" smtClean="0">
                <a:latin typeface="华文宋体" panose="02010600040101010101" pitchFamily="2" charset="-122"/>
                <a:ea typeface="华文宋体" panose="02010600040101010101" pitchFamily="2" charset="-122"/>
              </a:rPr>
              <a:t>杨子荣“笑”“磕”“吐” “抹”“说”“坐”“掏”“抽”等一系列动作</a:t>
            </a:r>
            <a:r>
              <a:rPr lang="en-US" altLang="zh-CN" sz="2000" dirty="0" smtClean="0">
                <a:latin typeface="华文宋体" panose="02010600040101010101" pitchFamily="2" charset="-122"/>
                <a:ea typeface="华文宋体" panose="02010600040101010101" pitchFamily="2" charset="-122"/>
              </a:rPr>
              <a:t>,</a:t>
            </a:r>
            <a:r>
              <a:rPr lang="zh-CN" altLang="en-US" sz="2000" dirty="0" smtClean="0">
                <a:latin typeface="华文宋体" panose="02010600040101010101" pitchFamily="2" charset="-122"/>
                <a:ea typeface="华文宋体" panose="02010600040101010101" pitchFamily="2" charset="-122"/>
              </a:rPr>
              <a:t>把他沉着冷静、从容镇定、大智大勇的性格特征活灵活现地表现了出来。</a:t>
            </a:r>
          </a:p>
          <a:p>
            <a:pPr lvl="0" eaLnBrk="0" fontAlgn="base" hangingPunct="0">
              <a:spcBef>
                <a:spcPct val="0"/>
              </a:spcBef>
              <a:spcAft>
                <a:spcPct val="0"/>
              </a:spcAft>
            </a:pPr>
            <a:r>
              <a:rPr lang="zh-CN" altLang="zh-CN" sz="2000" dirty="0" smtClean="0">
                <a:latin typeface="华文宋体" panose="02010600040101010101" pitchFamily="2" charset="-122"/>
                <a:ea typeface="华文宋体" panose="02010600040101010101" pitchFamily="2" charset="-122"/>
              </a:rPr>
              <a:t/>
            </a:r>
            <a:br>
              <a:rPr lang="zh-CN" altLang="zh-CN" sz="2000" dirty="0" smtClean="0">
                <a:latin typeface="华文宋体" panose="02010600040101010101" pitchFamily="2" charset="-122"/>
                <a:ea typeface="华文宋体" panose="02010600040101010101" pitchFamily="2" charset="-122"/>
              </a:rPr>
            </a:br>
            <a:endParaRPr lang="zh-CN" altLang="zh-CN" sz="2000" dirty="0" smtClean="0">
              <a:latin typeface="华文宋体" panose="02010600040101010101" pitchFamily="2" charset="-122"/>
              <a:ea typeface="华文宋体" panose="02010600040101010101" pitchFamily="2" charset="-122"/>
            </a:endParaRPr>
          </a:p>
          <a:p>
            <a:endParaRPr lang="en-US" altLang="zh-CN" sz="2400" dirty="0" smtClean="0"/>
          </a:p>
          <a:p>
            <a:endParaRPr lang="zh-CN" altLang="en-US" sz="2000" dirty="0">
              <a:latin typeface="华文宋体" panose="02010600040101010101" pitchFamily="2" charset="-122"/>
              <a:ea typeface="华文宋体" panose="02010600040101010101" pitchFamily="2" charset="-122"/>
            </a:endParaRPr>
          </a:p>
        </p:txBody>
      </p:sp>
    </p:spTree>
    <p:extLst>
      <p:ext uri="{BB962C8B-B14F-4D97-AF65-F5344CB8AC3E}">
        <p14:creationId xmlns:p14="http://schemas.microsoft.com/office/powerpoint/2010/main" val="16298867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96545" y="277495"/>
            <a:ext cx="11598910" cy="6303645"/>
          </a:xfrm>
          <a:prstGeom prst="rect">
            <a:avLst/>
          </a:prstGeom>
          <a:noFill/>
          <a:ln>
            <a:solidFill>
              <a:srgbClr val="5656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花2"/>
          <p:cNvPicPr>
            <a:picLocks noChangeAspect="1"/>
          </p:cNvPicPr>
          <p:nvPr/>
        </p:nvPicPr>
        <p:blipFill>
          <a:blip r:embed="rId3"/>
          <a:stretch>
            <a:fillRect/>
          </a:stretch>
        </p:blipFill>
        <p:spPr>
          <a:xfrm>
            <a:off x="8932545" y="-10160"/>
            <a:ext cx="3294380" cy="1612900"/>
          </a:xfrm>
          <a:prstGeom prst="rect">
            <a:avLst/>
          </a:prstGeom>
        </p:spPr>
      </p:pic>
      <p:sp>
        <p:nvSpPr>
          <p:cNvPr id="2" name="文本框 1"/>
          <p:cNvSpPr txBox="1"/>
          <p:nvPr/>
        </p:nvSpPr>
        <p:spPr>
          <a:xfrm>
            <a:off x="476518" y="796290"/>
            <a:ext cx="8693239" cy="461665"/>
          </a:xfrm>
          <a:prstGeom prst="rect">
            <a:avLst/>
          </a:prstGeom>
          <a:noFill/>
        </p:spPr>
        <p:txBody>
          <a:bodyPr wrap="square" rtlCol="0">
            <a:spAutoFit/>
          </a:bodyPr>
          <a:lstStyle/>
          <a:p>
            <a:r>
              <a:rPr lang="zh-CN" altLang="en-US" sz="2400" dirty="0">
                <a:latin typeface="华文楷体" panose="02010600040101010101" pitchFamily="2" charset="-122"/>
                <a:ea typeface="华文楷体" panose="02010600040101010101" pitchFamily="2" charset="-122"/>
              </a:rPr>
              <a:t>动作描写的公式：</a:t>
            </a:r>
            <a:r>
              <a:rPr lang="zh-CN" altLang="en-US" sz="2400" dirty="0">
                <a:solidFill>
                  <a:srgbClr val="C54646"/>
                </a:solidFill>
                <a:latin typeface="华文楷体" panose="02010600040101010101" pitchFamily="2" charset="-122"/>
                <a:ea typeface="华文楷体" panose="02010600040101010101" pitchFamily="2" charset="-122"/>
              </a:rPr>
              <a:t>动作行动</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动作对象</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动作环境</a:t>
            </a:r>
            <a:r>
              <a:rPr lang="en-US" altLang="zh-CN" sz="2400" dirty="0">
                <a:solidFill>
                  <a:srgbClr val="C54646"/>
                </a:solidFill>
                <a:latin typeface="华文楷体" panose="02010600040101010101" pitchFamily="2" charset="-122"/>
                <a:ea typeface="华文楷体" panose="02010600040101010101" pitchFamily="2" charset="-122"/>
              </a:rPr>
              <a:t>+</a:t>
            </a:r>
            <a:r>
              <a:rPr lang="zh-CN" altLang="en-US" sz="2400" dirty="0">
                <a:solidFill>
                  <a:srgbClr val="C54646"/>
                </a:solidFill>
                <a:latin typeface="华文楷体" panose="02010600040101010101" pitchFamily="2" charset="-122"/>
                <a:ea typeface="华文楷体" panose="02010600040101010101" pitchFamily="2" charset="-122"/>
              </a:rPr>
              <a:t>动作感受</a:t>
            </a:r>
          </a:p>
        </p:txBody>
      </p:sp>
      <p:sp>
        <p:nvSpPr>
          <p:cNvPr id="3" name="文本框 2"/>
          <p:cNvSpPr txBox="1"/>
          <p:nvPr/>
        </p:nvSpPr>
        <p:spPr>
          <a:xfrm>
            <a:off x="1030310" y="1776750"/>
            <a:ext cx="8770513" cy="3046988"/>
          </a:xfrm>
          <a:prstGeom prst="rect">
            <a:avLst/>
          </a:prstGeom>
          <a:noFill/>
        </p:spPr>
        <p:txBody>
          <a:bodyPr wrap="square" rtlCol="0">
            <a:spAutoFit/>
          </a:bodyPr>
          <a:lstStyle/>
          <a:p>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荷花淀</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中的水生嫂在得知水生“明天要到部队去”时，手指不禁“</a:t>
            </a:r>
            <a:r>
              <a:rPr lang="zh-CN" altLang="en-US" sz="2400" dirty="0">
                <a:solidFill>
                  <a:srgbClr val="C54646"/>
                </a:solidFill>
                <a:latin typeface="华文楷体" panose="02010600040101010101" pitchFamily="2" charset="-122"/>
                <a:ea typeface="华文楷体" panose="02010600040101010101" pitchFamily="2" charset="-122"/>
              </a:rPr>
              <a:t>颤动</a:t>
            </a:r>
            <a:r>
              <a:rPr lang="zh-CN" altLang="en-US"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苇眉划破手指，亦是其内心思想的颤动，写出了水生嫂没有思想准备，舍不得丈夫离去的细微心态。</a:t>
            </a:r>
          </a:p>
          <a:p>
            <a:r>
              <a:rPr lang="zh-CN" altLang="en-US" sz="2400" dirty="0">
                <a:latin typeface="华文楷体" panose="02010600040101010101" pitchFamily="2" charset="-122"/>
                <a:ea typeface="华文楷体" panose="02010600040101010101" pitchFamily="2" charset="-122"/>
              </a:rPr>
              <a:t>鲁迅笔下的阿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在</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正传</a:t>
            </a:r>
            <a:r>
              <a:rPr lang="en-US"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中最引人注目的莫过于在法庭画圈，“阿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伏下去，使尽了平生的力画圆圈。他生怕被人笑话，立志要画得圆，但这可恶的笔不但很沉重，并且不听话，刚刚一</a:t>
            </a:r>
            <a:r>
              <a:rPr lang="zh-CN" altLang="en-US" sz="2400" dirty="0">
                <a:solidFill>
                  <a:srgbClr val="C54646"/>
                </a:solidFill>
                <a:latin typeface="华文楷体" panose="02010600040101010101" pitchFamily="2" charset="-122"/>
                <a:ea typeface="华文楷体" panose="02010600040101010101" pitchFamily="2" charset="-122"/>
              </a:rPr>
              <a:t>抖</a:t>
            </a:r>
            <a:r>
              <a:rPr lang="zh-CN" altLang="en-US" sz="2400" dirty="0">
                <a:latin typeface="华文楷体" panose="02010600040101010101" pitchFamily="2" charset="-122"/>
                <a:ea typeface="华文楷体" panose="02010600040101010101" pitchFamily="2" charset="-122"/>
              </a:rPr>
              <a:t>一抖的几乎要合缝，却又向外一</a:t>
            </a:r>
            <a:r>
              <a:rPr lang="zh-CN" altLang="en-US" sz="2400" dirty="0">
                <a:solidFill>
                  <a:srgbClr val="C54646"/>
                </a:solidFill>
                <a:latin typeface="华文楷体" panose="02010600040101010101" pitchFamily="2" charset="-122"/>
                <a:ea typeface="华文楷体" panose="02010600040101010101" pitchFamily="2" charset="-122"/>
              </a:rPr>
              <a:t>耸</a:t>
            </a:r>
            <a:r>
              <a:rPr lang="zh-CN" altLang="en-US" sz="2400" dirty="0">
                <a:latin typeface="华文楷体" panose="02010600040101010101" pitchFamily="2" charset="-122"/>
                <a:ea typeface="华文楷体" panose="02010600040101010101" pitchFamily="2" charset="-122"/>
              </a:rPr>
              <a:t>，画成瓜子模样了。”阿</a:t>
            </a:r>
            <a:r>
              <a:rPr lang="en-US" altLang="zh-CN" sz="2400" dirty="0">
                <a:latin typeface="华文楷体" panose="02010600040101010101" pitchFamily="2" charset="-122"/>
                <a:ea typeface="华文楷体" panose="02010600040101010101" pitchFamily="2" charset="-122"/>
              </a:rPr>
              <a:t>Q</a:t>
            </a:r>
            <a:r>
              <a:rPr lang="zh-CN" altLang="en-US" sz="2400" dirty="0">
                <a:latin typeface="华文楷体" panose="02010600040101010101" pitchFamily="2" charset="-122"/>
                <a:ea typeface="华文楷体" panose="02010600040101010101" pitchFamily="2" charset="-122"/>
              </a:rPr>
              <a:t>就在这“画圈”中稀里糊涂结束了自己生命</a:t>
            </a:r>
            <a:r>
              <a:rPr lang="en-US" altLang="zh-CN" sz="2400" dirty="0">
                <a:latin typeface="华文楷体" panose="02010600040101010101" pitchFamily="2" charset="-122"/>
                <a:ea typeface="华文楷体" panose="02010600040101010101" pitchFamily="2" charset="-122"/>
              </a:rPr>
              <a:t>……</a:t>
            </a:r>
            <a:endParaRPr lang="zh-CN" altLang="en-US" dirty="0"/>
          </a:p>
        </p:txBody>
      </p:sp>
    </p:spTree>
    <p:extLst>
      <p:ext uri="{BB962C8B-B14F-4D97-AF65-F5344CB8AC3E}">
        <p14:creationId xmlns:p14="http://schemas.microsoft.com/office/powerpoint/2010/main" val="1150260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1035</TotalTime>
  <Words>7778</Words>
  <Application>Microsoft Office PowerPoint</Application>
  <PresentationFormat>宽屏</PresentationFormat>
  <Paragraphs>311</Paragraphs>
  <Slides>49</Slides>
  <Notes>49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49</vt:i4>
      </vt:variant>
    </vt:vector>
  </HeadingPairs>
  <TitlesOfParts>
    <vt:vector size="59" baseType="lpstr">
      <vt:lpstr>等线</vt:lpstr>
      <vt:lpstr>方正宋刻本秀楷简体</vt:lpstr>
      <vt:lpstr>华文行楷</vt:lpstr>
      <vt:lpstr>华文楷体</vt:lpstr>
      <vt:lpstr>华文宋体</vt:lpstr>
      <vt:lpstr>宋体</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dsf</cp:lastModifiedBy>
  <cp:revision>56</cp:revision>
  <dcterms:created xsi:type="dcterms:W3CDTF">2017-09-19T13:34:00Z</dcterms:created>
  <dcterms:modified xsi:type="dcterms:W3CDTF">2019-07-23T08:48:21Z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