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7" r:id="rId4"/>
    <p:sldId id="260" r:id="rId5"/>
    <p:sldId id="289" r:id="rId6"/>
    <p:sldId id="307" r:id="rId7"/>
    <p:sldId id="262" r:id="rId9"/>
    <p:sldId id="263" r:id="rId10"/>
    <p:sldId id="323" r:id="rId11"/>
    <p:sldId id="308" r:id="rId12"/>
    <p:sldId id="265" r:id="rId13"/>
    <p:sldId id="309" r:id="rId14"/>
    <p:sldId id="310" r:id="rId15"/>
    <p:sldId id="324" r:id="rId16"/>
    <p:sldId id="325" r:id="rId17"/>
    <p:sldId id="317" r:id="rId18"/>
    <p:sldId id="321" r:id="rId19"/>
    <p:sldId id="318" r:id="rId20"/>
    <p:sldId id="326" r:id="rId21"/>
    <p:sldId id="327" r:id="rId22"/>
    <p:sldId id="319" r:id="rId23"/>
    <p:sldId id="328" r:id="rId24"/>
    <p:sldId id="320" r:id="rId25"/>
    <p:sldId id="329" r:id="rId26"/>
    <p:sldId id="269" r:id="rId27"/>
    <p:sldId id="270" r:id="rId28"/>
    <p:sldId id="311" r:id="rId29"/>
    <p:sldId id="312" r:id="rId30"/>
    <p:sldId id="313" r:id="rId31"/>
    <p:sldId id="315" r:id="rId32"/>
    <p:sldId id="316" r:id="rId33"/>
    <p:sldId id="330" r:id="rId34"/>
    <p:sldId id="281" r:id="rId35"/>
    <p:sldId id="282" r:id="rId36"/>
    <p:sldId id="283" r:id="rId37"/>
    <p:sldId id="259" r:id="rId38"/>
    <p:sldId id="296" r:id="rId39"/>
    <p:sldId id="284" r:id="rId40"/>
    <p:sldId id="285" r:id="rId41"/>
    <p:sldId id="258" r:id="rId42"/>
    <p:sldId id="298" r:id="rId43"/>
    <p:sldId id="299" r:id="rId44"/>
    <p:sldId id="331" r:id="rId45"/>
    <p:sldId id="301" r:id="rId46"/>
    <p:sldId id="302" r:id="rId47"/>
    <p:sldId id="304" r:id="rId48"/>
    <p:sldId id="332" r:id="rId49"/>
    <p:sldId id="333" r:id="rId50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FF"/>
    <a:srgbClr val="CCFF99"/>
    <a:srgbClr val="99FF99"/>
    <a:srgbClr val="99FFCC"/>
    <a:srgbClr val="CC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3" Type="http://schemas.openxmlformats.org/officeDocument/2006/relationships/tableStyles" Target="tableStyles.xml"/><Relationship Id="rId52" Type="http://schemas.openxmlformats.org/officeDocument/2006/relationships/viewProps" Target="viewProps.xml"/><Relationship Id="rId51" Type="http://schemas.openxmlformats.org/officeDocument/2006/relationships/presProps" Target="presProps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40C2D5E-9CAA-46A0-A04F-DC717BF31DF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7DF8602-AC0C-4338-954F-606CE234352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DF8602-AC0C-4338-954F-606CE23435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532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85756B6-C0CE-4B21-B85C-7574EC084A37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F392E54-1F62-47A8-9370-FC5688152A02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D2B1BE9-3849-4DA0-B657-64A946780ACB}" type="slidenum">
              <a:rPr lang="zh-CN" altLang="en-US" smtClean="0"/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istrator\桌面\20狼.tif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E:\外部文件\图片1.png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257800"/>
            <a:ext cx="9144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hyperlink" Target="file:///H:\6-R&#183;&#19971;&#24180;&#32423;&#35821;&#25991;&#19978;&#20876;&#21019;&#20248;&#20316;&#19994;%20(G)\aca\aaaaaa\ddddd\&#19978;&#35838;&#35838;&#20214;\&#31532;&#20116;&#21333;&#20803;\20%20&#29436;\20%20&#29436;&#65288;&#26391;&#35835;&#65289;.wmv" TargetMode="Externa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istrator\桌面\20狼.tif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1"/>
          <p:cNvSpPr txBox="1"/>
          <p:nvPr/>
        </p:nvSpPr>
        <p:spPr bwMode="auto">
          <a:xfrm>
            <a:off x="2419351" y="1188510"/>
            <a:ext cx="3802063" cy="103716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5400" dirty="0" smtClean="0">
                <a:latin typeface="+mj-ea"/>
              </a:rPr>
              <a:t>20 </a:t>
            </a:r>
            <a:r>
              <a:rPr lang="zh-CN" altLang="en-US" sz="5400" dirty="0" smtClean="0">
                <a:latin typeface="+mj-ea"/>
              </a:rPr>
              <a:t>狼</a:t>
            </a:r>
            <a:endParaRPr lang="zh-CN" altLang="en-US" sz="5400" dirty="0" smtClean="0">
              <a:latin typeface="+mj-ea"/>
            </a:endParaRPr>
          </a:p>
        </p:txBody>
      </p:sp>
      <p:sp>
        <p:nvSpPr>
          <p:cNvPr id="4" name="副标题 2"/>
          <p:cNvSpPr txBox="1"/>
          <p:nvPr/>
        </p:nvSpPr>
        <p:spPr bwMode="auto">
          <a:xfrm>
            <a:off x="2570164" y="2333626"/>
            <a:ext cx="3368675" cy="58208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部编本</a:t>
            </a:r>
            <a:r>
              <a:rPr lang="en-US" altLang="zh-CN" sz="2000" dirty="0" smtClean="0">
                <a:latin typeface="+mj-ea"/>
                <a:ea typeface="+mj-ea"/>
              </a:rPr>
              <a:t>·</a:t>
            </a:r>
            <a:r>
              <a:rPr lang="zh-CN" altLang="en-US" sz="2000" dirty="0">
                <a:latin typeface="+mj-ea"/>
                <a:ea typeface="+mj-ea"/>
              </a:rPr>
              <a:t>七</a:t>
            </a:r>
            <a:r>
              <a:rPr lang="zh-CN" altLang="en-US" sz="2000" dirty="0" smtClean="0">
                <a:latin typeface="+mj-ea"/>
                <a:ea typeface="+mj-ea"/>
              </a:rPr>
              <a:t>年级上册上册</a:t>
            </a:r>
            <a:endParaRPr lang="zh-CN" altLang="en-US" sz="2000" dirty="0" smtClean="0"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162175" y="2253192"/>
            <a:ext cx="4368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411503" y="6040095"/>
            <a:ext cx="309880" cy="497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12303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4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字词学习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2291" name="矩形 2"/>
          <p:cNvSpPr>
            <a:spLocks noChangeArrowheads="1"/>
          </p:cNvSpPr>
          <p:nvPr/>
        </p:nvSpPr>
        <p:spPr bwMode="auto">
          <a:xfrm>
            <a:off x="488950" y="1430867"/>
            <a:ext cx="152477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◆生难字</a:t>
            </a:r>
            <a:endParaRPr lang="zh-CN" altLang="en-US" sz="26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5938" y="2238376"/>
            <a:ext cx="80264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缀</a:t>
            </a:r>
            <a:r>
              <a:rPr lang="zh-CN" altLang="en-US" sz="2400" b="1" dirty="0">
                <a:latin typeface="+mj-ea"/>
                <a:ea typeface="+mj-ea"/>
              </a:rPr>
              <a:t>行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(     )       </a:t>
            </a:r>
            <a:r>
              <a:rPr lang="zh-CN" altLang="en-US" sz="2400" b="1" dirty="0">
                <a:latin typeface="+mj-ea"/>
                <a:ea typeface="+mj-ea"/>
              </a:rPr>
              <a:t>大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窘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(     )        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倚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(     )</a:t>
            </a:r>
            <a:endParaRPr lang="en-US" altLang="zh-CN" sz="2400" b="1" dirty="0">
              <a:latin typeface="+mj-ea"/>
              <a:ea typeface="+mj-ea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眈</a:t>
            </a:r>
            <a:r>
              <a:rPr lang="zh-CN" altLang="en-US" sz="2400" b="1" dirty="0">
                <a:latin typeface="+mj-ea"/>
                <a:ea typeface="+mj-ea"/>
              </a:rPr>
              <a:t>眈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(     )       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瞑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(     )          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尻</a:t>
            </a:r>
            <a:r>
              <a:rPr lang="zh-CN" altLang="en-US" sz="2400" b="1" dirty="0">
                <a:latin typeface="+mj-ea"/>
                <a:ea typeface="+mj-ea"/>
              </a:rPr>
              <a:t>尾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(     )</a:t>
            </a: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20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黠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(     )         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苫</a:t>
            </a:r>
            <a:r>
              <a:rPr lang="zh-CN" altLang="en-US" sz="2400" b="1" dirty="0">
                <a:latin typeface="+mj-ea"/>
                <a:ea typeface="+mj-ea"/>
              </a:rPr>
              <a:t>蔽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(     )        </a:t>
            </a:r>
            <a:r>
              <a:rPr lang="zh-CN" altLang="en-US" sz="2400" b="1" dirty="0">
                <a:latin typeface="+mj-ea"/>
                <a:ea typeface="+mj-ea"/>
              </a:rPr>
              <a:t>假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寐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(     )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97000" y="2372784"/>
            <a:ext cx="806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</a:rPr>
              <a:t>zhuì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13201" y="2387601"/>
            <a:ext cx="9621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</a:rPr>
              <a:t>jiǒnɡ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02450" y="2387601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</a:rPr>
              <a:t>yǐ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31926" y="3122084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</a:rPr>
              <a:t>dān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836988" y="3107267"/>
            <a:ext cx="806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</a:rPr>
              <a:t>mínɡ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15176" y="3119967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</a:rPr>
              <a:t>kāo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16013" y="3858685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</a:rPr>
              <a:t>xiá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25913" y="3843867"/>
            <a:ext cx="806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</a:rPr>
              <a:t>shàn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135813" y="3858685"/>
            <a:ext cx="651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 dirty="0" err="1">
                <a:solidFill>
                  <a:srgbClr val="FF0000"/>
                </a:solidFill>
                <a:latin typeface="+mn-ea"/>
                <a:ea typeface="+mn-ea"/>
              </a:rPr>
              <a:t>mèi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12302" name="图片 1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43825" y="4066117"/>
            <a:ext cx="1377950" cy="245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342901" y="361952"/>
            <a:ext cx="8596313" cy="390106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250000"/>
              </a:lnSpc>
              <a:spcBef>
                <a:spcPts val="450"/>
              </a:spcBef>
              <a:buFont typeface="Arial" panose="020B0604020202020204" pitchFamily="34" charset="0"/>
              <a:buNone/>
              <a:defRPr/>
            </a:pPr>
            <a:r>
              <a:rPr lang="zh-CN" altLang="en-US" sz="2700" b="1" dirty="0" smtClean="0">
                <a:latin typeface="+mj-ea"/>
                <a:ea typeface="+mj-ea"/>
              </a:rPr>
              <a:t>狼</a:t>
            </a:r>
            <a:endParaRPr lang="zh-CN" altLang="en-US" sz="2700" b="1" dirty="0" smtClean="0">
              <a:latin typeface="+mj-ea"/>
              <a:ea typeface="+mj-ea"/>
            </a:endParaRPr>
          </a:p>
          <a:p>
            <a:pPr hangingPunct="1">
              <a:lnSpc>
                <a:spcPct val="250000"/>
              </a:lnSpc>
              <a:defRPr/>
            </a:pPr>
            <a:r>
              <a:rPr lang="zh-CN" altLang="en-US" sz="2400" b="1" dirty="0" smtClean="0">
                <a:latin typeface="+mj-ea"/>
                <a:ea typeface="+mj-ea"/>
              </a:rPr>
              <a:t>　　</a:t>
            </a:r>
            <a:r>
              <a:rPr lang="zh-CN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一屠</a:t>
            </a:r>
            <a:r>
              <a:rPr lang="zh-CN" altLang="en-US" sz="2400" b="1" dirty="0" smtClean="0">
                <a:latin typeface="+mj-ea"/>
                <a:ea typeface="+mj-ea"/>
              </a:rPr>
              <a:t>晚归，担中肉尽，</a:t>
            </a:r>
            <a:r>
              <a:rPr lang="zh-CN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止</a:t>
            </a:r>
            <a:r>
              <a:rPr lang="zh-CN" altLang="en-US" sz="2400" b="1" dirty="0" smtClean="0">
                <a:latin typeface="+mj-ea"/>
                <a:ea typeface="+mj-ea"/>
              </a:rPr>
              <a:t>有剩骨。途中两狼，</a:t>
            </a:r>
            <a:r>
              <a:rPr lang="zh-CN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缀</a:t>
            </a:r>
            <a:r>
              <a:rPr lang="zh-CN" altLang="en-US" sz="2400" b="1" dirty="0" smtClean="0">
                <a:latin typeface="+mj-ea"/>
                <a:ea typeface="+mj-ea"/>
              </a:rPr>
              <a:t>行甚远。  </a:t>
            </a:r>
            <a:endParaRPr lang="en-US" altLang="zh-CN" sz="2400" b="1" dirty="0" smtClean="0">
              <a:latin typeface="+mj-ea"/>
              <a:ea typeface="+mj-ea"/>
            </a:endParaRPr>
          </a:p>
          <a:p>
            <a:pPr hangingPunct="1">
              <a:lnSpc>
                <a:spcPct val="250000"/>
              </a:lnSpc>
              <a:defRPr/>
            </a:pPr>
            <a:r>
              <a:rPr lang="en-US" altLang="zh-CN" sz="2400" b="1" dirty="0" smtClean="0">
                <a:latin typeface="+mj-ea"/>
                <a:ea typeface="+mj-ea"/>
              </a:rPr>
              <a:t>    </a:t>
            </a:r>
            <a:r>
              <a:rPr lang="zh-CN" altLang="en-US" sz="2400" b="1" dirty="0" smtClean="0">
                <a:latin typeface="+mj-ea"/>
                <a:ea typeface="+mj-ea"/>
              </a:rPr>
              <a:t>屠惧，</a:t>
            </a:r>
            <a:r>
              <a:rPr lang="zh-CN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投以骨</a:t>
            </a:r>
            <a:r>
              <a:rPr lang="zh-CN" altLang="en-US" sz="2400" b="1" dirty="0" smtClean="0">
                <a:latin typeface="+mj-ea"/>
                <a:ea typeface="+mj-ea"/>
              </a:rPr>
              <a:t>。一狼得骨</a:t>
            </a:r>
            <a:r>
              <a:rPr lang="zh-CN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止</a:t>
            </a:r>
            <a:r>
              <a:rPr lang="zh-CN" altLang="en-US" sz="2400" b="1" dirty="0" smtClean="0">
                <a:latin typeface="+mj-ea"/>
                <a:ea typeface="+mj-ea"/>
              </a:rPr>
              <a:t>，一狼仍</a:t>
            </a:r>
            <a:r>
              <a:rPr lang="zh-CN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从</a:t>
            </a:r>
            <a:r>
              <a:rPr lang="zh-CN" altLang="en-US" sz="2400" b="1" dirty="0" smtClean="0">
                <a:latin typeface="+mj-ea"/>
                <a:ea typeface="+mj-ea"/>
              </a:rPr>
              <a:t>。复投之，后狼止而前狼又至。骨已尽矣，而</a:t>
            </a:r>
            <a:r>
              <a:rPr lang="zh-CN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两狼之并驱如故</a:t>
            </a:r>
            <a:r>
              <a:rPr lang="zh-CN" altLang="en-US" sz="2400" b="1" dirty="0" smtClean="0">
                <a:latin typeface="+mj-ea"/>
                <a:ea typeface="+mj-ea"/>
              </a:rPr>
              <a:t>。</a:t>
            </a:r>
            <a:endParaRPr lang="zh-CN" altLang="en-US" sz="2400" b="1" dirty="0" smtClean="0">
              <a:latin typeface="+mj-ea"/>
              <a:ea typeface="+mj-ea"/>
            </a:endParaRPr>
          </a:p>
        </p:txBody>
      </p:sp>
      <p:grpSp>
        <p:nvGrpSpPr>
          <p:cNvPr id="13315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13323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字词释义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63564" y="1733551"/>
            <a:ext cx="19912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即“一个屠户”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836989" y="1706033"/>
            <a:ext cx="9589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</a:rPr>
              <a:t>仅，只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665913" y="1703917"/>
            <a:ext cx="14750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</a:rPr>
              <a:t>连接、紧跟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563564" y="2929467"/>
            <a:ext cx="60975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</a:rPr>
              <a:t>即“ 以骨投</a:t>
            </a:r>
            <a:r>
              <a:rPr lang="en-US" altLang="zh-CN" sz="2000" b="1">
                <a:solidFill>
                  <a:srgbClr val="0000FF"/>
                </a:solidFill>
              </a:rPr>
              <a:t>( </a:t>
            </a:r>
            <a:r>
              <a:rPr lang="zh-CN" altLang="en-US" sz="2000" b="1">
                <a:solidFill>
                  <a:srgbClr val="0000FF"/>
                </a:solidFill>
              </a:rPr>
              <a:t>之</a:t>
            </a:r>
            <a:r>
              <a:rPr lang="en-US" altLang="zh-CN" sz="2000" b="1">
                <a:solidFill>
                  <a:srgbClr val="0000FF"/>
                </a:solidFill>
              </a:rPr>
              <a:t>) </a:t>
            </a:r>
            <a:r>
              <a:rPr lang="zh-CN" altLang="en-US" sz="2000" b="1">
                <a:solidFill>
                  <a:srgbClr val="0000FF"/>
                </a:solidFill>
              </a:rPr>
              <a:t>”</a:t>
            </a:r>
            <a:r>
              <a:rPr lang="en-US" altLang="zh-CN" sz="2000" b="1">
                <a:solidFill>
                  <a:srgbClr val="0000FF"/>
                </a:solidFill>
              </a:rPr>
              <a:t> </a:t>
            </a:r>
            <a:r>
              <a:rPr lang="zh-CN" altLang="en-US" sz="2000" b="1">
                <a:solidFill>
                  <a:srgbClr val="0000FF"/>
                </a:solidFill>
              </a:rPr>
              <a:t>，状语后置，把骨头投给狼。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562351" y="4049184"/>
            <a:ext cx="17954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</a:rPr>
              <a:t>动词，停止。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5764214" y="4049184"/>
            <a:ext cx="8969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</a:rPr>
              <a:t>跟从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3190875" y="5156200"/>
            <a:ext cx="557688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</a:rPr>
              <a:t>两只狼像原来一样一起追赶。之，主谓之间，取消句子的独立性。并，一起。驱，追随、追赶。如故，跟原来一样。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3" grpId="0"/>
      <p:bldP spid="18" grpId="0"/>
      <p:bldP spid="19" grpId="0"/>
      <p:bldP spid="20" grpId="0"/>
      <p:bldP spid="21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6389" y="1225552"/>
            <a:ext cx="8612187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hangingPunct="1">
              <a:lnSpc>
                <a:spcPct val="30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    屠大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窘</a:t>
            </a:r>
            <a:r>
              <a:rPr lang="zh-CN" altLang="en-US" sz="2400" b="1" dirty="0">
                <a:latin typeface="+mj-ea"/>
                <a:ea typeface="+mj-ea"/>
              </a:rPr>
              <a:t>，恐前后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受其敌</a:t>
            </a:r>
            <a:r>
              <a:rPr lang="zh-CN" altLang="en-US" sz="2400" b="1" dirty="0">
                <a:latin typeface="+mj-ea"/>
                <a:ea typeface="+mj-ea"/>
              </a:rPr>
              <a:t>。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顾</a:t>
            </a:r>
            <a:r>
              <a:rPr lang="zh-CN" altLang="en-US" sz="2400" b="1" dirty="0">
                <a:latin typeface="+mj-ea"/>
                <a:ea typeface="+mj-ea"/>
              </a:rPr>
              <a:t>野有麦场，场主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积薪</a:t>
            </a:r>
            <a:r>
              <a:rPr lang="zh-CN" altLang="en-US" sz="2400" b="1" dirty="0">
                <a:latin typeface="+mj-ea"/>
                <a:ea typeface="+mj-ea"/>
              </a:rPr>
              <a:t>其中，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苫蔽成丘</a:t>
            </a:r>
            <a:r>
              <a:rPr lang="zh-CN" altLang="en-US" sz="2400" b="1" dirty="0">
                <a:latin typeface="+mj-ea"/>
                <a:ea typeface="+mj-ea"/>
              </a:rPr>
              <a:t>。屠乃奔倚其下，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弛</a:t>
            </a:r>
            <a:r>
              <a:rPr lang="zh-CN" altLang="en-US" sz="2400" b="1" dirty="0">
                <a:latin typeface="+mj-ea"/>
                <a:ea typeface="+mj-ea"/>
              </a:rPr>
              <a:t>担持刀。狼不敢前，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眈眈相向</a:t>
            </a:r>
            <a:r>
              <a:rPr lang="zh-CN" altLang="en-US" sz="2400" b="1" dirty="0">
                <a:latin typeface="+mj-ea"/>
                <a:ea typeface="+mj-ea"/>
              </a:rPr>
              <a:t>。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63564" y="1367367"/>
            <a:ext cx="19912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处境困迫，为难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620963" y="2554817"/>
            <a:ext cx="17331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遭受它的攻击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127500" y="1382184"/>
            <a:ext cx="9589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看，视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557963" y="1413933"/>
            <a:ext cx="1217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堆积柴草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07975" y="4051301"/>
            <a:ext cx="252095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覆盖成小山一样。</a:t>
            </a:r>
            <a:r>
              <a:rPr lang="zh-CN" altLang="en-US" sz="2000" b="1" dirty="0">
                <a:solidFill>
                  <a:srgbClr val="0000FF"/>
                </a:solidFill>
                <a:latin typeface="+mj-ea"/>
                <a:ea typeface="宋体" panose="02010600030101010101" pitchFamily="2" charset="-122"/>
              </a:rPr>
              <a:t>苫蔽，覆盖、遮盖。</a:t>
            </a:r>
            <a:endParaRPr lang="zh-CN" altLang="en-US" sz="2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179763" y="4047067"/>
            <a:ext cx="1865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解除，卸下。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5910263" y="4055534"/>
            <a:ext cx="30083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瞪眼朝着屠户。眈眈，注视的样子。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876" y="969433"/>
            <a:ext cx="8848725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hangingPunct="1">
              <a:lnSpc>
                <a:spcPct val="30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少时</a:t>
            </a:r>
            <a:r>
              <a:rPr lang="zh-CN" altLang="en-US" sz="2400" b="1" dirty="0">
                <a:latin typeface="+mj-ea"/>
                <a:ea typeface="+mj-ea"/>
              </a:rPr>
              <a:t>，一狼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径去</a:t>
            </a:r>
            <a:r>
              <a:rPr lang="zh-CN" altLang="en-US" sz="2400" b="1" dirty="0">
                <a:latin typeface="+mj-ea"/>
                <a:ea typeface="+mj-ea"/>
              </a:rPr>
              <a:t>，其一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犬坐于前</a:t>
            </a:r>
            <a:r>
              <a:rPr lang="zh-CN" altLang="en-US" sz="2400" b="1" dirty="0">
                <a:latin typeface="+mj-ea"/>
                <a:ea typeface="+mj-ea"/>
              </a:rPr>
              <a:t>。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久之</a:t>
            </a:r>
            <a:r>
              <a:rPr lang="zh-CN" altLang="en-US" sz="2400" b="1" dirty="0">
                <a:latin typeface="+mj-ea"/>
                <a:ea typeface="+mj-ea"/>
              </a:rPr>
              <a:t>，目似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瞑</a:t>
            </a:r>
            <a:r>
              <a:rPr lang="zh-CN" altLang="en-US" sz="2400" b="1" dirty="0">
                <a:latin typeface="+mj-ea"/>
                <a:ea typeface="+mj-ea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意暇甚</a:t>
            </a:r>
            <a:r>
              <a:rPr lang="zh-CN" altLang="en-US" sz="2400" b="1" dirty="0">
                <a:latin typeface="+mj-ea"/>
                <a:ea typeface="+mj-ea"/>
              </a:rPr>
              <a:t>。屠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暴</a:t>
            </a:r>
            <a:r>
              <a:rPr lang="zh-CN" altLang="en-US" sz="2400" b="1" dirty="0">
                <a:latin typeface="+mj-ea"/>
                <a:ea typeface="+mj-ea"/>
              </a:rPr>
              <a:t>起，以刀劈狼首，又数刀毙之。方欲行，转视积薪后，一狼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洞其中</a:t>
            </a:r>
            <a:r>
              <a:rPr lang="zh-CN" altLang="en-US" sz="2400" b="1" dirty="0">
                <a:latin typeface="+mj-ea"/>
                <a:ea typeface="+mj-ea"/>
              </a:rPr>
              <a:t>，意将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隧入</a:t>
            </a:r>
            <a:r>
              <a:rPr lang="zh-CN" altLang="en-US" sz="2400" b="1" dirty="0">
                <a:latin typeface="+mj-ea"/>
                <a:ea typeface="+mj-ea"/>
              </a:rPr>
              <a:t>以攻其后也。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52450" y="1143000"/>
            <a:ext cx="9589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一会儿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47876" y="1143000"/>
            <a:ext cx="1217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径直离开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905126" y="2233084"/>
            <a:ext cx="27209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像狗似的蹲坐在前面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010150" y="1172633"/>
            <a:ext cx="14049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时间长了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435725" y="1143000"/>
            <a:ext cx="14049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闭上眼睛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572126" y="2233085"/>
            <a:ext cx="35718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/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神情很悠闲。意，这里指神情、态度。暇，从容、悠闲。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25426" y="2690284"/>
            <a:ext cx="9255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/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突然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1275" y="3740152"/>
            <a:ext cx="34226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/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在积薪中打洞。洞，洞穴，这里用作动词，指挖洞。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858963" y="5202768"/>
            <a:ext cx="41767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/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从通道进入。隧，通道，这里用作状语，“从通道”的意思。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6389" y="810684"/>
            <a:ext cx="8675687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hangingPunct="1">
              <a:lnSpc>
                <a:spcPct val="30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身已半入，止露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尻</a:t>
            </a:r>
            <a:r>
              <a:rPr lang="zh-CN" altLang="en-US" sz="2400" b="1" dirty="0">
                <a:latin typeface="+mj-ea"/>
                <a:ea typeface="+mj-ea"/>
              </a:rPr>
              <a:t>尾。屠自后断其股，亦毙之。乃悟前狼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假寐</a:t>
            </a:r>
            <a:r>
              <a:rPr lang="zh-CN" altLang="en-US" sz="2400" b="1" dirty="0">
                <a:latin typeface="+mj-ea"/>
                <a:ea typeface="+mj-ea"/>
              </a:rPr>
              <a:t>，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盖</a:t>
            </a:r>
            <a:r>
              <a:rPr lang="zh-CN" altLang="en-US" sz="2400" b="1" dirty="0">
                <a:latin typeface="+mj-ea"/>
                <a:ea typeface="+mj-ea"/>
              </a:rPr>
              <a:t>以诱敌。</a:t>
            </a:r>
            <a:endParaRPr lang="en-US" altLang="zh-CN" sz="2400" b="1" dirty="0">
              <a:latin typeface="+mj-ea"/>
              <a:ea typeface="+mj-ea"/>
            </a:endParaRPr>
          </a:p>
          <a:p>
            <a:pPr hangingPunct="1">
              <a:lnSpc>
                <a:spcPct val="30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    狼亦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黠</a:t>
            </a:r>
            <a:r>
              <a:rPr lang="zh-CN" altLang="en-US" sz="2400" b="1" dirty="0">
                <a:latin typeface="+mj-ea"/>
                <a:ea typeface="+mj-ea"/>
              </a:rPr>
              <a:t>矣，而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顷刻</a:t>
            </a:r>
            <a:r>
              <a:rPr lang="zh-CN" altLang="en-US" sz="2400" b="1" dirty="0">
                <a:latin typeface="+mj-ea"/>
                <a:ea typeface="+mj-ea"/>
              </a:rPr>
              <a:t>两毙，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禽兽之变诈几何哉</a:t>
            </a:r>
            <a:r>
              <a:rPr lang="zh-CN" altLang="en-US" sz="2400" b="1" dirty="0">
                <a:latin typeface="+mj-ea"/>
                <a:ea typeface="+mj-ea"/>
              </a:rPr>
              <a:t>？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止增笑耳</a:t>
            </a:r>
            <a:r>
              <a:rPr lang="zh-CN" altLang="en-US" sz="2400" b="1" dirty="0">
                <a:latin typeface="+mj-ea"/>
                <a:ea typeface="+mj-ea"/>
              </a:rPr>
              <a:t>。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59026" y="1013884"/>
            <a:ext cx="7008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屁股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950075" y="2089152"/>
            <a:ext cx="203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假装睡觉。寐，睡觉。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85751" y="3581400"/>
            <a:ext cx="33178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表示推测，大概，原来是。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301750" y="5077884"/>
            <a:ext cx="946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狡猾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687639" y="5035551"/>
            <a:ext cx="13557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一会儿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967164" y="3147484"/>
            <a:ext cx="345598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/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禽兽的诡诈手段能有多少啊。变诈，巧变诡诈。几何，多少，意思是能有多少。</a:t>
            </a:r>
            <a:endParaRPr lang="zh-CN" altLang="en-US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89513" y="5048251"/>
            <a:ext cx="413226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hangingPunct="1"/>
            <a:r>
              <a:rPr lang="zh-CN" altLang="en-US" sz="2000" b="1">
                <a:solidFill>
                  <a:srgbClr val="0000FF"/>
                </a:solidFill>
                <a:latin typeface="宋体" panose="02010600030101010101" pitchFamily="2" charset="-122"/>
              </a:rPr>
              <a:t>只是增加笑料罢了。止，只是。笑，动词做名词，笑料。耳，语气助词，罢了。</a:t>
            </a:r>
            <a:endParaRPr lang="en-US" altLang="zh-CN" sz="20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"/>
          <p:cNvSpPr>
            <a:spLocks noChangeArrowheads="1"/>
          </p:cNvSpPr>
          <p:nvPr/>
        </p:nvSpPr>
        <p:spPr bwMode="auto">
          <a:xfrm>
            <a:off x="252414" y="706967"/>
            <a:ext cx="73231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◆古今异义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3738" y="1314450"/>
            <a:ext cx="8361362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300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latin typeface="+mj-ea"/>
                <a:ea typeface="+mj-ea"/>
              </a:rPr>
              <a:t>场主积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薪</a:t>
            </a:r>
            <a:r>
              <a:rPr lang="zh-CN" altLang="en-US" sz="2400" b="1" dirty="0">
                <a:latin typeface="+mj-ea"/>
                <a:ea typeface="+mj-ea"/>
              </a:rPr>
              <a:t>其中（                                   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300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少时</a:t>
            </a:r>
            <a:r>
              <a:rPr lang="zh-CN" altLang="en-US" sz="2400" b="1" dirty="0">
                <a:latin typeface="+mj-ea"/>
                <a:ea typeface="+mj-ea"/>
              </a:rPr>
              <a:t>（                                           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300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latin typeface="+mj-ea"/>
                <a:ea typeface="+mj-ea"/>
              </a:rPr>
              <a:t>一狼径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去</a:t>
            </a:r>
            <a:r>
              <a:rPr lang="zh-CN" altLang="en-US" sz="2400" b="1" dirty="0">
                <a:latin typeface="+mj-ea"/>
                <a:ea typeface="+mj-ea"/>
              </a:rPr>
              <a:t>（                                       ）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2967038" y="2008718"/>
            <a:ext cx="50482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古义：柴草   今义：工资</a:t>
            </a:r>
            <a:endParaRPr lang="zh-CN" altLang="en-US" sz="24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1831975" y="3431118"/>
            <a:ext cx="47307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古义：一会儿    今义：数量小</a:t>
            </a:r>
            <a:endParaRPr lang="zh-CN" altLang="en-US" sz="24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2349501" y="4933951"/>
            <a:ext cx="59547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古义：离开   今义：从所在地到别的地方</a:t>
            </a:r>
            <a:endParaRPr lang="zh-CN" altLang="en-US" sz="24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utoUpdateAnimBg="0"/>
      <p:bldP spid="8" grpId="0" bldLvl="0" autoUpdateAnimBg="0"/>
      <p:bldP spid="10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8150" y="715434"/>
            <a:ext cx="8497888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250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latin typeface="+mj-ea"/>
                <a:ea typeface="+mj-ea"/>
              </a:rPr>
              <a:t>屠自后断其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股</a:t>
            </a:r>
            <a:r>
              <a:rPr lang="zh-CN" altLang="en-US" sz="2400" b="1" dirty="0">
                <a:latin typeface="+mj-ea"/>
                <a:ea typeface="+mj-ea"/>
              </a:rPr>
              <a:t>（                                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250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盖</a:t>
            </a:r>
            <a:r>
              <a:rPr lang="zh-CN" altLang="en-US" sz="2400" b="1" dirty="0">
                <a:latin typeface="+mj-ea"/>
                <a:ea typeface="+mj-ea"/>
              </a:rPr>
              <a:t>以诱敌（                                     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250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latin typeface="+mj-ea"/>
                <a:ea typeface="+mj-ea"/>
              </a:rPr>
              <a:t>禽兽之变诈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几何</a:t>
            </a:r>
            <a:r>
              <a:rPr lang="zh-CN" altLang="en-US" sz="2400" b="1" dirty="0">
                <a:latin typeface="+mj-ea"/>
                <a:ea typeface="+mj-ea"/>
              </a:rPr>
              <a:t>哉（                             ）</a:t>
            </a:r>
            <a:endParaRPr lang="en-US" altLang="zh-CN" sz="2400" b="1" dirty="0">
              <a:latin typeface="+mj-ea"/>
              <a:ea typeface="+mj-ea"/>
            </a:endParaRPr>
          </a:p>
          <a:p>
            <a:pPr eaLnBrk="1" hangingPunct="1">
              <a:lnSpc>
                <a:spcPct val="250000"/>
              </a:lnSpc>
              <a:spcBef>
                <a:spcPts val="0"/>
              </a:spcBef>
              <a:defRPr/>
            </a:pPr>
            <a:r>
              <a:rPr lang="zh-CN" altLang="en-US" sz="2400" b="1" dirty="0">
                <a:latin typeface="+mj-ea"/>
                <a:ea typeface="+mj-ea"/>
              </a:rPr>
              <a:t>止增笑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耳</a:t>
            </a:r>
            <a:r>
              <a:rPr lang="zh-CN" altLang="en-US" sz="2400" b="1" dirty="0">
                <a:latin typeface="+mj-ea"/>
                <a:ea typeface="+mj-ea"/>
              </a:rPr>
              <a:t>（                                   ）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2800351" y="1206501"/>
            <a:ext cx="44291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古义：大腿   今义：屁股</a:t>
            </a:r>
            <a:endParaRPr lang="zh-CN" altLang="en-US" sz="24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2416175" y="2436284"/>
            <a:ext cx="51958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古义：原来是   今义：覆盖；盖子</a:t>
            </a:r>
            <a:endParaRPr lang="zh-CN" altLang="en-US" sz="24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2263775" y="4840818"/>
            <a:ext cx="47386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古义：罢了   今义：耳朵</a:t>
            </a:r>
            <a:endParaRPr lang="zh-CN" altLang="en-US" sz="24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3427414" y="3655484"/>
            <a:ext cx="46624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古义：多少   今义：一门学科</a:t>
            </a:r>
            <a:endParaRPr lang="zh-CN" altLang="en-US" sz="24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utoUpdateAnimBg="0"/>
      <p:bldP spid="8" grpId="0" bldLvl="0" autoUpdateAnimBg="0"/>
      <p:bldP spid="9" grpId="0" bldLvl="0" autoUpdateAnimBg="0"/>
      <p:bldP spid="10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2"/>
          <p:cNvSpPr>
            <a:spLocks noChangeArrowheads="1"/>
          </p:cNvSpPr>
          <p:nvPr/>
        </p:nvSpPr>
        <p:spPr bwMode="auto">
          <a:xfrm>
            <a:off x="277814" y="605367"/>
            <a:ext cx="73231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◆一词多义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" name="Group 5"/>
          <p:cNvGrpSpPr/>
          <p:nvPr/>
        </p:nvGrpSpPr>
        <p:grpSpPr bwMode="auto">
          <a:xfrm>
            <a:off x="841188" y="1640203"/>
            <a:ext cx="1193800" cy="1423063"/>
            <a:chOff x="85" y="191"/>
            <a:chExt cx="1880" cy="1681"/>
          </a:xfrm>
          <a:solidFill>
            <a:srgbClr val="CCFFFF"/>
          </a:solidFill>
        </p:grpSpPr>
        <p:sp>
          <p:nvSpPr>
            <p:cNvPr id="13" name="AutoShape 6"/>
            <p:cNvSpPr>
              <a:spLocks noChangeArrowheads="1"/>
            </p:cNvSpPr>
            <p:nvPr/>
          </p:nvSpPr>
          <p:spPr bwMode="auto">
            <a:xfrm>
              <a:off x="85" y="434"/>
              <a:ext cx="1451" cy="1200"/>
            </a:xfrm>
            <a:custGeom>
              <a:avLst/>
              <a:gdLst>
                <a:gd name="T0" fmla="*/ 3 w 21600"/>
                <a:gd name="T1" fmla="*/ 0 h 21600"/>
                <a:gd name="T2" fmla="*/ 1 w 21600"/>
                <a:gd name="T3" fmla="*/ 2 h 21600"/>
                <a:gd name="T4" fmla="*/ 3 w 21600"/>
                <a:gd name="T5" fmla="*/ 4 h 21600"/>
                <a:gd name="T6" fmla="*/ 6 w 21600"/>
                <a:gd name="T7" fmla="*/ 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86 h 21600"/>
                <a:gd name="T14" fmla="*/ 16554 w 21600"/>
                <a:gd name="T15" fmla="*/ 1368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miter lim="800000"/>
            </a:ln>
            <a:effectLst/>
          </p:spPr>
          <p:txBody>
            <a:bodyPr wrap="none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止</a:t>
              </a:r>
              <a:endPara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4" name="AutoShape 7"/>
            <p:cNvSpPr/>
            <p:nvPr/>
          </p:nvSpPr>
          <p:spPr bwMode="auto">
            <a:xfrm>
              <a:off x="1751" y="191"/>
              <a:ext cx="214" cy="1681"/>
            </a:xfrm>
            <a:prstGeom prst="leftBrace">
              <a:avLst>
                <a:gd name="adj1" fmla="val 90927"/>
                <a:gd name="adj2" fmla="val 50000"/>
              </a:avLst>
            </a:prstGeom>
            <a:grpFill/>
            <a:ln w="9525">
              <a:solidFill>
                <a:srgbClr val="00B0F0"/>
              </a:solidFill>
              <a:round/>
            </a:ln>
            <a:effectLst/>
          </p:spPr>
          <p:txBody>
            <a:bodyPr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24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" name="Group 8"/>
          <p:cNvGrpSpPr/>
          <p:nvPr/>
        </p:nvGrpSpPr>
        <p:grpSpPr bwMode="auto">
          <a:xfrm>
            <a:off x="841188" y="3899373"/>
            <a:ext cx="1193800" cy="1202947"/>
            <a:chOff x="85" y="7"/>
            <a:chExt cx="1880" cy="1421"/>
          </a:xfrm>
          <a:solidFill>
            <a:srgbClr val="CCFFFF"/>
          </a:solidFill>
        </p:grpSpPr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85" y="171"/>
              <a:ext cx="1451" cy="1200"/>
            </a:xfrm>
            <a:custGeom>
              <a:avLst/>
              <a:gdLst>
                <a:gd name="T0" fmla="*/ 3 w 21600"/>
                <a:gd name="T1" fmla="*/ 0 h 21600"/>
                <a:gd name="T2" fmla="*/ 1 w 21600"/>
                <a:gd name="T3" fmla="*/ 2 h 21600"/>
                <a:gd name="T4" fmla="*/ 3 w 21600"/>
                <a:gd name="T5" fmla="*/ 4 h 21600"/>
                <a:gd name="T6" fmla="*/ 6 w 21600"/>
                <a:gd name="T7" fmla="*/ 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86 h 21600"/>
                <a:gd name="T14" fmla="*/ 16554 w 21600"/>
                <a:gd name="T15" fmla="*/ 1368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miter lim="800000"/>
            </a:ln>
            <a:effectLst/>
          </p:spPr>
          <p:txBody>
            <a:bodyPr wrap="none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意</a:t>
              </a:r>
              <a:endPara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2" name="AutoShape 10"/>
            <p:cNvSpPr/>
            <p:nvPr/>
          </p:nvSpPr>
          <p:spPr bwMode="auto">
            <a:xfrm>
              <a:off x="1751" y="7"/>
              <a:ext cx="214" cy="1421"/>
            </a:xfrm>
            <a:prstGeom prst="leftBrace">
              <a:avLst>
                <a:gd name="adj1" fmla="val 90927"/>
                <a:gd name="adj2" fmla="val 50000"/>
              </a:avLst>
            </a:prstGeom>
            <a:grpFill/>
            <a:ln w="9525">
              <a:solidFill>
                <a:srgbClr val="00B0F0"/>
              </a:solidFill>
              <a:round/>
            </a:ln>
            <a:effectLst/>
          </p:spPr>
          <p:txBody>
            <a:bodyPr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24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9461" name="Text Box 14"/>
          <p:cNvSpPr txBox="1">
            <a:spLocks noChangeArrowheads="1"/>
          </p:cNvSpPr>
          <p:nvPr/>
        </p:nvSpPr>
        <p:spPr bwMode="auto">
          <a:xfrm>
            <a:off x="2035176" y="1462618"/>
            <a:ext cx="6257925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9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止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有剩骨（                      ）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900"/>
              </a:spcBef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一狼得骨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止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（             ）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462" name="Text Box 16"/>
          <p:cNvSpPr txBox="1">
            <a:spLocks noChangeArrowheads="1"/>
          </p:cNvSpPr>
          <p:nvPr/>
        </p:nvSpPr>
        <p:spPr bwMode="auto">
          <a:xfrm>
            <a:off x="2035175" y="3602567"/>
            <a:ext cx="6707188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意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暇甚（                         ）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意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将隧入以攻其后也（            ）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678238" y="1559984"/>
            <a:ext cx="3922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副词，通“只”，仅仅</a:t>
            </a:r>
            <a:endParaRPr lang="zh-CN" altLang="en-US" sz="2400" b="1" dirty="0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4116389" y="2459568"/>
            <a:ext cx="20526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动词，停止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3678238" y="3663951"/>
            <a:ext cx="39227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名词，神情、态度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" name="Text Box 22"/>
          <p:cNvSpPr txBox="1">
            <a:spLocks noChangeArrowheads="1"/>
          </p:cNvSpPr>
          <p:nvPr/>
        </p:nvSpPr>
        <p:spPr bwMode="auto">
          <a:xfrm>
            <a:off x="5256213" y="4544484"/>
            <a:ext cx="19732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动词，打算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utoUpdateAnimBg="0"/>
      <p:bldP spid="20" grpId="0" bldLvl="0" autoUpdateAnimBg="0"/>
      <p:bldP spid="21" grpId="0"/>
      <p:bldP spid="22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 bwMode="auto">
          <a:xfrm>
            <a:off x="615270" y="1468075"/>
            <a:ext cx="1193800" cy="1423063"/>
            <a:chOff x="85" y="191"/>
            <a:chExt cx="1880" cy="1681"/>
          </a:xfrm>
          <a:solidFill>
            <a:srgbClr val="CCFFFF"/>
          </a:solidFill>
        </p:grpSpPr>
        <p:sp>
          <p:nvSpPr>
            <p:cNvPr id="3" name="AutoShape 6"/>
            <p:cNvSpPr>
              <a:spLocks noChangeArrowheads="1"/>
            </p:cNvSpPr>
            <p:nvPr/>
          </p:nvSpPr>
          <p:spPr bwMode="auto">
            <a:xfrm>
              <a:off x="85" y="434"/>
              <a:ext cx="1451" cy="1200"/>
            </a:xfrm>
            <a:custGeom>
              <a:avLst/>
              <a:gdLst>
                <a:gd name="T0" fmla="*/ 3 w 21600"/>
                <a:gd name="T1" fmla="*/ 0 h 21600"/>
                <a:gd name="T2" fmla="*/ 1 w 21600"/>
                <a:gd name="T3" fmla="*/ 2 h 21600"/>
                <a:gd name="T4" fmla="*/ 3 w 21600"/>
                <a:gd name="T5" fmla="*/ 4 h 21600"/>
                <a:gd name="T6" fmla="*/ 6 w 21600"/>
                <a:gd name="T7" fmla="*/ 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86 h 21600"/>
                <a:gd name="T14" fmla="*/ 16554 w 21600"/>
                <a:gd name="T15" fmla="*/ 1368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miter lim="800000"/>
            </a:ln>
            <a:effectLst/>
          </p:spPr>
          <p:txBody>
            <a:bodyPr wrap="none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敌</a:t>
              </a:r>
              <a:endPara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" name="AutoShape 7"/>
            <p:cNvSpPr/>
            <p:nvPr/>
          </p:nvSpPr>
          <p:spPr bwMode="auto">
            <a:xfrm>
              <a:off x="1751" y="191"/>
              <a:ext cx="214" cy="1681"/>
            </a:xfrm>
            <a:prstGeom prst="leftBrace">
              <a:avLst>
                <a:gd name="adj1" fmla="val 90927"/>
                <a:gd name="adj2" fmla="val 50000"/>
              </a:avLst>
            </a:prstGeom>
            <a:grpFill/>
            <a:ln w="9525">
              <a:solidFill>
                <a:srgbClr val="00B0F0"/>
              </a:solidFill>
              <a:round/>
            </a:ln>
            <a:effectLst/>
          </p:spPr>
          <p:txBody>
            <a:bodyPr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24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5" name="Group 8"/>
          <p:cNvGrpSpPr/>
          <p:nvPr/>
        </p:nvGrpSpPr>
        <p:grpSpPr bwMode="auto">
          <a:xfrm>
            <a:off x="615270" y="3727245"/>
            <a:ext cx="1193800" cy="1202947"/>
            <a:chOff x="85" y="7"/>
            <a:chExt cx="1880" cy="1421"/>
          </a:xfrm>
          <a:solidFill>
            <a:srgbClr val="CCFFFF"/>
          </a:solidFill>
        </p:grpSpPr>
        <p:sp>
          <p:nvSpPr>
            <p:cNvPr id="6" name="AutoShape 9"/>
            <p:cNvSpPr>
              <a:spLocks noChangeArrowheads="1"/>
            </p:cNvSpPr>
            <p:nvPr/>
          </p:nvSpPr>
          <p:spPr bwMode="auto">
            <a:xfrm>
              <a:off x="85" y="171"/>
              <a:ext cx="1451" cy="1200"/>
            </a:xfrm>
            <a:custGeom>
              <a:avLst/>
              <a:gdLst>
                <a:gd name="T0" fmla="*/ 3 w 21600"/>
                <a:gd name="T1" fmla="*/ 0 h 21600"/>
                <a:gd name="T2" fmla="*/ 1 w 21600"/>
                <a:gd name="T3" fmla="*/ 2 h 21600"/>
                <a:gd name="T4" fmla="*/ 3 w 21600"/>
                <a:gd name="T5" fmla="*/ 4 h 21600"/>
                <a:gd name="T6" fmla="*/ 6 w 21600"/>
                <a:gd name="T7" fmla="*/ 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86 h 21600"/>
                <a:gd name="T14" fmla="*/ 16554 w 21600"/>
                <a:gd name="T15" fmla="*/ 1368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miter lim="800000"/>
            </a:ln>
            <a:effectLst/>
          </p:spPr>
          <p:txBody>
            <a:bodyPr wrap="none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前</a:t>
              </a:r>
              <a:endPara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" name="AutoShape 10"/>
            <p:cNvSpPr/>
            <p:nvPr/>
          </p:nvSpPr>
          <p:spPr bwMode="auto">
            <a:xfrm>
              <a:off x="1751" y="7"/>
              <a:ext cx="214" cy="1421"/>
            </a:xfrm>
            <a:prstGeom prst="leftBrace">
              <a:avLst>
                <a:gd name="adj1" fmla="val 90927"/>
                <a:gd name="adj2" fmla="val 50000"/>
              </a:avLst>
            </a:prstGeom>
            <a:grpFill/>
            <a:ln w="9525">
              <a:solidFill>
                <a:srgbClr val="00B0F0"/>
              </a:solidFill>
              <a:round/>
            </a:ln>
            <a:effectLst/>
          </p:spPr>
          <p:txBody>
            <a:bodyPr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24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0484" name="Text Box 14"/>
          <p:cNvSpPr txBox="1">
            <a:spLocks noChangeArrowheads="1"/>
          </p:cNvSpPr>
          <p:nvPr/>
        </p:nvSpPr>
        <p:spPr bwMode="auto">
          <a:xfrm>
            <a:off x="1809750" y="1291167"/>
            <a:ext cx="6978650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9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恐前后受其</a:t>
            </a: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敌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（                             ）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9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盖以诱</a:t>
            </a: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敌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（             ）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485" name="Text Box 16"/>
          <p:cNvSpPr txBox="1">
            <a:spLocks noChangeArrowheads="1"/>
          </p:cNvSpPr>
          <p:nvPr/>
        </p:nvSpPr>
        <p:spPr bwMode="auto">
          <a:xfrm>
            <a:off x="1809750" y="3431117"/>
            <a:ext cx="6707188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恐</a:t>
            </a: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前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后受其敌（             ）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狼不敢</a:t>
            </a: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前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（            ）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4076700" y="1394884"/>
            <a:ext cx="46688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动词，敌对，这里指胁迫、攻击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3549650" y="2294468"/>
            <a:ext cx="20526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名词，敌人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4129089" y="3522134"/>
            <a:ext cx="22177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名词，前面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3484563" y="4360334"/>
            <a:ext cx="19732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动词，上前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utoUpdateAnimBg="0"/>
      <p:bldP spid="11" grpId="0" bldLvl="0" autoUpdateAnimBg="0"/>
      <p:bldP spid="12" grpId="0" bldLvl="0" autoUpdateAnimBg="0"/>
      <p:bldP spid="13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 bwMode="auto">
          <a:xfrm>
            <a:off x="572234" y="2176250"/>
            <a:ext cx="1193800" cy="2055441"/>
            <a:chOff x="85" y="412"/>
            <a:chExt cx="1880" cy="2428"/>
          </a:xfrm>
          <a:solidFill>
            <a:srgbClr val="CCFFFF"/>
          </a:solidFill>
        </p:grpSpPr>
        <p:sp>
          <p:nvSpPr>
            <p:cNvPr id="3" name="AutoShape 6"/>
            <p:cNvSpPr>
              <a:spLocks noChangeArrowheads="1"/>
            </p:cNvSpPr>
            <p:nvPr/>
          </p:nvSpPr>
          <p:spPr bwMode="auto">
            <a:xfrm>
              <a:off x="85" y="1097"/>
              <a:ext cx="1451" cy="1200"/>
            </a:xfrm>
            <a:custGeom>
              <a:avLst/>
              <a:gdLst>
                <a:gd name="T0" fmla="*/ 3 w 21600"/>
                <a:gd name="T1" fmla="*/ 0 h 21600"/>
                <a:gd name="T2" fmla="*/ 1 w 21600"/>
                <a:gd name="T3" fmla="*/ 2 h 21600"/>
                <a:gd name="T4" fmla="*/ 3 w 21600"/>
                <a:gd name="T5" fmla="*/ 4 h 21600"/>
                <a:gd name="T6" fmla="*/ 6 w 21600"/>
                <a:gd name="T7" fmla="*/ 2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2 w 21600"/>
                <a:gd name="T13" fmla="*/ 2286 h 21600"/>
                <a:gd name="T14" fmla="*/ 16554 w 21600"/>
                <a:gd name="T15" fmla="*/ 1368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pFill/>
            <a:ln w="9525">
              <a:solidFill>
                <a:srgbClr val="00B0F0"/>
              </a:solidFill>
              <a:miter lim="800000"/>
            </a:ln>
            <a:effectLst/>
          </p:spPr>
          <p:txBody>
            <a:bodyPr wrap="none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defRPr/>
              </a:pPr>
              <a:r>
                <a:rPr lang="zh-CN" altLang="en-US" sz="2400" dirty="0">
                  <a:latin typeface="黑体" panose="02010609060101010101" pitchFamily="2" charset="-122"/>
                  <a:ea typeface="黑体" panose="02010609060101010101" pitchFamily="2" charset="-122"/>
                </a:rPr>
                <a:t>以</a:t>
              </a:r>
              <a:endPara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" name="AutoShape 7"/>
            <p:cNvSpPr/>
            <p:nvPr/>
          </p:nvSpPr>
          <p:spPr bwMode="auto">
            <a:xfrm>
              <a:off x="1751" y="412"/>
              <a:ext cx="214" cy="2428"/>
            </a:xfrm>
            <a:prstGeom prst="leftBrace">
              <a:avLst>
                <a:gd name="adj1" fmla="val 90927"/>
                <a:gd name="adj2" fmla="val 50000"/>
              </a:avLst>
            </a:prstGeom>
            <a:grpFill/>
            <a:ln w="9525">
              <a:solidFill>
                <a:srgbClr val="00B0F0"/>
              </a:solidFill>
              <a:round/>
            </a:ln>
            <a:effectLst/>
          </p:spPr>
          <p:txBody>
            <a:bodyPr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 sz="240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1507" name="Text Box 14"/>
          <p:cNvSpPr txBox="1">
            <a:spLocks noChangeArrowheads="1"/>
          </p:cNvSpPr>
          <p:nvPr/>
        </p:nvSpPr>
        <p:spPr bwMode="auto">
          <a:xfrm>
            <a:off x="1766888" y="1811868"/>
            <a:ext cx="6978650" cy="198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9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以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刀劈狼首（                ）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90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意将隧入</a:t>
            </a: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以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攻其后也（             ）</a:t>
            </a:r>
            <a:endParaRPr lang="en-US" altLang="zh-CN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900"/>
              </a:spcBef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盖</a:t>
            </a:r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以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诱敌（             ）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4033839" y="1930401"/>
            <a:ext cx="1754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介词，用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5108576" y="2787652"/>
            <a:ext cx="16478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连词，来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3462339" y="3691468"/>
            <a:ext cx="1793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介词，用来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4100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1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学习目标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25425" y="1464734"/>
            <a:ext cx="8605838" cy="2900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en-US" altLang="zh-CN" sz="2500" b="1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500" b="1" dirty="0">
                <a:latin typeface="楷体_GB2312" pitchFamily="49" charset="-122"/>
                <a:ea typeface="楷体_GB2312" pitchFamily="49" charset="-122"/>
              </a:rPr>
              <a:t>了解有关蒲松龄和</a:t>
            </a:r>
            <a:r>
              <a:rPr lang="en-US" altLang="zh-CN" sz="25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500" b="1" dirty="0">
                <a:latin typeface="楷体_GB2312" pitchFamily="49" charset="-122"/>
                <a:ea typeface="楷体_GB2312" pitchFamily="49" charset="-122"/>
              </a:rPr>
              <a:t>聊斋志异</a:t>
            </a:r>
            <a:r>
              <a:rPr lang="en-US" altLang="zh-CN" sz="25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500" b="1" dirty="0">
                <a:latin typeface="楷体_GB2312" pitchFamily="49" charset="-122"/>
                <a:ea typeface="楷体_GB2312" pitchFamily="49" charset="-122"/>
              </a:rPr>
              <a:t>的文学常识；熟读课文，疏通文意，理解重点文言词语。</a:t>
            </a:r>
            <a:r>
              <a:rPr lang="zh-CN" altLang="en-US" sz="25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（重点）</a:t>
            </a:r>
            <a:endParaRPr lang="zh-CN" altLang="en-US" sz="25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en-US" altLang="zh-CN" sz="2500" b="1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500" b="1" dirty="0">
                <a:latin typeface="楷体_GB2312" pitchFamily="49" charset="-122"/>
                <a:ea typeface="楷体_GB2312" pitchFamily="49" charset="-122"/>
              </a:rPr>
              <a:t>学习本文叙事简洁、情节曲折紧张的特点；理解文章主旨。</a:t>
            </a:r>
            <a:r>
              <a:rPr lang="zh-CN" altLang="en-US" sz="25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（难点）</a:t>
            </a:r>
            <a:endParaRPr lang="zh-CN" altLang="en-US" sz="25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en-US" altLang="zh-CN" sz="2500" b="1" dirty="0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2500" b="1" dirty="0">
                <a:latin typeface="楷体_GB2312" pitchFamily="49" charset="-122"/>
                <a:ea typeface="楷体_GB2312" pitchFamily="49" charset="-122"/>
              </a:rPr>
              <a:t>学习屠户勇敢机智地与邪恶势力做斗争的精神。</a:t>
            </a:r>
            <a:r>
              <a:rPr lang="zh-CN" altLang="en-US" sz="25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（重点）</a:t>
            </a:r>
            <a:endParaRPr lang="zh-CN" altLang="en-US" sz="25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2"/>
          <p:cNvSpPr>
            <a:spLocks noChangeArrowheads="1"/>
          </p:cNvSpPr>
          <p:nvPr/>
        </p:nvSpPr>
        <p:spPr bwMode="auto">
          <a:xfrm>
            <a:off x="449264" y="1121834"/>
            <a:ext cx="73231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◆词类活用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5175" y="2055285"/>
            <a:ext cx="8250238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一狼</a:t>
            </a:r>
            <a:r>
              <a:rPr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洞</a:t>
            </a:r>
            <a:r>
              <a:rPr lang="zh-CN" altLang="en-US" sz="2400" b="1" dirty="0">
                <a:latin typeface="+mj-ea"/>
                <a:ea typeface="+mj-ea"/>
              </a:rPr>
              <a:t>其中（                            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意将</a:t>
            </a:r>
            <a:r>
              <a:rPr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隧</a:t>
            </a:r>
            <a:r>
              <a:rPr lang="zh-CN" altLang="en-US" sz="2400" b="1" dirty="0">
                <a:latin typeface="+mj-ea"/>
                <a:ea typeface="+mj-ea"/>
              </a:rPr>
              <a:t>入以攻其后也（                              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其一</a:t>
            </a:r>
            <a:r>
              <a:rPr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犬</a:t>
            </a:r>
            <a:r>
              <a:rPr lang="zh-CN" altLang="en-US" sz="2400" b="1" dirty="0">
                <a:latin typeface="+mj-ea"/>
                <a:ea typeface="+mj-ea"/>
              </a:rPr>
              <a:t>坐于前（                          ）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3038475" y="2345267"/>
            <a:ext cx="29860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名词做动词，打洞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3927475" y="3342218"/>
            <a:ext cx="45608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名词做状语，“从通道”的意思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3192464" y="4292601"/>
            <a:ext cx="3584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名词做状语，像狗一样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ldLvl="0" autoUpdateAnimBg="0"/>
      <p:bldP spid="11" grpId="0" bldLvl="0" autoUpdateAnimBg="0"/>
      <p:bldP spid="12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7713" y="1646768"/>
            <a:ext cx="82677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狼不敢</a:t>
            </a:r>
            <a:r>
              <a:rPr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前</a:t>
            </a:r>
            <a:r>
              <a:rPr lang="zh-CN" altLang="en-US" sz="2400" b="1" dirty="0">
                <a:latin typeface="+mj-ea"/>
                <a:ea typeface="+mj-ea"/>
              </a:rPr>
              <a:t>（                       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止增</a:t>
            </a:r>
            <a:r>
              <a:rPr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笑</a:t>
            </a:r>
            <a:r>
              <a:rPr lang="zh-CN" altLang="en-US" sz="2400" b="1" dirty="0">
                <a:latin typeface="+mj-ea"/>
                <a:ea typeface="+mj-ea"/>
              </a:rPr>
              <a:t>耳（                       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恐前后受其</a:t>
            </a:r>
            <a:r>
              <a:rPr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敌</a:t>
            </a:r>
            <a:r>
              <a:rPr lang="zh-CN" altLang="en-US" sz="2400" b="1" dirty="0">
                <a:latin typeface="+mj-ea"/>
                <a:ea typeface="+mj-ea"/>
              </a:rPr>
              <a:t>（                                    ）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2495551" y="1936751"/>
            <a:ext cx="2862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名词做动词，上前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Text Box 23"/>
          <p:cNvSpPr txBox="1">
            <a:spLocks noChangeArrowheads="1"/>
          </p:cNvSpPr>
          <p:nvPr/>
        </p:nvSpPr>
        <p:spPr bwMode="auto">
          <a:xfrm>
            <a:off x="2481264" y="2921001"/>
            <a:ext cx="3221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动词做名词，笑料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" name="Text Box 23"/>
          <p:cNvSpPr txBox="1">
            <a:spLocks noChangeArrowheads="1"/>
          </p:cNvSpPr>
          <p:nvPr/>
        </p:nvSpPr>
        <p:spPr bwMode="auto">
          <a:xfrm>
            <a:off x="2994026" y="3884084"/>
            <a:ext cx="56880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名词做动词，敌对，这里指胁迫、攻击</a:t>
            </a:r>
            <a:endParaRPr lang="zh-CN" altLang="en-US" sz="2400" b="1">
              <a:solidFill>
                <a:srgbClr val="FF33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utoUpdateAnimBg="0"/>
      <p:bldP spid="4" grpId="0" bldLvl="0" autoUpdateAnimBg="0"/>
      <p:bldP spid="5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"/>
          <p:cNvSpPr>
            <a:spLocks noChangeArrowheads="1"/>
          </p:cNvSpPr>
          <p:nvPr/>
        </p:nvSpPr>
        <p:spPr bwMode="auto">
          <a:xfrm>
            <a:off x="153988" y="897467"/>
            <a:ext cx="73215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◆文言句式</a:t>
            </a:r>
            <a:endParaRPr lang="en-US" altLang="zh-CN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3239" y="1674284"/>
            <a:ext cx="8188325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省略句：</a:t>
            </a:r>
            <a:r>
              <a:rPr lang="zh-CN" altLang="en-US" sz="2400" b="1" dirty="0">
                <a:latin typeface="+mj-ea"/>
                <a:ea typeface="+mj-ea"/>
              </a:rPr>
              <a:t>   </a:t>
            </a:r>
            <a:endParaRPr lang="en-US" altLang="zh-CN" sz="2400" b="1" dirty="0"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顾野有麦场（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省略主语“屠”</a:t>
            </a:r>
            <a:r>
              <a:rPr lang="zh-CN" altLang="en-US" sz="2400" b="1" dirty="0">
                <a:latin typeface="+mj-ea"/>
                <a:ea typeface="+mj-ea"/>
              </a:rPr>
              <a:t>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一狼洞其中（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“洞”后面省略介词“于”</a:t>
            </a:r>
            <a:r>
              <a:rPr lang="zh-CN" altLang="en-US" sz="2400" b="1" dirty="0">
                <a:latin typeface="+mj-ea"/>
                <a:ea typeface="+mj-ea"/>
              </a:rPr>
              <a:t>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投以骨（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“投”后面省略宾语“之”</a:t>
            </a:r>
            <a:r>
              <a:rPr lang="zh-CN" altLang="en-US" sz="2400" b="1" dirty="0">
                <a:latin typeface="+mj-ea"/>
                <a:ea typeface="+mj-ea"/>
              </a:rPr>
              <a:t>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乃悟前狼假寐（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前面省略主语“屠”</a:t>
            </a:r>
            <a:r>
              <a:rPr lang="zh-CN" altLang="en-US" sz="2400" b="1" dirty="0">
                <a:latin typeface="+mj-ea"/>
                <a:ea typeface="+mj-ea"/>
              </a:rPr>
              <a:t>）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25464" y="914400"/>
            <a:ext cx="8296275" cy="345325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倒装句：</a:t>
            </a:r>
            <a:endParaRPr lang="zh-CN" altLang="en-US" sz="2400" b="1" dirty="0">
              <a:solidFill>
                <a:srgbClr val="0000FF"/>
              </a:solidFill>
              <a:latin typeface="+mj-ea"/>
              <a:ea typeface="+mj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投以骨（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状语后置，应为“以骨投”</a:t>
            </a:r>
            <a:r>
              <a:rPr lang="zh-CN" altLang="en-US" sz="2400" b="1" dirty="0">
                <a:latin typeface="+mj-ea"/>
                <a:ea typeface="+mj-ea"/>
              </a:rPr>
              <a:t>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判断句：</a:t>
            </a:r>
            <a:endParaRPr lang="zh-CN" altLang="en-US" sz="2400" b="1" dirty="0">
              <a:solidFill>
                <a:srgbClr val="0000FF"/>
              </a:solidFill>
              <a:latin typeface="+mj-ea"/>
              <a:ea typeface="+mj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一狼洞其中，意将隧入以攻其后也（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“</a:t>
            </a:r>
            <a:r>
              <a:rPr lang="en-US" altLang="zh-CN" sz="2400" b="1" dirty="0">
                <a:solidFill>
                  <a:srgbClr val="FF0000"/>
                </a:solidFill>
                <a:latin typeface="+mj-ea"/>
                <a:ea typeface="+mj-ea"/>
              </a:rPr>
              <a:t>……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也”，判断句的标志</a:t>
            </a:r>
            <a:r>
              <a:rPr lang="zh-CN" altLang="en-US" sz="2400" b="1" dirty="0">
                <a:latin typeface="+mj-ea"/>
                <a:ea typeface="+mj-ea"/>
              </a:rPr>
              <a:t>）</a:t>
            </a:r>
            <a:endParaRPr lang="zh-CN" altLang="en-US" sz="2400" b="1" dirty="0">
              <a:latin typeface="+mj-ea"/>
              <a:ea typeface="+mj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2400" b="1" dirty="0">
                <a:latin typeface="+mj-ea"/>
                <a:ea typeface="+mj-ea"/>
              </a:rPr>
              <a:t>乃悟前狼假寐，盖以诱敌（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</a:rPr>
              <a:t>判断词“盖”，揭示了“前狼假寐”的原因</a:t>
            </a:r>
            <a:r>
              <a:rPr lang="zh-CN" altLang="en-US" sz="2400" b="1" dirty="0">
                <a:latin typeface="+mj-ea"/>
                <a:ea typeface="+mj-ea"/>
              </a:rPr>
              <a:t>）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26642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3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课文解读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6627" name="Text Box 10"/>
          <p:cNvSpPr txBox="1">
            <a:spLocks noChangeArrowheads="1"/>
          </p:cNvSpPr>
          <p:nvPr/>
        </p:nvSpPr>
        <p:spPr bwMode="auto">
          <a:xfrm>
            <a:off x="214314" y="1341967"/>
            <a:ext cx="466248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6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齐读课文，理清故事结构。</a:t>
            </a:r>
            <a:endParaRPr kumimoji="1" lang="zh-CN" altLang="en-US" sz="26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365125" y="3517901"/>
            <a:ext cx="6858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屠户</a:t>
            </a:r>
            <a:endParaRPr kumimoji="1" lang="zh-CN" altLang="en-US" sz="26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ltGray">
          <a:xfrm>
            <a:off x="1050925" y="3721101"/>
            <a:ext cx="1219200" cy="49244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2600" b="1" dirty="0">
                <a:latin typeface="+mj-lt"/>
                <a:ea typeface="+mn-ea"/>
              </a:rPr>
              <a:t>____</a:t>
            </a:r>
            <a:r>
              <a:rPr kumimoji="1"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狼</a:t>
            </a:r>
            <a:endParaRPr kumimoji="1"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ltGray">
          <a:xfrm>
            <a:off x="3108326" y="3721101"/>
            <a:ext cx="1585913" cy="49244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2600" b="1" dirty="0">
                <a:latin typeface="+mj-lt"/>
                <a:ea typeface="宋体" panose="02010600030101010101" pitchFamily="2" charset="-122"/>
              </a:rPr>
              <a:t>____</a:t>
            </a:r>
            <a:r>
              <a:rPr kumimoji="1"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狼</a:t>
            </a:r>
            <a:endParaRPr kumimoji="1"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ltGray">
          <a:xfrm>
            <a:off x="5135563" y="3678767"/>
            <a:ext cx="1350962" cy="49244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2600" b="1" dirty="0">
                <a:latin typeface="+mj-lt"/>
                <a:ea typeface="宋体" panose="02010600030101010101" pitchFamily="2" charset="-122"/>
              </a:rPr>
              <a:t>____</a:t>
            </a:r>
            <a:r>
              <a:rPr kumimoji="1"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狼</a:t>
            </a:r>
            <a:endParaRPr kumimoji="1"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ltGray">
          <a:xfrm>
            <a:off x="7159625" y="3663951"/>
            <a:ext cx="1600200" cy="49244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2600" b="1" dirty="0">
                <a:latin typeface="+mj-lt"/>
                <a:ea typeface="宋体" panose="02010600030101010101" pitchFamily="2" charset="-122"/>
              </a:rPr>
              <a:t>____</a:t>
            </a:r>
            <a:r>
              <a:rPr kumimoji="1"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狼</a:t>
            </a:r>
            <a:endParaRPr kumimoji="1"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225425" y="2357967"/>
            <a:ext cx="76200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600" b="1">
                <a:latin typeface="黑体" panose="02010609060101010101" pitchFamily="2" charset="-122"/>
                <a:ea typeface="黑体" panose="02010609060101010101" pitchFamily="2" charset="-122"/>
              </a:rPr>
              <a:t>在下面的横线上填上一个动词，概括故事情节。</a:t>
            </a:r>
            <a:endParaRPr kumimoji="1" lang="zh-CN" altLang="en-US" sz="26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1211263" y="3636434"/>
            <a:ext cx="7620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遇</a:t>
            </a:r>
            <a:endParaRPr kumimoji="1" lang="zh-CN" altLang="en-US" sz="26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3259138" y="3632200"/>
            <a:ext cx="6096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惧</a:t>
            </a:r>
            <a:endParaRPr kumimoji="1" lang="zh-CN" altLang="en-US" sz="26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5319713" y="3602567"/>
            <a:ext cx="6096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御</a:t>
            </a:r>
            <a:endParaRPr kumimoji="1" lang="zh-CN" altLang="en-US" sz="26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7329488" y="3562351"/>
            <a:ext cx="6096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杀</a:t>
            </a:r>
            <a:endParaRPr kumimoji="1" lang="zh-CN" altLang="en-US" sz="26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燕尾形箭头 1"/>
          <p:cNvSpPr/>
          <p:nvPr/>
        </p:nvSpPr>
        <p:spPr>
          <a:xfrm>
            <a:off x="2257425" y="3763433"/>
            <a:ext cx="787400" cy="586317"/>
          </a:xfrm>
          <a:prstGeom prst="notchedRightArrow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27" name="燕尾形箭头 26"/>
          <p:cNvSpPr/>
          <p:nvPr/>
        </p:nvSpPr>
        <p:spPr>
          <a:xfrm>
            <a:off x="4300538" y="3757085"/>
            <a:ext cx="787400" cy="586316"/>
          </a:xfrm>
          <a:prstGeom prst="notchedRightArrow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sp>
        <p:nvSpPr>
          <p:cNvPr id="28" name="燕尾形箭头 27"/>
          <p:cNvSpPr/>
          <p:nvPr/>
        </p:nvSpPr>
        <p:spPr>
          <a:xfrm>
            <a:off x="6372225" y="3742268"/>
            <a:ext cx="706438" cy="588433"/>
          </a:xfrm>
          <a:prstGeom prst="notchedRightArrow">
            <a:avLst/>
          </a:prstGeom>
          <a:solidFill>
            <a:srgbClr val="CCFF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/>
          </a:p>
        </p:txBody>
      </p:sp>
      <p:pic>
        <p:nvPicPr>
          <p:cNvPr id="26641" name="Picture 11" descr="http://pic.sucaibar.com/pic/201306/07/c762e45ed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59625" y="1077384"/>
            <a:ext cx="1943100" cy="2048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5" grpId="0" autoUpdateAnimBg="0"/>
      <p:bldP spid="16" grpId="0" autoUpdateAnimBg="0"/>
      <p:bldP spid="18" grpId="0" autoUpdateAnimBg="0"/>
      <p:bldP spid="22" grpId="0" autoUpdateAnimBg="0"/>
      <p:bldP spid="23" grpId="0" autoUpdateAnimBg="0"/>
      <p:bldP spid="24" grpId="0" autoUpdateAnimBg="0"/>
      <p:bldP spid="25" grpId="0" autoUpdateAnimBg="0"/>
      <p:bldP spid="26" grpId="0" autoUpdateAnimBg="0"/>
      <p:bldP spid="2" grpId="0" animBg="1" autoUpdateAnimBg="0"/>
      <p:bldP spid="27" grpId="0" animBg="1" autoUpdateAnimBg="0"/>
      <p:bldP spid="28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98439" y="643467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ea typeface="黑体" panose="02010609060101010101" pitchFamily="2" charset="-122"/>
              </a:rPr>
              <a:t>一、遇狼</a:t>
            </a:r>
            <a:endParaRPr lang="zh-CN" altLang="en-US" sz="3200" b="1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98438" y="1642534"/>
            <a:ext cx="840740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kumimoji="1"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、请结合课文思考：课文开篇向我们交代了几大要素？分别是什么？请用原文语句回答。</a:t>
            </a:r>
            <a:endParaRPr kumimoji="1"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886075" y="3293533"/>
            <a:ext cx="21336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时间：晚</a:t>
            </a:r>
            <a:endParaRPr kumimoji="1" lang="zh-CN" altLang="en-US" sz="24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86075" y="3966634"/>
            <a:ext cx="281940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地点：途中</a:t>
            </a:r>
            <a:endParaRPr kumimoji="1" lang="zh-CN" altLang="en-US" sz="28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868613" y="4603751"/>
            <a:ext cx="385921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kumimoji="1"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人物：一屠，二狼</a:t>
            </a:r>
            <a:endParaRPr kumimoji="1" lang="zh-CN" altLang="en-US" sz="24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868613" y="5228167"/>
            <a:ext cx="389722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起因：一屠晚归，两狼缀行</a:t>
            </a:r>
            <a:endParaRPr kumimoji="1" lang="zh-CN" altLang="en-US" sz="28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217613" y="4292600"/>
            <a:ext cx="122396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2400" b="1" dirty="0">
                <a:solidFill>
                  <a:srgbClr val="0000FF"/>
                </a:solidFill>
                <a:latin typeface="+mj-ea"/>
                <a:ea typeface="+mj-ea"/>
              </a:rPr>
              <a:t>四要素</a:t>
            </a:r>
            <a:endParaRPr kumimoji="1" lang="zh-CN" altLang="en-US" sz="24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2416175" y="3526368"/>
            <a:ext cx="452438" cy="2148417"/>
          </a:xfrm>
          <a:prstGeom prst="leftBrace">
            <a:avLst>
              <a:gd name="adj1" fmla="val 36904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utoUpdateAnimBg="0"/>
      <p:bldP spid="6" grpId="0"/>
      <p:bldP spid="7" grpId="0"/>
      <p:bldP spid="8" grpId="0"/>
      <p:bldP spid="9" grpId="0"/>
      <p:bldP spid="10" grpId="0"/>
      <p:bldP spid="11" grpId="0"/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3338" y="1555751"/>
            <a:ext cx="76327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zh-CN" sz="26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kumimoji="1" lang="zh-CN" altLang="en-US" sz="26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、第</a:t>
            </a:r>
            <a:r>
              <a:rPr kumimoji="1" lang="en-US" altLang="zh-CN" sz="26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kumimoji="1" lang="zh-CN" altLang="en-US" sz="26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kumimoji="1" lang="en-US" altLang="zh-CN" sz="26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kumimoji="1" lang="zh-CN" altLang="en-US" sz="26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段表现了狼的什么特点？体现在哪？</a:t>
            </a:r>
            <a:endParaRPr kumimoji="1" lang="zh-CN" altLang="en-US" sz="26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189038" y="2444751"/>
            <a:ext cx="152477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凶恶贪婪</a:t>
            </a:r>
            <a:endParaRPr kumimoji="1"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3338" y="3490384"/>
            <a:ext cx="911066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26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kumimoji="1" lang="zh-CN" altLang="en-US" sz="26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、屠户表现得怎么样？体现在哪？表现了屠户怎样的心理？</a:t>
            </a:r>
            <a:endParaRPr kumimoji="1" lang="zh-CN" altLang="en-US" sz="26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468688" y="4262967"/>
            <a:ext cx="187325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投、复投</a:t>
            </a:r>
            <a:endParaRPr kumimoji="1" lang="en-US" altLang="zh-CN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132138" y="2432051"/>
            <a:ext cx="487505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缀；止，从；止，至；并驱如故</a:t>
            </a:r>
            <a:endParaRPr kumimoji="1"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398588" y="4248151"/>
            <a:ext cx="152477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迁就退让</a:t>
            </a:r>
            <a:endParaRPr kumimoji="1"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5775326" y="4237567"/>
            <a:ext cx="22320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害怕、侥幸</a:t>
            </a:r>
            <a:endParaRPr kumimoji="1"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00025" y="482600"/>
            <a:ext cx="289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黑体" panose="02010609060101010101" pitchFamily="2" charset="-122"/>
              </a:rPr>
              <a:t>二、惧狼</a:t>
            </a:r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楷体" panose="02010609060101010101" pitchFamily="49" charset="-122"/>
              </a:rPr>
              <a:t>：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65113" y="620184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华文新魏" pitchFamily="2" charset="-122"/>
                <a:ea typeface="黑体" panose="02010609060101010101" pitchFamily="2" charset="-122"/>
              </a:rPr>
              <a:t>三、御狼</a:t>
            </a:r>
            <a:endParaRPr lang="zh-CN" altLang="en-US" sz="3200" b="1" dirty="0">
              <a:solidFill>
                <a:srgbClr val="FF0000"/>
              </a:solidFill>
              <a:latin typeface="华文新魏" pitchFamily="2" charset="-122"/>
              <a:ea typeface="黑体" panose="02010609060101010101" pitchFamily="2" charset="-122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84189" y="1642534"/>
            <a:ext cx="6340475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 dirty="0" smtClean="0">
                <a:latin typeface="+mj-ea"/>
                <a:ea typeface="+mj-ea"/>
              </a:rPr>
              <a:t>1</a:t>
            </a:r>
            <a:r>
              <a:rPr lang="en-US" altLang="zh-CN" sz="2800" b="1" dirty="0" smtClean="0">
                <a:latin typeface="+mj-ea"/>
                <a:ea typeface="+mj-ea"/>
              </a:rPr>
              <a:t>.</a:t>
            </a:r>
            <a:r>
              <a:rPr lang="zh-CN" altLang="en-US" sz="2800" b="1" dirty="0" smtClean="0">
                <a:latin typeface="+mj-ea"/>
                <a:ea typeface="+mj-ea"/>
              </a:rPr>
              <a:t>请指出描写屠夫心理的句子。</a:t>
            </a:r>
            <a:endParaRPr lang="zh-CN" altLang="en-US" sz="2800" b="1" dirty="0" smtClean="0">
              <a:latin typeface="+mj-ea"/>
              <a:ea typeface="+mj-ea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49313" y="2311401"/>
            <a:ext cx="4343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屠大窘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恐前后受其敌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06413" y="3177118"/>
            <a:ext cx="73152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 dirty="0" smtClean="0">
                <a:latin typeface="+mj-ea"/>
                <a:ea typeface="+mj-ea"/>
              </a:rPr>
              <a:t>2.他采取了怎样的行动？(原文回答)</a:t>
            </a:r>
            <a:endParaRPr lang="zh-CN" altLang="en-US" sz="2800" b="1" dirty="0" smtClean="0">
              <a:latin typeface="+mj-ea"/>
              <a:ea typeface="+mj-ea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839789" y="3852334"/>
            <a:ext cx="45926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奔倚其下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弛担持刀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84188" y="4631267"/>
            <a:ext cx="32004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800" b="1" dirty="0">
                <a:latin typeface="+mj-ea"/>
                <a:ea typeface="+mj-ea"/>
              </a:rPr>
              <a:t>3.狼的表现</a:t>
            </a:r>
            <a:r>
              <a:rPr lang="zh-CN" altLang="en-US" sz="2800" b="1" dirty="0" smtClean="0">
                <a:latin typeface="+mj-ea"/>
                <a:ea typeface="+mj-ea"/>
              </a:rPr>
              <a:t>呢？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879475" y="5321301"/>
            <a:ext cx="2057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眈眈相向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29705" name="Picture 6" descr="http://img.taopic.com/uploads/allimg/140813/235037-140Q31I15556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67464" y="3172884"/>
            <a:ext cx="2776537" cy="3350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17501" y="450852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ea typeface="黑体" panose="02010609060101010101" pitchFamily="2" charset="-122"/>
              </a:rPr>
              <a:t>四、杀狼</a:t>
            </a:r>
            <a:endParaRPr lang="zh-CN" altLang="en-US" sz="3200" b="1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49250" y="1284817"/>
            <a:ext cx="426085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请用原文回答</a:t>
            </a:r>
            <a:endParaRPr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en-US" altLang="zh-CN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两狼的计谋：</a:t>
            </a:r>
            <a:endParaRPr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en-US" altLang="zh-CN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前狼假寐的姿势：</a:t>
            </a:r>
            <a:endParaRPr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en-US" altLang="zh-CN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前狼假寐的神态：</a:t>
            </a:r>
            <a:endParaRPr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en-US" altLang="zh-CN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前狼假寐的目的：</a:t>
            </a:r>
            <a:endParaRPr lang="zh-CN" altLang="en-US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en-US" altLang="zh-CN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600" b="1" dirty="0">
                <a:latin typeface="黑体" panose="02010609060101010101" pitchFamily="2" charset="-122"/>
                <a:ea typeface="黑体" panose="02010609060101010101" pitchFamily="2" charset="-122"/>
              </a:rPr>
              <a:t>后狼径去的目的：</a:t>
            </a:r>
            <a:endParaRPr lang="en-US" altLang="zh-CN" sz="26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6.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此节表现了狼的什么特点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792414" y="1996018"/>
            <a:ext cx="616108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一狼径去，一狼假寐 </a:t>
            </a:r>
            <a:r>
              <a:rPr lang="en-US" altLang="zh-CN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zh-CN" altLang="en-US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前后夹击屠夫</a:t>
            </a:r>
            <a:r>
              <a:rPr lang="en-US" altLang="zh-CN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  <a:endParaRPr lang="en-US" altLang="zh-CN" sz="26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430588" y="2717801"/>
            <a:ext cx="25146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犬坐于前</a:t>
            </a:r>
            <a:endParaRPr lang="zh-CN" altLang="en-US" sz="2600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409950" y="3405718"/>
            <a:ext cx="351948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目似瞑，意暇甚</a:t>
            </a:r>
            <a:endParaRPr lang="zh-CN" altLang="en-US" sz="2600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421063" y="4104218"/>
            <a:ext cx="144621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诱敌</a:t>
            </a:r>
            <a:endParaRPr lang="zh-CN" altLang="en-US" sz="2600" b="1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3429000" y="4766734"/>
            <a:ext cx="30480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意将隧入以攻其后</a:t>
            </a:r>
            <a:endParaRPr lang="zh-CN" altLang="en-US" sz="26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4473575" y="5422901"/>
            <a:ext cx="28194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阴险狡诈，愚蠢</a:t>
            </a:r>
            <a:endParaRPr lang="zh-CN" altLang="en-US" sz="26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utoUpdateAnimBg="0"/>
      <p:bldP spid="7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15914" y="948267"/>
            <a:ext cx="808513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600" b="1">
                <a:solidFill>
                  <a:srgbClr val="3A2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  请结合课文说出屠夫杀前狼的经过，从中可以看出屠夫的什么特点？</a:t>
            </a:r>
            <a:endParaRPr lang="zh-CN" altLang="en-US" sz="2600" b="1">
              <a:solidFill>
                <a:srgbClr val="3A2808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614489" y="2233085"/>
            <a:ext cx="521008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屠暴起，以刀劈狼首，又数刀毙之</a:t>
            </a:r>
            <a:endParaRPr lang="zh-CN" altLang="en-US" sz="26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086100" y="2889251"/>
            <a:ext cx="226695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zh-CN" altLang="en-US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勇敢且果断</a:t>
            </a:r>
            <a:r>
              <a:rPr lang="en-US" altLang="zh-CN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  <a:endParaRPr lang="en-US" altLang="zh-CN" sz="26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15913" y="3687234"/>
            <a:ext cx="8172450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600" b="1">
                <a:solidFill>
                  <a:srgbClr val="3A28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 请结合课文说出屠夫杀后狼的经过，体现屠夫的什么特点？</a:t>
            </a:r>
            <a:endParaRPr lang="zh-CN" altLang="en-US" sz="2600" b="1">
              <a:solidFill>
                <a:srgbClr val="3A2808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525714" y="4705351"/>
            <a:ext cx="366553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屠自后断其股，亦毙之</a:t>
            </a:r>
            <a:endParaRPr lang="zh-CN" altLang="en-US" sz="26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852739" y="5401734"/>
            <a:ext cx="30130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(</a:t>
            </a:r>
            <a:r>
              <a:rPr lang="zh-CN" altLang="en-US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勇敢机智且细心</a:t>
            </a:r>
            <a:r>
              <a:rPr lang="en-US" altLang="zh-CN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)</a:t>
            </a:r>
            <a:endParaRPr lang="en-US" altLang="zh-CN" sz="26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5125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新课导入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pic>
        <p:nvPicPr>
          <p:cNvPr id="8199" name="Picture 7" descr="http://img.blog.163.com/photo/E5s0Sfq3NpZHhT22Z2VKug%3D%3D/371631411751106628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97425" y="1718734"/>
            <a:ext cx="4256088" cy="4256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 descr="http://a4.att.hudong.com/83/81/19300001248389130615817623333_9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6" y="1718734"/>
            <a:ext cx="4289425" cy="4256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76214" y="1608667"/>
            <a:ext cx="7107237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600" b="1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600" b="1">
                <a:latin typeface="黑体" panose="02010609060101010101" pitchFamily="2" charset="-122"/>
                <a:ea typeface="黑体" panose="02010609060101010101" pitchFamily="2" charset="-122"/>
              </a:rPr>
              <a:t>、作者的感叹是怎样的？</a:t>
            </a:r>
            <a:endParaRPr lang="zh-CN" altLang="en-US" sz="26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95275" y="2461685"/>
            <a:ext cx="8593138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狼亦黠矣，而顷刻两毙，禽兽之变诈几何哉？止增笑耳。</a:t>
            </a:r>
            <a:endParaRPr lang="zh-CN" altLang="en-US" sz="26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76214" y="3706285"/>
            <a:ext cx="49625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600" b="1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600" b="1">
                <a:latin typeface="黑体" panose="02010609060101010101" pitchFamily="2" charset="-122"/>
                <a:ea typeface="黑体" panose="02010609060101010101" pitchFamily="2" charset="-122"/>
              </a:rPr>
              <a:t>、这属于什么表达方式?</a:t>
            </a:r>
            <a:endParaRPr lang="zh-CN" altLang="en-US" sz="26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827088" y="4455585"/>
            <a:ext cx="109378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6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议论</a:t>
            </a:r>
            <a:endParaRPr lang="zh-CN" altLang="en-US" sz="2600" b="1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2774" name="矩形 1"/>
          <p:cNvSpPr>
            <a:spLocks noChangeArrowheads="1"/>
          </p:cNvSpPr>
          <p:nvPr/>
        </p:nvSpPr>
        <p:spPr bwMode="auto">
          <a:xfrm>
            <a:off x="176214" y="622301"/>
            <a:ext cx="24590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学习最后一段</a:t>
            </a:r>
            <a:endParaRPr lang="zh-CN" altLang="en-US" sz="28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74639" y="1153584"/>
            <a:ext cx="853598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zh-CN" altLang="en-US" sz="2600" b="1">
                <a:latin typeface="黑体" panose="02010609060101010101" pitchFamily="2" charset="-122"/>
                <a:ea typeface="黑体" panose="02010609060101010101" pitchFamily="2" charset="-122"/>
              </a:rPr>
              <a:t>3、</a:t>
            </a:r>
            <a:r>
              <a:rPr lang="zh-CN" altLang="en-US" sz="2600" b="1">
                <a:latin typeface="楷体" panose="02010609060101010101" pitchFamily="49" charset="-122"/>
                <a:ea typeface="黑体" panose="02010609060101010101" pitchFamily="2" charset="-122"/>
              </a:rPr>
              <a:t>“</a:t>
            </a:r>
            <a:r>
              <a:rPr lang="zh-CN" altLang="en-US" sz="2600" b="1">
                <a:latin typeface="黑体" panose="02010609060101010101" pitchFamily="2" charset="-122"/>
                <a:ea typeface="黑体" panose="02010609060101010101" pitchFamily="2" charset="-122"/>
              </a:rPr>
              <a:t>止增笑耳</a:t>
            </a:r>
            <a:r>
              <a:rPr lang="zh-CN" altLang="en-US" sz="2600" b="1">
                <a:latin typeface="楷体" panose="02010609060101010101" pitchFamily="49" charset="-122"/>
                <a:ea typeface="黑体" panose="02010609060101010101" pitchFamily="2" charset="-122"/>
              </a:rPr>
              <a:t>”</a:t>
            </a:r>
            <a:r>
              <a:rPr lang="zh-CN" altLang="en-US" sz="2600" b="1">
                <a:latin typeface="黑体" panose="02010609060101010101" pitchFamily="2" charset="-122"/>
                <a:ea typeface="黑体" panose="02010609060101010101" pitchFamily="2" charset="-122"/>
              </a:rPr>
              <a:t>的仅仅是恶狼吗？作者嘲讽的仅仅是恶狼吗？从这个故事中你获得怎样的启发？</a:t>
            </a:r>
            <a:endParaRPr lang="zh-CN" altLang="en-US" sz="26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274638" y="2700867"/>
            <a:ext cx="8648700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2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不是，狼在此实际上是恶人的化身，代表的是那种贪婪、凶狠、狡诈、愚蠢的恶人，说明对待这种像恶狼的恶人就应该像屠夫一样敢于斗争，善于斗争，这正是此文的寓意所在。</a:t>
            </a:r>
            <a:endParaRPr lang="zh-CN" altLang="en-US" sz="26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34821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22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深入探究</a:t>
              </a:r>
              <a:endPara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03200" y="1352551"/>
            <a:ext cx="8039100" cy="53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spcBef>
                <a:spcPts val="1800"/>
              </a:spcBef>
            </a:pPr>
            <a:r>
              <a:rPr lang="zh-CN" altLang="en-US" sz="26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本文的主角是狼还是屠户？为什么？</a:t>
            </a:r>
            <a:endParaRPr lang="en-US" altLang="zh-CN" sz="26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2538" y="2169585"/>
            <a:ext cx="6989762" cy="4074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6914" y="977901"/>
            <a:ext cx="7704137" cy="4654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36876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7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结构梳理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179764" y="1502834"/>
            <a:ext cx="3919537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开端→遇狼→缀行甚远</a:t>
            </a:r>
            <a:endParaRPr lang="en-US" altLang="zh-CN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发展→惧狼→一止一从</a:t>
            </a:r>
            <a:endParaRPr lang="en-US" altLang="zh-CN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发展→御狼→眈眈相向</a:t>
            </a:r>
            <a:endParaRPr lang="en-US" altLang="zh-CN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20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高潮、结局→杀狼→两狼毙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1520826" y="5077884"/>
            <a:ext cx="2517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议论：止增笑耳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1428751" y="2696634"/>
            <a:ext cx="1533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情节发展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1068388" y="1858434"/>
            <a:ext cx="481012" cy="3655484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598489" y="3403601"/>
            <a:ext cx="708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狼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右大括号 3"/>
          <p:cNvSpPr/>
          <p:nvPr/>
        </p:nvSpPr>
        <p:spPr>
          <a:xfrm>
            <a:off x="6946901" y="1885951"/>
            <a:ext cx="434975" cy="3627967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7315200" y="2853267"/>
            <a:ext cx="1651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敢于斗争</a:t>
            </a:r>
            <a:endParaRPr lang="en-US" altLang="zh-CN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善于斗争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2878138" y="1858434"/>
            <a:ext cx="339725" cy="2391833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4140200" y="971551"/>
            <a:ext cx="226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屠户     狼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 animBg="1"/>
      <p:bldP spid="20" grpId="0"/>
      <p:bldP spid="4" grpId="0" animBg="1"/>
      <p:bldP spid="22" grpId="0"/>
      <p:bldP spid="17" grpId="0" animBg="1"/>
      <p:bldP spid="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37892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893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艺术特色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7176" y="1591734"/>
            <a:ext cx="8378825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情节曲折，内容丰富。</a:t>
            </a:r>
            <a:endParaRPr lang="en-US" altLang="zh-CN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本文虽然篇幅短小，但是结构紧凑，故事的发生、发展和结局交代得都很清楚。随着情节的展开，狼的贪婪、凶狠和狡诈的本性与屠户对狼的态度的变化过程写得波澜起伏，引人入胜。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31800" y="1335617"/>
            <a:ext cx="8375650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语言简洁，形象生动。</a:t>
            </a:r>
            <a:endParaRPr lang="en-US" altLang="zh-CN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如“缀行甚远”“并驱如故”等表现了狼的贪婪，“眈眈相向”“径去”“犬坐”“目似瞑，意暇甚”等表现了狼的狡诈，“惧”“投以骨”“复投之”等表现了一开始屠户的害怕心理和对狼的本性缺乏正确的认识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39941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2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拓展迁移</a:t>
              </a:r>
              <a:endPara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240088" y="793751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j-ea"/>
                <a:ea typeface="+mj-ea"/>
              </a:rPr>
              <a:t>和狼有关的成语</a:t>
            </a:r>
            <a:endParaRPr lang="zh-CN" altLang="en-US" sz="2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71589" y="1528234"/>
            <a:ext cx="6645275" cy="36132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lnSpc>
                <a:spcPct val="11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600" b="1" dirty="0">
                <a:latin typeface="+mj-ea"/>
                <a:ea typeface="宋体" panose="02010600030101010101" pitchFamily="2" charset="-122"/>
              </a:rPr>
              <a:t>豺狼成性     豺狼当道      豺狼之吻</a:t>
            </a:r>
            <a:endParaRPr lang="zh-CN" altLang="en-US" sz="2600" b="1" dirty="0">
              <a:latin typeface="+mj-ea"/>
              <a:ea typeface="宋体" panose="02010600030101010101" pitchFamily="2" charset="-122"/>
            </a:endParaRPr>
          </a:p>
          <a:p>
            <a:pPr marL="0" lvl="1">
              <a:lnSpc>
                <a:spcPct val="11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600" b="1" dirty="0">
                <a:latin typeface="+mj-ea"/>
                <a:ea typeface="宋体" panose="02010600030101010101" pitchFamily="2" charset="-122"/>
              </a:rPr>
              <a:t>鬼哭狼嚎     虎狼之势      狼狈不堪</a:t>
            </a:r>
            <a:endParaRPr lang="zh-CN" altLang="en-US" sz="2600" b="1" dirty="0">
              <a:latin typeface="+mj-ea"/>
              <a:ea typeface="宋体" panose="02010600030101010101" pitchFamily="2" charset="-122"/>
            </a:endParaRPr>
          </a:p>
          <a:p>
            <a:pPr marL="0" lvl="1">
              <a:lnSpc>
                <a:spcPct val="11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600" b="1" dirty="0">
                <a:latin typeface="+mj-ea"/>
                <a:ea typeface="宋体" panose="02010600030101010101" pitchFamily="2" charset="-122"/>
              </a:rPr>
              <a:t>狼狈为奸     狼奔豕突      狼贪虎视</a:t>
            </a:r>
            <a:endParaRPr lang="zh-CN" altLang="en-US" sz="2600" b="1" dirty="0">
              <a:latin typeface="+mj-ea"/>
              <a:ea typeface="宋体" panose="02010600030101010101" pitchFamily="2" charset="-122"/>
            </a:endParaRPr>
          </a:p>
          <a:p>
            <a:pPr marL="0" lvl="1">
              <a:lnSpc>
                <a:spcPct val="11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600" b="1" dirty="0">
                <a:latin typeface="+mj-ea"/>
                <a:ea typeface="宋体" panose="02010600030101010101" pitchFamily="2" charset="-122"/>
              </a:rPr>
              <a:t>狼贪鼠窃     狼吞虎咽      狼心狗肺</a:t>
            </a:r>
            <a:endParaRPr lang="zh-CN" altLang="en-US" sz="2600" b="1" dirty="0">
              <a:latin typeface="+mj-ea"/>
              <a:ea typeface="宋体" panose="02010600030101010101" pitchFamily="2" charset="-122"/>
            </a:endParaRPr>
          </a:p>
          <a:p>
            <a:pPr marL="0" lvl="1">
              <a:lnSpc>
                <a:spcPct val="11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600" b="1" dirty="0">
                <a:latin typeface="+mj-ea"/>
                <a:ea typeface="宋体" panose="02010600030101010101" pitchFamily="2" charset="-122"/>
              </a:rPr>
              <a:t>狼心狗行     狼烟四起      狼眼鼠眉</a:t>
            </a:r>
            <a:endParaRPr lang="zh-CN" altLang="en-US" sz="2600" b="1" dirty="0">
              <a:latin typeface="+mj-ea"/>
              <a:ea typeface="宋体" panose="02010600030101010101" pitchFamily="2" charset="-122"/>
            </a:endParaRPr>
          </a:p>
          <a:p>
            <a:pPr marL="0" lvl="1">
              <a:lnSpc>
                <a:spcPct val="11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600" b="1" dirty="0">
                <a:latin typeface="+mj-ea"/>
                <a:ea typeface="宋体" panose="02010600030101010101" pitchFamily="2" charset="-122"/>
              </a:rPr>
              <a:t>狼子野心     前门拒虎，后门进狼</a:t>
            </a:r>
            <a:endParaRPr lang="zh-CN" altLang="en-US" sz="2600" b="1" dirty="0">
              <a:latin typeface="+mj-ea"/>
              <a:ea typeface="宋体" panose="02010600030101010101" pitchFamily="2" charset="-122"/>
            </a:endParaRPr>
          </a:p>
          <a:p>
            <a:pPr marL="0" lvl="1">
              <a:lnSpc>
                <a:spcPct val="11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600" b="1" dirty="0">
                <a:latin typeface="+mj-ea"/>
                <a:ea typeface="宋体" panose="02010600030101010101" pitchFamily="2" charset="-122"/>
              </a:rPr>
              <a:t>前怕狼，后怕虎             如狼似虎</a:t>
            </a:r>
            <a:endParaRPr lang="zh-CN" altLang="en-US" sz="2600" b="1" dirty="0">
              <a:latin typeface="+mj-ea"/>
              <a:ea typeface="宋体" panose="02010600030101010101" pitchFamily="2" charset="-122"/>
            </a:endParaRPr>
          </a:p>
          <a:p>
            <a:pPr marL="0" lvl="1">
              <a:lnSpc>
                <a:spcPct val="110000"/>
              </a:lnSpc>
              <a:buFont typeface="Wingdings" panose="05000000000000000000" pitchFamily="2" charset="2"/>
              <a:buNone/>
              <a:defRPr/>
            </a:pPr>
            <a:r>
              <a:rPr lang="zh-CN" altLang="en-US" sz="2600" b="1" dirty="0">
                <a:latin typeface="+mj-ea"/>
                <a:ea typeface="宋体" panose="02010600030101010101" pitchFamily="2" charset="-122"/>
              </a:rPr>
              <a:t>引狼入室     羊狠狼贪      鹰视狼步</a:t>
            </a:r>
            <a:endParaRPr lang="zh-CN" altLang="en-US" sz="2600" b="1" dirty="0">
              <a:latin typeface="+mj-ea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40964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65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课后作业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06376" y="2110317"/>
            <a:ext cx="88868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、仔细阅读课文，在理解的基础上背诵。</a:t>
            </a:r>
            <a:endParaRPr lang="en-US" altLang="zh-CN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、阅读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《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狼三则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》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中其余两篇，并说一说读过之后有什么启发。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95250" y="152401"/>
            <a:ext cx="3257550" cy="912284"/>
          </a:xfrm>
          <a:prstGeom prst="roundRect">
            <a:avLst/>
          </a:prstGeom>
          <a:solidFill>
            <a:srgbClr val="CCFF99"/>
          </a:solidFill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zh-CN" altLang="en-US" sz="2800" b="1" dirty="0" smtClean="0">
                <a:latin typeface="+mj-ea"/>
                <a:ea typeface="+mj-ea"/>
              </a:rPr>
              <a:t>课后习题</a:t>
            </a:r>
            <a:r>
              <a:rPr lang="zh-CN" altLang="en-US" sz="2800" b="1" dirty="0">
                <a:latin typeface="+mj-ea"/>
                <a:ea typeface="+mj-ea"/>
              </a:rPr>
              <a:t>参考</a:t>
            </a:r>
            <a:r>
              <a:rPr lang="zh-CN" altLang="en-US" sz="2800" b="1" dirty="0" smtClean="0">
                <a:latin typeface="+mj-ea"/>
                <a:ea typeface="+mj-ea"/>
              </a:rPr>
              <a:t>答案</a:t>
            </a:r>
            <a:endParaRPr lang="zh-CN" altLang="en-US" sz="2800" b="1" dirty="0">
              <a:latin typeface="+mj-ea"/>
              <a:ea typeface="+mj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3838" y="1428751"/>
            <a:ext cx="8564562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一、课文主要写了屠户与狼斗智斗勇的经过。朗读课文，说说其间经历了哪几次交锋。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23838" y="3050118"/>
            <a:ext cx="8769350" cy="9787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参考答案：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惧</a:t>
            </a:r>
            <a:r>
              <a:rPr lang="en-US" altLang="zh-CN" sz="2400" b="1" dirty="0">
                <a:latin typeface="+mj-lt"/>
                <a:ea typeface="楷体_GB2312" pitchFamily="49" charset="-122"/>
              </a:rPr>
              <a:t>——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投骨避狼；大窘</a:t>
            </a:r>
            <a:r>
              <a:rPr lang="en-US" altLang="zh-CN" sz="2400" b="1" dirty="0">
                <a:latin typeface="+mj-lt"/>
                <a:ea typeface="楷体_GB2312" pitchFamily="49" charset="-122"/>
              </a:rPr>
              <a:t>——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骨尽狼仍从；恐</a:t>
            </a:r>
            <a:r>
              <a:rPr lang="en-US" altLang="zh-CN" sz="2400" b="1" dirty="0">
                <a:latin typeface="+mj-lt"/>
                <a:ea typeface="楷体_GB2312" pitchFamily="49" charset="-122"/>
              </a:rPr>
              <a:t>——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前后受其敌；悟</a:t>
            </a:r>
            <a:r>
              <a:rPr lang="en-US" altLang="zh-CN" sz="2400" b="1" dirty="0">
                <a:latin typeface="+mj-lt"/>
                <a:ea typeface="楷体_GB2312" pitchFamily="49" charset="-122"/>
              </a:rPr>
              <a:t>——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刀劈两狼。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1989" name="Picture 6" descr="http://pic15.nipic.com/20110715/7964206_110537186152_2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362700" y="3708401"/>
            <a:ext cx="2133600" cy="274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 descr="http://img15.3lian.com/2015/f2/52/d/57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84188" y="1172633"/>
            <a:ext cx="8316912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二、找出能够概括文章中心的语句，说说这个故事告诉我们什么道理。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84188" y="2779184"/>
            <a:ext cx="8316912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参考答案：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“狼亦黠矣，而顷刻两毙，禽兽之变诈几何哉？止增笑耳。”告诉我们面对残暴的敌人，只有敢于斗争、善于斗争，才能取得最后的胜利。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25438" y="1111252"/>
            <a:ext cx="4856162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三、解释下列句中加点的词。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25438" y="1898652"/>
            <a:ext cx="6710362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spcBef>
                <a:spcPts val="600"/>
              </a:spcBef>
            </a:pP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狼不敢前，眈眈相向。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200000"/>
              </a:lnSpc>
              <a:spcBef>
                <a:spcPts val="600"/>
              </a:spcBef>
            </a:pP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一狼径去，其一犬坐于前。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200000"/>
              </a:lnSpc>
              <a:spcBef>
                <a:spcPts val="600"/>
              </a:spcBef>
            </a:pP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一狼洞其中，意将隧入以攻其后也。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662114" y="2529418"/>
            <a:ext cx="2872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">
                <a:solidFill>
                  <a:srgbClr val="FF0000"/>
                </a:solidFill>
              </a:rPr>
              <a:t>●</a:t>
            </a:r>
            <a:endParaRPr lang="zh-CN" altLang="en-US" sz="8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898775" y="3312584"/>
            <a:ext cx="2872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" dirty="0">
                <a:solidFill>
                  <a:srgbClr val="FF0000"/>
                </a:solidFill>
              </a:rPr>
              <a:t>●</a:t>
            </a:r>
            <a:endParaRPr lang="zh-CN" altLang="en-US" sz="800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363664" y="4171951"/>
            <a:ext cx="2872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">
                <a:solidFill>
                  <a:srgbClr val="FF0000"/>
                </a:solidFill>
              </a:rPr>
              <a:t>●</a:t>
            </a:r>
            <a:endParaRPr lang="zh-CN" altLang="en-US" sz="8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197225" y="4171951"/>
            <a:ext cx="28725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800">
                <a:solidFill>
                  <a:srgbClr val="FF0000"/>
                </a:solidFill>
              </a:rPr>
              <a:t>●</a:t>
            </a:r>
            <a:endParaRPr lang="zh-CN" altLang="en-US" sz="8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25438" y="1128184"/>
            <a:ext cx="8323262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参考答案：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名词用作状语，向前。</a:t>
            </a: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    2.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名词用作状语，像狗一样。</a:t>
            </a: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    3.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洞：名词用作动词，打洞。隧：名词用作状语，“从通道”的意思。</a:t>
            </a:r>
            <a:endParaRPr lang="en-US" altLang="zh-CN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90513" y="1248833"/>
            <a:ext cx="8564562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Aft>
                <a:spcPts val="120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四、下面是一些与狼有关的成语，你能再列举出几个来吗？从这些成语来看，在中国传统文化中，狼的形象是怎样的？你如何看待狼的这种传统形象？</a:t>
            </a:r>
            <a:endParaRPr lang="en-US" altLang="zh-CN" sz="24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ctr" eaLnBrk="1" hangingPunct="1">
              <a:lnSpc>
                <a:spcPct val="120000"/>
              </a:lnSpc>
              <a:spcAft>
                <a:spcPts val="1200"/>
              </a:spcAft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狼狈为奸    狼奔豕突    如狼似虎    狼吞虎咽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 algn="ctr" eaLnBrk="1" hangingPunct="1">
              <a:lnSpc>
                <a:spcPct val="120000"/>
              </a:lnSpc>
              <a:spcAft>
                <a:spcPts val="1200"/>
              </a:spcAft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狼心狗肺    狼子野心    鬼哭狼嚎    引狼入室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57188" y="817034"/>
            <a:ext cx="8609012" cy="36563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参考答案：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杯盘狼藉    狼烟四起    豺狼当道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      官虎吏狼    虎狼之势    驱羊战狼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通过大多数成语可以得知，“狼”在人们心目中的形象是阴险狡诈、贪婪、凶狠</a:t>
            </a:r>
            <a:r>
              <a:rPr lang="en-US" altLang="zh-CN" sz="2400" b="1" dirty="0">
                <a:latin typeface="+mj-ea"/>
                <a:ea typeface="+mj-ea"/>
              </a:rPr>
              <a:t>……</a:t>
            </a:r>
            <a:endParaRPr lang="en-US" altLang="zh-CN" sz="2400" b="1" dirty="0">
              <a:latin typeface="+mj-ea"/>
              <a:ea typeface="+mj-ea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    “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狼”在人们心目中的“恶人”形象，应当随着时代的发展而有所改变，如对待朋友要摒弃“狼”一般的冷漠无情，对待恐怖分子一类的穷凶敌人则该像“狼”一般的凶狠无比。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39726" y="759885"/>
            <a:ext cx="8270875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五、发挥想象，将本文改写成一则白话故事。注意充实内容，增加对人物语言、动作、心理等的描写。</a:t>
            </a:r>
            <a:endParaRPr lang="zh-CN" altLang="en-US" sz="24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39726" y="2059517"/>
            <a:ext cx="8270875" cy="29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    有个屠户天晚回家，担子里的肉已经卖完了，只剩下一些骨头。路上遇到两只狼，紧跟着走了很远。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    屠户害怕了，拿起一块骨头扔过去。一只狼得到骨头停下了，另一只狼仍然跟着。屠户又拿起一块骨头扔过去，后得到骨头的那只狼停下了，可是先得到骨头的那只狼又跟上来。骨头已经扔完了，两只狼仍然像原来一样一起追赶。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74626" y="1128184"/>
            <a:ext cx="8753475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    屠户很害怕，担心前后一起受到狼的攻击。他看见野地里有一个打麦场，场主人把柴草堆在打麦场里，覆盖成小山似的。屠户于是奔过去倚靠在柴草堆下面，放下担子拿起屠刀。两只狼都不敢向前，瞪眼看着屠户。</a:t>
            </a:r>
            <a:endParaRPr lang="en-US" altLang="zh-CN" sz="2400" b="1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    过了一会儿，一只狼径直走开，另一只狼像狗似的蹲坐在前面。时间长了，那只狼的眼睛似乎闭上了，神情悠闲得很。屠户突然跳起来，用刀劈狼的脑袋，又连砍几刀把狼杀死。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3526" y="958851"/>
            <a:ext cx="8753475" cy="345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屠户正要上路，转到柴草堆后面一看，只见另一只狼正在柴草堆里打洞，想要钻过去从背后对屠户进行攻击。狼的身子已经钻进一半，只有屁股和尾巴露在外面。屠户从后面砍断了狼的后腿，也把狼杀死。这才明白前面的那只狼假装睡觉，原来是用来诱惑敌方的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狼也太狡猾了，可是一会儿两只狼都被砍死，禽兽的欺骗手段能有多少呢？只不过给人增加笑料罢了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。 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9063" y="1413934"/>
            <a:ext cx="8970962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    昔日东郭先生遇见了危难中的中山狼，由于他过分“仁慈”，险些丧命，幸亏农夫的帮助，才转危为安。今日屠夫又遇见了中山狼的“后代”，屠夫是否从东郭先生身上汲取了教训，或又重蹈覆辙？狼是否变善良了？带着这些疑问，今天我们就来学习蒲松龄的</a:t>
            </a:r>
            <a:r>
              <a:rPr lang="en-US" altLang="zh-CN" sz="26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狼</a:t>
            </a:r>
            <a:r>
              <a:rPr lang="en-US" altLang="zh-CN" sz="26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6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246314" y="2774679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8194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8197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8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作者名片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7176" y="2055285"/>
            <a:ext cx="6321425" cy="2172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2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蒲松龄（</a:t>
            </a:r>
            <a:r>
              <a:rPr lang="en-US" altLang="zh-CN" sz="2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1640—1715</a:t>
            </a:r>
            <a:r>
              <a:rPr lang="zh-CN" altLang="en-US" sz="26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），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字留仙，号柳泉居士，清代文学家，世称聊斋先生，山东淄川（今属淄博）人。创作出了杰出的文言小说集</a:t>
            </a:r>
            <a:r>
              <a:rPr lang="en-US" altLang="zh-CN" sz="26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聊斋志异</a:t>
            </a:r>
            <a:r>
              <a:rPr lang="en-US" altLang="zh-CN" sz="26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600" b="1" dirty="0">
                <a:latin typeface="楷体_GB2312" pitchFamily="49" charset="-122"/>
                <a:ea typeface="楷体_GB2312" pitchFamily="49" charset="-122"/>
              </a:rPr>
              <a:t>。</a:t>
            </a:r>
            <a:endParaRPr lang="zh-CN" altLang="en-US" sz="26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42113" y="2055285"/>
            <a:ext cx="1638300" cy="297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9220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1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背景链接</a:t>
              </a:r>
              <a:endParaRPr lang="zh-CN" altLang="en-US" sz="2800" b="1" dirty="0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57175" y="1388534"/>
            <a:ext cx="8789988" cy="297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   本文选自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聊斋志异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卷六。原文共三则，本文选的是第二则，写的是一个屠户半路遇狼、杀狼的故事。明末清初时，汉人有双重的人生态度：一方面是抗清反满的遗民态度，另一方面则是高压之下对清朝异族统治者的臣服。蒲松龄受到这种双重人格的影响，所以有了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聊斋志异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一书。蒲松龄醉心科举，一心想求取功名；他才华横溢，然而屡试不第。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60339" y="1604434"/>
            <a:ext cx="8789987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强烈的反差使他愤愤不平，这种情绪贯穿他的一生，同时也深刻地影响了他对社会和人生的态度、取向以及评判。从某种意义上说，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《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聊斋志异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》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就是这一思想的产物。全书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491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篇，多以鬼狐故事反映现实生活，表露作者情感。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3"/>
          <p:cNvGrpSpPr/>
          <p:nvPr/>
        </p:nvGrpSpPr>
        <p:grpSpPr bwMode="auto">
          <a:xfrm>
            <a:off x="184151" y="351368"/>
            <a:ext cx="2062163" cy="726017"/>
            <a:chOff x="1438698" y="982657"/>
            <a:chExt cx="2498303" cy="616461"/>
          </a:xfrm>
        </p:grpSpPr>
        <p:pic>
          <p:nvPicPr>
            <p:cNvPr id="11269" name="图片 1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444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70C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课文朗读</a:t>
              </a:r>
              <a:endParaRPr lang="zh-CN" altLang="en-US" sz="2800" b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1267" name="文本框 5"/>
          <p:cNvSpPr txBox="1">
            <a:spLocks noChangeArrowheads="1"/>
          </p:cNvSpPr>
          <p:nvPr/>
        </p:nvSpPr>
        <p:spPr bwMode="auto">
          <a:xfrm>
            <a:off x="809625" y="1511300"/>
            <a:ext cx="5157788" cy="4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zh-CN" altLang="en-US" sz="2600" b="1">
                <a:latin typeface="楷体_GB2312" pitchFamily="49" charset="-122"/>
                <a:ea typeface="楷体_GB2312" pitchFamily="49" charset="-122"/>
              </a:rPr>
              <a:t>听课文朗读，疏通生字词。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1268" name="Picture 8" descr="图片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92413" y="2364318"/>
            <a:ext cx="3781425" cy="3524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5854</Words>
  <Application>WPS 演示</Application>
  <PresentationFormat>全屏显示(4:3)</PresentationFormat>
  <Paragraphs>462</Paragraphs>
  <Slides>47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61" baseType="lpstr">
      <vt:lpstr>Arial</vt:lpstr>
      <vt:lpstr>宋体</vt:lpstr>
      <vt:lpstr>Wingdings</vt:lpstr>
      <vt:lpstr>Times New Roman</vt:lpstr>
      <vt:lpstr>黑体</vt:lpstr>
      <vt:lpstr>Calibri</vt:lpstr>
      <vt:lpstr>微软雅黑</vt:lpstr>
      <vt:lpstr>楷体_GB2312</vt:lpstr>
      <vt:lpstr>Arial Unicode MS</vt:lpstr>
      <vt:lpstr>华文新魏</vt:lpstr>
      <vt:lpstr>楷体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孤独的路建涛</cp:lastModifiedBy>
  <cp:revision>1</cp:revision>
  <dcterms:created xsi:type="dcterms:W3CDTF">2018-12-08T00:12:28Z</dcterms:created>
  <dcterms:modified xsi:type="dcterms:W3CDTF">2018-12-08T00:12:28Z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2052-11.1.0.7875</vt:lpwstr>
  </property>
</Properties>
</file>