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0" r:id="rId3"/>
    <p:sldId id="271" r:id="rId4"/>
    <p:sldId id="259" r:id="rId5"/>
    <p:sldId id="261" r:id="rId6"/>
    <p:sldId id="262" r:id="rId7"/>
    <p:sldId id="263" r:id="rId8"/>
    <p:sldId id="274" r:id="rId9"/>
    <p:sldId id="272" r:id="rId10"/>
    <p:sldId id="275" r:id="rId11"/>
    <p:sldId id="264" r:id="rId12"/>
    <p:sldId id="273" r:id="rId13"/>
    <p:sldId id="269" r:id="rId14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043" autoAdjust="0"/>
    <p:restoredTop sz="94660"/>
  </p:normalViewPr>
  <p:slideViewPr>
    <p:cSldViewPr snapToGrid="0">
      <p:cViewPr varScale="1">
        <p:scale>
          <a:sx n="74" d="100"/>
          <a:sy n="74" d="100"/>
        </p:scale>
        <p:origin x="294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609930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907506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84574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3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74721656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5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74506467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6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4166982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7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8418521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8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83937267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3_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525773336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386801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5454824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1781332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06446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067415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8038760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537397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3850794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8EAE18-A364-458A-B87D-51343D7097D8}" type="datetimeFigureOut">
              <a:rPr lang="zh-CN" altLang="en-US" smtClean="0"/>
              <a:t>2021/10/20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F090CC-D024-4A56-8D98-BCB7A135C6DC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356523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4" r:id="rId13"/>
    <p:sldLayoutId id="2147483665" r:id="rId14"/>
    <p:sldLayoutId id="2147483666" r:id="rId15"/>
    <p:sldLayoutId id="2147483667" r:id="rId16"/>
    <p:sldLayoutId id="2147483672" r:id="rId17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https://baike.baidu.com/item/%E5%A4%A7%E5%85%AC%E6%8A%A5" TargetMode="External"/><Relationship Id="rId1" Type="http://schemas.openxmlformats.org/officeDocument/2006/relationships/slideLayout" Target="../slideLayouts/slideLayout1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070848"/>
            <a:ext cx="9144000" cy="2387600"/>
          </a:xfrm>
        </p:spPr>
        <p:txBody>
          <a:bodyPr/>
          <a:lstStyle/>
          <a:p>
            <a:r>
              <a:rPr lang="zh-CN" altLang="en-US" dirty="0"/>
              <a:t>中国人失掉自信力了吗？</a:t>
            </a:r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6619741" y="3911131"/>
            <a:ext cx="4048259" cy="1655762"/>
          </a:xfrm>
        </p:spPr>
        <p:txBody>
          <a:bodyPr>
            <a:normAutofit/>
          </a:bodyPr>
          <a:lstStyle/>
          <a:p>
            <a:r>
              <a:rPr lang="zh-CN" altLang="en-US" sz="4000" dirty="0"/>
              <a:t>鲁迅</a:t>
            </a:r>
          </a:p>
        </p:txBody>
      </p:sp>
    </p:spTree>
    <p:extLst>
      <p:ext uri="{BB962C8B-B14F-4D97-AF65-F5344CB8AC3E}">
        <p14:creationId xmlns:p14="http://schemas.microsoft.com/office/powerpoint/2010/main" val="279927427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EE410CE7-6DBF-4778-BC15-252023F09408}"/>
              </a:ext>
            </a:extLst>
          </p:cNvPr>
          <p:cNvSpPr txBox="1"/>
          <p:nvPr/>
        </p:nvSpPr>
        <p:spPr>
          <a:xfrm>
            <a:off x="1237144" y="1641742"/>
            <a:ext cx="10091252" cy="33124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ct val="150000"/>
              </a:lnSpc>
            </a:pPr>
            <a:r>
              <a:rPr lang="zh-CN" altLang="en-US" sz="36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  要论中国人，必须不被搽在表面的自欺欺人的脂粉所诓骗，却看看他的筋骨和脊梁。自信力的有无，状元宰相的文章是不足为据的，要自己去看地底下。</a:t>
            </a:r>
            <a:endParaRPr lang="zh-CN" altLang="en-US" sz="2400" dirty="0">
              <a:latin typeface="楷体" panose="02010609060101010101" pitchFamily="49" charset="-122"/>
              <a:ea typeface="楷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818924232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EE410CE7-6DBF-4778-BC15-252023F09408}"/>
              </a:ext>
            </a:extLst>
          </p:cNvPr>
          <p:cNvSpPr txBox="1"/>
          <p:nvPr/>
        </p:nvSpPr>
        <p:spPr>
          <a:xfrm>
            <a:off x="788463" y="1653101"/>
            <a:ext cx="10091252" cy="7533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    </a:t>
            </a:r>
            <a:endParaRPr lang="zh-CN" altLang="en-US" sz="2400" dirty="0">
              <a:latin typeface="方正粗黑宋简体" panose="02000000000000000000" pitchFamily="2" charset="-122"/>
              <a:ea typeface="方正粗黑宋简体" panose="02000000000000000000" pitchFamily="2" charset="-122"/>
            </a:endParaRPr>
          </a:p>
        </p:txBody>
      </p:sp>
      <p:sp>
        <p:nvSpPr>
          <p:cNvPr id="4" name="文本框 3">
            <a:extLst>
              <a:ext uri="{FF2B5EF4-FFF2-40B4-BE49-F238E27FC236}">
                <a16:creationId xmlns:a16="http://schemas.microsoft.com/office/drawing/2014/main" xmlns="" id="{EE9AB258-AB7A-4B34-979D-FD8B056A2AA4}"/>
              </a:ext>
            </a:extLst>
          </p:cNvPr>
          <p:cNvSpPr txBox="1"/>
          <p:nvPr/>
        </p:nvSpPr>
        <p:spPr>
          <a:xfrm>
            <a:off x="891683" y="1032740"/>
            <a:ext cx="10279900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32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  本文写于“九一八”事变三周年之后， 虽然已时隔</a:t>
            </a:r>
            <a:r>
              <a:rPr lang="en-US" altLang="zh-CN" sz="32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3</a:t>
            </a:r>
            <a:r>
              <a:rPr lang="zh-CN" altLang="en-US" sz="32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年，“九一八”事变仍然在许多中国人心中投下失败的阴影，国内悲观</a:t>
            </a:r>
            <a:r>
              <a:rPr lang="zh-CN" altLang="en-US" sz="3200" b="0" i="0" dirty="0" smtClean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论调一时</a:t>
            </a:r>
            <a:r>
              <a:rPr lang="zh-CN" altLang="en-US" sz="32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甚嚣尘上。当时资产阶级报纸</a:t>
            </a:r>
            <a:r>
              <a:rPr lang="en-US" altLang="zh-CN" sz="32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《</a:t>
            </a:r>
            <a:r>
              <a:rPr lang="zh-CN" altLang="en-US" sz="3200" b="0" i="0" u="sng" dirty="0">
                <a:solidFill>
                  <a:srgbClr val="136EC2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  <a:hlinkClick r:id="rId2"/>
              </a:rPr>
              <a:t>大公报</a:t>
            </a:r>
            <a:r>
              <a:rPr lang="en-US" altLang="zh-CN" sz="32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》</a:t>
            </a:r>
            <a:r>
              <a:rPr lang="zh-CN" altLang="en-US" sz="32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发表社论，指责中华民族失去了自信力，为国民党反动政府推卸责任。针对这一观点，鲁迅先生凭着对社会现状的洞悉，发出了中国人当自信自强的呐喊。</a:t>
            </a:r>
            <a:endParaRPr lang="zh-CN" altLang="en-US" sz="3200" dirty="0">
              <a:latin typeface="楷体" panose="02010609060101010101" pitchFamily="49" charset="-122"/>
              <a:ea typeface="楷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4244941040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>
            <a:extLst>
              <a:ext uri="{FF2B5EF4-FFF2-40B4-BE49-F238E27FC236}">
                <a16:creationId xmlns:a16="http://schemas.microsoft.com/office/drawing/2014/main" xmlns="" id="{3A7C449F-476E-4142-88DF-064D89BE3CC4}"/>
              </a:ext>
            </a:extLst>
          </p:cNvPr>
          <p:cNvSpPr txBox="1"/>
          <p:nvPr/>
        </p:nvSpPr>
        <p:spPr>
          <a:xfrm>
            <a:off x="1720889" y="2970381"/>
            <a:ext cx="941796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在你心目中哪些人可以称得上是中国的脊梁？</a:t>
            </a:r>
          </a:p>
        </p:txBody>
      </p:sp>
      <p:sp>
        <p:nvSpPr>
          <p:cNvPr id="3" name="文本框 2">
            <a:extLst>
              <a:ext uri="{FF2B5EF4-FFF2-40B4-BE49-F238E27FC236}">
                <a16:creationId xmlns:a16="http://schemas.microsoft.com/office/drawing/2014/main" xmlns="" id="{86A4B3FF-8473-47C1-8B60-45F05703F564}"/>
              </a:ext>
            </a:extLst>
          </p:cNvPr>
          <p:cNvSpPr txBox="1"/>
          <p:nvPr/>
        </p:nvSpPr>
        <p:spPr>
          <a:xfrm>
            <a:off x="1169978" y="1010952"/>
            <a:ext cx="223651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3200" dirty="0">
                <a:latin typeface="楷体" panose="02010609060101010101" pitchFamily="49" charset="-122"/>
                <a:ea typeface="楷体" panose="02010609060101010101" pitchFamily="49" charset="-122"/>
              </a:rPr>
              <a:t>拓展迁移：</a:t>
            </a:r>
          </a:p>
        </p:txBody>
      </p:sp>
    </p:spTree>
    <p:extLst>
      <p:ext uri="{BB962C8B-B14F-4D97-AF65-F5344CB8AC3E}">
        <p14:creationId xmlns:p14="http://schemas.microsoft.com/office/powerpoint/2010/main" val="389719529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EE410CE7-6DBF-4778-BC15-252023F09408}"/>
              </a:ext>
            </a:extLst>
          </p:cNvPr>
          <p:cNvSpPr txBox="1"/>
          <p:nvPr/>
        </p:nvSpPr>
        <p:spPr>
          <a:xfrm>
            <a:off x="788463" y="1653101"/>
            <a:ext cx="10091252" cy="7533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    </a:t>
            </a:r>
            <a:endParaRPr lang="zh-CN" altLang="en-US" sz="2400" dirty="0">
              <a:latin typeface="方正粗黑宋简体" panose="02000000000000000000" pitchFamily="2" charset="-122"/>
              <a:ea typeface="方正粗黑宋简体" panose="02000000000000000000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530998" y="1401897"/>
            <a:ext cx="9348717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作业：</a:t>
            </a:r>
            <a:r>
              <a:rPr lang="en-US" altLang="zh-CN" sz="3600" dirty="0">
                <a:latin typeface="楷体" panose="02010609060101010101" pitchFamily="49" charset="-122"/>
                <a:ea typeface="楷体" panose="02010609060101010101" pitchFamily="49" charset="-122"/>
              </a:rPr>
              <a:t>1.</a:t>
            </a:r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完成</a:t>
            </a:r>
            <a:r>
              <a:rPr lang="zh-CN" altLang="en-US" sz="3600">
                <a:latin typeface="楷体" panose="02010609060101010101" pitchFamily="49" charset="-122"/>
                <a:ea typeface="楷体" panose="02010609060101010101" pitchFamily="49" charset="-122"/>
              </a:rPr>
              <a:t>练习</a:t>
            </a:r>
            <a:r>
              <a:rPr lang="zh-CN" altLang="en-US" sz="3600" smtClean="0">
                <a:latin typeface="楷体" panose="02010609060101010101" pitchFamily="49" charset="-122"/>
                <a:ea typeface="楷体" panose="02010609060101010101" pitchFamily="49" charset="-122"/>
              </a:rPr>
              <a:t>册习题</a:t>
            </a:r>
            <a:r>
              <a:rPr lang="zh-CN" altLang="en-US" sz="3600" dirty="0">
                <a:latin typeface="楷体" panose="02010609060101010101" pitchFamily="49" charset="-122"/>
                <a:ea typeface="楷体" panose="02010609060101010101" pitchFamily="49" charset="-122"/>
              </a:rPr>
              <a:t>（运用思维导图梳理论证思路）</a:t>
            </a:r>
            <a:endParaRPr lang="en-US" altLang="zh-CN" sz="3600" dirty="0">
              <a:latin typeface="楷体" panose="02010609060101010101" pitchFamily="49" charset="-122"/>
              <a:ea typeface="楷体" panose="02010609060101010101" pitchFamily="49" charset="-122"/>
            </a:endParaRPr>
          </a:p>
          <a:p>
            <a:pPr>
              <a:lnSpc>
                <a:spcPct val="150000"/>
              </a:lnSpc>
            </a:pPr>
            <a:r>
              <a:rPr lang="en-US" altLang="zh-CN" sz="3600" dirty="0">
                <a:latin typeface="楷体" panose="02010609060101010101" pitchFamily="49" charset="-122"/>
                <a:ea typeface="楷体" panose="02010609060101010101" pitchFamily="49" charset="-122"/>
              </a:rPr>
              <a:t>      2.</a:t>
            </a:r>
            <a:r>
              <a:rPr lang="zh-CN" altLang="zh-CN" sz="3600" dirty="0">
                <a:latin typeface="楷体" panose="02010609060101010101" pitchFamily="49" charset="-122"/>
                <a:ea typeface="楷体" panose="02010609060101010101" pitchFamily="49" charset="-122"/>
              </a:rPr>
              <a:t>为本文第</a:t>
            </a:r>
            <a:r>
              <a:rPr lang="en-US" altLang="zh-CN" sz="3600" dirty="0">
                <a:latin typeface="楷体" panose="02010609060101010101" pitchFamily="49" charset="-122"/>
                <a:ea typeface="楷体" panose="02010609060101010101" pitchFamily="49" charset="-122"/>
              </a:rPr>
              <a:t>7</a:t>
            </a:r>
            <a:r>
              <a:rPr lang="zh-CN" altLang="zh-CN" sz="3600" dirty="0">
                <a:latin typeface="楷体" panose="02010609060101010101" pitchFamily="49" charset="-122"/>
                <a:ea typeface="楷体" panose="02010609060101010101" pitchFamily="49" charset="-122"/>
              </a:rPr>
              <a:t>，</a:t>
            </a:r>
            <a:r>
              <a:rPr lang="en-US" altLang="zh-CN" sz="3600" dirty="0">
                <a:latin typeface="楷体" panose="02010609060101010101" pitchFamily="49" charset="-122"/>
                <a:ea typeface="楷体" panose="02010609060101010101" pitchFamily="49" charset="-122"/>
              </a:rPr>
              <a:t>8</a:t>
            </a:r>
            <a:r>
              <a:rPr lang="zh-CN" altLang="zh-CN" sz="3600" dirty="0">
                <a:latin typeface="楷体" panose="02010609060101010101" pitchFamily="49" charset="-122"/>
                <a:ea typeface="楷体" panose="02010609060101010101" pitchFamily="49" charset="-122"/>
              </a:rPr>
              <a:t>段补写一个事实论据</a:t>
            </a:r>
            <a:endParaRPr lang="en-US" altLang="zh-CN" sz="3600" dirty="0">
              <a:latin typeface="楷体" panose="02010609060101010101" pitchFamily="49" charset="-122"/>
              <a:ea typeface="楷体" panose="02010609060101010101" pitchFamily="49" charset="-122"/>
            </a:endParaRPr>
          </a:p>
          <a:p>
            <a:pPr>
              <a:lnSpc>
                <a:spcPct val="150000"/>
              </a:lnSpc>
            </a:pPr>
            <a:r>
              <a:rPr lang="en-US" altLang="zh-CN" sz="3600" dirty="0">
                <a:latin typeface="楷体" panose="02010609060101010101" pitchFamily="49" charset="-122"/>
                <a:ea typeface="楷体" panose="02010609060101010101" pitchFamily="49" charset="-122"/>
              </a:rPr>
              <a:t>          </a:t>
            </a:r>
            <a:endParaRPr lang="zh-CN" altLang="zh-CN" sz="3600" dirty="0">
              <a:latin typeface="楷体" panose="02010609060101010101" pitchFamily="49" charset="-122"/>
              <a:ea typeface="楷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14918619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10336078" cy="921234"/>
          </a:xfrm>
        </p:spPr>
        <p:txBody>
          <a:bodyPr/>
          <a:lstStyle/>
          <a:p>
            <a:r>
              <a:rPr lang="zh-CN" altLang="en-US" dirty="0"/>
              <a:t>明确单元学习目标：</a:t>
            </a:r>
          </a:p>
        </p:txBody>
      </p:sp>
      <p:graphicFrame>
        <p:nvGraphicFramePr>
          <p:cNvPr id="4" name="内容占位符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869618356"/>
              </p:ext>
            </p:extLst>
          </p:nvPr>
        </p:nvGraphicFramePr>
        <p:xfrm>
          <a:off x="838200" y="1825625"/>
          <a:ext cx="10515600" cy="3931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257800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525780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8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第二单元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2800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第五单元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zh-CN" sz="2800" b="0" kern="100" dirty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</a:rPr>
                        <a:t>了解议论性文章的特点，把握作者观点</a:t>
                      </a:r>
                      <a:endParaRPr lang="zh-CN" sz="2800" b="0" kern="1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zh-CN" sz="2800" kern="100" dirty="0">
                          <a:solidFill>
                            <a:schemeClr val="accent5"/>
                          </a:solidFill>
                          <a:effectLst/>
                          <a:latin typeface="+mn-ea"/>
                          <a:ea typeface="+mn-ea"/>
                        </a:rPr>
                        <a:t>注意联系文章的时代背景，</a:t>
                      </a:r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</a:rPr>
                        <a:t>把握作者的观点</a:t>
                      </a:r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zh-CN" sz="2800" b="0" kern="100" dirty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</a:rPr>
                        <a:t>区分观点和材料</a:t>
                      </a:r>
                      <a:endParaRPr lang="zh-CN" sz="2800" b="0" kern="1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zh-CN" sz="2800" kern="100" dirty="0">
                          <a:solidFill>
                            <a:schemeClr val="accent5"/>
                          </a:solidFill>
                          <a:effectLst/>
                          <a:latin typeface="+mn-ea"/>
                          <a:ea typeface="+mn-ea"/>
                        </a:rPr>
                        <a:t>注意分析议论性文章所用的材料，</a:t>
                      </a:r>
                      <a:r>
                        <a:rPr lang="zh-CN" sz="28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</a:rPr>
                        <a:t>理解</a:t>
                      </a:r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</a:rPr>
                        <a:t>观点和材料之间的</a:t>
                      </a:r>
                      <a:r>
                        <a:rPr lang="zh-CN" sz="28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</a:rPr>
                        <a:t>联系</a:t>
                      </a:r>
                      <a:endParaRPr lang="zh-CN" sz="28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zh-CN" sz="2800" b="0" kern="100" dirty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</a:rPr>
                        <a:t>学习论证的方法</a:t>
                      </a:r>
                      <a:endParaRPr lang="zh-CN" altLang="zh-CN" sz="2800" b="0" kern="1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  <a:p>
                      <a:pPr algn="l"/>
                      <a:endParaRPr lang="zh-CN" sz="2800" b="0" kern="1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zh-CN" sz="28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</a:rPr>
                        <a:t>掌握</a:t>
                      </a:r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</a:rPr>
                        <a:t>论证的方法</a:t>
                      </a:r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algn="l"/>
                      <a:r>
                        <a:rPr lang="zh-CN" altLang="zh-CN" sz="2800" b="0" kern="100" dirty="0">
                          <a:solidFill>
                            <a:schemeClr val="tx1"/>
                          </a:solidFill>
                          <a:effectLst/>
                          <a:latin typeface="+mn-ea"/>
                          <a:ea typeface="+mn-ea"/>
                        </a:rPr>
                        <a:t>理清论证的思路</a:t>
                      </a:r>
                      <a:endParaRPr lang="zh-CN" sz="2800" b="0" kern="100" dirty="0">
                        <a:solidFill>
                          <a:schemeClr val="tx1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/>
                      <a:r>
                        <a:rPr lang="zh-CN" sz="2800" kern="100" dirty="0">
                          <a:solidFill>
                            <a:srgbClr val="FF0000"/>
                          </a:solidFill>
                          <a:effectLst/>
                          <a:latin typeface="+mn-ea"/>
                          <a:ea typeface="+mn-ea"/>
                        </a:rPr>
                        <a:t>联系实际进行质疑探究，养成独立思考的习惯</a:t>
                      </a:r>
                      <a:endParaRPr lang="zh-CN" sz="2800" kern="100" dirty="0">
                        <a:solidFill>
                          <a:srgbClr val="FF0000"/>
                        </a:solidFill>
                        <a:effectLst/>
                        <a:latin typeface="+mn-ea"/>
                        <a:ea typeface="+mn-ea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20696067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84E10B08-D1BB-4FA8-8AF0-41230FB7BE9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514061" y="2291345"/>
            <a:ext cx="9322431" cy="2451041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zh-CN" altLang="en-US" sz="4000" dirty="0">
                <a:latin typeface="楷体" panose="02010609060101010101" pitchFamily="49" charset="-122"/>
                <a:ea typeface="楷体" panose="02010609060101010101" pitchFamily="49" charset="-122"/>
              </a:rPr>
              <a:t>于是有人慨叹曰：中国人失掉自信力了。</a:t>
            </a:r>
          </a:p>
        </p:txBody>
      </p:sp>
    </p:spTree>
    <p:extLst>
      <p:ext uri="{BB962C8B-B14F-4D97-AF65-F5344CB8AC3E}">
        <p14:creationId xmlns:p14="http://schemas.microsoft.com/office/powerpoint/2010/main" val="246353885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EE410CE7-6DBF-4778-BC15-252023F09408}"/>
              </a:ext>
            </a:extLst>
          </p:cNvPr>
          <p:cNvSpPr txBox="1"/>
          <p:nvPr/>
        </p:nvSpPr>
        <p:spPr>
          <a:xfrm>
            <a:off x="788463" y="1653101"/>
            <a:ext cx="10091252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    </a:t>
            </a:r>
            <a:r>
              <a:rPr lang="zh-CN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从公开的文字上看起来：两年以前，我们</a:t>
            </a:r>
            <a:r>
              <a:rPr lang="zh-CN" altLang="zh-CN" sz="3200" kern="100" dirty="0">
                <a:solidFill>
                  <a:srgbClr val="FF0000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总</a:t>
            </a:r>
            <a:r>
              <a:rPr lang="zh-CN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自夸着</a:t>
            </a:r>
            <a:r>
              <a:rPr lang="en-US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“</a:t>
            </a:r>
            <a:r>
              <a:rPr lang="zh-CN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地大物博</a:t>
            </a:r>
            <a:r>
              <a:rPr lang="en-US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”</a:t>
            </a:r>
            <a:r>
              <a:rPr lang="zh-CN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，是事实；不久就不再自夸了，</a:t>
            </a:r>
            <a:r>
              <a:rPr lang="zh-CN" altLang="zh-CN" sz="3200" kern="100" dirty="0">
                <a:solidFill>
                  <a:srgbClr val="FF0000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只</a:t>
            </a:r>
            <a:r>
              <a:rPr lang="zh-CN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希望着</a:t>
            </a:r>
            <a:r>
              <a:rPr lang="zh-CN" altLang="en-US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国联</a:t>
            </a:r>
            <a:r>
              <a:rPr lang="zh-CN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，也是事实；现在是既不夸自己，也不信国联，改为</a:t>
            </a:r>
            <a:r>
              <a:rPr lang="zh-CN" altLang="zh-CN" sz="3200" kern="100" dirty="0">
                <a:solidFill>
                  <a:srgbClr val="FF0000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一味</a:t>
            </a:r>
            <a:r>
              <a:rPr lang="zh-CN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求神拜佛，怀古伤今了</a:t>
            </a:r>
            <a:r>
              <a:rPr lang="en-US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——</a:t>
            </a:r>
            <a:r>
              <a:rPr lang="zh-CN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却也是事实。</a:t>
            </a:r>
            <a:endParaRPr lang="zh-CN" altLang="zh-CN" sz="3200" kern="100" dirty="0">
              <a:effectLst/>
              <a:latin typeface="等线" panose="02010600030101010101" pitchFamily="2" charset="-122"/>
              <a:ea typeface="等线" panose="02010600030101010101" pitchFamily="2" charset="-122"/>
              <a:cs typeface="Times New Roman" panose="02020603050405020304" pitchFamily="18" charset="0"/>
            </a:endParaRPr>
          </a:p>
          <a:p>
            <a:pPr algn="l"/>
            <a:endParaRPr lang="zh-CN" altLang="en-US" sz="2400" dirty="0">
              <a:latin typeface="方正粗黑宋简体" panose="02000000000000000000" pitchFamily="2" charset="-122"/>
              <a:ea typeface="方正粗黑宋简体" panose="02000000000000000000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1707837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EE410CE7-6DBF-4778-BC15-252023F09408}"/>
              </a:ext>
            </a:extLst>
          </p:cNvPr>
          <p:cNvSpPr txBox="1"/>
          <p:nvPr/>
        </p:nvSpPr>
        <p:spPr>
          <a:xfrm>
            <a:off x="788463" y="1653101"/>
            <a:ext cx="10091252" cy="7533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    </a:t>
            </a:r>
            <a:endParaRPr lang="zh-CN" altLang="en-US" sz="2400" dirty="0">
              <a:latin typeface="方正粗黑宋简体" panose="02000000000000000000" pitchFamily="2" charset="-122"/>
              <a:ea typeface="方正粗黑宋简体" panose="02000000000000000000" pitchFamily="2" charset="-122"/>
            </a:endParaRPr>
          </a:p>
        </p:txBody>
      </p:sp>
      <p:graphicFrame>
        <p:nvGraphicFramePr>
          <p:cNvPr id="3" name="表格 2">
            <a:extLst>
              <a:ext uri="{FF2B5EF4-FFF2-40B4-BE49-F238E27FC236}">
                <a16:creationId xmlns:a16="http://schemas.microsoft.com/office/drawing/2014/main" xmlns="" id="{AA6F3C1C-64F6-428C-9E0A-4DFEA953283A}"/>
              </a:ext>
            </a:extLst>
          </p:cNvPr>
          <p:cNvGraphicFramePr>
            <a:graphicFrameLocks noGrp="1"/>
          </p:cNvGraphicFramePr>
          <p:nvPr/>
        </p:nvGraphicFramePr>
        <p:xfrm>
          <a:off x="456178" y="1106906"/>
          <a:ext cx="11055927" cy="4828036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3684865">
                  <a:extLst>
                    <a:ext uri="{9D8B030D-6E8A-4147-A177-3AD203B41FA5}">
                      <a16:colId xmlns:a16="http://schemas.microsoft.com/office/drawing/2014/main" xmlns="" val="88737838"/>
                    </a:ext>
                  </a:extLst>
                </a:gridCol>
                <a:gridCol w="4168768">
                  <a:extLst>
                    <a:ext uri="{9D8B030D-6E8A-4147-A177-3AD203B41FA5}">
                      <a16:colId xmlns:a16="http://schemas.microsoft.com/office/drawing/2014/main" xmlns="" val="2206563530"/>
                    </a:ext>
                  </a:extLst>
                </a:gridCol>
                <a:gridCol w="3202294">
                  <a:extLst>
                    <a:ext uri="{9D8B030D-6E8A-4147-A177-3AD203B41FA5}">
                      <a16:colId xmlns:a16="http://schemas.microsoft.com/office/drawing/2014/main" xmlns="" val="3631784852"/>
                    </a:ext>
                  </a:extLst>
                </a:gridCol>
              </a:tblGrid>
              <a:tr h="1349691">
                <a:tc gridSpan="3">
                  <a:txBody>
                    <a:bodyPr/>
                    <a:lstStyle/>
                    <a:p>
                      <a:pPr indent="1733550" algn="just"/>
                      <a:r>
                        <a:rPr lang="en-US" altLang="zh-CN" sz="2800" kern="100" dirty="0">
                          <a:solidFill>
                            <a:schemeClr val="tx1"/>
                          </a:solidFill>
                          <a:effectLst/>
                        </a:rPr>
                        <a:t>              </a:t>
                      </a:r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</a:rPr>
                        <a:t>对方论点：中国人失掉自信力</a:t>
                      </a:r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65425" marR="65425" marT="32712" marB="32712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xmlns="" val="353185162"/>
                  </a:ext>
                </a:extLst>
              </a:tr>
              <a:tr h="707139">
                <a:tc>
                  <a:txBody>
                    <a:bodyPr/>
                    <a:lstStyle/>
                    <a:p>
                      <a:pPr algn="ctr"/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</a:rPr>
                        <a:t>事实</a:t>
                      </a:r>
                      <a:r>
                        <a:rPr lang="zh-CN" altLang="en-US" sz="2800" kern="100" dirty="0">
                          <a:solidFill>
                            <a:schemeClr val="tx1"/>
                          </a:solidFill>
                          <a:effectLst/>
                        </a:rPr>
                        <a:t>论</a:t>
                      </a:r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</a:rPr>
                        <a:t>据</a:t>
                      </a:r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</a:rPr>
                        <a:t>现象分析</a:t>
                      </a:r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</a:rPr>
                        <a:t>事实本质</a:t>
                      </a:r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2705252703"/>
                  </a:ext>
                </a:extLst>
              </a:tr>
              <a:tr h="707139">
                <a:tc>
                  <a:txBody>
                    <a:bodyPr/>
                    <a:lstStyle/>
                    <a:p>
                      <a:pPr algn="ctr"/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</a:rPr>
                        <a:t>夸“地大物博”</a:t>
                      </a:r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782699229"/>
                  </a:ext>
                </a:extLst>
              </a:tr>
              <a:tr h="707139">
                <a:tc>
                  <a:txBody>
                    <a:bodyPr/>
                    <a:lstStyle/>
                    <a:p>
                      <a:pPr algn="ctr"/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</a:rPr>
                        <a:t>寄希望于国联</a:t>
                      </a:r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3826482618"/>
                  </a:ext>
                </a:extLst>
              </a:tr>
              <a:tr h="1356928">
                <a:tc>
                  <a:txBody>
                    <a:bodyPr/>
                    <a:lstStyle/>
                    <a:p>
                      <a:pPr algn="ctr"/>
                      <a:r>
                        <a:rPr lang="zh-CN" sz="2800" kern="100" dirty="0">
                          <a:solidFill>
                            <a:schemeClr val="tx1"/>
                          </a:solidFill>
                          <a:effectLst/>
                        </a:rPr>
                        <a:t>求神拜佛</a:t>
                      </a:r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sz="2800" kern="100" dirty="0">
                        <a:solidFill>
                          <a:schemeClr val="tx1"/>
                        </a:solidFill>
                        <a:effectLst/>
                        <a:latin typeface="等线" panose="02010600030101010101" pitchFamily="2" charset="-122"/>
                        <a:ea typeface="等线" panose="02010600030101010101" pitchFamily="2" charset="-122"/>
                        <a:cs typeface="Times New Roman" panose="02020603050405020304" pitchFamily="18" charset="0"/>
                      </a:endParaRPr>
                    </a:p>
                  </a:txBody>
                  <a:tcPr marL="143930" marR="143930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267813580"/>
                  </a:ext>
                </a:extLst>
              </a:tr>
            </a:tbl>
          </a:graphicData>
        </a:graphic>
      </p:graphicFrame>
      <p:sp>
        <p:nvSpPr>
          <p:cNvPr id="4" name="Rectangle 1">
            <a:extLst>
              <a:ext uri="{FF2B5EF4-FFF2-40B4-BE49-F238E27FC236}">
                <a16:creationId xmlns:a16="http://schemas.microsoft.com/office/drawing/2014/main" xmlns="" id="{7779A1EF-0C21-44B4-865B-8D01DA0FFB00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62338" y="3602038"/>
            <a:ext cx="121920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zh-CN" altLang="en-US"/>
          </a:p>
        </p:txBody>
      </p:sp>
      <p:sp>
        <p:nvSpPr>
          <p:cNvPr id="2" name="文本框 1"/>
          <p:cNvSpPr txBox="1"/>
          <p:nvPr/>
        </p:nvSpPr>
        <p:spPr>
          <a:xfrm>
            <a:off x="4199497" y="3245863"/>
            <a:ext cx="282000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zh-CN" altLang="en-US" sz="3200" dirty="0">
                <a:latin typeface="等线" panose="02010600030101010101" pitchFamily="2" charset="-122"/>
                <a:ea typeface="等线" panose="02010600030101010101" pitchFamily="2" charset="-122"/>
              </a:rPr>
              <a:t>信“地”，信“物”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4199497" y="3894425"/>
            <a:ext cx="1824538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zh-CN" altLang="en-US" sz="3200" dirty="0">
                <a:latin typeface="等线" panose="02010600030101010101" pitchFamily="2" charset="-122"/>
                <a:ea typeface="等线" panose="02010600030101010101" pitchFamily="2" charset="-122"/>
              </a:rPr>
              <a:t>信“国联”</a:t>
            </a:r>
            <a:r>
              <a:rPr lang="zh-CN" altLang="en-US" sz="3200" dirty="0">
                <a:latin typeface="方正粗黑宋简体" panose="02000000000000000000" pitchFamily="2" charset="-122"/>
                <a:ea typeface="方正粗黑宋简体" panose="02000000000000000000" pitchFamily="2" charset="-122"/>
              </a:rPr>
              <a:t> 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4199497" y="4542987"/>
            <a:ext cx="1826141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zh-CN" altLang="en-US" sz="3200" dirty="0">
                <a:latin typeface="等线" panose="02010600030101010101" pitchFamily="2" charset="-122"/>
                <a:ea typeface="等线" panose="02010600030101010101" pitchFamily="2" charset="-122"/>
              </a:rPr>
              <a:t>麻醉自己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9160042" y="3267237"/>
            <a:ext cx="14157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zh-CN" altLang="en-US" sz="3200" dirty="0">
                <a:latin typeface="等线" panose="02010600030101010101" pitchFamily="2" charset="-122"/>
                <a:ea typeface="等线" panose="02010600030101010101" pitchFamily="2" charset="-122"/>
              </a:rPr>
              <a:t>他信力</a:t>
            </a:r>
          </a:p>
        </p:txBody>
      </p:sp>
      <p:sp>
        <p:nvSpPr>
          <p:cNvPr id="9" name="文本框 8"/>
          <p:cNvSpPr txBox="1"/>
          <p:nvPr/>
        </p:nvSpPr>
        <p:spPr>
          <a:xfrm>
            <a:off x="9160042" y="4008725"/>
            <a:ext cx="14157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zh-CN" altLang="en-US" sz="3200" dirty="0">
                <a:latin typeface="等线" panose="02010600030101010101" pitchFamily="2" charset="-122"/>
                <a:ea typeface="等线" panose="02010600030101010101" pitchFamily="2" charset="-122"/>
              </a:rPr>
              <a:t>他信力</a:t>
            </a:r>
          </a:p>
        </p:txBody>
      </p:sp>
      <p:sp>
        <p:nvSpPr>
          <p:cNvPr id="10" name="文本框 9"/>
          <p:cNvSpPr txBox="1"/>
          <p:nvPr/>
        </p:nvSpPr>
        <p:spPr>
          <a:xfrm>
            <a:off x="9160042" y="4719500"/>
            <a:ext cx="141577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zh-CN" altLang="en-US" sz="3200" dirty="0">
                <a:latin typeface="等线" panose="02010600030101010101" pitchFamily="2" charset="-122"/>
                <a:ea typeface="等线" panose="02010600030101010101" pitchFamily="2" charset="-122"/>
              </a:rPr>
              <a:t>自欺力</a:t>
            </a:r>
          </a:p>
        </p:txBody>
      </p:sp>
      <p:sp>
        <p:nvSpPr>
          <p:cNvPr id="11" name="椭圆 10"/>
          <p:cNvSpPr/>
          <p:nvPr/>
        </p:nvSpPr>
        <p:spPr>
          <a:xfrm>
            <a:off x="8779471" y="2779038"/>
            <a:ext cx="2181727" cy="3192379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5" name="矩形 14"/>
          <p:cNvSpPr/>
          <p:nvPr/>
        </p:nvSpPr>
        <p:spPr>
          <a:xfrm>
            <a:off x="6135972" y="1167996"/>
            <a:ext cx="2264520" cy="537405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2" name="上弧形箭头 11"/>
          <p:cNvSpPr/>
          <p:nvPr/>
        </p:nvSpPr>
        <p:spPr>
          <a:xfrm rot="15125595">
            <a:off x="6004766" y="2588296"/>
            <a:ext cx="3286481" cy="1487457"/>
          </a:xfrm>
          <a:prstGeom prst="curvedDownArrow">
            <a:avLst>
              <a:gd name="adj1" fmla="val 25000"/>
              <a:gd name="adj2" fmla="val 50000"/>
              <a:gd name="adj3" fmla="val 47275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solidFill>
                <a:schemeClr val="tx1"/>
              </a:solidFill>
            </a:endParaRPr>
          </a:p>
        </p:txBody>
      </p:sp>
      <p:sp>
        <p:nvSpPr>
          <p:cNvPr id="6" name="乘号 5">
            <a:extLst>
              <a:ext uri="{FF2B5EF4-FFF2-40B4-BE49-F238E27FC236}">
                <a16:creationId xmlns:a16="http://schemas.microsoft.com/office/drawing/2014/main" xmlns="" id="{3B8BDBF4-DA47-4FC9-B8FF-F66A90BECA4F}"/>
              </a:ext>
            </a:extLst>
          </p:cNvPr>
          <p:cNvSpPr/>
          <p:nvPr/>
        </p:nvSpPr>
        <p:spPr>
          <a:xfrm>
            <a:off x="7351785" y="2276813"/>
            <a:ext cx="579310" cy="1557844"/>
          </a:xfrm>
          <a:prstGeom prst="mathMultiply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90210924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1" dur="1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10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" grpId="0" animBg="1"/>
      <p:bldP spid="15" grpId="0" animBg="1"/>
      <p:bldP spid="12" grpId="0" animBg="1"/>
      <p:bldP spid="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EE410CE7-6DBF-4778-BC15-252023F09408}"/>
              </a:ext>
            </a:extLst>
          </p:cNvPr>
          <p:cNvSpPr txBox="1"/>
          <p:nvPr/>
        </p:nvSpPr>
        <p:spPr>
          <a:xfrm>
            <a:off x="788463" y="1653101"/>
            <a:ext cx="10091252" cy="7533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    </a:t>
            </a:r>
            <a:endParaRPr lang="zh-CN" altLang="en-US" sz="2400" dirty="0">
              <a:latin typeface="方正粗黑宋简体" panose="02000000000000000000" pitchFamily="2" charset="-122"/>
              <a:ea typeface="方正粗黑宋简体" panose="02000000000000000000" pitchFamily="2" charset="-122"/>
            </a:endParaRPr>
          </a:p>
        </p:txBody>
      </p:sp>
      <p:graphicFrame>
        <p:nvGraphicFramePr>
          <p:cNvPr id="3" name="表格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85959959"/>
              </p:ext>
            </p:extLst>
          </p:nvPr>
        </p:nvGraphicFramePr>
        <p:xfrm>
          <a:off x="1065457" y="516312"/>
          <a:ext cx="9213755" cy="611592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714246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515628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4983881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</a:tblGrid>
              <a:tr h="1269241">
                <a:tc gridSpan="3">
                  <a:txBody>
                    <a:bodyPr/>
                    <a:lstStyle/>
                    <a:p>
                      <a:pPr algn="ctr"/>
                      <a:endParaRPr lang="zh-CN" altLang="en-US" sz="3200" b="0" dirty="0">
                        <a:solidFill>
                          <a:schemeClr val="tx1"/>
                        </a:solidFill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zh-CN" altLang="en-US" sz="3200" b="0" dirty="0">
                        <a:solidFill>
                          <a:schemeClr val="tx1"/>
                        </a:solidFill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zh-CN" altLang="en-US" sz="3200" b="0" dirty="0">
                        <a:solidFill>
                          <a:schemeClr val="tx1"/>
                        </a:solidFill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2333767">
                <a:tc rowSpan="2">
                  <a:txBody>
                    <a:bodyPr/>
                    <a:lstStyle/>
                    <a:p>
                      <a:pPr algn="ctr"/>
                      <a:endParaRPr lang="zh-CN" altLang="en-US" sz="3200" b="0" dirty="0">
                        <a:solidFill>
                          <a:schemeClr val="tx1"/>
                        </a:solidFill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3200" b="0" dirty="0">
                          <a:solidFill>
                            <a:schemeClr val="tx1"/>
                          </a:solidFill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第</a:t>
                      </a:r>
                      <a:r>
                        <a:rPr lang="en-US" altLang="zh-CN" sz="3200" b="0" dirty="0">
                          <a:solidFill>
                            <a:schemeClr val="tx1"/>
                          </a:solidFill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7</a:t>
                      </a:r>
                      <a:r>
                        <a:rPr lang="zh-CN" altLang="en-US" sz="3200" b="0" dirty="0">
                          <a:solidFill>
                            <a:schemeClr val="tx1"/>
                          </a:solidFill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段</a:t>
                      </a:r>
                      <a:endParaRPr lang="en-US" altLang="zh-CN" sz="3200" b="0" dirty="0">
                        <a:solidFill>
                          <a:schemeClr val="tx1"/>
                        </a:solidFill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  <a:p>
                      <a:pPr algn="ctr"/>
                      <a:endParaRPr lang="zh-CN" altLang="en-US" sz="3200" b="0" dirty="0">
                        <a:solidFill>
                          <a:schemeClr val="tx1"/>
                        </a:solidFill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3200" b="0" dirty="0">
                        <a:solidFill>
                          <a:schemeClr val="tx1"/>
                        </a:solidFill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2512921">
                <a:tc vMerge="1">
                  <a:txBody>
                    <a:bodyPr/>
                    <a:lstStyle/>
                    <a:p>
                      <a:pPr algn="ctr"/>
                      <a:endParaRPr lang="zh-CN" altLang="en-US" sz="3200" b="0" dirty="0"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3200" b="0" dirty="0"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第</a:t>
                      </a:r>
                      <a:r>
                        <a:rPr lang="en-US" altLang="zh-CN" sz="3200" b="0" dirty="0"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8</a:t>
                      </a:r>
                      <a:r>
                        <a:rPr lang="zh-CN" altLang="en-US" sz="3200" b="0" dirty="0">
                          <a:latin typeface="等线" panose="02010600030101010101" pitchFamily="2" charset="-122"/>
                          <a:ea typeface="等线" panose="02010600030101010101" pitchFamily="2" charset="-122"/>
                        </a:rPr>
                        <a:t>段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zh-CN" altLang="en-US" sz="3200" b="0" dirty="0">
                        <a:latin typeface="等线" panose="02010600030101010101" pitchFamily="2" charset="-122"/>
                        <a:ea typeface="等线" panose="02010600030101010101" pitchFamily="2" charset="-122"/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</a:tbl>
          </a:graphicData>
        </a:graphic>
      </p:graphicFrame>
      <p:sp>
        <p:nvSpPr>
          <p:cNvPr id="4" name="文本框 3"/>
          <p:cNvSpPr txBox="1"/>
          <p:nvPr/>
        </p:nvSpPr>
        <p:spPr>
          <a:xfrm>
            <a:off x="3999824" y="2809582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zh-CN" altLang="en-US" sz="2800" dirty="0">
                <a:solidFill>
                  <a:srgbClr val="FF0000"/>
                </a:solidFill>
                <a:latin typeface="等线" panose="02010600030101010101" pitchFamily="2" charset="-122"/>
                <a:ea typeface="等线" panose="02010600030101010101" pitchFamily="2" charset="-122"/>
              </a:rPr>
              <a:t>古代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4033613" y="5231615"/>
            <a:ext cx="90281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zh-CN" altLang="en-US" sz="2800" dirty="0">
                <a:solidFill>
                  <a:srgbClr val="FF0000"/>
                </a:solidFill>
                <a:latin typeface="等线" panose="02010600030101010101" pitchFamily="2" charset="-122"/>
                <a:ea typeface="等线" panose="02010600030101010101" pitchFamily="2" charset="-122"/>
              </a:rPr>
              <a:t>现在</a:t>
            </a:r>
          </a:p>
        </p:txBody>
      </p:sp>
      <p:sp>
        <p:nvSpPr>
          <p:cNvPr id="2" name="文本框 1"/>
          <p:cNvSpPr txBox="1"/>
          <p:nvPr/>
        </p:nvSpPr>
        <p:spPr>
          <a:xfrm>
            <a:off x="1989275" y="969142"/>
            <a:ext cx="736611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l"/>
            <a:r>
              <a:rPr lang="zh-CN" altLang="en-US" sz="2800" b="1" dirty="0">
                <a:latin typeface="等线" panose="02010600030101010101" pitchFamily="2" charset="-122"/>
                <a:ea typeface="等线" panose="02010600030101010101" pitchFamily="2" charset="-122"/>
              </a:rPr>
              <a:t>我方观点：我们有并不失掉自信力的中国人在</a:t>
            </a:r>
          </a:p>
        </p:txBody>
      </p:sp>
      <p:sp>
        <p:nvSpPr>
          <p:cNvPr id="6" name="文本框 5"/>
          <p:cNvSpPr txBox="1"/>
          <p:nvPr/>
        </p:nvSpPr>
        <p:spPr>
          <a:xfrm>
            <a:off x="6667031" y="2012386"/>
            <a:ext cx="2339103" cy="224676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2800" dirty="0">
                <a:latin typeface="等线" panose="02010600030101010101" pitchFamily="2" charset="-122"/>
              </a:rPr>
              <a:t>埋头苦干的人</a:t>
            </a:r>
            <a:endParaRPr lang="en-US" altLang="zh-CN" sz="2800" dirty="0">
              <a:latin typeface="等线" panose="02010600030101010101" pitchFamily="2" charset="-122"/>
            </a:endParaRPr>
          </a:p>
          <a:p>
            <a:pPr algn="ctr"/>
            <a:r>
              <a:rPr lang="zh-CN" altLang="en-US" sz="2800" dirty="0">
                <a:latin typeface="等线" panose="02010600030101010101" pitchFamily="2" charset="-122"/>
              </a:rPr>
              <a:t>拼命硬干的人</a:t>
            </a:r>
            <a:endParaRPr lang="en-US" altLang="zh-CN" sz="2800" dirty="0">
              <a:latin typeface="等线" panose="02010600030101010101" pitchFamily="2" charset="-122"/>
            </a:endParaRPr>
          </a:p>
          <a:p>
            <a:pPr algn="ctr"/>
            <a:r>
              <a:rPr lang="zh-CN" altLang="en-US" sz="2800" dirty="0">
                <a:latin typeface="等线" panose="02010600030101010101" pitchFamily="2" charset="-122"/>
              </a:rPr>
              <a:t>为民请命的人</a:t>
            </a:r>
            <a:endParaRPr lang="en-US" altLang="zh-CN" sz="2800" dirty="0">
              <a:latin typeface="等线" panose="02010600030101010101" pitchFamily="2" charset="-122"/>
            </a:endParaRPr>
          </a:p>
          <a:p>
            <a:pPr algn="ctr"/>
            <a:r>
              <a:rPr lang="zh-CN" altLang="en-US" sz="2800" dirty="0">
                <a:latin typeface="等线" panose="02010600030101010101" pitchFamily="2" charset="-122"/>
              </a:rPr>
              <a:t>舍身求法的人</a:t>
            </a:r>
          </a:p>
          <a:p>
            <a:pPr algn="l"/>
            <a:endParaRPr lang="zh-CN" altLang="en-US" sz="2800" dirty="0">
              <a:latin typeface="方正粗黑宋简体" panose="02000000000000000000" pitchFamily="2" charset="-122"/>
              <a:ea typeface="方正粗黑宋简体" panose="02000000000000000000" pitchFamily="2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5834089" y="4276544"/>
            <a:ext cx="4029108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800" dirty="0">
                <a:latin typeface="等线" panose="02010600030101010101" pitchFamily="2" charset="-122"/>
              </a:rPr>
              <a:t>有确信，不自欺</a:t>
            </a:r>
            <a:endParaRPr lang="en-US" altLang="zh-CN" sz="2800" dirty="0">
              <a:latin typeface="等线" panose="02010600030101010101" pitchFamily="2" charset="-122"/>
            </a:endParaRPr>
          </a:p>
          <a:p>
            <a:pPr algn="ctr"/>
            <a:r>
              <a:rPr lang="zh-CN" altLang="en-US" sz="2800" dirty="0">
                <a:latin typeface="等线" panose="02010600030101010101" pitchFamily="2" charset="-122"/>
              </a:rPr>
              <a:t>在前仆后继的战斗，不过一面总在被摧残，被抹杀，消灭于黑暗中，不能为大家所知道</a:t>
            </a:r>
          </a:p>
          <a:p>
            <a:pPr algn="l"/>
            <a:endParaRPr lang="zh-CN" altLang="en-US" sz="2800" dirty="0">
              <a:latin typeface="方正粗黑宋简体" panose="02000000000000000000" pitchFamily="2" charset="-122"/>
              <a:ea typeface="方正粗黑宋简体" panose="02000000000000000000" pitchFamily="2" charset="-122"/>
            </a:endParaRPr>
          </a:p>
        </p:txBody>
      </p:sp>
      <p:sp>
        <p:nvSpPr>
          <p:cNvPr id="8" name="文本框 7"/>
          <p:cNvSpPr txBox="1"/>
          <p:nvPr/>
        </p:nvSpPr>
        <p:spPr>
          <a:xfrm>
            <a:off x="1989275" y="2629151"/>
            <a:ext cx="677108" cy="2070439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pPr algn="l"/>
            <a:r>
              <a:rPr lang="zh-CN" altLang="en-US" sz="3200" dirty="0">
                <a:latin typeface="等线" panose="02010600030101010101" pitchFamily="2" charset="-122"/>
                <a:ea typeface="等线" panose="02010600030101010101" pitchFamily="2" charset="-122"/>
              </a:rPr>
              <a:t>事 实 论 据</a:t>
            </a:r>
          </a:p>
        </p:txBody>
      </p:sp>
    </p:spTree>
    <p:extLst>
      <p:ext uri="{BB962C8B-B14F-4D97-AF65-F5344CB8AC3E}">
        <p14:creationId xmlns:p14="http://schemas.microsoft.com/office/powerpoint/2010/main" val="424068246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5" dur="10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3" dur="500"/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8" dur="500"/>
                                        <p:tgtEl>
                                          <p:spTgt spid="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EE410CE7-6DBF-4778-BC15-252023F09408}"/>
              </a:ext>
            </a:extLst>
          </p:cNvPr>
          <p:cNvSpPr txBox="1"/>
          <p:nvPr/>
        </p:nvSpPr>
        <p:spPr>
          <a:xfrm>
            <a:off x="788463" y="1653101"/>
            <a:ext cx="10091252" cy="7533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zh-CN" sz="3200" kern="100" dirty="0">
                <a:solidFill>
                  <a:srgbClr val="333333"/>
                </a:solidFill>
                <a:effectLst/>
                <a:latin typeface="等线" panose="02010600030101010101" pitchFamily="2" charset="-122"/>
                <a:ea typeface="楷体" panose="02010609060101010101" pitchFamily="49" charset="-122"/>
                <a:cs typeface="Helvetica" panose="020B0604020202020204" pitchFamily="34" charset="0"/>
              </a:rPr>
              <a:t>    </a:t>
            </a:r>
            <a:endParaRPr lang="zh-CN" altLang="en-US" sz="2400" dirty="0">
              <a:latin typeface="方正粗黑宋简体" panose="02000000000000000000" pitchFamily="2" charset="-122"/>
              <a:ea typeface="方正粗黑宋简体" panose="02000000000000000000" pitchFamily="2" charset="-122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568545" y="1457513"/>
            <a:ext cx="10931855" cy="32864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3600" b="0" i="0" dirty="0">
                <a:solidFill>
                  <a:srgbClr val="333333"/>
                </a:solidFill>
                <a:effectLst/>
                <a:latin typeface="Helvetica Neue"/>
              </a:rPr>
              <a:t>   </a:t>
            </a:r>
            <a:r>
              <a:rPr lang="zh-CN" altLang="en-US" sz="36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我们从古以来，就有</a:t>
            </a:r>
            <a:r>
              <a:rPr lang="zh-CN" altLang="en-US" sz="3600" b="0" i="0" u="sng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埋头苦干的人，有拼命硬干的人，有为民请命的人，有舍身求法的人</a:t>
            </a:r>
            <a:r>
              <a:rPr lang="zh-CN" altLang="en-US" sz="36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，</a:t>
            </a:r>
            <a:r>
              <a:rPr lang="en-US" altLang="zh-CN" sz="36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……</a:t>
            </a:r>
            <a:r>
              <a:rPr lang="zh-CN" altLang="en-US" sz="36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虽是等于为帝王将相作家谱的所谓“正史”，也往往掩不住他们的光耀，这就是中国的</a:t>
            </a:r>
            <a:r>
              <a:rPr lang="zh-CN" altLang="en-US" sz="3600" b="0" i="0" dirty="0">
                <a:solidFill>
                  <a:srgbClr val="FF0000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脊梁</a:t>
            </a:r>
            <a:r>
              <a:rPr lang="zh-CN" altLang="en-US" sz="36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。</a:t>
            </a:r>
            <a:endParaRPr lang="zh-CN" altLang="en-US" sz="3600" dirty="0">
              <a:latin typeface="楷体" panose="02010609060101010101" pitchFamily="49" charset="-122"/>
              <a:ea typeface="楷体" panose="02010609060101010101" pitchFamily="49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634664398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1">
            <a:extLst>
              <a:ext uri="{FF2B5EF4-FFF2-40B4-BE49-F238E27FC236}">
                <a16:creationId xmlns:a16="http://schemas.microsoft.com/office/drawing/2014/main" xmlns="" id="{BFB45C6B-2521-459D-9E75-C0D1C027BDDC}"/>
              </a:ext>
            </a:extLst>
          </p:cNvPr>
          <p:cNvSpPr txBox="1"/>
          <p:nvPr/>
        </p:nvSpPr>
        <p:spPr>
          <a:xfrm flipH="1">
            <a:off x="2141455" y="2038659"/>
            <a:ext cx="7496661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zh-CN" sz="3200" dirty="0">
                <a:solidFill>
                  <a:schemeClr val="tx1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脊梁是脊柱</a:t>
            </a:r>
            <a:r>
              <a:rPr lang="zh-CN" altLang="en-US" sz="3200" dirty="0">
                <a:solidFill>
                  <a:schemeClr val="tx1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，比喻</a:t>
            </a:r>
            <a:r>
              <a:rPr lang="zh-CN" altLang="zh-CN" sz="3200" dirty="0">
                <a:solidFill>
                  <a:schemeClr val="tx1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支撑事物的中坚力量</a:t>
            </a:r>
            <a:r>
              <a:rPr lang="zh-CN" altLang="en-US" sz="3200" dirty="0">
                <a:solidFill>
                  <a:schemeClr val="tx1"/>
                </a:solidFill>
                <a:latin typeface="楷体" panose="02010609060101010101" pitchFamily="49" charset="-122"/>
                <a:ea typeface="楷体" panose="02010609060101010101" pitchFamily="49" charset="-122"/>
              </a:rPr>
              <a:t>。</a:t>
            </a:r>
            <a:endParaRPr lang="zh-CN" altLang="en-US" sz="3200" dirty="0">
              <a:latin typeface="楷体" panose="02010609060101010101" pitchFamily="49" charset="-122"/>
              <a:ea typeface="楷体" panose="02010609060101010101" pitchFamily="49" charset="-122"/>
            </a:endParaRPr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2106372307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文本框 19">
            <a:extLst>
              <a:ext uri="{FF2B5EF4-FFF2-40B4-BE49-F238E27FC236}">
                <a16:creationId xmlns:a16="http://schemas.microsoft.com/office/drawing/2014/main" xmlns="" id="{EE410CE7-6DBF-4778-BC15-252023F09408}"/>
              </a:ext>
            </a:extLst>
          </p:cNvPr>
          <p:cNvSpPr txBox="1"/>
          <p:nvPr/>
        </p:nvSpPr>
        <p:spPr>
          <a:xfrm>
            <a:off x="953169" y="2209693"/>
            <a:ext cx="10091252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lnSpc>
                <a:spcPct val="150000"/>
              </a:lnSpc>
            </a:pPr>
            <a:r>
              <a:rPr lang="zh-CN" altLang="en-US" sz="36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说中国人失掉了自信力，用以指一部分人则可，倘若加于全体，那简直是</a:t>
            </a:r>
            <a:r>
              <a:rPr lang="zh-CN" altLang="en-US" sz="3600" b="0" i="0" dirty="0">
                <a:solidFill>
                  <a:srgbClr val="FF0000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诬蔑</a:t>
            </a:r>
            <a:r>
              <a:rPr lang="zh-CN" altLang="en-US" sz="3600" b="0" i="0" dirty="0">
                <a:solidFill>
                  <a:srgbClr val="333333"/>
                </a:solidFill>
                <a:effectLst/>
                <a:latin typeface="楷体" panose="02010609060101010101" pitchFamily="49" charset="-122"/>
                <a:ea typeface="楷体" panose="02010609060101010101" pitchFamily="49" charset="-122"/>
              </a:rPr>
              <a:t>。</a:t>
            </a:r>
          </a:p>
          <a:p>
            <a:pPr algn="l"/>
            <a:endParaRPr lang="zh-CN" altLang="en-US" sz="2400" dirty="0">
              <a:latin typeface="方正粗黑宋简体" panose="02000000000000000000" pitchFamily="2" charset="-122"/>
              <a:ea typeface="方正粗黑宋简体" panose="02000000000000000000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49128411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 advClick="0" advTm="200">
        <p15:prstTrans prst="prestige"/>
      </p:transition>
    </mc:Choice>
    <mc:Fallback xmlns="">
      <p:transition spd="slow" advClick="0" advTm="200">
        <p:fade/>
      </p:transition>
    </mc:Fallback>
  </mc:AlternateContent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274</TotalTime>
  <Words>533</Words>
  <Application>Microsoft Office PowerPoint</Application>
  <PresentationFormat>宽屏</PresentationFormat>
  <Paragraphs>55</Paragraphs>
  <Slides>13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13</vt:i4>
      </vt:variant>
    </vt:vector>
  </HeadingPairs>
  <TitlesOfParts>
    <vt:vector size="24" baseType="lpstr">
      <vt:lpstr>Helvetica Neue</vt:lpstr>
      <vt:lpstr>等线</vt:lpstr>
      <vt:lpstr>方正粗黑宋简体</vt:lpstr>
      <vt:lpstr>楷体</vt:lpstr>
      <vt:lpstr>宋体</vt:lpstr>
      <vt:lpstr>Arial</vt:lpstr>
      <vt:lpstr>Calibri</vt:lpstr>
      <vt:lpstr>Calibri Light</vt:lpstr>
      <vt:lpstr>Helvetica</vt:lpstr>
      <vt:lpstr>Times New Roman</vt:lpstr>
      <vt:lpstr>Office 主题</vt:lpstr>
      <vt:lpstr>中国人失掉自信力了吗？</vt:lpstr>
      <vt:lpstr>明确单元学习目标：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中国人失掉自信力了吗？</dc:title>
  <dc:creator>Dell</dc:creator>
  <cp:lastModifiedBy>Dell</cp:lastModifiedBy>
  <cp:revision>13</cp:revision>
  <dcterms:created xsi:type="dcterms:W3CDTF">2021-10-17T12:08:02Z</dcterms:created>
  <dcterms:modified xsi:type="dcterms:W3CDTF">2021-10-20T01:46:35Z</dcterms:modified>
</cp:coreProperties>
</file>

<file path=docProps/thumbnail.jpeg>
</file>