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tags/tag5.xml" ContentType="application/vnd.openxmlformats-officedocument.presentationml.tags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8.xml" ContentType="application/vnd.openxmlformats-officedocument.presentationml.tags+xml"/>
  <Override PartName="/ppt/notesSlides/notesSlide26.xml" ContentType="application/vnd.openxmlformats-officedocument.presentationml.notesSlide+xml"/>
  <Override PartName="/ppt/tags/tag9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2" r:id="rId1"/>
  </p:sldMasterIdLst>
  <p:notesMasterIdLst>
    <p:notesMasterId r:id="rId30"/>
  </p:notesMasterIdLst>
  <p:handoutMasterIdLst>
    <p:handoutMasterId r:id="rId31"/>
  </p:handoutMasterIdLst>
  <p:sldIdLst>
    <p:sldId id="311" r:id="rId2"/>
    <p:sldId id="276" r:id="rId3"/>
    <p:sldId id="279" r:id="rId4"/>
    <p:sldId id="284" r:id="rId5"/>
    <p:sldId id="288" r:id="rId6"/>
    <p:sldId id="285" r:id="rId7"/>
    <p:sldId id="289" r:id="rId8"/>
    <p:sldId id="290" r:id="rId9"/>
    <p:sldId id="291" r:id="rId10"/>
    <p:sldId id="292" r:id="rId11"/>
    <p:sldId id="280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281" r:id="rId23"/>
    <p:sldId id="304" r:id="rId24"/>
    <p:sldId id="305" r:id="rId25"/>
    <p:sldId id="306" r:id="rId26"/>
    <p:sldId id="307" r:id="rId27"/>
    <p:sldId id="308" r:id="rId28"/>
    <p:sldId id="309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16">
          <p15:clr>
            <a:srgbClr val="A4A3A4"/>
          </p15:clr>
        </p15:guide>
        <p15:guide id="2" pos="699">
          <p15:clr>
            <a:srgbClr val="A4A3A4"/>
          </p15:clr>
        </p15:guide>
        <p15:guide id="3" pos="7015">
          <p15:clr>
            <a:srgbClr val="A4A3A4"/>
          </p15:clr>
        </p15:guide>
        <p15:guide id="4" orient="horz" pos="5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84AD"/>
    <a:srgbClr val="014E6A"/>
    <a:srgbClr val="AE0203"/>
    <a:srgbClr val="711000"/>
    <a:srgbClr val="01431D"/>
    <a:srgbClr val="01621F"/>
    <a:srgbClr val="AF0000"/>
    <a:srgbClr val="DCE797"/>
    <a:srgbClr val="637067"/>
    <a:srgbClr val="89D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4171" autoAdjust="0"/>
  </p:normalViewPr>
  <p:slideViewPr>
    <p:cSldViewPr snapToGrid="0">
      <p:cViewPr varScale="1">
        <p:scale>
          <a:sx n="59" d="100"/>
          <a:sy n="59" d="100"/>
        </p:scale>
        <p:origin x="1776" y="66"/>
      </p:cViewPr>
      <p:guideLst>
        <p:guide orient="horz" pos="3716"/>
        <p:guide pos="699"/>
        <p:guide pos="7015"/>
        <p:guide orient="horz" pos="55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5FAC0-4E78-4B4A-9ADA-EE7413CBA2A2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8E8FE-40DA-41DC-AE77-8790382988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819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A302A-66E2-45C0-9113-4E5747328F9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40E3B-F9C0-48B6-A129-4D327DD306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95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062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497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569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900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37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6880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822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642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750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0777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914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请注意：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正文标题为：黑体，</a:t>
            </a:r>
            <a:r>
              <a:rPr lang="en-US" altLang="zh-CN" dirty="0" smtClean="0"/>
              <a:t>30</a:t>
            </a:r>
            <a:r>
              <a:rPr lang="zh-CN" altLang="en-US" dirty="0" smtClean="0"/>
              <a:t>号字；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2.</a:t>
            </a:r>
            <a:r>
              <a:rPr lang="zh-CN" altLang="en-US" dirty="0" smtClean="0"/>
              <a:t>正文内容为：华文楷体，尽量不小于</a:t>
            </a:r>
            <a:r>
              <a:rPr lang="en-US" altLang="zh-CN" dirty="0" smtClean="0"/>
              <a:t>24</a:t>
            </a:r>
            <a:r>
              <a:rPr lang="zh-CN" altLang="en-US" dirty="0" smtClean="0"/>
              <a:t>号，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特殊辅助性文字不低于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；</a:t>
            </a:r>
            <a:r>
              <a:rPr lang="zh-CN" altLang="en-US" dirty="0" smtClean="0"/>
              <a:t>根据文字量可适当调整。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内容文字一行一般</a:t>
            </a:r>
            <a:r>
              <a:rPr lang="zh-CN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不能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超过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个字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，单页文字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一般不能超过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行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拍摄版本呈现内容务必与上传版本呈现的内容完全一致。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英文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正文标题为：以</a:t>
            </a:r>
            <a:r>
              <a:rPr lang="en-US" altLang="zh-CN" dirty="0" smtClean="0"/>
              <a:t>Times New Roman</a:t>
            </a:r>
            <a:r>
              <a:rPr lang="zh-CN" altLang="en-US" dirty="0" smtClean="0"/>
              <a:t>为主</a:t>
            </a:r>
            <a:r>
              <a:rPr lang="en-US" altLang="zh-CN" dirty="0" smtClean="0"/>
              <a:t>,</a:t>
            </a:r>
            <a:r>
              <a:rPr lang="zh-CN" altLang="en-US" dirty="0" smtClean="0"/>
              <a:t>可搭配使用</a:t>
            </a:r>
            <a:r>
              <a:rPr lang="en-US" altLang="zh-CN" dirty="0" smtClean="0"/>
              <a:t>Arial</a:t>
            </a:r>
            <a:r>
              <a:rPr lang="zh-CN" altLang="en-US" dirty="0" smtClean="0"/>
              <a:t>。字号为</a:t>
            </a:r>
            <a:r>
              <a:rPr lang="en-US" altLang="zh-CN" dirty="0" smtClean="0"/>
              <a:t>32—36</a:t>
            </a:r>
            <a:r>
              <a:rPr lang="zh-CN" altLang="en-US" dirty="0" smtClean="0"/>
              <a:t>号，特别强调可以用</a:t>
            </a:r>
            <a:r>
              <a:rPr lang="en-US" altLang="zh-CN" dirty="0" smtClean="0"/>
              <a:t>40</a:t>
            </a:r>
            <a:r>
              <a:rPr lang="zh-CN" altLang="en-US" dirty="0" smtClean="0"/>
              <a:t>号。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2.</a:t>
            </a:r>
            <a:r>
              <a:rPr lang="zh-CN" altLang="en-US" dirty="0" smtClean="0"/>
              <a:t>正文内容为：以</a:t>
            </a:r>
            <a:r>
              <a:rPr lang="en-US" altLang="zh-CN" dirty="0" smtClean="0"/>
              <a:t>Times New Roman</a:t>
            </a:r>
            <a:r>
              <a:rPr lang="zh-CN" altLang="en-US" dirty="0" smtClean="0"/>
              <a:t>为主</a:t>
            </a:r>
            <a:r>
              <a:rPr lang="en-US" altLang="zh-CN" dirty="0" smtClean="0"/>
              <a:t>,</a:t>
            </a:r>
            <a:r>
              <a:rPr lang="zh-CN" altLang="en-US" dirty="0" smtClean="0"/>
              <a:t>可搭配使用</a:t>
            </a:r>
            <a:r>
              <a:rPr lang="en-US" altLang="zh-CN" dirty="0" smtClean="0"/>
              <a:t>Arial</a:t>
            </a:r>
            <a:r>
              <a:rPr lang="zh-CN" altLang="en-US" dirty="0" smtClean="0"/>
              <a:t>。字号为</a:t>
            </a:r>
            <a:r>
              <a:rPr lang="en-US" altLang="zh-CN" dirty="0" smtClean="0"/>
              <a:t>24—28</a:t>
            </a:r>
            <a:r>
              <a:rPr lang="zh-CN" altLang="en-US" dirty="0" smtClean="0"/>
              <a:t>号，特别强调可用</a:t>
            </a:r>
            <a:r>
              <a:rPr lang="en-US" altLang="zh-CN" dirty="0" smtClean="0"/>
              <a:t>32</a:t>
            </a:r>
            <a:r>
              <a:rPr lang="zh-CN" altLang="en-US" dirty="0" smtClean="0"/>
              <a:t>号。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英文每行一般</a:t>
            </a:r>
            <a:r>
              <a:rPr lang="zh-CN" altLang="zh-CN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不能超过</a:t>
            </a:r>
            <a:r>
              <a:rPr lang="en-US" altLang="zh-CN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</a:t>
            </a:r>
            <a:r>
              <a:rPr lang="zh-CN" altLang="zh-CN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个单词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；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单页文字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一般不能超过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行。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054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348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614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526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3493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9118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0868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0607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444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079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028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296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062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909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068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  <a:lvl2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2pPr>
            <a:lvl3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3pPr>
            <a:lvl4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4pPr>
            <a:lvl5pPr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A6CA-0CF8-4C0F-A4EF-5C6C0D45FAA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A902-E013-4FF5-9CBD-78113C7840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431800" y="365125"/>
            <a:ext cx="213360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5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6666" y="573617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8816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4381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A6CA-0CF8-4C0F-A4EF-5C6C0D45FAA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A902-E013-4FF5-9CBD-78113C7840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7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055688" y="2044237"/>
            <a:ext cx="10080625" cy="1006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6600" b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  费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664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938154" y="2225192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2375443" y="1885315"/>
            <a:ext cx="445481" cy="469613"/>
            <a:chOff x="2121873" y="1511588"/>
            <a:chExt cx="445481" cy="469613"/>
          </a:xfrm>
        </p:grpSpPr>
        <p:sp>
          <p:nvSpPr>
            <p:cNvPr id="11" name="矩形 10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3" name="表格 12"/>
          <p:cNvGraphicFramePr/>
          <p:nvPr>
            <p:custDataLst>
              <p:tags r:id="rId1"/>
            </p:custDataLst>
          </p:nvPr>
        </p:nvGraphicFramePr>
        <p:xfrm>
          <a:off x="2755265" y="2394585"/>
          <a:ext cx="6284595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105"/>
                <a:gridCol w="2567940"/>
                <a:gridCol w="1455420"/>
                <a:gridCol w="1421130"/>
              </a:tblGrid>
              <a:tr h="4572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人物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困境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选择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革命精神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</a:tr>
              <a:tr h="762000">
                <a:tc row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黄新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50000">
                          <a:srgbClr val="EAEAE5"/>
                        </a:gs>
                        <a:gs pos="0">
                          <a:srgbClr val="F1F1EE"/>
                        </a:gs>
                        <a:gs pos="100000">
                          <a:srgbClr val="E3E2DC"/>
                        </a:gs>
                      </a:gsLst>
                      <a:lin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并村</a:t>
                      </a: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”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时，村子被烧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积极参加党的活动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对党的忠诚与热爱，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对信仰的坚定追求，对革命的赤诚奉献，大无畏的英雄情怀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2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面对党的指示以及可能遇到的困难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坚决保证完成任务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2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生活艰苦，缺盐少食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以</a:t>
                      </a: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咸菜</a:t>
                      </a: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”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为党费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敌人搜捕，</a:t>
                      </a: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我</a:t>
                      </a:r>
                      <a:r>
                        <a:rPr lang="en-US" altLang="zh-CN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”</a:t>
                      </a: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将暴露。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62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2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掩护同志，牺牲自我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</a:t>
            </a:r>
            <a:endParaRPr lang="en-US" altLang="zh-CN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思考：故事的讲述人是谁？这样设计有什么好处？</a:t>
            </a:r>
            <a:endParaRPr lang="en-US" altLang="zh-CN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</a:t>
            </a:r>
            <a:endParaRPr lang="en-US" altLang="zh-CN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思考：故事的讲述人是谁？这样设计有什么好处？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“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我</a:t>
            </a:r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：第一人称，有限视角</a:t>
            </a:r>
            <a:endParaRPr lang="en-US" altLang="zh-CN" sz="28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4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</a:t>
            </a:r>
            <a:r>
              <a:rPr lang="en-US" altLang="zh-CN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思考：故事的讲述人是谁？这样设计有什么好处？</a:t>
            </a:r>
            <a:endParaRPr lang="en-US" altLang="zh-CN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“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我</a:t>
            </a:r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：第一人称，有限视角</a:t>
            </a:r>
            <a:endParaRPr lang="zh-CN" altLang="en-US" sz="28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	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优点：</a:t>
            </a:r>
            <a:endParaRPr lang="zh-CN" altLang="en-US" sz="28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	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（</a:t>
            </a:r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）给读者亲历的感受，亲切真实。</a:t>
            </a:r>
            <a:endParaRPr lang="zh-CN" altLang="en-US" sz="28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	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（</a:t>
            </a:r>
            <a:r>
              <a:rPr lang="en-US" altLang="zh-CN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lang="zh-CN" altLang="en-US" sz="28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）给作者剪裁故事、突出重点的空间。</a:t>
            </a:r>
            <a:endParaRPr lang="en-US" altLang="zh-CN" sz="28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	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567334" y="2418081"/>
            <a:ext cx="71403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交流：《党费》中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与黄新的两次会面中，让人印象深刻的细节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	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2602230" y="3911600"/>
          <a:ext cx="698246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650"/>
                <a:gridCol w="2967990"/>
                <a:gridCol w="2496820"/>
              </a:tblGrid>
              <a:tr h="3962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印象深刻的细节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我的感受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第一次会面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第二次会面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85369" y="2515871"/>
            <a:ext cx="71403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交流：《党费》中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与黄新的两次会面中，让人印象深刻的细节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	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2339340" y="3882390"/>
          <a:ext cx="698246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650"/>
                <a:gridCol w="3531235"/>
                <a:gridCol w="1933575"/>
              </a:tblGrid>
              <a:tr h="3854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印象深刻的细节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我的感受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第一次会面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盐，等以后搞到了再分！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有些疑惑</a:t>
                      </a:r>
                    </a:p>
                  </a:txBody>
                  <a:tcPr/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第二次会面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这年头盐比金子还贵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……”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革命环境艰苦，斗争精神执着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09194" y="2360931"/>
            <a:ext cx="71403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交流：《党费》中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与黄新的两次会面中，让人印象深刻的细节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	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2317115" y="3655695"/>
          <a:ext cx="698246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650"/>
                <a:gridCol w="3531235"/>
                <a:gridCol w="1933575"/>
              </a:tblGrid>
              <a:tr h="3854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同学</a:t>
                      </a:r>
                      <a:r>
                        <a:rPr lang="en-US" altLang="zh-CN"/>
                        <a:t>1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印象深刻的细节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我的感受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第一次会面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盐，等以后搞到了再分！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有些疑惑</a:t>
                      </a:r>
                    </a:p>
                  </a:txBody>
                  <a:tcPr/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第二次会面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这年头盐比金子还贵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……”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革命环境艰苦，斗争精神执着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3339465" y="5217795"/>
            <a:ext cx="49377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前后呼应，推动情节发展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12064" y="2272031"/>
            <a:ext cx="71403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交流：《党费》中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与黄新的两次会面中，让人印象深刻的细节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	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2384425" y="3580765"/>
          <a:ext cx="698246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650"/>
                <a:gridCol w="3531235"/>
                <a:gridCol w="1933575"/>
              </a:tblGrid>
              <a:tr h="3854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同学</a:t>
                      </a:r>
                      <a:r>
                        <a:rPr lang="en-US" altLang="zh-CN"/>
                        <a:t>2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印象深刻的细节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我的感受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第一次会面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你们可受了苦了；好的没有，凑合着吃点儿吧！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感动于革命同志的真挚情谊</a:t>
                      </a:r>
                    </a:p>
                  </a:txBody>
                  <a:tcPr/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第二次会面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乖妞子，咱不要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……”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；把干瘦的小手伸进坛子里去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辛酸、敬佩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12064" y="2272031"/>
            <a:ext cx="71403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交流：《党费》中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与黄新的两次会面中，让人印象深刻的细节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	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2384425" y="3580765"/>
          <a:ext cx="698246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650"/>
                <a:gridCol w="3531235"/>
                <a:gridCol w="1933575"/>
              </a:tblGrid>
              <a:tr h="3854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同学</a:t>
                      </a:r>
                      <a:r>
                        <a:rPr lang="en-US" altLang="zh-CN"/>
                        <a:t>2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印象深刻的细节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b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我的感受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第一次会面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你们可受了苦了；好的没有，凑合着吃点儿吧！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感动于革命同志的真挚情谊</a:t>
                      </a:r>
                    </a:p>
                  </a:txBody>
                  <a:tcPr/>
                </a:tc>
              </a:tr>
              <a:tr h="3854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  <a:sym typeface="+mn-ea"/>
                        </a:rPr>
                        <a:t>第二次会面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乖妞子，咱不要</a:t>
                      </a:r>
                      <a:r>
                        <a:rPr lang="en-US" altLang="zh-CN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……”</a:t>
                      </a: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；把干瘦的小手伸进坛子里去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辛酸、敬佩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899410" y="5511165"/>
            <a:ext cx="49377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前后对比，突显人物形象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272064"/>
            <a:ext cx="7652244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这时，街上乱成了一团，吆喝声、脚步声越来越近了。我上了阁楼，从楼板缝里往下看，看见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她把菜筐子用草盖了盖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，很快地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抱起孩子亲了亲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，把孩子放在地铺上，又霍地转过身来，朝着我说：“程同志，既然敌人已经发觉了，看样子是逃不脱这一关了，万一我有个什么好歹……你记着，她住西头从北数第四个窝棚，门前有一棵小榕树……”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她指了指那筐咸菜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，又说：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“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你可要想着把这些菜带上山去，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这是我们缴的党费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！”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995940" y="1380366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王愿坚谈《党费》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256819" y="2417446"/>
            <a:ext cx="7140388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我们的革命先烈和前辈，不但用生命和鲜血为我们今天的幸福生活铺平了道路，而且给我们留下了取之不尽用之不竭的精神财富。歌颂英雄的前辈，努力开掘、搜求和理解革命的精神财产，这就是我学习写作过程中，给自己定的艺术探求的目标，也是这些作品的共同主题。   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272064"/>
            <a:ext cx="7652244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停了一会儿，她侧耳听了听外面的动静，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又说话了，只是声音又变得那么和善了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：“孩子，要是你能带，也托你带上山去……”话又停了，大概她的心绪激动得厉害。“还有，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上次托你缴的钱，和我的党证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，也一起带去；</a:t>
            </a:r>
            <a:r>
              <a:rPr lang="zh-CN" altLang="en-US" sz="2800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有一块钱买盐用了。我把它放在砂罐里，你千万记着带走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！”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……她连忙转过身来，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搂着孩子坐下，慢条斯理</a:t>
            </a:r>
            <a:r>
              <a:rPr lang="zh-CN" altLang="en-US" sz="28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地理着孩子的头发。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27120" y="5781040"/>
            <a:ext cx="49377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多角度描写，丰富人物形象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E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E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178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赏析艺术魅力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272064"/>
            <a:ext cx="765224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99974" y="2696846"/>
            <a:ext cx="7140388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	1.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叙事视角</a:t>
            </a:r>
          </a:p>
          <a:p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	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第一人称、限知视角叙事</a:t>
            </a:r>
          </a:p>
          <a:p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	2.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细节刻画</a:t>
            </a: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）细节的前后呼应，推动情节发展</a:t>
            </a:r>
          </a:p>
          <a:p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（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）细节的前后对比，突出人物形象</a:t>
            </a: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）多角度细节描写，丰富人物形象</a:t>
            </a:r>
            <a:endParaRPr lang="en-US" altLang="zh-CN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学习任务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6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结合《党费》所学以及当今时代楷模的英雄事迹，创作一篇小说，表现新时代先进党员的精神风貌。</a:t>
            </a:r>
            <a:endParaRPr lang="en-US" altLang="zh-CN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《党费》启发我们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——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1.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提炼时代精神，锁定典型形象。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</a:t>
            </a:r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2.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选择叙事视角。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3.</a:t>
            </a:r>
            <a:r>
              <a:rPr lang="zh-CN" altLang="en-US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构思情节，安排富有表现力的细节。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740" y="2626360"/>
            <a:ext cx="1935480" cy="26701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78045" y="2578735"/>
            <a:ext cx="3545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聚焦人物：黄文秀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385310" y="3120390"/>
            <a:ext cx="467550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有些人从山里走了，就不再回来；你从城里回来，却再没有离开。</a:t>
            </a:r>
          </a:p>
          <a:p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来的时候惴惴，怕自己不够勇敢；</a:t>
            </a:r>
          </a:p>
          <a:p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走的时候匆匆，留下最美的韶华。</a:t>
            </a:r>
          </a:p>
          <a:p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百色的大山，你是最美的朝霞；</a:t>
            </a:r>
          </a:p>
          <a:p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脱贫的战场，你是醒目的黄花。</a:t>
            </a:r>
          </a:p>
          <a:p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en-US" altLang="zh-CN" sz="240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2400">
                <a:latin typeface="华文楷体" panose="02010600040101010101" pitchFamily="2" charset="-122"/>
                <a:ea typeface="华文楷体" panose="02010600040101010101" pitchFamily="2" charset="-122"/>
              </a:rPr>
              <a:t>《感动中国》黄文秀颁奖词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5930" y="2700655"/>
            <a:ext cx="1935480" cy="26701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254625" y="2534920"/>
            <a:ext cx="3545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聚焦人物：黄文秀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430" y="3387725"/>
            <a:ext cx="3455035" cy="1911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65823" y="2465739"/>
            <a:ext cx="765224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285" y="2561590"/>
            <a:ext cx="1935480" cy="26701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38980" y="2388870"/>
            <a:ext cx="3545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聚焦人物：黄文秀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705" y="2849245"/>
            <a:ext cx="4703445" cy="238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80344"/>
            <a:ext cx="765224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28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6470" y="2390775"/>
            <a:ext cx="1935480" cy="2670175"/>
          </a:xfrm>
          <a:prstGeom prst="rect">
            <a:avLst/>
          </a:prstGeom>
        </p:spPr>
      </p:pic>
      <p:graphicFrame>
        <p:nvGraphicFramePr>
          <p:cNvPr id="9" name="表格 8"/>
          <p:cNvGraphicFramePr/>
          <p:nvPr>
            <p:custDataLst>
              <p:tags r:id="rId1"/>
            </p:custDataLst>
          </p:nvPr>
        </p:nvGraphicFramePr>
        <p:xfrm>
          <a:off x="4192270" y="2414223"/>
          <a:ext cx="5202555" cy="3598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185"/>
                <a:gridCol w="1558925"/>
                <a:gridCol w="1909445"/>
              </a:tblGrid>
              <a:tr h="5702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叙事者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核心事件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关键细节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0283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  <a:cs typeface="华文楷体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711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14" name="矩形 13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711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AE02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0203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创作时代故事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11593" y="2494949"/>
            <a:ext cx="765224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endParaRPr lang="zh-CN" altLang="en-US" sz="28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1400" y="2420620"/>
            <a:ext cx="1935480" cy="2670175"/>
          </a:xfrm>
          <a:prstGeom prst="rect">
            <a:avLst/>
          </a:prstGeom>
        </p:spPr>
      </p:pic>
      <p:graphicFrame>
        <p:nvGraphicFramePr>
          <p:cNvPr id="9" name="表格 8"/>
          <p:cNvGraphicFramePr/>
          <p:nvPr>
            <p:custDataLst>
              <p:tags r:id="rId1"/>
            </p:custDataLst>
          </p:nvPr>
        </p:nvGraphicFramePr>
        <p:xfrm>
          <a:off x="4267200" y="2444068"/>
          <a:ext cx="5202555" cy="3598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185"/>
                <a:gridCol w="1558925"/>
                <a:gridCol w="1909445"/>
              </a:tblGrid>
              <a:tr h="5702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叙事者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核心事件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关键细节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0283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“</a:t>
                      </a: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我</a:t>
                      </a:r>
                      <a:r>
                        <a:rPr lang="en-US" altLang="zh-CN" sz="24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”</a:t>
                      </a:r>
                    </a:p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华文楷体" panose="02010600040101010101" pitchFamily="2" charset="-122"/>
                        </a:rPr>
                        <a:t>黄文秀的同事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1.</a:t>
                      </a: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修路</a:t>
                      </a:r>
                    </a:p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</a:t>
                      </a:r>
                      <a:r>
                        <a:rPr lang="en-US" altLang="zh-CN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2.</a:t>
                      </a: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在暴雨中牺牲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1.</a:t>
                      </a: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重点刻画：</a:t>
                      </a:r>
                    </a:p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说服路边村民搬迁、</a:t>
                      </a:r>
                    </a:p>
                    <a:p>
                      <a:pPr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暴雨之夜</a:t>
                      </a:r>
                    </a:p>
                    <a:p>
                      <a:pPr>
                        <a:buNone/>
                      </a:pPr>
                      <a:r>
                        <a:rPr lang="en-US" altLang="zh-CN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2.</a:t>
                      </a: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对比点：路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31596" y="1933089"/>
            <a:ext cx="4779942" cy="540000"/>
            <a:chOff x="996173" y="2188583"/>
            <a:chExt cx="4779942" cy="540000"/>
          </a:xfrm>
        </p:grpSpPr>
        <p:grpSp>
          <p:nvGrpSpPr>
            <p:cNvPr id="18" name="组合 17"/>
            <p:cNvGrpSpPr/>
            <p:nvPr/>
          </p:nvGrpSpPr>
          <p:grpSpPr>
            <a:xfrm>
              <a:off x="996173" y="2188583"/>
              <a:ext cx="3287795" cy="540000"/>
              <a:chOff x="1635964" y="1686127"/>
              <a:chExt cx="3662867" cy="601602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852333" y="1729911"/>
                <a:ext cx="3446498" cy="528105"/>
              </a:xfrm>
              <a:prstGeom prst="roundRect">
                <a:avLst/>
              </a:prstGeom>
              <a:solidFill>
                <a:srgbClr val="01431D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8614181">
                <a:off x="1635965" y="1686126"/>
                <a:ext cx="601602" cy="601603"/>
              </a:xfrm>
              <a:prstGeom prst="rect">
                <a:avLst/>
              </a:prstGeom>
              <a:solidFill>
                <a:srgbClr val="01621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1060994" y="2238645"/>
              <a:ext cx="4715121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1    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理解革命精神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499557" y="2579727"/>
            <a:ext cx="652053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初读感悟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031595" y="4378131"/>
            <a:ext cx="4803810" cy="540000"/>
            <a:chOff x="996172" y="4633625"/>
            <a:chExt cx="4803810" cy="540000"/>
          </a:xfrm>
        </p:grpSpPr>
        <p:grpSp>
          <p:nvGrpSpPr>
            <p:cNvPr id="23" name="组合 22"/>
            <p:cNvGrpSpPr/>
            <p:nvPr/>
          </p:nvGrpSpPr>
          <p:grpSpPr>
            <a:xfrm>
              <a:off x="996172" y="4633625"/>
              <a:ext cx="3287795" cy="540000"/>
              <a:chOff x="1635964" y="1686127"/>
              <a:chExt cx="3662867" cy="601602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852333" y="1729911"/>
                <a:ext cx="3446498" cy="528105"/>
              </a:xfrm>
              <a:prstGeom prst="roundRect">
                <a:avLst/>
              </a:prstGeom>
              <a:solidFill>
                <a:srgbClr val="711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 rot="18614181">
                <a:off x="1635965" y="1686126"/>
                <a:ext cx="601602" cy="601603"/>
              </a:xfrm>
              <a:prstGeom prst="rect">
                <a:avLst/>
              </a:prstGeom>
              <a:solidFill>
                <a:srgbClr val="A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1084861" y="4677005"/>
              <a:ext cx="4715121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3    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创作时代故事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452567" y="5028880"/>
            <a:ext cx="6708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写作迁移</a:t>
            </a:r>
          </a:p>
        </p:txBody>
      </p:sp>
      <p:sp>
        <p:nvSpPr>
          <p:cNvPr id="31" name="标题 27"/>
          <p:cNvSpPr>
            <a:spLocks noGrp="1"/>
          </p:cNvSpPr>
          <p:nvPr>
            <p:ph type="title"/>
          </p:nvPr>
        </p:nvSpPr>
        <p:spPr>
          <a:xfrm>
            <a:off x="2036983" y="1081965"/>
            <a:ext cx="8208963" cy="574368"/>
          </a:xfrm>
        </p:spPr>
        <p:txBody>
          <a:bodyPr>
            <a:norm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党 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031595" y="3168328"/>
            <a:ext cx="4803810" cy="540000"/>
            <a:chOff x="996172" y="3505024"/>
            <a:chExt cx="4803810" cy="540000"/>
          </a:xfrm>
        </p:grpSpPr>
        <p:grpSp>
          <p:nvGrpSpPr>
            <p:cNvPr id="28" name="组合 27"/>
            <p:cNvGrpSpPr/>
            <p:nvPr/>
          </p:nvGrpSpPr>
          <p:grpSpPr>
            <a:xfrm>
              <a:off x="996172" y="3505024"/>
              <a:ext cx="3287795" cy="540000"/>
              <a:chOff x="1635964" y="1686127"/>
              <a:chExt cx="3662867" cy="60160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1852333" y="1729911"/>
                <a:ext cx="3446498" cy="528105"/>
              </a:xfrm>
              <a:prstGeom prst="roundRect">
                <a:avLst/>
              </a:prstGeom>
              <a:solidFill>
                <a:srgbClr val="014E6A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rot="18614181">
                <a:off x="1635965" y="1686126"/>
                <a:ext cx="601602" cy="601603"/>
              </a:xfrm>
              <a:prstGeom prst="rect">
                <a:avLst/>
              </a:prstGeom>
              <a:solidFill>
                <a:srgbClr val="1784AD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1084861" y="3548404"/>
              <a:ext cx="4715121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2    </a:t>
              </a:r>
              <a:r>
                <a:rPr lang="zh-CN" altLang="en-US" sz="2400" dirty="0" smtClean="0">
                  <a:solidFill>
                    <a:prstClr val="white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赏析艺术魅力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499557" y="3886944"/>
            <a:ext cx="6708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细读鉴赏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70318" y="2480979"/>
            <a:ext cx="7652244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：了解故事背景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在文中画出与时代背景相关的内容，借助网络或搜集其他材料了解故事发生的背景。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311593" y="2272064"/>
            <a:ext cx="7652244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：了解故事背景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1934年，闽粤赣边区斗争进入了最艰苦的时期。边区主力红军一部分北上抗日，一部分和中央红军合编，4月出发去长征。留下来敌后斗争的小部队，在主力红军撤走后，遭到了白匪疯狂的“围剿”。 敌人通过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“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移民并村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”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的方式，企图切断共产党与群众的联系，把山脚下村落中的群众强制迁移到靠平原的大村子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……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70318" y="2480979"/>
            <a:ext cx="7652244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：了解故事背景</a:t>
            </a:r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第二次国内革命战争时期（1927年8月至1937年7月）</a:t>
            </a: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1933年秋，蒋介石发动了对革命根据地的第五次“围剿”。由于王明“左”倾冒险主义错误的影响，红军第五次反“围剿”失利，被迫长征。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70318" y="2480979"/>
            <a:ext cx="7652244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：认识人物困境</a:t>
            </a: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说说看，故事中的人物遇到了怎样的现实困境？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</a:p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70318" y="2480979"/>
            <a:ext cx="7652244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：认识人物困境</a:t>
            </a: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“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我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”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很久没有吃到盐；接头之前，和黄新并不认识；第二次接头时遭遇敌人搜捕</a:t>
            </a:r>
            <a:endParaRPr lang="en-US" altLang="zh-CN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</a:t>
            </a:r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黄新：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村子被烧，送丈夫参军，独自带着孩子，生活窘迫艰苦；和组织断联，坚持斗争；第二次接头时遭遇敌人搜捕</a:t>
            </a:r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400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359346" y="2060503"/>
            <a:ext cx="5556738" cy="23447"/>
          </a:xfrm>
          <a:prstGeom prst="line">
            <a:avLst/>
          </a:prstGeom>
          <a:ln w="12700">
            <a:solidFill>
              <a:srgbClr val="0143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796635" y="1801906"/>
            <a:ext cx="445481" cy="469613"/>
            <a:chOff x="2121873" y="1511588"/>
            <a:chExt cx="445481" cy="469613"/>
          </a:xfrm>
        </p:grpSpPr>
        <p:sp>
          <p:nvSpPr>
            <p:cNvPr id="7" name="矩形 6"/>
            <p:cNvSpPr/>
            <p:nvPr/>
          </p:nvSpPr>
          <p:spPr>
            <a:xfrm>
              <a:off x="2121873" y="1511588"/>
              <a:ext cx="363415" cy="363415"/>
            </a:xfrm>
            <a:prstGeom prst="rect">
              <a:avLst/>
            </a:prstGeom>
            <a:solidFill>
              <a:srgbClr val="0143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21171" y="1735018"/>
              <a:ext cx="246183" cy="246183"/>
            </a:xfrm>
            <a:prstGeom prst="rect">
              <a:avLst/>
            </a:prstGeom>
            <a:solidFill>
              <a:srgbClr val="01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359347" y="1416337"/>
            <a:ext cx="5556738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理解革命精神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02819" y="2556511"/>
            <a:ext cx="71403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学习任务</a:t>
            </a:r>
            <a:r>
              <a:rPr lang="en-US" altLang="zh-CN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3</a:t>
            </a:r>
            <a:r>
              <a:rPr lang="zh-CN" altLang="en-US" sz="2400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：填写表格，理解人物选择背后的革命精神</a:t>
            </a:r>
          </a:p>
          <a:p>
            <a:r>
              <a:rPr lang="en-US" altLang="zh-CN" sz="24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endParaRPr lang="zh-CN" altLang="en-US" sz="24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2265045" y="3389630"/>
          <a:ext cx="6629400" cy="2365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7350"/>
                <a:gridCol w="1657350"/>
                <a:gridCol w="1657350"/>
                <a:gridCol w="1657350"/>
              </a:tblGrid>
              <a:tr h="4997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人物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困境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选择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精神内涵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1621F"/>
                    </a:solidFill>
                  </a:tcPr>
                </a:tc>
              </a:tr>
              <a:tr h="494030">
                <a:tc row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黄新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50000">
                          <a:srgbClr val="EAEAE5"/>
                        </a:gs>
                        <a:gs pos="0">
                          <a:srgbClr val="F1F1EE"/>
                        </a:gs>
                        <a:gs pos="100000">
                          <a:srgbClr val="E3E2DC"/>
                        </a:gs>
                      </a:gsLst>
                      <a:lin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845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8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22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5546229-ea7a-4b0e-b142-42d119eb9f2c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5546229-ea7a-4b0e-b142-42d119eb9f2c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e4c9a38-21bb-4b97-9999-a2393762a0e2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e4c9a38-21bb-4b97-9999-a2393762a0e2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e4c9a38-21bb-4b97-9999-a2393762a0e2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e4c9a38-21bb-4b97-9999-a2393762a0e2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e4c9a38-21bb-4b97-9999-a2393762a0e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4356df8-7791-4c4f-bab5-59901d6e92a8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4356df8-7791-4c4f-bab5-59901d6e92a8}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2483</Words>
  <Application>Microsoft Office PowerPoint</Application>
  <PresentationFormat>宽屏</PresentationFormat>
  <Paragraphs>228</Paragraphs>
  <Slides>28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黑体</vt:lpstr>
      <vt:lpstr>华文楷体</vt:lpstr>
      <vt:lpstr>宋体</vt:lpstr>
      <vt:lpstr>微软雅黑</vt:lpstr>
      <vt:lpstr>Arial</vt:lpstr>
      <vt:lpstr>Calibri</vt:lpstr>
      <vt:lpstr>1_Office 主题</vt:lpstr>
      <vt:lpstr>PowerPoint 演示文稿</vt:lpstr>
      <vt:lpstr>PowerPoint 演示文稿</vt:lpstr>
      <vt:lpstr>党 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陈伟玲</dc:creator>
  <cp:lastModifiedBy>Administrator</cp:lastModifiedBy>
  <cp:revision>130</cp:revision>
  <dcterms:created xsi:type="dcterms:W3CDTF">2020-02-05T11:17:00Z</dcterms:created>
  <dcterms:modified xsi:type="dcterms:W3CDTF">2021-01-26T02:09:09Z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