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461" r:id="rId3"/>
    <p:sldId id="300" r:id="rId4"/>
    <p:sldId id="432" r:id="rId6"/>
    <p:sldId id="460" r:id="rId7"/>
    <p:sldId id="309" r:id="rId8"/>
    <p:sldId id="256" r:id="rId9"/>
    <p:sldId id="435" r:id="rId10"/>
    <p:sldId id="449" r:id="rId11"/>
    <p:sldId id="440" r:id="rId12"/>
    <p:sldId id="441" r:id="rId13"/>
    <p:sldId id="450" r:id="rId14"/>
    <p:sldId id="442" r:id="rId15"/>
    <p:sldId id="462" r:id="rId16"/>
    <p:sldId id="463" r:id="rId17"/>
    <p:sldId id="372" r:id="rId18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20" autoAdjust="0"/>
    <p:restoredTop sz="91914" autoAdjust="0"/>
  </p:normalViewPr>
  <p:slideViewPr>
    <p:cSldViewPr snapToGrid="0" showGuides="1">
      <p:cViewPr>
        <p:scale>
          <a:sx n="66" d="100"/>
          <a:sy n="66" d="100"/>
        </p:scale>
        <p:origin x="-708" y="216"/>
      </p:cViewPr>
      <p:guideLst>
        <p:guide orient="horz" pos="1575"/>
        <p:guide orient="horz" pos="2457"/>
        <p:guide pos="422"/>
        <p:guide pos="4896"/>
        <p:guide pos="389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43B4FE-D1FB-4EB8-86E9-B3A3E176F95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8F5AA-9C31-4ED1-824B-C860FDEFBFC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F5AA-9C31-4ED1-824B-C860FDEFBF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F5AA-9C31-4ED1-824B-C860FDEFBF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F5AA-9C31-4ED1-824B-C860FDEFBF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F5AA-9C31-4ED1-824B-C860FDEFBF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F5AA-9C31-4ED1-824B-C860FDEFBF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F5AA-9C31-4ED1-824B-C860FDEFBF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F5AA-9C31-4ED1-824B-C860FDEFBF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F5AA-9C31-4ED1-824B-C860FDEFBF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F5AA-9C31-4ED1-824B-C860FDEFBF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F5AA-9C31-4ED1-824B-C860FDEFBF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F5AA-9C31-4ED1-824B-C860FDEFBF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F5AA-9C31-4ED1-824B-C860FDEFBF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55E32A-23E1-40B3-B434-148655B1CB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8BEFBF-5B5F-4BD2-A74A-61A97BF120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55E32A-23E1-40B3-B434-148655B1CB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8BEFBF-5B5F-4BD2-A74A-61A97BF120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55E32A-23E1-40B3-B434-148655B1CB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8BEFBF-5B5F-4BD2-A74A-61A97BF120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55E32A-23E1-40B3-B434-148655B1CB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8BEFBF-5B5F-4BD2-A74A-61A97BF120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55E32A-23E1-40B3-B434-148655B1CB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8BEFBF-5B5F-4BD2-A74A-61A97BF120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55E32A-23E1-40B3-B434-148655B1CB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8BEFBF-5B5F-4BD2-A74A-61A97BF120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231670" y="400717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55E32A-23E1-40B3-B434-148655B1CB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8BEFBF-5B5F-4BD2-A74A-61A97BF120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55E32A-23E1-40B3-B434-148655B1CB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8BEFBF-5B5F-4BD2-A74A-61A97BF120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55E32A-23E1-40B3-B434-148655B1CB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8BEFBF-5B5F-4BD2-A74A-61A97BF120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55E32A-23E1-40B3-B434-148655B1CB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8BEFBF-5B5F-4BD2-A74A-61A97BF120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55E32A-23E1-40B3-B434-148655B1CB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8BEFBF-5B5F-4BD2-A74A-61A97BF120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dministrator\Desktop\微立体3112\幻灯片1.JPG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1765" y="273322"/>
            <a:ext cx="10744200" cy="2430780"/>
          </a:xfrm>
        </p:spPr>
        <p:txBody>
          <a:bodyPr>
            <a:normAutofit/>
          </a:bodyPr>
          <a:lstStyle/>
          <a:p>
            <a:endParaRPr lang="zh-CN" altLang="en-US"/>
          </a:p>
          <a:p>
            <a:pPr marL="0" indent="0">
              <a:buNone/>
            </a:pPr>
            <a:r>
              <a:rPr lang="zh-CN" altLang="en-US" sz="3200" smtClean="0">
                <a:latin typeface="黑体" panose="02010609060101010101" charset="-122"/>
                <a:ea typeface="黑体" panose="02010609060101010101" charset="-122"/>
              </a:rPr>
              <a:t>上联</a:t>
            </a:r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：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海水</a:t>
            </a:r>
            <a:r>
              <a:rPr lang="zh-CN" altLang="en-US" sz="320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朝朝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朝</a:t>
            </a:r>
            <a:r>
              <a:rPr lang="zh-CN" altLang="en-US" sz="320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朝朝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朝朝落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buNone/>
            </a:pPr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下联：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浮云</a:t>
            </a:r>
            <a:r>
              <a:rPr lang="zh-CN" altLang="en-US" sz="320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长长长长长长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长消</a:t>
            </a:r>
            <a:endParaRPr lang="zh-CN" altLang="en-US"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buNone/>
            </a:pPr>
            <a:endParaRPr lang="zh-CN" altLang="en-US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内容占位符 2"/>
          <p:cNvSpPr>
            <a:spLocks noGrp="1"/>
          </p:cNvSpPr>
          <p:nvPr/>
        </p:nvSpPr>
        <p:spPr>
          <a:xfrm>
            <a:off x="761364" y="4174492"/>
            <a:ext cx="11202035" cy="21726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700" b="1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海水</a:t>
            </a:r>
            <a:r>
              <a:rPr lang="zh-CN" altLang="en-US" sz="27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朝（hǎi shuǐ cháo ），朝朝朝（</a:t>
            </a:r>
            <a:r>
              <a:rPr lang="zh-CN" altLang="en-US" sz="27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zhāo zhāo cháo</a:t>
            </a:r>
            <a:r>
              <a:rPr lang="zh-CN" altLang="en-US" sz="27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），朝朝朝落（zhāo cháo zhāo luò）</a:t>
            </a:r>
            <a:r>
              <a:rPr lang="zh-CN" altLang="en-US" sz="2700" b="1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；</a:t>
            </a:r>
            <a:endParaRPr lang="en-US" altLang="zh-CN" sz="2700" b="1" smtClean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L="0" indent="0">
              <a:buNone/>
            </a:pPr>
            <a:r>
              <a:rPr lang="zh-CN" altLang="en-US" sz="2700" b="1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浮云</a:t>
            </a:r>
            <a:r>
              <a:rPr lang="zh-CN" altLang="en-US" sz="27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长（fú yún zhǎng），长长长（</a:t>
            </a:r>
            <a:r>
              <a:rPr lang="zh-CN" altLang="en-US" sz="27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cháng cháng zhǎng</a:t>
            </a:r>
            <a:r>
              <a:rPr lang="zh-CN" altLang="en-US" sz="27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），长长长消（cháng zhǎng cháng xiāo）</a:t>
            </a:r>
            <a:r>
              <a:rPr lang="zh-CN" altLang="en-US" sz="2700" b="1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。</a:t>
            </a:r>
            <a:endParaRPr lang="en-US" altLang="zh-CN" sz="2700" b="1" smtClean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1026" name="Picture 2" descr="ç»åå±±ä¸æ¥¼è§å°æä¸å¯å¯¹è,ä¸é¢çå­è°ä¹ä¸è®¤è¯,æåè¢«é«äººè§£å¯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4040" y="666660"/>
            <a:ext cx="5784277" cy="2937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266381" y="2451579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800">
                <a:latin typeface="黑体" panose="02010609060101010101" charset="-122"/>
                <a:ea typeface="黑体" panose="02010609060101010101" charset="-122"/>
              </a:rPr>
              <a:t>上联：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海水</a:t>
            </a:r>
            <a:r>
              <a:rPr lang="zh-CN" altLang="en-US" sz="280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朝  朝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朝</a:t>
            </a:r>
            <a:r>
              <a:rPr lang="zh-CN" altLang="en-US" sz="280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朝  朝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朝朝落</a:t>
            </a:r>
            <a:endParaRPr lang="zh-CN" altLang="en-US" sz="280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800">
                <a:latin typeface="黑体" panose="02010609060101010101" charset="-122"/>
                <a:ea typeface="黑体" panose="02010609060101010101" charset="-122"/>
              </a:rPr>
              <a:t>下联：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浮云</a:t>
            </a:r>
            <a:r>
              <a:rPr lang="zh-CN" altLang="en-US" sz="280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长  长长长  长长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长消</a:t>
            </a:r>
            <a:endParaRPr lang="zh-CN" altLang="en-US" sz="280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/>
          <p:nvPr/>
        </p:nvCxnSpPr>
        <p:spPr>
          <a:xfrm>
            <a:off x="1661359" y="1052062"/>
            <a:ext cx="9685166" cy="1597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567138" y="369630"/>
            <a:ext cx="942567" cy="804941"/>
            <a:chOff x="-232427" y="-283585"/>
            <a:chExt cx="2596386" cy="2217283"/>
          </a:xfrm>
        </p:grpSpPr>
        <p:sp>
          <p:nvSpPr>
            <p:cNvPr id="35" name="椭圆 34"/>
            <p:cNvSpPr/>
            <p:nvPr/>
          </p:nvSpPr>
          <p:spPr>
            <a:xfrm>
              <a:off x="-232427" y="-181291"/>
              <a:ext cx="942567" cy="94256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1905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360810" y="855446"/>
              <a:ext cx="927953" cy="9279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2540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08145" y="808463"/>
              <a:ext cx="1125235" cy="112523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22225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66801" y="-283585"/>
              <a:ext cx="2089723" cy="208972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25400">
              <a:solidFill>
                <a:schemeClr val="bg1"/>
              </a:solidFill>
            </a:ln>
            <a:effectLst>
              <a:outerShdw blurRad="419100" dist="2032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9" name="文本框 17"/>
            <p:cNvSpPr txBox="1"/>
            <p:nvPr/>
          </p:nvSpPr>
          <p:spPr>
            <a:xfrm>
              <a:off x="131421" y="168317"/>
              <a:ext cx="2125103" cy="1268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accent1"/>
                  </a:solidFill>
                  <a:cs typeface="+mn-ea"/>
                  <a:sym typeface="+mn-lt"/>
                </a:rPr>
                <a:t>04</a:t>
              </a:r>
              <a:endParaRPr lang="zh-CN" altLang="en-US" sz="32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2149085" y="-283585"/>
              <a:ext cx="214874" cy="21487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9525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alpha val="4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23983" y="1333840"/>
              <a:ext cx="214874" cy="21487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9525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alpha val="4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>
                <a:cs typeface="+mn-ea"/>
                <a:sym typeface="+mn-lt"/>
              </a:endParaRPr>
            </a:p>
          </p:txBody>
        </p:sp>
      </p:grpSp>
      <p:sp>
        <p:nvSpPr>
          <p:cNvPr id="42" name="标题 1"/>
          <p:cNvSpPr txBox="1"/>
          <p:nvPr/>
        </p:nvSpPr>
        <p:spPr>
          <a:xfrm>
            <a:off x="1567180" y="564515"/>
            <a:ext cx="7005320" cy="68389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kern="1200">
                <a:solidFill>
                  <a:schemeClr val="bg1">
                    <a:lumMod val="50000"/>
                  </a:schemeClr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800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  <a:sym typeface="+mn-lt"/>
              </a:rPr>
              <a:t>“</a:t>
            </a:r>
            <a:r>
              <a:rPr lang="zh-CN" altLang="en-US" sz="28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  <a:sym typeface="+mn-lt"/>
              </a:rPr>
              <a:t>啊啊！我眼前来了的滚滚的洪涛哟！</a:t>
            </a:r>
            <a:r>
              <a:rPr lang="en-US" altLang="zh-CN" sz="2800" b="1"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  <a:sym typeface="+mn-lt"/>
              </a:rPr>
              <a:t>”</a:t>
            </a:r>
            <a:endParaRPr lang="en-US" altLang="zh-CN" sz="2800" b="1"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71575" y="2443560"/>
            <a:ext cx="1006792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</a:t>
            </a:r>
            <a:r>
              <a:rPr lang="en-US" altLang="zh-CN" sz="32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过渡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zh-CN" altLang="en-US" sz="32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是由景入情的过渡，它进一步突出了海涛汹涌的壮丽景象，又引发了最后三行诗人面对壮丽景象的主观感受。</a:t>
            </a:r>
            <a:endParaRPr lang="zh-CN" altLang="en-US" sz="32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71575" y="1622466"/>
            <a:ext cx="1002284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诗歌第四行有什么作用？</a:t>
            </a:r>
            <a:endParaRPr lang="zh-CN" altLang="en-US" sz="2800" b="1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/>
          <p:nvPr/>
        </p:nvCxnSpPr>
        <p:spPr>
          <a:xfrm>
            <a:off x="1661359" y="1052062"/>
            <a:ext cx="9685166" cy="1597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567138" y="369630"/>
            <a:ext cx="942567" cy="804941"/>
            <a:chOff x="-232427" y="-283585"/>
            <a:chExt cx="2596386" cy="2217283"/>
          </a:xfrm>
        </p:grpSpPr>
        <p:sp>
          <p:nvSpPr>
            <p:cNvPr id="35" name="椭圆 34"/>
            <p:cNvSpPr/>
            <p:nvPr/>
          </p:nvSpPr>
          <p:spPr>
            <a:xfrm>
              <a:off x="-232427" y="-181291"/>
              <a:ext cx="942567" cy="94256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1905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360810" y="855446"/>
              <a:ext cx="927953" cy="9279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2540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08145" y="808463"/>
              <a:ext cx="1125235" cy="112523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22225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66801" y="-283585"/>
              <a:ext cx="2089723" cy="208972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25400">
              <a:solidFill>
                <a:schemeClr val="bg1"/>
              </a:solidFill>
            </a:ln>
            <a:effectLst>
              <a:outerShdw blurRad="419100" dist="2032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9" name="文本框 17"/>
            <p:cNvSpPr txBox="1"/>
            <p:nvPr/>
          </p:nvSpPr>
          <p:spPr>
            <a:xfrm>
              <a:off x="131421" y="168317"/>
              <a:ext cx="2125103" cy="1268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accent1"/>
                  </a:solidFill>
                  <a:cs typeface="+mn-ea"/>
                  <a:sym typeface="+mn-lt"/>
                </a:rPr>
                <a:t>04</a:t>
              </a:r>
              <a:endParaRPr lang="zh-CN" altLang="en-US" sz="32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2149085" y="-283585"/>
              <a:ext cx="214874" cy="21487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9525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alpha val="4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23983" y="1333840"/>
              <a:ext cx="214874" cy="21487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9525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alpha val="4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>
                <a:cs typeface="+mn-ea"/>
                <a:sym typeface="+mn-lt"/>
              </a:endParaRPr>
            </a:p>
          </p:txBody>
        </p:sp>
      </p:grpSp>
      <p:sp>
        <p:nvSpPr>
          <p:cNvPr id="42" name="标题 1"/>
          <p:cNvSpPr txBox="1"/>
          <p:nvPr/>
        </p:nvSpPr>
        <p:spPr>
          <a:xfrm>
            <a:off x="1567180" y="564515"/>
            <a:ext cx="7005320" cy="68389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kern="1200">
                <a:solidFill>
                  <a:schemeClr val="bg1">
                    <a:lumMod val="50000"/>
                  </a:schemeClr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诗歌欣赏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71575" y="1622466"/>
            <a:ext cx="1002284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结合这首新诗的背景，分析</a:t>
            </a:r>
            <a:r>
              <a:rPr lang="en-US" altLang="zh-CN" sz="2800" b="1" i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i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滚滚的洪涛</a:t>
            </a:r>
            <a:r>
              <a:rPr lang="en-US" altLang="zh-CN" sz="2800" b="1" i="1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的象征意义。</a:t>
            </a:r>
            <a:endParaRPr lang="zh-CN" altLang="en-US" sz="2800" b="1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63270" y="5492115"/>
            <a:ext cx="1075499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既是诗人回国途中所见之景，也象征着五四运动的巨大声势。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70330" y="2811145"/>
            <a:ext cx="9387205" cy="2158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>
              <a:lnSpc>
                <a:spcPct val="120000"/>
              </a:lnSpc>
              <a:spcAft>
                <a:spcPts val="400"/>
              </a:spcAft>
              <a:buFont typeface="Wingdings" panose="05000000000000000000" pitchFamily="2" charset="2"/>
              <a:buNone/>
            </a:pP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“五四”运动对于中国，正如滚滚而来的洪涛一般，它正以巨大的破坏力，冲击一切半封建、半殖民地的思想罗网，同时以伟大的创造力建树崭新的科学与民主的现代文明。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/>
          <p:nvPr/>
        </p:nvCxnSpPr>
        <p:spPr>
          <a:xfrm>
            <a:off x="1661359" y="1052062"/>
            <a:ext cx="9685166" cy="1597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567138" y="369630"/>
            <a:ext cx="942567" cy="804941"/>
            <a:chOff x="-232427" y="-283585"/>
            <a:chExt cx="2596386" cy="2217283"/>
          </a:xfrm>
        </p:grpSpPr>
        <p:sp>
          <p:nvSpPr>
            <p:cNvPr id="35" name="椭圆 34"/>
            <p:cNvSpPr/>
            <p:nvPr/>
          </p:nvSpPr>
          <p:spPr>
            <a:xfrm>
              <a:off x="-232427" y="-181291"/>
              <a:ext cx="942567" cy="94256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1905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360810" y="855446"/>
              <a:ext cx="927953" cy="9279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2540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08145" y="808463"/>
              <a:ext cx="1125235" cy="112523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22225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66801" y="-283585"/>
              <a:ext cx="2089723" cy="208972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25400">
              <a:solidFill>
                <a:schemeClr val="bg1"/>
              </a:solidFill>
            </a:ln>
            <a:effectLst>
              <a:outerShdw blurRad="419100" dist="2032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9" name="文本框 17"/>
            <p:cNvSpPr txBox="1"/>
            <p:nvPr/>
          </p:nvSpPr>
          <p:spPr>
            <a:xfrm>
              <a:off x="131421" y="168317"/>
              <a:ext cx="2125103" cy="1268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accent1"/>
                  </a:solidFill>
                  <a:cs typeface="+mn-ea"/>
                  <a:sym typeface="+mn-lt"/>
                </a:rPr>
                <a:t>05</a:t>
              </a:r>
              <a:endParaRPr lang="zh-CN" altLang="en-US" sz="32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2149085" y="-283585"/>
              <a:ext cx="214874" cy="21487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9525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alpha val="4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23983" y="1333840"/>
              <a:ext cx="214874" cy="21487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9525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alpha val="4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>
                <a:cs typeface="+mn-ea"/>
                <a:sym typeface="+mn-lt"/>
              </a:endParaRPr>
            </a:p>
          </p:txBody>
        </p:sp>
      </p:grpSp>
      <p:sp>
        <p:nvSpPr>
          <p:cNvPr id="42" name="标题 1"/>
          <p:cNvSpPr txBox="1"/>
          <p:nvPr/>
        </p:nvSpPr>
        <p:spPr>
          <a:xfrm>
            <a:off x="1567180" y="564515"/>
            <a:ext cx="7005320" cy="68389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kern="1200">
                <a:solidFill>
                  <a:schemeClr val="bg1">
                    <a:lumMod val="50000"/>
                  </a:schemeClr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诗歌欣赏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71575" y="2843933"/>
            <a:ext cx="6600825" cy="26511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30000"/>
              </a:lnSpc>
              <a:spcAft>
                <a:spcPts val="1000"/>
              </a:spcAft>
            </a:pPr>
            <a:r>
              <a:rPr lang="en-US" altLang="zh-CN" sz="2400" b="1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    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这是对“力”的歌颂和赞美，其实正是五四时期的时代精神。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诗人从多角度描绘了力的内涵，如力的色彩、形态、节奏，多层面感受力和美。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71575" y="1361481"/>
            <a:ext cx="10022840" cy="1124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 b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怎样理解“力的绘画，力的舞蹈，力的音乐，力的诗歌，力的律吕哟！”的深刻含义？</a:t>
            </a:r>
            <a:endParaRPr lang="zh-CN" altLang="en-US" sz="2800" b="1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3965" y="2707640"/>
            <a:ext cx="4083050" cy="36442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97180" y="242570"/>
            <a:ext cx="3319145" cy="5934710"/>
          </a:xfrm>
        </p:spPr>
        <p:txBody>
          <a:bodyPr>
            <a:normAutofit/>
          </a:bodyPr>
          <a:lstStyle/>
          <a:p>
            <a:r>
              <a:rPr lang="zh-CN" altLang="en-US"/>
              <a:t>天狗</a:t>
            </a:r>
            <a:endParaRPr lang="zh-CN" altLang="en-US"/>
          </a:p>
          <a:p>
            <a:pPr marL="0" indent="0">
              <a:buNone/>
            </a:pPr>
            <a:r>
              <a:rPr lang="zh-CN" altLang="en-US" sz="1800" b="1"/>
              <a:t>                              郭沫若</a:t>
            </a:r>
            <a:endParaRPr lang="zh-CN" altLang="en-US" sz="1800" b="1"/>
          </a:p>
          <a:p>
            <a:r>
              <a:rPr lang="zh-CN" altLang="en-US" sz="1800" b="1"/>
              <a:t>我是一条天狗呀！</a:t>
            </a:r>
            <a:endParaRPr lang="zh-CN" altLang="en-US" sz="1800" b="1"/>
          </a:p>
          <a:p>
            <a:r>
              <a:rPr lang="zh-CN" altLang="en-US" sz="1800" b="1"/>
              <a:t>我把月来吞了，</a:t>
            </a:r>
            <a:endParaRPr lang="zh-CN" altLang="en-US" sz="1800" b="1"/>
          </a:p>
          <a:p>
            <a:r>
              <a:rPr lang="zh-CN" altLang="en-US" sz="1800" b="1"/>
              <a:t>我把日来吞了，</a:t>
            </a:r>
            <a:endParaRPr lang="zh-CN" altLang="en-US" sz="1800" b="1"/>
          </a:p>
          <a:p>
            <a:r>
              <a:rPr lang="zh-CN" altLang="en-US" sz="1800" b="1"/>
              <a:t>我把一切的星球来吞了，</a:t>
            </a:r>
            <a:endParaRPr lang="zh-CN" altLang="en-US" sz="1800" b="1"/>
          </a:p>
          <a:p>
            <a:r>
              <a:rPr lang="zh-CN" altLang="en-US" sz="1800" b="1"/>
              <a:t>我把全宇宙来吞了。</a:t>
            </a:r>
            <a:endParaRPr lang="zh-CN" altLang="en-US" sz="1800" b="1"/>
          </a:p>
          <a:p>
            <a:r>
              <a:rPr lang="zh-CN" altLang="en-US" sz="1800" b="1"/>
              <a:t>我便是我了！</a:t>
            </a:r>
            <a:endParaRPr lang="zh-CN" altLang="en-US" sz="1800" b="1"/>
          </a:p>
          <a:p>
            <a:endParaRPr lang="zh-CN" altLang="en-US" sz="1800" b="1"/>
          </a:p>
          <a:p>
            <a:r>
              <a:rPr lang="zh-CN" altLang="en-US" sz="1800" b="1"/>
              <a:t>我是月的光，</a:t>
            </a:r>
            <a:endParaRPr lang="zh-CN" altLang="en-US" sz="1800" b="1"/>
          </a:p>
          <a:p>
            <a:r>
              <a:rPr lang="zh-CN" altLang="en-US" sz="1800" b="1"/>
              <a:t>我是日的光，</a:t>
            </a:r>
            <a:endParaRPr lang="zh-CN" altLang="en-US" sz="1800" b="1"/>
          </a:p>
          <a:p>
            <a:r>
              <a:rPr lang="zh-CN" altLang="en-US" sz="1800" b="1"/>
              <a:t>我是一切星球的光，</a:t>
            </a:r>
            <a:endParaRPr lang="zh-CN" altLang="en-US" sz="1800" b="1"/>
          </a:p>
          <a:p>
            <a:r>
              <a:rPr lang="zh-CN" altLang="en-US" sz="1800" b="1"/>
              <a:t>我是 X 光线的光，</a:t>
            </a:r>
            <a:endParaRPr lang="zh-CN" altLang="en-US" sz="1800" b="1"/>
          </a:p>
          <a:p>
            <a:r>
              <a:rPr lang="zh-CN" altLang="en-US" sz="1800" b="1"/>
              <a:t>我是全宇宙的 Energy 的总量！</a:t>
            </a:r>
            <a:endParaRPr lang="zh-CN" altLang="en-US" sz="1800" b="1"/>
          </a:p>
        </p:txBody>
      </p:sp>
      <p:sp>
        <p:nvSpPr>
          <p:cNvPr id="5" name="内容占位符 4"/>
          <p:cNvSpPr>
            <a:spLocks noGrp="1"/>
          </p:cNvSpPr>
          <p:nvPr>
            <p:ph sz="half" idx="2"/>
          </p:nvPr>
        </p:nvSpPr>
        <p:spPr>
          <a:xfrm>
            <a:off x="4311650" y="696595"/>
            <a:ext cx="3898265" cy="4766945"/>
          </a:xfrm>
        </p:spPr>
        <p:txBody>
          <a:bodyPr>
            <a:normAutofit lnSpcReduction="10000"/>
          </a:bodyPr>
          <a:lstStyle/>
          <a:p>
            <a:r>
              <a:rPr lang="zh-CN" altLang="en-US">
                <a:sym typeface="+mn-ea"/>
              </a:rPr>
              <a:t>我飞奔，</a:t>
            </a:r>
            <a:endParaRPr lang="zh-CN" altLang="en-US"/>
          </a:p>
          <a:p>
            <a:r>
              <a:rPr lang="zh-CN" altLang="en-US">
                <a:sym typeface="+mn-ea"/>
              </a:rPr>
              <a:t>我狂叫，</a:t>
            </a:r>
            <a:endParaRPr lang="zh-CN" altLang="en-US"/>
          </a:p>
          <a:p>
            <a:r>
              <a:rPr lang="zh-CN" altLang="en-US">
                <a:sym typeface="+mn-ea"/>
              </a:rPr>
              <a:t>我燃烧。</a:t>
            </a:r>
            <a:endParaRPr lang="zh-CN" altLang="en-US"/>
          </a:p>
          <a:p>
            <a:r>
              <a:rPr lang="zh-CN" altLang="en-US">
                <a:sym typeface="+mn-ea"/>
              </a:rPr>
              <a:t>我如烈火一样地燃烧！</a:t>
            </a:r>
            <a:endParaRPr lang="zh-CN" altLang="en-US"/>
          </a:p>
          <a:p>
            <a:r>
              <a:rPr lang="zh-CN" altLang="en-US">
                <a:sym typeface="+mn-ea"/>
              </a:rPr>
              <a:t>我如大海一样地狂叫！</a:t>
            </a:r>
            <a:endParaRPr lang="zh-CN" altLang="en-US"/>
          </a:p>
          <a:p>
            <a:r>
              <a:rPr lang="zh-CN" altLang="en-US">
                <a:sym typeface="+mn-ea"/>
              </a:rPr>
              <a:t>我如电气一样地飞跑！</a:t>
            </a:r>
            <a:endParaRPr lang="zh-CN" altLang="en-US"/>
          </a:p>
          <a:p>
            <a:r>
              <a:rPr lang="zh-CN" altLang="en-US">
                <a:sym typeface="+mn-ea"/>
              </a:rPr>
              <a:t>我飞跑，</a:t>
            </a:r>
            <a:endParaRPr lang="zh-CN" altLang="en-US"/>
          </a:p>
          <a:p>
            <a:r>
              <a:rPr lang="zh-CN" altLang="en-US">
                <a:sym typeface="+mn-ea"/>
              </a:rPr>
              <a:t>我飞跑，</a:t>
            </a:r>
            <a:endParaRPr lang="zh-CN" altLang="en-US"/>
          </a:p>
          <a:p>
            <a:r>
              <a:rPr lang="zh-CN" altLang="en-US">
                <a:sym typeface="+mn-ea"/>
              </a:rPr>
              <a:t>我飞跑，</a:t>
            </a:r>
            <a:endParaRPr lang="zh-CN" altLang="en-US"/>
          </a:p>
          <a:p>
            <a:r>
              <a:rPr lang="zh-CN" altLang="en-US">
                <a:sym typeface="+mn-ea"/>
              </a:rPr>
              <a:t>我剥我的皮，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6" name="内容占位符 4"/>
          <p:cNvSpPr>
            <a:spLocks noGrp="1"/>
          </p:cNvSpPr>
          <p:nvPr/>
        </p:nvSpPr>
        <p:spPr>
          <a:xfrm>
            <a:off x="8491220" y="763905"/>
            <a:ext cx="3453130" cy="435165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>
                <a:sym typeface="+mn-ea"/>
              </a:rPr>
              <a:t>我食我的肉，</a:t>
            </a:r>
            <a:endParaRPr lang="zh-CN" altLang="en-US"/>
          </a:p>
          <a:p>
            <a:r>
              <a:rPr lang="zh-CN" altLang="en-US">
                <a:sym typeface="+mn-ea"/>
              </a:rPr>
              <a:t>我吸我的血，</a:t>
            </a:r>
            <a:endParaRPr lang="zh-CN" altLang="en-US"/>
          </a:p>
          <a:p>
            <a:r>
              <a:rPr lang="zh-CN" altLang="en-US">
                <a:sym typeface="+mn-ea"/>
              </a:rPr>
              <a:t>我啮我的心肝，</a:t>
            </a:r>
            <a:endParaRPr lang="zh-CN" altLang="en-US"/>
          </a:p>
          <a:p>
            <a:r>
              <a:rPr lang="zh-CN" altLang="en-US">
                <a:sym typeface="+mn-ea"/>
              </a:rPr>
              <a:t>我在我神经上飞跑，</a:t>
            </a:r>
            <a:endParaRPr lang="zh-CN" altLang="en-US"/>
          </a:p>
          <a:p>
            <a:r>
              <a:rPr lang="zh-CN" altLang="en-US">
                <a:sym typeface="+mn-ea"/>
              </a:rPr>
              <a:t>我在我脊髓上飞跑，</a:t>
            </a:r>
            <a:endParaRPr lang="zh-CN" altLang="en-US"/>
          </a:p>
          <a:p>
            <a:r>
              <a:rPr lang="zh-CN" altLang="en-US">
                <a:sym typeface="+mn-ea"/>
              </a:rPr>
              <a:t>我在我脑筋上飞跑。</a:t>
            </a:r>
            <a:endParaRPr lang="zh-CN" altLang="en-US"/>
          </a:p>
          <a:p>
            <a:endParaRPr lang="zh-CN" altLang="en-US"/>
          </a:p>
          <a:p>
            <a:r>
              <a:rPr lang="zh-CN" altLang="en-US">
                <a:sym typeface="+mn-ea"/>
              </a:rPr>
              <a:t>我便是我呀！</a:t>
            </a:r>
            <a:endParaRPr lang="zh-CN" altLang="en-US"/>
          </a:p>
          <a:p>
            <a:r>
              <a:rPr lang="zh-CN" altLang="en-US">
                <a:sym typeface="+mn-ea"/>
              </a:rPr>
              <a:t>我的我要爆了！ [1] 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0595"/>
          </a:xfrm>
        </p:spPr>
        <p:txBody>
          <a:bodyPr>
            <a:normAutofit fontScale="90000"/>
          </a:bodyPr>
          <a:lstStyle/>
          <a:p>
            <a:r>
              <a:rPr lang="zh-CN" altLang="en-US" sz="3200">
                <a:sym typeface="+mn-ea"/>
              </a:rPr>
              <a:t>对比阅读《炉中煤》：这两首诗的主体形象各是谁？表达了诗人怎样的感情？</a:t>
            </a:r>
            <a:endParaRPr lang="zh-CN" altLang="en-US" sz="320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315720"/>
            <a:ext cx="5181600" cy="4861560"/>
          </a:xfrm>
        </p:spPr>
        <p:txBody>
          <a:bodyPr>
            <a:noAutofit/>
          </a:bodyPr>
          <a:lstStyle/>
          <a:p>
            <a:r>
              <a:rPr lang="zh-CN" altLang="en-US" sz="2400"/>
              <a:t> </a:t>
            </a:r>
            <a:r>
              <a:rPr lang="zh-CN" altLang="en-US" sz="2400" b="1"/>
              <a:t>炉中煤 </a:t>
            </a:r>
            <a:endParaRPr lang="zh-CN" altLang="en-US" sz="2400" b="1"/>
          </a:p>
          <a:p>
            <a:r>
              <a:rPr lang="zh-CN" altLang="en-US" sz="2400" b="1"/>
              <a:t>——眷念祖国的情绪（郭沫若） </a:t>
            </a:r>
            <a:endParaRPr lang="zh-CN" altLang="en-US" sz="2400" b="1"/>
          </a:p>
          <a:p>
            <a:r>
              <a:rPr lang="zh-CN" altLang="en-US" sz="2400" b="1"/>
              <a:t>啊，我年轻的女郎！ </a:t>
            </a:r>
            <a:endParaRPr lang="zh-CN" altLang="en-US" sz="2400" b="1"/>
          </a:p>
          <a:p>
            <a:r>
              <a:rPr lang="zh-CN" altLang="en-US" sz="2400" b="1"/>
              <a:t>我不辜负你的殷勤， </a:t>
            </a:r>
            <a:endParaRPr lang="zh-CN" altLang="en-US" sz="2400" b="1"/>
          </a:p>
          <a:p>
            <a:r>
              <a:rPr lang="zh-CN" altLang="en-US" sz="2400" b="1"/>
              <a:t>你也不要辜负了我的思量， </a:t>
            </a:r>
            <a:endParaRPr lang="zh-CN" altLang="en-US" sz="2400" b="1"/>
          </a:p>
          <a:p>
            <a:r>
              <a:rPr lang="zh-CN" altLang="en-US" sz="2400" b="1"/>
              <a:t>我为我心爱的人儿 </a:t>
            </a:r>
            <a:endParaRPr lang="zh-CN" altLang="en-US" sz="2400" b="1"/>
          </a:p>
          <a:p>
            <a:r>
              <a:rPr lang="zh-CN" altLang="en-US" sz="2400" b="1"/>
              <a:t>燃到了这般模样！ </a:t>
            </a:r>
            <a:endParaRPr lang="zh-CN" altLang="en-US" sz="2400" b="1"/>
          </a:p>
          <a:p>
            <a:r>
              <a:rPr lang="zh-CN" altLang="en-US" sz="2400" b="1"/>
              <a:t>啊，我年轻的女郎！ </a:t>
            </a:r>
            <a:endParaRPr lang="zh-CN" altLang="en-US" sz="2400" b="1"/>
          </a:p>
          <a:p>
            <a:r>
              <a:rPr lang="zh-CN" altLang="en-US" sz="2400" b="1"/>
              <a:t>你该知道了我的前身？ </a:t>
            </a:r>
            <a:endParaRPr lang="zh-CN" altLang="en-US" sz="2400" b="1"/>
          </a:p>
          <a:p>
            <a:r>
              <a:rPr lang="zh-CN" altLang="en-US" sz="2400" b="1"/>
              <a:t>你该不嫌我黑奴卤莽？ </a:t>
            </a:r>
            <a:endParaRPr lang="zh-CN" altLang="en-US" sz="2400" b="1"/>
          </a:p>
          <a:p>
            <a:r>
              <a:rPr lang="zh-CN" altLang="en-US" sz="2400" b="1"/>
              <a:t>要我这黑奴的胸中， </a:t>
            </a:r>
            <a:endParaRPr lang="zh-CN" altLang="en-US" sz="2400" b="1"/>
          </a:p>
          <a:p>
            <a:r>
              <a:rPr lang="zh-CN" altLang="en-US" sz="2400" b="1"/>
              <a:t>才有火一样的心肠。 </a:t>
            </a:r>
            <a:endParaRPr lang="zh-CN" altLang="en-US" sz="2400" b="1"/>
          </a:p>
          <a:p>
            <a:endParaRPr lang="zh-CN" altLang="en-US" sz="2400" b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6514" y="764177"/>
            <a:ext cx="5181600" cy="4370070"/>
          </a:xfrm>
        </p:spPr>
        <p:txBody>
          <a:bodyPr>
            <a:normAutofit fontScale="87500" lnSpcReduction="10000"/>
          </a:bodyPr>
          <a:lstStyle/>
          <a:p>
            <a:r>
              <a:rPr lang="zh-CN" altLang="en-US" b="1" smtClean="0">
                <a:sym typeface="+mn-ea"/>
              </a:rPr>
              <a:t>我想我的前身， </a:t>
            </a:r>
            <a:endParaRPr lang="zh-CN" altLang="en-US" b="1" smtClean="0"/>
          </a:p>
          <a:p>
            <a:r>
              <a:rPr lang="zh-CN" altLang="en-US" b="1" smtClean="0">
                <a:sym typeface="+mn-ea"/>
              </a:rPr>
              <a:t>啊</a:t>
            </a:r>
            <a:r>
              <a:rPr lang="zh-CN" altLang="en-US" b="1">
                <a:sym typeface="+mn-ea"/>
              </a:rPr>
              <a:t>，我年轻的女郎！ </a:t>
            </a:r>
            <a:endParaRPr lang="zh-CN" altLang="en-US" b="1"/>
          </a:p>
          <a:p>
            <a:r>
              <a:rPr lang="zh-CN" altLang="en-US" b="1" smtClean="0">
                <a:sym typeface="+mn-ea"/>
              </a:rPr>
              <a:t>原本</a:t>
            </a:r>
            <a:r>
              <a:rPr lang="zh-CN" altLang="en-US" b="1">
                <a:sym typeface="+mn-ea"/>
              </a:rPr>
              <a:t>是有用的栋梁， </a:t>
            </a:r>
            <a:endParaRPr lang="zh-CN" altLang="en-US" b="1"/>
          </a:p>
          <a:p>
            <a:r>
              <a:rPr lang="zh-CN" altLang="en-US" b="1">
                <a:sym typeface="+mn-ea"/>
              </a:rPr>
              <a:t>我活埋在地底多年， </a:t>
            </a:r>
            <a:endParaRPr lang="zh-CN" altLang="en-US" b="1"/>
          </a:p>
          <a:p>
            <a:r>
              <a:rPr lang="zh-CN" altLang="en-US" b="1">
                <a:sym typeface="+mn-ea"/>
              </a:rPr>
              <a:t>到今朝总得重见天光。 </a:t>
            </a:r>
            <a:endParaRPr lang="zh-CN" altLang="en-US" b="1"/>
          </a:p>
          <a:p>
            <a:r>
              <a:rPr lang="zh-CN" altLang="en-US" b="1">
                <a:sym typeface="+mn-ea"/>
              </a:rPr>
              <a:t>啊，我年轻的女郎! </a:t>
            </a:r>
            <a:endParaRPr lang="zh-CN" altLang="en-US" b="1"/>
          </a:p>
          <a:p>
            <a:r>
              <a:rPr lang="zh-CN" altLang="en-US" b="1">
                <a:sym typeface="+mn-ea"/>
              </a:rPr>
              <a:t>我自从重见天光， </a:t>
            </a:r>
            <a:endParaRPr lang="zh-CN" altLang="en-US" b="1"/>
          </a:p>
          <a:p>
            <a:r>
              <a:rPr lang="zh-CN" altLang="en-US" b="1">
                <a:sym typeface="+mn-ea"/>
              </a:rPr>
              <a:t>我常常思念我的故乡， </a:t>
            </a:r>
            <a:endParaRPr lang="zh-CN" altLang="en-US" b="1"/>
          </a:p>
          <a:p>
            <a:r>
              <a:rPr lang="zh-CN" altLang="en-US" b="1">
                <a:sym typeface="+mn-ea"/>
              </a:rPr>
              <a:t>我为我心爱的人儿 </a:t>
            </a:r>
            <a:endParaRPr lang="zh-CN" altLang="en-US" b="1"/>
          </a:p>
          <a:p>
            <a:r>
              <a:rPr lang="zh-CN" altLang="en-US" b="1">
                <a:sym typeface="+mn-ea"/>
              </a:rPr>
              <a:t>燃到了这般模样！ </a:t>
            </a:r>
            <a:endParaRPr lang="zh-CN" altLang="en-US" b="1"/>
          </a:p>
          <a:p>
            <a:endParaRPr lang="zh-CN" altLang="en-US" sz="3100"/>
          </a:p>
        </p:txBody>
      </p:sp>
      <p:pic>
        <p:nvPicPr>
          <p:cNvPr id="5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077700" y="12128500"/>
            <a:ext cx="330200" cy="254000"/>
          </a:xfrm>
          <a:prstGeom prst="cube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383314" y="5228425"/>
            <a:ext cx="76943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smtClean="0">
                <a:solidFill>
                  <a:srgbClr val="FF0000"/>
                </a:solidFill>
                <a:sym typeface="+mn-ea"/>
              </a:rPr>
              <a:t>《炉中煤》</a:t>
            </a:r>
            <a:r>
              <a:rPr lang="zh-CN" altLang="en-US" sz="2000" b="1">
                <a:solidFill>
                  <a:srgbClr val="FF0000"/>
                </a:solidFill>
                <a:sym typeface="+mn-ea"/>
              </a:rPr>
              <a:t>的主体形象是炉中煤，《立在地球边上放号》的主体形象是横跨两大洋的巨人，其实都是诗人的自我形象。《炉中煤》表达了诗人眷念祖国，愿为祖国奉献一切的感情。《立在地球边上放号》表达了诗人渴望破坏旧世界、创造新世界的热情和决心。 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自由: 形状 1"/>
          <p:cNvSpPr/>
          <p:nvPr/>
        </p:nvSpPr>
        <p:spPr bwMode="auto">
          <a:xfrm rot="10800000">
            <a:off x="3397230" y="2253060"/>
            <a:ext cx="8794770" cy="3064514"/>
          </a:xfrm>
          <a:custGeom>
            <a:avLst/>
            <a:gdLst>
              <a:gd name="connsiteX0" fmla="*/ 8142861 w 8794770"/>
              <a:gd name="connsiteY0" fmla="*/ 1971348 h 1971348"/>
              <a:gd name="connsiteX1" fmla="*/ 7474830 w 8794770"/>
              <a:gd name="connsiteY1" fmla="*/ 1971348 h 1971348"/>
              <a:gd name="connsiteX2" fmla="*/ 7236982 w 8794770"/>
              <a:gd name="connsiteY2" fmla="*/ 1971348 h 1971348"/>
              <a:gd name="connsiteX3" fmla="*/ 0 w 8794770"/>
              <a:gd name="connsiteY3" fmla="*/ 1971348 h 1971348"/>
              <a:gd name="connsiteX4" fmla="*/ 0 w 8794770"/>
              <a:gd name="connsiteY4" fmla="*/ 0 h 1971348"/>
              <a:gd name="connsiteX5" fmla="*/ 7236982 w 8794770"/>
              <a:gd name="connsiteY5" fmla="*/ 0 h 1971348"/>
              <a:gd name="connsiteX6" fmla="*/ 7474830 w 8794770"/>
              <a:gd name="connsiteY6" fmla="*/ 0 h 1971348"/>
              <a:gd name="connsiteX7" fmla="*/ 7535993 w 8794770"/>
              <a:gd name="connsiteY7" fmla="*/ 0 h 1971348"/>
              <a:gd name="connsiteX8" fmla="*/ 8142861 w 8794770"/>
              <a:gd name="connsiteY8" fmla="*/ 0 h 1971348"/>
              <a:gd name="connsiteX9" fmla="*/ 8317566 w 8794770"/>
              <a:gd name="connsiteY9" fmla="*/ 100348 h 1971348"/>
              <a:gd name="connsiteX10" fmla="*/ 8770506 w 8794770"/>
              <a:gd name="connsiteY10" fmla="*/ 885326 h 1971348"/>
              <a:gd name="connsiteX11" fmla="*/ 8770506 w 8794770"/>
              <a:gd name="connsiteY11" fmla="*/ 1086022 h 1971348"/>
              <a:gd name="connsiteX12" fmla="*/ 8317566 w 8794770"/>
              <a:gd name="connsiteY12" fmla="*/ 1871000 h 1971348"/>
              <a:gd name="connsiteX13" fmla="*/ 8142861 w 8794770"/>
              <a:gd name="connsiteY13" fmla="*/ 1971348 h 197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794770" h="1971348">
                <a:moveTo>
                  <a:pt x="8142861" y="1971348"/>
                </a:moveTo>
                <a:lnTo>
                  <a:pt x="7474830" y="1971348"/>
                </a:lnTo>
                <a:lnTo>
                  <a:pt x="7236982" y="1971348"/>
                </a:lnTo>
                <a:lnTo>
                  <a:pt x="0" y="1971348"/>
                </a:lnTo>
                <a:lnTo>
                  <a:pt x="0" y="0"/>
                </a:lnTo>
                <a:lnTo>
                  <a:pt x="7236982" y="0"/>
                </a:lnTo>
                <a:lnTo>
                  <a:pt x="7474830" y="0"/>
                </a:lnTo>
                <a:lnTo>
                  <a:pt x="7535993" y="0"/>
                </a:lnTo>
                <a:cubicBezTo>
                  <a:pt x="8142861" y="0"/>
                  <a:pt x="8142861" y="0"/>
                  <a:pt x="8142861" y="0"/>
                </a:cubicBezTo>
                <a:cubicBezTo>
                  <a:pt x="8207567" y="0"/>
                  <a:pt x="8285213" y="45318"/>
                  <a:pt x="8317566" y="100348"/>
                </a:cubicBezTo>
                <a:cubicBezTo>
                  <a:pt x="8770506" y="885326"/>
                  <a:pt x="8770506" y="885326"/>
                  <a:pt x="8770506" y="885326"/>
                </a:cubicBezTo>
                <a:cubicBezTo>
                  <a:pt x="8802859" y="940356"/>
                  <a:pt x="8802859" y="1030992"/>
                  <a:pt x="8770506" y="1086022"/>
                </a:cubicBezTo>
                <a:cubicBezTo>
                  <a:pt x="8317566" y="1871000"/>
                  <a:pt x="8317566" y="1871000"/>
                  <a:pt x="8317566" y="1871000"/>
                </a:cubicBezTo>
                <a:cubicBezTo>
                  <a:pt x="8285213" y="1926030"/>
                  <a:pt x="8207567" y="1971348"/>
                  <a:pt x="8142861" y="1971348"/>
                </a:cubicBezTo>
                <a:close/>
              </a:path>
            </a:pathLst>
          </a:custGeom>
          <a:solidFill>
            <a:srgbClr val="262626"/>
          </a:solidFill>
          <a:ln w="15875">
            <a:noFill/>
          </a:ln>
          <a:effectLst/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自由: 形状 2"/>
          <p:cNvSpPr/>
          <p:nvPr/>
        </p:nvSpPr>
        <p:spPr>
          <a:xfrm>
            <a:off x="0" y="2253060"/>
            <a:ext cx="3381456" cy="3064514"/>
          </a:xfrm>
          <a:custGeom>
            <a:avLst/>
            <a:gdLst>
              <a:gd name="connsiteX0" fmla="*/ 0 w 3381456"/>
              <a:gd name="connsiteY0" fmla="*/ 0 h 1971348"/>
              <a:gd name="connsiteX1" fmla="*/ 1824880 w 3381456"/>
              <a:gd name="connsiteY1" fmla="*/ 0 h 1971348"/>
              <a:gd name="connsiteX2" fmla="*/ 2061110 w 3381456"/>
              <a:gd name="connsiteY2" fmla="*/ 0 h 1971348"/>
              <a:gd name="connsiteX3" fmla="*/ 2730760 w 3381456"/>
              <a:gd name="connsiteY3" fmla="*/ 0 h 1971348"/>
              <a:gd name="connsiteX4" fmla="*/ 2905465 w 3381456"/>
              <a:gd name="connsiteY4" fmla="*/ 100348 h 1971348"/>
              <a:gd name="connsiteX5" fmla="*/ 3358405 w 3381456"/>
              <a:gd name="connsiteY5" fmla="*/ 885326 h 1971348"/>
              <a:gd name="connsiteX6" fmla="*/ 3358405 w 3381456"/>
              <a:gd name="connsiteY6" fmla="*/ 1086022 h 1971348"/>
              <a:gd name="connsiteX7" fmla="*/ 2905465 w 3381456"/>
              <a:gd name="connsiteY7" fmla="*/ 1871000 h 1971348"/>
              <a:gd name="connsiteX8" fmla="*/ 2730760 w 3381456"/>
              <a:gd name="connsiteY8" fmla="*/ 1971348 h 1971348"/>
              <a:gd name="connsiteX9" fmla="*/ 1824880 w 3381456"/>
              <a:gd name="connsiteY9" fmla="*/ 1971348 h 1971348"/>
              <a:gd name="connsiteX10" fmla="*/ 1824874 w 3381456"/>
              <a:gd name="connsiteY10" fmla="*/ 1971347 h 1971348"/>
              <a:gd name="connsiteX11" fmla="*/ 0 w 3381456"/>
              <a:gd name="connsiteY11" fmla="*/ 1971347 h 197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81455" h="1971348">
                <a:moveTo>
                  <a:pt x="0" y="0"/>
                </a:moveTo>
                <a:lnTo>
                  <a:pt x="1824880" y="0"/>
                </a:lnTo>
                <a:lnTo>
                  <a:pt x="2061110" y="0"/>
                </a:lnTo>
                <a:lnTo>
                  <a:pt x="2730760" y="0"/>
                </a:lnTo>
                <a:cubicBezTo>
                  <a:pt x="2793848" y="0"/>
                  <a:pt x="2873112" y="45318"/>
                  <a:pt x="2905465" y="100348"/>
                </a:cubicBezTo>
                <a:cubicBezTo>
                  <a:pt x="3358405" y="885326"/>
                  <a:pt x="3358405" y="885326"/>
                  <a:pt x="3358405" y="885326"/>
                </a:cubicBezTo>
                <a:cubicBezTo>
                  <a:pt x="3389140" y="940356"/>
                  <a:pt x="3389140" y="1030992"/>
                  <a:pt x="3358405" y="1086022"/>
                </a:cubicBezTo>
                <a:cubicBezTo>
                  <a:pt x="2905465" y="1871000"/>
                  <a:pt x="2905465" y="1871000"/>
                  <a:pt x="2905465" y="1871000"/>
                </a:cubicBezTo>
                <a:cubicBezTo>
                  <a:pt x="2873112" y="1926030"/>
                  <a:pt x="2793848" y="1971348"/>
                  <a:pt x="2730760" y="1971348"/>
                </a:cubicBezTo>
                <a:cubicBezTo>
                  <a:pt x="1824880" y="1971348"/>
                  <a:pt x="1824880" y="1971348"/>
                  <a:pt x="1824880" y="1971348"/>
                </a:cubicBezTo>
                <a:lnTo>
                  <a:pt x="1824874" y="1971347"/>
                </a:lnTo>
                <a:lnTo>
                  <a:pt x="0" y="19713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9362" y="3429000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小结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8" name="Rectangle 50"/>
          <p:cNvSpPr/>
          <p:nvPr/>
        </p:nvSpPr>
        <p:spPr>
          <a:xfrm>
            <a:off x="4110148" y="2660585"/>
            <a:ext cx="7621410" cy="2249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2400" b="1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诗中雄奇的形象和澎湃的激情使人惊赞、仰慕，唤起人们对自身力量的自觉意识和对生活的巨大热情，激起人们以全部生命的力去努力创造，去追求光明，去获取力的艺术，力的美。这是崇高与壮美的统一，作者唱出的是一曲表现崇高美的激情洋溢的赞歌。</a:t>
            </a:r>
            <a:endParaRPr lang="zh-CN" altLang="en-US" sz="2400" b="1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cs typeface="+mn-ea"/>
              <a:sym typeface="+mn-lt"/>
            </a:endParaRPr>
          </a:p>
        </p:txBody>
      </p:sp>
      <p:pic>
        <p:nvPicPr>
          <p:cNvPr id="9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464800" y="11379200"/>
            <a:ext cx="330200" cy="2413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文本框 95"/>
          <p:cNvSpPr txBox="1"/>
          <p:nvPr/>
        </p:nvSpPr>
        <p:spPr>
          <a:xfrm>
            <a:off x="5547359" y="3522780"/>
            <a:ext cx="1097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郭沫若</a:t>
            </a: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341" y="2323197"/>
            <a:ext cx="8925318" cy="1012024"/>
          </a:xfrm>
          <a:prstGeom prst="rect">
            <a:avLst/>
          </a:prstGeom>
        </p:spPr>
      </p:pic>
      <p:sp>
        <p:nvSpPr>
          <p:cNvPr id="7" name="文本框 6" hidden="1"/>
          <p:cNvSpPr txBox="1"/>
          <p:nvPr/>
        </p:nvSpPr>
        <p:spPr>
          <a:xfrm>
            <a:off x="1636604" y="2319558"/>
            <a:ext cx="8918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spc="300"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20000"/>
                        <a:lumOff val="80000"/>
                      </a:schemeClr>
                    </a:gs>
                  </a:gsLst>
                  <a:lin ang="16200000" scaled="0"/>
                </a:gradFill>
                <a:effectLst>
                  <a:glow rad="25400">
                    <a:srgbClr val="69D8FF">
                      <a:alpha val="25000"/>
                    </a:srgbClr>
                  </a:glow>
                </a:effectLst>
                <a:latin typeface="庞门正道标题体" panose="02010600030101010101" pitchFamily="2" charset="-122"/>
                <a:ea typeface="庞门正道标题体" panose="02010600030101010101" pitchFamily="2" charset="-122"/>
                <a:cs typeface="+mn-ea"/>
                <a:sym typeface="+mn-lt"/>
              </a:rPr>
              <a:t>立在地球边上放号</a:t>
            </a:r>
            <a:endParaRPr lang="zh-CN" altLang="en-US" sz="6000" spc="300">
              <a:gradFill flip="none" rotWithShape="1"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16200000" scaled="0"/>
              </a:gradFill>
              <a:effectLst>
                <a:glow rad="25400">
                  <a:srgbClr val="69D8FF">
                    <a:alpha val="25000"/>
                  </a:srgbClr>
                </a:glow>
              </a:effectLst>
              <a:latin typeface="庞门正道标题体" panose="02010600030101010101" pitchFamily="2" charset="-122"/>
              <a:ea typeface="庞门正道标题体" panose="02010600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5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 bwMode="auto">
          <a:xfrm>
            <a:off x="4838700" y="2954320"/>
            <a:ext cx="39899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80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PART 1</a:t>
            </a:r>
            <a:endParaRPr lang="zh-CN" altLang="en-US" sz="4800" baseline="-300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自由: 形状 2"/>
          <p:cNvSpPr/>
          <p:nvPr/>
        </p:nvSpPr>
        <p:spPr>
          <a:xfrm>
            <a:off x="0" y="368300"/>
            <a:ext cx="2167255" cy="740410"/>
          </a:xfrm>
          <a:custGeom>
            <a:avLst/>
            <a:gdLst>
              <a:gd name="connsiteX0" fmla="*/ 0 w 3381456"/>
              <a:gd name="connsiteY0" fmla="*/ 0 h 1971348"/>
              <a:gd name="connsiteX1" fmla="*/ 1824880 w 3381456"/>
              <a:gd name="connsiteY1" fmla="*/ 0 h 1971348"/>
              <a:gd name="connsiteX2" fmla="*/ 2061110 w 3381456"/>
              <a:gd name="connsiteY2" fmla="*/ 0 h 1971348"/>
              <a:gd name="connsiteX3" fmla="*/ 2730760 w 3381456"/>
              <a:gd name="connsiteY3" fmla="*/ 0 h 1971348"/>
              <a:gd name="connsiteX4" fmla="*/ 2905465 w 3381456"/>
              <a:gd name="connsiteY4" fmla="*/ 100348 h 1971348"/>
              <a:gd name="connsiteX5" fmla="*/ 3358405 w 3381456"/>
              <a:gd name="connsiteY5" fmla="*/ 885326 h 1971348"/>
              <a:gd name="connsiteX6" fmla="*/ 3358405 w 3381456"/>
              <a:gd name="connsiteY6" fmla="*/ 1086022 h 1971348"/>
              <a:gd name="connsiteX7" fmla="*/ 2905465 w 3381456"/>
              <a:gd name="connsiteY7" fmla="*/ 1871000 h 1971348"/>
              <a:gd name="connsiteX8" fmla="*/ 2730760 w 3381456"/>
              <a:gd name="connsiteY8" fmla="*/ 1971348 h 1971348"/>
              <a:gd name="connsiteX9" fmla="*/ 1824880 w 3381456"/>
              <a:gd name="connsiteY9" fmla="*/ 1971348 h 1971348"/>
              <a:gd name="connsiteX10" fmla="*/ 1824874 w 3381456"/>
              <a:gd name="connsiteY10" fmla="*/ 1971347 h 1971348"/>
              <a:gd name="connsiteX11" fmla="*/ 0 w 3381456"/>
              <a:gd name="connsiteY11" fmla="*/ 1971347 h 197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81455" h="1971348">
                <a:moveTo>
                  <a:pt x="0" y="0"/>
                </a:moveTo>
                <a:lnTo>
                  <a:pt x="1824880" y="0"/>
                </a:lnTo>
                <a:lnTo>
                  <a:pt x="2061110" y="0"/>
                </a:lnTo>
                <a:lnTo>
                  <a:pt x="2730760" y="0"/>
                </a:lnTo>
                <a:cubicBezTo>
                  <a:pt x="2793848" y="0"/>
                  <a:pt x="2873112" y="45318"/>
                  <a:pt x="2905465" y="100348"/>
                </a:cubicBezTo>
                <a:cubicBezTo>
                  <a:pt x="3358405" y="885326"/>
                  <a:pt x="3358405" y="885326"/>
                  <a:pt x="3358405" y="885326"/>
                </a:cubicBezTo>
                <a:cubicBezTo>
                  <a:pt x="3389140" y="940356"/>
                  <a:pt x="3389140" y="1030992"/>
                  <a:pt x="3358405" y="1086022"/>
                </a:cubicBezTo>
                <a:cubicBezTo>
                  <a:pt x="2905465" y="1871000"/>
                  <a:pt x="2905465" y="1871000"/>
                  <a:pt x="2905465" y="1871000"/>
                </a:cubicBezTo>
                <a:cubicBezTo>
                  <a:pt x="2873112" y="1926030"/>
                  <a:pt x="2793848" y="1971348"/>
                  <a:pt x="2730760" y="1971348"/>
                </a:cubicBezTo>
                <a:cubicBezTo>
                  <a:pt x="1824880" y="1971348"/>
                  <a:pt x="1824880" y="1971348"/>
                  <a:pt x="1824880" y="1971348"/>
                </a:cubicBezTo>
                <a:lnTo>
                  <a:pt x="1824874" y="1971347"/>
                </a:lnTo>
                <a:lnTo>
                  <a:pt x="0" y="19713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8590" y="47752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作者简介</a:t>
            </a:r>
            <a:endParaRPr lang="zh-CN" altLang="en-US" sz="28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0" y="1839595"/>
            <a:ext cx="2705100" cy="37744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矩形 1"/>
          <p:cNvSpPr/>
          <p:nvPr/>
        </p:nvSpPr>
        <p:spPr>
          <a:xfrm>
            <a:off x="3797935" y="446344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郭沫若</a:t>
            </a:r>
            <a:endParaRPr lang="zh-CN" altLang="en-US" sz="320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19177" y="507103"/>
            <a:ext cx="20473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1892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1978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endParaRPr lang="zh-CN" altLang="en-US" sz="2400"/>
          </a:p>
        </p:txBody>
      </p:sp>
      <p:sp>
        <p:nvSpPr>
          <p:cNvPr id="6" name="文本框 5"/>
          <p:cNvSpPr txBox="1"/>
          <p:nvPr/>
        </p:nvSpPr>
        <p:spPr>
          <a:xfrm>
            <a:off x="3947795" y="1331660"/>
            <a:ext cx="7259730" cy="5831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000"/>
              </a:spcAft>
            </a:pP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原名郭开贞，四川乐山人，现代诗人、文学家、历史学家、新诗奠基人之一，诗集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</a:rPr>
              <a:t>《女神》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奠定了中国现代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新诗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的基础，是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中国现代</a:t>
            </a:r>
            <a:r>
              <a:rPr lang="zh-CN" altLang="en-US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浪漫主义诗风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开创者之一。 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  <a:spcAft>
                <a:spcPts val="1000"/>
              </a:spcAft>
            </a:pP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1914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年，郭沫若留学</a:t>
            </a:r>
            <a:r>
              <a:rPr lang="zh-CN" altLang="en-US" sz="2400" b="1">
                <a:solidFill>
                  <a:schemeClr val="accent1">
                    <a:lumMod val="60000"/>
                    <a:lumOff val="4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日本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，在九州帝国大学</a:t>
            </a:r>
            <a:r>
              <a:rPr lang="zh-CN" altLang="en-US" sz="2400" b="1">
                <a:solidFill>
                  <a:schemeClr val="accent1">
                    <a:lumMod val="60000"/>
                    <a:lumOff val="4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学医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，毕业于日本九州帝国大学。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  <a:spcAft>
                <a:spcPts val="1000"/>
              </a:spcAft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曾任中国政务院副总理、中华全国文学艺术会主席、中国科技大校长、中国文联主席等职。当选中国共产党第九、十、十一届中央委员，第二、第三、第五届全国政协副主席。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30000"/>
              </a:lnSpc>
              <a:spcAft>
                <a:spcPts val="1000"/>
              </a:spcAft>
            </a:pP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 bwMode="auto">
          <a:xfrm>
            <a:off x="4838700" y="2954320"/>
            <a:ext cx="39899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80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PART 1</a:t>
            </a:r>
            <a:endParaRPr lang="zh-CN" altLang="en-US" sz="4800" baseline="-300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自由: 形状 2"/>
          <p:cNvSpPr/>
          <p:nvPr/>
        </p:nvSpPr>
        <p:spPr>
          <a:xfrm>
            <a:off x="0" y="368300"/>
            <a:ext cx="2167255" cy="740410"/>
          </a:xfrm>
          <a:custGeom>
            <a:avLst/>
            <a:gdLst>
              <a:gd name="connsiteX0" fmla="*/ 0 w 3381456"/>
              <a:gd name="connsiteY0" fmla="*/ 0 h 1971348"/>
              <a:gd name="connsiteX1" fmla="*/ 1824880 w 3381456"/>
              <a:gd name="connsiteY1" fmla="*/ 0 h 1971348"/>
              <a:gd name="connsiteX2" fmla="*/ 2061110 w 3381456"/>
              <a:gd name="connsiteY2" fmla="*/ 0 h 1971348"/>
              <a:gd name="connsiteX3" fmla="*/ 2730760 w 3381456"/>
              <a:gd name="connsiteY3" fmla="*/ 0 h 1971348"/>
              <a:gd name="connsiteX4" fmla="*/ 2905465 w 3381456"/>
              <a:gd name="connsiteY4" fmla="*/ 100348 h 1971348"/>
              <a:gd name="connsiteX5" fmla="*/ 3358405 w 3381456"/>
              <a:gd name="connsiteY5" fmla="*/ 885326 h 1971348"/>
              <a:gd name="connsiteX6" fmla="*/ 3358405 w 3381456"/>
              <a:gd name="connsiteY6" fmla="*/ 1086022 h 1971348"/>
              <a:gd name="connsiteX7" fmla="*/ 2905465 w 3381456"/>
              <a:gd name="connsiteY7" fmla="*/ 1871000 h 1971348"/>
              <a:gd name="connsiteX8" fmla="*/ 2730760 w 3381456"/>
              <a:gd name="connsiteY8" fmla="*/ 1971348 h 1971348"/>
              <a:gd name="connsiteX9" fmla="*/ 1824880 w 3381456"/>
              <a:gd name="connsiteY9" fmla="*/ 1971348 h 1971348"/>
              <a:gd name="connsiteX10" fmla="*/ 1824874 w 3381456"/>
              <a:gd name="connsiteY10" fmla="*/ 1971347 h 1971348"/>
              <a:gd name="connsiteX11" fmla="*/ 0 w 3381456"/>
              <a:gd name="connsiteY11" fmla="*/ 1971347 h 197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81455" h="1971348">
                <a:moveTo>
                  <a:pt x="0" y="0"/>
                </a:moveTo>
                <a:lnTo>
                  <a:pt x="1824880" y="0"/>
                </a:lnTo>
                <a:lnTo>
                  <a:pt x="2061110" y="0"/>
                </a:lnTo>
                <a:lnTo>
                  <a:pt x="2730760" y="0"/>
                </a:lnTo>
                <a:cubicBezTo>
                  <a:pt x="2793848" y="0"/>
                  <a:pt x="2873112" y="45318"/>
                  <a:pt x="2905465" y="100348"/>
                </a:cubicBezTo>
                <a:cubicBezTo>
                  <a:pt x="3358405" y="885326"/>
                  <a:pt x="3358405" y="885326"/>
                  <a:pt x="3358405" y="885326"/>
                </a:cubicBezTo>
                <a:cubicBezTo>
                  <a:pt x="3389140" y="940356"/>
                  <a:pt x="3389140" y="1030992"/>
                  <a:pt x="3358405" y="1086022"/>
                </a:cubicBezTo>
                <a:cubicBezTo>
                  <a:pt x="2905465" y="1871000"/>
                  <a:pt x="2905465" y="1871000"/>
                  <a:pt x="2905465" y="1871000"/>
                </a:cubicBezTo>
                <a:cubicBezTo>
                  <a:pt x="2873112" y="1926030"/>
                  <a:pt x="2793848" y="1971348"/>
                  <a:pt x="2730760" y="1971348"/>
                </a:cubicBezTo>
                <a:cubicBezTo>
                  <a:pt x="1824880" y="1971348"/>
                  <a:pt x="1824880" y="1971348"/>
                  <a:pt x="1824880" y="1971348"/>
                </a:cubicBezTo>
                <a:lnTo>
                  <a:pt x="1824874" y="1971347"/>
                </a:lnTo>
                <a:lnTo>
                  <a:pt x="0" y="19713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8590" y="47752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写作背景</a:t>
            </a:r>
            <a:endParaRPr lang="zh-CN" altLang="en-US" sz="28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0" y="1839595"/>
            <a:ext cx="2705100" cy="37744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文本框 5"/>
          <p:cNvSpPr txBox="1"/>
          <p:nvPr/>
        </p:nvSpPr>
        <p:spPr>
          <a:xfrm>
            <a:off x="4038600" y="2081595"/>
            <a:ext cx="7259730" cy="329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000"/>
              </a:spcAft>
            </a:pP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这首诗写于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1919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9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10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月间，当时郭沫若受到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五四运动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的冲击，毅然</a:t>
            </a:r>
            <a:r>
              <a:rPr lang="zh-CN" altLang="en-US" sz="3200" b="1">
                <a:solidFill>
                  <a:schemeClr val="accent1">
                    <a:lumMod val="60000"/>
                    <a:lumOff val="4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从日本渡海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回国。当他置身于日本横滨的海岸，面对波澜壮阔的大海和惊天的浪涛，提笔写下了这篇诗作。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4017" y="1740535"/>
            <a:ext cx="3683000" cy="36830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040040" y="1145778"/>
            <a:ext cx="9710420" cy="45664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立在地球边上放号</a:t>
            </a:r>
            <a:endParaRPr lang="zh-CN" altLang="en-US" sz="36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ctr"/>
            <a:r>
              <a:rPr lang="zh-CN" altLang="en-US" sz="2400" b="1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宋体" panose="02010600030101010101" pitchFamily="2" charset="-122"/>
              </a:rPr>
              <a:t>郭沫若</a:t>
            </a:r>
            <a:endParaRPr lang="zh-CN" altLang="en-US" sz="36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无数的白云正在空中怒涌，</a:t>
            </a:r>
            <a:endParaRPr lang="zh-CN" altLang="en-US" sz="28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啊啊！好幅壮丽的北冰洋的晴景哟！</a:t>
            </a:r>
            <a:endParaRPr lang="zh-CN" altLang="en-US" sz="28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无限的太平洋提起他全身的力量来要把地球推倒。</a:t>
            </a:r>
            <a:endParaRPr lang="zh-CN" altLang="en-US" sz="28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啊啊！我眼前来了的滚滚的洪涛哟！</a:t>
            </a:r>
            <a:endParaRPr lang="zh-CN" altLang="en-US" sz="28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啊啊！不断的毁坏，不断的创造，不断的努力哟！</a:t>
            </a:r>
            <a:endParaRPr lang="zh-CN" altLang="en-US" sz="28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啊啊！力哟！力哟！</a:t>
            </a:r>
            <a:endParaRPr lang="zh-CN" altLang="en-US" sz="28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力的绘画，力的舞蹈，力的音乐，力的诗歌，力的律吕哟！</a:t>
            </a:r>
            <a:endParaRPr lang="zh-CN" altLang="en-US" sz="28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080953" y="5932742"/>
            <a:ext cx="2182133" cy="442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1919</a:t>
            </a:r>
            <a:r>
              <a:rPr lang="zh-CN" altLang="en-US" sz="18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</a:t>
            </a:r>
            <a:r>
              <a:rPr lang="en-US" altLang="zh-CN" sz="18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9</a:t>
            </a:r>
            <a:r>
              <a:rPr lang="zh-CN" altLang="en-US" sz="18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18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10</a:t>
            </a:r>
            <a:r>
              <a:rPr lang="zh-CN" altLang="en-US" sz="18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月间作</a:t>
            </a:r>
            <a:endParaRPr lang="zh-CN" altLang="en-US" sz="180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/>
          <p:nvPr/>
        </p:nvCxnSpPr>
        <p:spPr>
          <a:xfrm>
            <a:off x="1661359" y="1052062"/>
            <a:ext cx="9685166" cy="1597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567138" y="369630"/>
            <a:ext cx="942567" cy="804941"/>
            <a:chOff x="-232427" y="-283585"/>
            <a:chExt cx="2596386" cy="2217283"/>
          </a:xfrm>
        </p:grpSpPr>
        <p:sp>
          <p:nvSpPr>
            <p:cNvPr id="35" name="椭圆 34"/>
            <p:cNvSpPr/>
            <p:nvPr/>
          </p:nvSpPr>
          <p:spPr>
            <a:xfrm>
              <a:off x="-232427" y="-181291"/>
              <a:ext cx="942567" cy="94256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1905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360810" y="855446"/>
              <a:ext cx="927953" cy="9279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2540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08145" y="808463"/>
              <a:ext cx="1125235" cy="112523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22225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66801" y="-283585"/>
              <a:ext cx="2089723" cy="208972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25400">
              <a:solidFill>
                <a:schemeClr val="bg1"/>
              </a:solidFill>
            </a:ln>
            <a:effectLst>
              <a:outerShdw blurRad="419100" dist="2032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9" name="文本框 17"/>
            <p:cNvSpPr txBox="1"/>
            <p:nvPr/>
          </p:nvSpPr>
          <p:spPr>
            <a:xfrm>
              <a:off x="131421" y="168317"/>
              <a:ext cx="2125103" cy="12716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accent1"/>
                  </a:solidFill>
                  <a:cs typeface="+mn-ea"/>
                  <a:sym typeface="+mn-lt"/>
                </a:rPr>
                <a:t>01</a:t>
              </a:r>
              <a:endParaRPr lang="zh-CN" altLang="en-US" sz="32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2149085" y="-283585"/>
              <a:ext cx="214874" cy="21487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9525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alpha val="4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23983" y="1333840"/>
              <a:ext cx="214874" cy="21487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9525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alpha val="4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>
                <a:cs typeface="+mn-ea"/>
                <a:sym typeface="+mn-lt"/>
              </a:endParaRPr>
            </a:p>
          </p:txBody>
        </p:sp>
      </p:grpSp>
      <p:sp>
        <p:nvSpPr>
          <p:cNvPr id="42" name="标题 1"/>
          <p:cNvSpPr txBox="1"/>
          <p:nvPr/>
        </p:nvSpPr>
        <p:spPr>
          <a:xfrm>
            <a:off x="1567180" y="564515"/>
            <a:ext cx="7005320" cy="68389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kern="1200">
                <a:solidFill>
                  <a:schemeClr val="bg1">
                    <a:lumMod val="50000"/>
                  </a:schemeClr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诗歌欣赏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71575" y="1622466"/>
            <a:ext cx="1002284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听录音，朗读诗歌。</a:t>
            </a:r>
            <a:endParaRPr lang="zh-CN" altLang="en-US" sz="2800" b="1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本诗给你最大的感受是什么？请用简短的词语概括。</a:t>
            </a:r>
            <a:endParaRPr lang="zh-CN" altLang="en-US" sz="2800" b="1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任意多边形 32"/>
          <p:cNvSpPr/>
          <p:nvPr/>
        </p:nvSpPr>
        <p:spPr>
          <a:xfrm rot="21593252">
            <a:off x="1093159" y="3328608"/>
            <a:ext cx="9521184" cy="1816108"/>
          </a:xfrm>
          <a:custGeom>
            <a:avLst/>
            <a:gdLst>
              <a:gd name="connsiteX0" fmla="*/ 12232394 w 12583909"/>
              <a:gd name="connsiteY0" fmla="*/ 351517 h 2400301"/>
              <a:gd name="connsiteX1" fmla="*/ 12232394 w 12583909"/>
              <a:gd name="connsiteY1" fmla="*/ 2048785 h 2400301"/>
              <a:gd name="connsiteX2" fmla="*/ 10626274 w 12583909"/>
              <a:gd name="connsiteY2" fmla="*/ 2131172 h 2400301"/>
              <a:gd name="connsiteX3" fmla="*/ 10579657 w 12583909"/>
              <a:gd name="connsiteY3" fmla="*/ 2089037 h 2400301"/>
              <a:gd name="connsiteX4" fmla="*/ 10571832 w 12583909"/>
              <a:gd name="connsiteY4" fmla="*/ 2089037 h 2400301"/>
              <a:gd name="connsiteX5" fmla="*/ 10538493 w 12583909"/>
              <a:gd name="connsiteY5" fmla="*/ 2052152 h 2400301"/>
              <a:gd name="connsiteX6" fmla="*/ 8841225 w 12583909"/>
              <a:gd name="connsiteY6" fmla="*/ 2052152 h 2400301"/>
              <a:gd name="connsiteX7" fmla="*/ 8807885 w 12583909"/>
              <a:gd name="connsiteY7" fmla="*/ 2089036 h 2400301"/>
              <a:gd name="connsiteX8" fmla="*/ 8793324 w 12583909"/>
              <a:gd name="connsiteY8" fmla="*/ 2089037 h 2400301"/>
              <a:gd name="connsiteX9" fmla="*/ 8746708 w 12583909"/>
              <a:gd name="connsiteY9" fmla="*/ 2131172 h 2400301"/>
              <a:gd name="connsiteX10" fmla="*/ 7231737 w 12583909"/>
              <a:gd name="connsiteY10" fmla="*/ 2131172 h 2400301"/>
              <a:gd name="connsiteX11" fmla="*/ 7185121 w 12583909"/>
              <a:gd name="connsiteY11" fmla="*/ 2089037 h 2400301"/>
              <a:gd name="connsiteX12" fmla="*/ 7176648 w 12583909"/>
              <a:gd name="connsiteY12" fmla="*/ 2089037 h 2400301"/>
              <a:gd name="connsiteX13" fmla="*/ 7137221 w 12583909"/>
              <a:gd name="connsiteY13" fmla="*/ 2045416 h 2400301"/>
              <a:gd name="connsiteX14" fmla="*/ 5439952 w 12583909"/>
              <a:gd name="connsiteY14" fmla="*/ 2045416 h 2400301"/>
              <a:gd name="connsiteX15" fmla="*/ 5400527 w 12583909"/>
              <a:gd name="connsiteY15" fmla="*/ 2089035 h 2400301"/>
              <a:gd name="connsiteX16" fmla="*/ 5398788 w 12583909"/>
              <a:gd name="connsiteY16" fmla="*/ 2089035 h 2400301"/>
              <a:gd name="connsiteX17" fmla="*/ 5352171 w 12583909"/>
              <a:gd name="connsiteY17" fmla="*/ 2131171 h 2400301"/>
              <a:gd name="connsiteX18" fmla="*/ 3837201 w 12583909"/>
              <a:gd name="connsiteY18" fmla="*/ 2131171 h 2400301"/>
              <a:gd name="connsiteX19" fmla="*/ 3790584 w 12583909"/>
              <a:gd name="connsiteY19" fmla="*/ 2089036 h 2400301"/>
              <a:gd name="connsiteX20" fmla="*/ 3782759 w 12583909"/>
              <a:gd name="connsiteY20" fmla="*/ 2089036 h 2400301"/>
              <a:gd name="connsiteX21" fmla="*/ 3749420 w 12583909"/>
              <a:gd name="connsiteY21" fmla="*/ 2052152 h 2400301"/>
              <a:gd name="connsiteX22" fmla="*/ 2052151 w 12583909"/>
              <a:gd name="connsiteY22" fmla="*/ 2052152 h 2400301"/>
              <a:gd name="connsiteX23" fmla="*/ 2018814 w 12583909"/>
              <a:gd name="connsiteY23" fmla="*/ 2089035 h 2400301"/>
              <a:gd name="connsiteX24" fmla="*/ 2004252 w 12583909"/>
              <a:gd name="connsiteY24" fmla="*/ 2089035 h 2400301"/>
              <a:gd name="connsiteX25" fmla="*/ 1957634 w 12583909"/>
              <a:gd name="connsiteY25" fmla="*/ 2131171 h 2400301"/>
              <a:gd name="connsiteX26" fmla="*/ 351516 w 12583909"/>
              <a:gd name="connsiteY26" fmla="*/ 2048786 h 2400301"/>
              <a:gd name="connsiteX27" fmla="*/ 351516 w 12583909"/>
              <a:gd name="connsiteY27" fmla="*/ 351517 h 2400301"/>
              <a:gd name="connsiteX28" fmla="*/ 1957635 w 12583909"/>
              <a:gd name="connsiteY28" fmla="*/ 269131 h 2400301"/>
              <a:gd name="connsiteX29" fmla="*/ 2010995 w 12583909"/>
              <a:gd name="connsiteY29" fmla="*/ 317361 h 2400301"/>
              <a:gd name="connsiteX30" fmla="*/ 2018236 w 12583909"/>
              <a:gd name="connsiteY30" fmla="*/ 317361 h 2400301"/>
              <a:gd name="connsiteX31" fmla="*/ 2052152 w 12583909"/>
              <a:gd name="connsiteY31" fmla="*/ 354883 h 2400301"/>
              <a:gd name="connsiteX32" fmla="*/ 3749420 w 12583909"/>
              <a:gd name="connsiteY32" fmla="*/ 354883 h 2400301"/>
              <a:gd name="connsiteX33" fmla="*/ 3783336 w 12583909"/>
              <a:gd name="connsiteY33" fmla="*/ 317359 h 2400301"/>
              <a:gd name="connsiteX34" fmla="*/ 3783842 w 12583909"/>
              <a:gd name="connsiteY34" fmla="*/ 317359 h 2400301"/>
              <a:gd name="connsiteX35" fmla="*/ 3837202 w 12583909"/>
              <a:gd name="connsiteY35" fmla="*/ 269129 h 2400301"/>
              <a:gd name="connsiteX36" fmla="*/ 5352171 w 12583909"/>
              <a:gd name="connsiteY36" fmla="*/ 269130 h 2400301"/>
              <a:gd name="connsiteX37" fmla="*/ 5405530 w 12583909"/>
              <a:gd name="connsiteY37" fmla="*/ 317359 h 2400301"/>
              <a:gd name="connsiteX38" fmla="*/ 5413095 w 12583909"/>
              <a:gd name="connsiteY38" fmla="*/ 317360 h 2400301"/>
              <a:gd name="connsiteX39" fmla="*/ 5450056 w 12583909"/>
              <a:gd name="connsiteY39" fmla="*/ 358251 h 2400301"/>
              <a:gd name="connsiteX40" fmla="*/ 7147324 w 12583909"/>
              <a:gd name="connsiteY40" fmla="*/ 358251 h 2400301"/>
              <a:gd name="connsiteX41" fmla="*/ 7210650 w 12583909"/>
              <a:gd name="connsiteY41" fmla="*/ 288190 h 2400301"/>
              <a:gd name="connsiteX42" fmla="*/ 7231738 w 12583909"/>
              <a:gd name="connsiteY42" fmla="*/ 269129 h 2400301"/>
              <a:gd name="connsiteX43" fmla="*/ 8746706 w 12583909"/>
              <a:gd name="connsiteY43" fmla="*/ 269130 h 2400301"/>
              <a:gd name="connsiteX44" fmla="*/ 8800066 w 12583909"/>
              <a:gd name="connsiteY44" fmla="*/ 317360 h 2400301"/>
              <a:gd name="connsiteX45" fmla="*/ 8806660 w 12583909"/>
              <a:gd name="connsiteY45" fmla="*/ 317360 h 2400301"/>
              <a:gd name="connsiteX46" fmla="*/ 8834488 w 12583909"/>
              <a:gd name="connsiteY46" fmla="*/ 348148 h 2400301"/>
              <a:gd name="connsiteX47" fmla="*/ 10531757 w 12583909"/>
              <a:gd name="connsiteY47" fmla="*/ 348148 h 2400301"/>
              <a:gd name="connsiteX48" fmla="*/ 10559585 w 12583909"/>
              <a:gd name="connsiteY48" fmla="*/ 317359 h 2400301"/>
              <a:gd name="connsiteX49" fmla="*/ 10572914 w 12583909"/>
              <a:gd name="connsiteY49" fmla="*/ 317359 h 2400301"/>
              <a:gd name="connsiteX50" fmla="*/ 10626275 w 12583909"/>
              <a:gd name="connsiteY50" fmla="*/ 269130 h 2400301"/>
              <a:gd name="connsiteX51" fmla="*/ 12232394 w 12583909"/>
              <a:gd name="connsiteY51" fmla="*/ 351517 h 2400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583909" h="2400301">
                <a:moveTo>
                  <a:pt x="12232394" y="351517"/>
                </a:moveTo>
                <a:cubicBezTo>
                  <a:pt x="12701082" y="820205"/>
                  <a:pt x="12701081" y="1580097"/>
                  <a:pt x="12232394" y="2048785"/>
                </a:cubicBezTo>
                <a:cubicBezTo>
                  <a:pt x="11792998" y="2488181"/>
                  <a:pt x="11097662" y="2515643"/>
                  <a:pt x="10626274" y="2131172"/>
                </a:cubicBezTo>
                <a:lnTo>
                  <a:pt x="10579657" y="2089037"/>
                </a:lnTo>
                <a:lnTo>
                  <a:pt x="10571832" y="2089037"/>
                </a:lnTo>
                <a:lnTo>
                  <a:pt x="10538493" y="2052152"/>
                </a:lnTo>
                <a:cubicBezTo>
                  <a:pt x="10069805" y="1583464"/>
                  <a:pt x="9309913" y="1583464"/>
                  <a:pt x="8841225" y="2052152"/>
                </a:cubicBezTo>
                <a:lnTo>
                  <a:pt x="8807885" y="2089036"/>
                </a:lnTo>
                <a:lnTo>
                  <a:pt x="8793324" y="2089037"/>
                </a:lnTo>
                <a:lnTo>
                  <a:pt x="8746708" y="2131172"/>
                </a:lnTo>
                <a:cubicBezTo>
                  <a:pt x="8306745" y="2490011"/>
                  <a:pt x="7671700" y="2490011"/>
                  <a:pt x="7231737" y="2131172"/>
                </a:cubicBezTo>
                <a:lnTo>
                  <a:pt x="7185121" y="2089037"/>
                </a:lnTo>
                <a:lnTo>
                  <a:pt x="7176648" y="2089037"/>
                </a:lnTo>
                <a:lnTo>
                  <a:pt x="7137221" y="2045416"/>
                </a:lnTo>
                <a:cubicBezTo>
                  <a:pt x="6668533" y="1576728"/>
                  <a:pt x="5908640" y="1576728"/>
                  <a:pt x="5439952" y="2045416"/>
                </a:cubicBezTo>
                <a:lnTo>
                  <a:pt x="5400527" y="2089035"/>
                </a:lnTo>
                <a:lnTo>
                  <a:pt x="5398788" y="2089035"/>
                </a:lnTo>
                <a:lnTo>
                  <a:pt x="5352171" y="2131171"/>
                </a:lnTo>
                <a:cubicBezTo>
                  <a:pt x="4912209" y="2490010"/>
                  <a:pt x="4277163" y="2490011"/>
                  <a:pt x="3837201" y="2131171"/>
                </a:cubicBezTo>
                <a:lnTo>
                  <a:pt x="3790584" y="2089036"/>
                </a:lnTo>
                <a:lnTo>
                  <a:pt x="3782759" y="2089036"/>
                </a:lnTo>
                <a:lnTo>
                  <a:pt x="3749420" y="2052152"/>
                </a:lnTo>
                <a:cubicBezTo>
                  <a:pt x="3280732" y="1583463"/>
                  <a:pt x="2520839" y="1583463"/>
                  <a:pt x="2052151" y="2052152"/>
                </a:cubicBezTo>
                <a:lnTo>
                  <a:pt x="2018814" y="2089035"/>
                </a:lnTo>
                <a:lnTo>
                  <a:pt x="2004252" y="2089035"/>
                </a:lnTo>
                <a:lnTo>
                  <a:pt x="1957634" y="2131171"/>
                </a:lnTo>
                <a:cubicBezTo>
                  <a:pt x="1486247" y="2515642"/>
                  <a:pt x="790911" y="2488181"/>
                  <a:pt x="351516" y="2048786"/>
                </a:cubicBezTo>
                <a:cubicBezTo>
                  <a:pt x="-117171" y="1580098"/>
                  <a:pt x="-117172" y="820205"/>
                  <a:pt x="351516" y="351517"/>
                </a:cubicBezTo>
                <a:cubicBezTo>
                  <a:pt x="790911" y="-87879"/>
                  <a:pt x="1486248" y="-115340"/>
                  <a:pt x="1957635" y="269131"/>
                </a:cubicBezTo>
                <a:lnTo>
                  <a:pt x="2010995" y="317361"/>
                </a:lnTo>
                <a:lnTo>
                  <a:pt x="2018236" y="317361"/>
                </a:lnTo>
                <a:lnTo>
                  <a:pt x="2052152" y="354883"/>
                </a:lnTo>
                <a:cubicBezTo>
                  <a:pt x="2520840" y="823572"/>
                  <a:pt x="3280732" y="823571"/>
                  <a:pt x="3749420" y="354883"/>
                </a:cubicBezTo>
                <a:lnTo>
                  <a:pt x="3783336" y="317359"/>
                </a:lnTo>
                <a:lnTo>
                  <a:pt x="3783842" y="317359"/>
                </a:lnTo>
                <a:lnTo>
                  <a:pt x="3837202" y="269129"/>
                </a:lnTo>
                <a:cubicBezTo>
                  <a:pt x="4277163" y="-89710"/>
                  <a:pt x="4912209" y="-89710"/>
                  <a:pt x="5352171" y="269130"/>
                </a:cubicBezTo>
                <a:lnTo>
                  <a:pt x="5405530" y="317359"/>
                </a:lnTo>
                <a:lnTo>
                  <a:pt x="5413095" y="317360"/>
                </a:lnTo>
                <a:lnTo>
                  <a:pt x="5450056" y="358251"/>
                </a:lnTo>
                <a:cubicBezTo>
                  <a:pt x="5918744" y="826940"/>
                  <a:pt x="6678636" y="826940"/>
                  <a:pt x="7147324" y="358251"/>
                </a:cubicBezTo>
                <a:lnTo>
                  <a:pt x="7210650" y="288190"/>
                </a:lnTo>
                <a:lnTo>
                  <a:pt x="7231738" y="269129"/>
                </a:lnTo>
                <a:cubicBezTo>
                  <a:pt x="7671700" y="-89709"/>
                  <a:pt x="8306745" y="-89709"/>
                  <a:pt x="8746706" y="269130"/>
                </a:cubicBezTo>
                <a:lnTo>
                  <a:pt x="8800066" y="317360"/>
                </a:lnTo>
                <a:lnTo>
                  <a:pt x="8806660" y="317360"/>
                </a:lnTo>
                <a:lnTo>
                  <a:pt x="8834488" y="348148"/>
                </a:lnTo>
                <a:cubicBezTo>
                  <a:pt x="9303177" y="816836"/>
                  <a:pt x="10063069" y="816836"/>
                  <a:pt x="10531757" y="348148"/>
                </a:cubicBezTo>
                <a:lnTo>
                  <a:pt x="10559585" y="317359"/>
                </a:lnTo>
                <a:lnTo>
                  <a:pt x="10572914" y="317359"/>
                </a:lnTo>
                <a:lnTo>
                  <a:pt x="10626275" y="269130"/>
                </a:lnTo>
                <a:cubicBezTo>
                  <a:pt x="11097663" y="-115341"/>
                  <a:pt x="11792998" y="-87879"/>
                  <a:pt x="12232394" y="351517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</a:gradFill>
          <a:ln w="25400">
            <a:solidFill>
              <a:schemeClr val="bg1"/>
            </a:solidFill>
          </a:ln>
          <a:effectLst>
            <a:outerShdw blurRad="419100" dist="571500" dir="2700000" sx="90000" sy="90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223968" y="3452312"/>
            <a:ext cx="1521120" cy="1521121"/>
            <a:chOff x="1980293" y="2133924"/>
            <a:chExt cx="1307070" cy="1307071"/>
          </a:xfrm>
        </p:grpSpPr>
        <p:sp>
          <p:nvSpPr>
            <p:cNvPr id="16" name="圆角矩形 34"/>
            <p:cNvSpPr/>
            <p:nvPr/>
          </p:nvSpPr>
          <p:spPr>
            <a:xfrm rot="2693252">
              <a:off x="1980293" y="2133924"/>
              <a:ext cx="1307070" cy="130707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sp>
          <p:nvSpPr>
            <p:cNvPr id="17" name="TextBox 35"/>
            <p:cNvSpPr txBox="1"/>
            <p:nvPr/>
          </p:nvSpPr>
          <p:spPr>
            <a:xfrm>
              <a:off x="2003307" y="2589718"/>
              <a:ext cx="1261041" cy="448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宏伟</a:t>
              </a:r>
              <a:endParaRPr lang="zh-CN" altLang="en-US" sz="2800" b="1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719212" y="3446216"/>
            <a:ext cx="1676754" cy="1521121"/>
            <a:chOff x="4116896" y="2127828"/>
            <a:chExt cx="1440803" cy="1307071"/>
          </a:xfrm>
        </p:grpSpPr>
        <p:sp>
          <p:nvSpPr>
            <p:cNvPr id="19" name="圆角矩形 37"/>
            <p:cNvSpPr/>
            <p:nvPr/>
          </p:nvSpPr>
          <p:spPr>
            <a:xfrm rot="2693252">
              <a:off x="4192881" y="2127828"/>
              <a:ext cx="1307070" cy="130707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sp>
          <p:nvSpPr>
            <p:cNvPr id="20" name="TextBox 40"/>
            <p:cNvSpPr txBox="1"/>
            <p:nvPr/>
          </p:nvSpPr>
          <p:spPr>
            <a:xfrm>
              <a:off x="4116896" y="2595647"/>
              <a:ext cx="1440803" cy="449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强力</a:t>
              </a:r>
              <a:endParaRPr lang="zh-CN" altLang="en-US" sz="2800" b="1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70177" y="3452588"/>
            <a:ext cx="1521121" cy="1521122"/>
            <a:chOff x="6406852" y="2134200"/>
            <a:chExt cx="1307070" cy="1307071"/>
          </a:xfrm>
        </p:grpSpPr>
        <p:sp>
          <p:nvSpPr>
            <p:cNvPr id="22" name="圆角矩形 46"/>
            <p:cNvSpPr/>
            <p:nvPr/>
          </p:nvSpPr>
          <p:spPr>
            <a:xfrm rot="2693252">
              <a:off x="6406852" y="2134200"/>
              <a:ext cx="1307070" cy="130707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sp>
          <p:nvSpPr>
            <p:cNvPr id="23" name="TextBox 54"/>
            <p:cNvSpPr txBox="1"/>
            <p:nvPr/>
          </p:nvSpPr>
          <p:spPr>
            <a:xfrm>
              <a:off x="6415590" y="2588983"/>
              <a:ext cx="1289593" cy="449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壮丽</a:t>
              </a:r>
              <a:endParaRPr lang="zh-CN" altLang="en-US" sz="2800" b="1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953516" y="3446460"/>
            <a:ext cx="1521120" cy="1521121"/>
            <a:chOff x="8603995" y="2128072"/>
            <a:chExt cx="1307070" cy="1307071"/>
          </a:xfrm>
        </p:grpSpPr>
        <p:sp>
          <p:nvSpPr>
            <p:cNvPr id="25" name="圆角矩形 63"/>
            <p:cNvSpPr/>
            <p:nvPr/>
          </p:nvSpPr>
          <p:spPr>
            <a:xfrm rot="2693252">
              <a:off x="8603995" y="2128072"/>
              <a:ext cx="1307070" cy="130707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sp>
          <p:nvSpPr>
            <p:cNvPr id="26" name="TextBox 64"/>
            <p:cNvSpPr txBox="1"/>
            <p:nvPr/>
          </p:nvSpPr>
          <p:spPr>
            <a:xfrm>
              <a:off x="8611695" y="2615773"/>
              <a:ext cx="1291670" cy="448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热烈</a:t>
              </a:r>
              <a:endParaRPr lang="zh-CN" altLang="en-US" sz="2800" b="1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/>
          <p:nvPr/>
        </p:nvCxnSpPr>
        <p:spPr>
          <a:xfrm>
            <a:off x="1661359" y="1052062"/>
            <a:ext cx="9685166" cy="1597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567138" y="369630"/>
            <a:ext cx="942567" cy="804941"/>
            <a:chOff x="-232427" y="-283585"/>
            <a:chExt cx="2596386" cy="2217283"/>
          </a:xfrm>
        </p:grpSpPr>
        <p:sp>
          <p:nvSpPr>
            <p:cNvPr id="35" name="椭圆 34"/>
            <p:cNvSpPr/>
            <p:nvPr/>
          </p:nvSpPr>
          <p:spPr>
            <a:xfrm>
              <a:off x="-232427" y="-181291"/>
              <a:ext cx="942567" cy="94256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1905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360810" y="855446"/>
              <a:ext cx="927953" cy="9279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2540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08145" y="808463"/>
              <a:ext cx="1125235" cy="112523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22225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66801" y="-283585"/>
              <a:ext cx="2089723" cy="208972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25400">
              <a:solidFill>
                <a:schemeClr val="bg1"/>
              </a:solidFill>
            </a:ln>
            <a:effectLst>
              <a:outerShdw blurRad="419100" dist="2032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9" name="文本框 17"/>
            <p:cNvSpPr txBox="1"/>
            <p:nvPr/>
          </p:nvSpPr>
          <p:spPr>
            <a:xfrm>
              <a:off x="131421" y="168317"/>
              <a:ext cx="2125103" cy="1268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accent1"/>
                  </a:solidFill>
                  <a:cs typeface="+mn-ea"/>
                  <a:sym typeface="+mn-lt"/>
                </a:rPr>
                <a:t>02</a:t>
              </a:r>
              <a:endParaRPr lang="zh-CN" altLang="en-US" sz="32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2149085" y="-283585"/>
              <a:ext cx="214874" cy="21487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9525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alpha val="4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23983" y="1333840"/>
              <a:ext cx="214874" cy="21487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9525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alpha val="4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>
                <a:cs typeface="+mn-ea"/>
                <a:sym typeface="+mn-lt"/>
              </a:endParaRPr>
            </a:p>
          </p:txBody>
        </p:sp>
      </p:grpSp>
      <p:sp>
        <p:nvSpPr>
          <p:cNvPr id="42" name="标题 1"/>
          <p:cNvSpPr txBox="1"/>
          <p:nvPr/>
        </p:nvSpPr>
        <p:spPr>
          <a:xfrm>
            <a:off x="1567180" y="564515"/>
            <a:ext cx="7005320" cy="68389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kern="1200">
                <a:solidFill>
                  <a:schemeClr val="bg1">
                    <a:lumMod val="50000"/>
                  </a:schemeClr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诗歌欣赏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63595" y="3206537"/>
            <a:ext cx="7830820" cy="22993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30000"/>
              </a:lnSpc>
              <a:spcAft>
                <a:spcPts val="1000"/>
              </a:spcAft>
            </a:pPr>
            <a:r>
              <a:rPr lang="en-US" altLang="zh-CN" sz="2600" b="1">
                <a:latin typeface="仿宋" panose="02010609060101010101" charset="-122"/>
                <a:ea typeface="仿宋" panose="02010609060101010101" charset="-122"/>
                <a:sym typeface="+mn-ea"/>
              </a:rPr>
              <a:t>    </a:t>
            </a:r>
            <a:r>
              <a:rPr lang="zh-CN" altLang="en-US" sz="2600" b="1">
                <a:latin typeface="仿宋" panose="02010609060101010101" charset="-122"/>
                <a:ea typeface="仿宋" panose="02010609060101010101" charset="-122"/>
                <a:sym typeface="+mn-ea"/>
              </a:rPr>
              <a:t>诗人站在地球边上，站在“全方位”俯瞰地球的立足点上，以浪漫主义者的激越情怀，把整个世界都当作自己的呼唤对象，吹响一声声响彻寰宇的号角。</a:t>
            </a:r>
            <a:endParaRPr lang="zh-CN" altLang="en-US" sz="2600" b="1">
              <a:latin typeface="仿宋" panose="02010609060101010101" charset="-122"/>
              <a:ea typeface="仿宋" panose="02010609060101010101" charset="-122"/>
              <a:sym typeface="+mn-ea"/>
            </a:endParaRPr>
          </a:p>
          <a:p>
            <a:pPr algn="l">
              <a:lnSpc>
                <a:spcPct val="130000"/>
              </a:lnSpc>
              <a:spcAft>
                <a:spcPts val="1000"/>
              </a:spcAft>
            </a:pPr>
            <a:r>
              <a:rPr lang="zh-CN" altLang="en-US" sz="2600" b="1">
                <a:latin typeface="仿宋" panose="02010609060101010101" charset="-122"/>
                <a:ea typeface="仿宋" panose="02010609060101010101" charset="-122"/>
                <a:sym typeface="+mn-ea"/>
              </a:rPr>
              <a:t>“放号”是欢呼、是呼喊、是呐喊、也是赞歌。</a:t>
            </a:r>
            <a:endParaRPr lang="zh-CN" altLang="en-US" sz="2600" b="1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71575" y="1622466"/>
            <a:ext cx="1002284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诗人是站在什么角度来抒发情感的？如何理解诗歌标题的含义？</a:t>
            </a:r>
            <a:endParaRPr lang="zh-CN" altLang="en-US" sz="2800" b="1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82" y="2592331"/>
            <a:ext cx="2612881" cy="323940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/>
          <p:nvPr/>
        </p:nvCxnSpPr>
        <p:spPr>
          <a:xfrm>
            <a:off x="1661359" y="1052062"/>
            <a:ext cx="9685166" cy="1597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567138" y="369630"/>
            <a:ext cx="942567" cy="804941"/>
            <a:chOff x="-232427" y="-283585"/>
            <a:chExt cx="2596386" cy="2217283"/>
          </a:xfrm>
        </p:grpSpPr>
        <p:sp>
          <p:nvSpPr>
            <p:cNvPr id="35" name="椭圆 34"/>
            <p:cNvSpPr/>
            <p:nvPr/>
          </p:nvSpPr>
          <p:spPr>
            <a:xfrm>
              <a:off x="-232427" y="-181291"/>
              <a:ext cx="942567" cy="94256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1905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360810" y="855446"/>
              <a:ext cx="927953" cy="9279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2540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08145" y="808463"/>
              <a:ext cx="1125235" cy="112523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22225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66801" y="-283585"/>
              <a:ext cx="2089723" cy="208972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25400">
              <a:solidFill>
                <a:schemeClr val="bg1"/>
              </a:solidFill>
            </a:ln>
            <a:effectLst>
              <a:outerShdw blurRad="419100" dist="2032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9" name="文本框 17"/>
            <p:cNvSpPr txBox="1"/>
            <p:nvPr/>
          </p:nvSpPr>
          <p:spPr>
            <a:xfrm>
              <a:off x="131421" y="168317"/>
              <a:ext cx="2125103" cy="1268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accent1"/>
                  </a:solidFill>
                  <a:cs typeface="+mn-ea"/>
                  <a:sym typeface="+mn-lt"/>
                </a:rPr>
                <a:t>02</a:t>
              </a:r>
              <a:endParaRPr lang="zh-CN" altLang="en-US" sz="32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2149085" y="-283585"/>
              <a:ext cx="214874" cy="21487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9525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alpha val="4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23983" y="1333840"/>
              <a:ext cx="214874" cy="21487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9525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alpha val="4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>
                <a:cs typeface="+mn-ea"/>
                <a:sym typeface="+mn-lt"/>
              </a:endParaRPr>
            </a:p>
          </p:txBody>
        </p:sp>
      </p:grpSp>
      <p:sp>
        <p:nvSpPr>
          <p:cNvPr id="42" name="标题 1"/>
          <p:cNvSpPr txBox="1"/>
          <p:nvPr/>
        </p:nvSpPr>
        <p:spPr>
          <a:xfrm>
            <a:off x="1567180" y="564515"/>
            <a:ext cx="7005320" cy="68389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kern="1200">
                <a:solidFill>
                  <a:schemeClr val="bg1">
                    <a:lumMod val="50000"/>
                  </a:schemeClr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诗歌欣赏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03475" y="4795942"/>
            <a:ext cx="7830820" cy="1106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</a:t>
            </a:r>
            <a:r>
              <a:rPr lang="en-US" altLang="zh-CN" sz="44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44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宏伟壮丽的自然美景图</a:t>
            </a:r>
            <a:endParaRPr lang="zh-CN" altLang="en-US" sz="4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71575" y="1622466"/>
            <a:ext cx="1002284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chemeClr val="tx1">
                    <a:lumMod val="65000"/>
                    <a:lumOff val="3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+mn-ea"/>
              </a:rPr>
              <a:t>本诗前三行有哪些意象？描绘了一幅怎样的画面？</a:t>
            </a:r>
            <a:endParaRPr lang="zh-CN" altLang="en-US" sz="3600" b="1">
              <a:solidFill>
                <a:srgbClr val="002060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23135" y="3239135"/>
            <a:ext cx="87433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白云</a:t>
            </a:r>
            <a:r>
              <a:rPr lang="en-US" altLang="zh-CN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北冰洋</a:t>
            </a:r>
            <a:r>
              <a:rPr lang="en-US" altLang="zh-CN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太平洋</a:t>
            </a:r>
            <a:r>
              <a:rPr lang="en-US" altLang="zh-CN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endParaRPr lang="en-US" altLang="zh-CN" sz="36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/>
          <p:nvPr/>
        </p:nvCxnSpPr>
        <p:spPr>
          <a:xfrm>
            <a:off x="1661359" y="1052062"/>
            <a:ext cx="9685166" cy="1597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567138" y="369630"/>
            <a:ext cx="942567" cy="804941"/>
            <a:chOff x="-232427" y="-283585"/>
            <a:chExt cx="2596386" cy="2217283"/>
          </a:xfrm>
        </p:grpSpPr>
        <p:sp>
          <p:nvSpPr>
            <p:cNvPr id="35" name="椭圆 34"/>
            <p:cNvSpPr/>
            <p:nvPr/>
          </p:nvSpPr>
          <p:spPr>
            <a:xfrm>
              <a:off x="-232427" y="-181291"/>
              <a:ext cx="942567" cy="94256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1905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1360810" y="855446"/>
              <a:ext cx="927953" cy="92795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2540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08145" y="808463"/>
              <a:ext cx="1125235" cy="112523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22225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66801" y="-283585"/>
              <a:ext cx="2089723" cy="208972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25400">
              <a:solidFill>
                <a:schemeClr val="bg1"/>
              </a:solidFill>
            </a:ln>
            <a:effectLst>
              <a:outerShdw blurRad="419100" dist="2032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>
                <a:cs typeface="+mn-ea"/>
                <a:sym typeface="+mn-lt"/>
              </a:endParaRPr>
            </a:p>
          </p:txBody>
        </p:sp>
        <p:sp>
          <p:nvSpPr>
            <p:cNvPr id="39" name="文本框 17"/>
            <p:cNvSpPr txBox="1"/>
            <p:nvPr/>
          </p:nvSpPr>
          <p:spPr>
            <a:xfrm>
              <a:off x="131421" y="168317"/>
              <a:ext cx="2125103" cy="1268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accent1"/>
                  </a:solidFill>
                  <a:cs typeface="+mn-ea"/>
                  <a:sym typeface="+mn-lt"/>
                </a:rPr>
                <a:t>03</a:t>
              </a:r>
              <a:endParaRPr lang="zh-CN" altLang="en-US" sz="32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2149085" y="-283585"/>
              <a:ext cx="214874" cy="21487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9525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alpha val="4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23983" y="1333840"/>
              <a:ext cx="214874" cy="21487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9525">
              <a:solidFill>
                <a:schemeClr val="bg1"/>
              </a:solidFill>
            </a:ln>
            <a:effectLst>
              <a:outerShdw blurRad="419100" dist="190500" dir="2700000" sx="90000" sy="90000" algn="tl" rotWithShape="0">
                <a:schemeClr val="tx1">
                  <a:alpha val="4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>
                <a:cs typeface="+mn-ea"/>
                <a:sym typeface="+mn-lt"/>
              </a:endParaRPr>
            </a:p>
          </p:txBody>
        </p:sp>
      </p:grpSp>
      <p:sp>
        <p:nvSpPr>
          <p:cNvPr id="42" name="标题 1"/>
          <p:cNvSpPr txBox="1"/>
          <p:nvPr/>
        </p:nvSpPr>
        <p:spPr>
          <a:xfrm>
            <a:off x="1510030" y="564515"/>
            <a:ext cx="7005320" cy="68389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kern="1200">
                <a:solidFill>
                  <a:schemeClr val="bg1">
                    <a:lumMod val="50000"/>
                  </a:schemeClr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诗歌欣赏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71575" y="1248451"/>
            <a:ext cx="1002284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sz="2800" b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诗中的</a:t>
            </a:r>
            <a:r>
              <a:rPr lang="en-US" altLang="zh-CN" sz="2800" b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800" b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</a:t>
            </a:r>
            <a:r>
              <a:rPr lang="en-US" altLang="zh-CN" sz="2800" b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800" b="1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是一个怎样的艺术形象？</a:t>
            </a:r>
            <a:endParaRPr lang="zh-CN" altLang="en-US" sz="2800" b="1">
              <a:solidFill>
                <a:srgbClr val="002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57935" y="1770380"/>
            <a:ext cx="1008824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>
                <a:latin typeface="仿宋" panose="02010609060101010101" charset="-122"/>
                <a:ea typeface="仿宋" panose="02010609060101010101" charset="-122"/>
              </a:rPr>
              <a:t>   “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</a:rPr>
              <a:t>我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</a:rPr>
              <a:t>”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</a:rPr>
              <a:t>站在地球的边上，站在全方位俯瞰地球的立足点上，吹响响遍地球的号角，这号角声在欢呼怒涌的</a:t>
            </a:r>
            <a:r>
              <a:rPr lang="zh-CN" altLang="en-US" sz="2400" b="1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</a:rPr>
              <a:t>白云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</a:rPr>
              <a:t>、壮丽的</a:t>
            </a:r>
            <a:r>
              <a:rPr lang="zh-CN" altLang="en-US" sz="2400" b="1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</a:rPr>
              <a:t>北冰洋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</a:rPr>
              <a:t>、要把地球推倒的</a:t>
            </a:r>
            <a:r>
              <a:rPr lang="zh-CN" altLang="en-US" sz="2400" b="1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</a:rPr>
              <a:t>太平洋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</a:rPr>
              <a:t>和滚滚的</a:t>
            </a:r>
            <a:r>
              <a:rPr lang="zh-CN" altLang="en-US" sz="2400" b="1">
                <a:solidFill>
                  <a:srgbClr val="FF0000"/>
                </a:solidFill>
                <a:latin typeface="仿宋" panose="02010609060101010101" charset="-122"/>
                <a:ea typeface="仿宋" panose="02010609060101010101" charset="-122"/>
              </a:rPr>
              <a:t>洪涛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</a:rPr>
              <a:t>。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</a:rPr>
              <a:t>    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sym typeface="+mn-ea"/>
              </a:rPr>
              <a:t>通过对自然的抒写，可以看出抒情主人公的高大形象，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sym typeface="+mn-ea"/>
              </a:rPr>
              <a:t>和内心的激情，而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sym typeface="+mn-ea"/>
              </a:rPr>
              <a:t>正反映了被“五四”时代怒潮唤醒的革命知识青年的共同特征。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49375" y="5276850"/>
            <a:ext cx="999680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40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一个站在地球边上目光遍及广阔天地，并发出激情的呼唤的巨人。</a:t>
            </a:r>
            <a:endParaRPr lang="zh-CN" altLang="en-US" sz="40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第一PPT，www.1ppt.com">
  <a:themeElements>
    <a:clrScheme name="自定义 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23262"/>
      </a:accent1>
      <a:accent2>
        <a:srgbClr val="223262"/>
      </a:accent2>
      <a:accent3>
        <a:srgbClr val="223262"/>
      </a:accent3>
      <a:accent4>
        <a:srgbClr val="223262"/>
      </a:accent4>
      <a:accent5>
        <a:srgbClr val="223262"/>
      </a:accent5>
      <a:accent6>
        <a:srgbClr val="223262"/>
      </a:accent6>
      <a:hlink>
        <a:srgbClr val="0563C1"/>
      </a:hlink>
      <a:folHlink>
        <a:srgbClr val="954F72"/>
      </a:folHlink>
    </a:clrScheme>
    <a:fontScheme name="ij1r3wq3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2179</Words>
  <Application>WPS 演示</Application>
  <PresentationFormat/>
  <Paragraphs>189</Paragraphs>
  <Slides>15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黑体</vt:lpstr>
      <vt:lpstr>庞门正道标题体</vt:lpstr>
      <vt:lpstr>楷体</vt:lpstr>
      <vt:lpstr>仿宋</vt:lpstr>
      <vt:lpstr>微软雅黑</vt:lpstr>
      <vt:lpstr>华文仿宋</vt:lpstr>
      <vt:lpstr>Arial Unicode MS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对比阅读《炉中煤》：这两首诗的主体形象各是谁？表达了诗人怎样的感情？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2</cp:revision>
  <cp:lastPrinted>2020-12-30T13:07:00Z</cp:lastPrinted>
  <dcterms:created xsi:type="dcterms:W3CDTF">2020-12-30T13:07:00Z</dcterms:created>
  <dcterms:modified xsi:type="dcterms:W3CDTF">2021-05-29T06:06:45Z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2052-11.1.0.9564</vt:lpwstr>
  </property>
</Properties>
</file>