
<file path=[Content_Types].xml><?xml version="1.0" encoding="utf-8"?>
<Types xmlns="http://schemas.openxmlformats.org/package/2006/content-types">
  <Default Extension="jpeg" ContentType="image/jpe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3"/>
    <p:sldId id="287" r:id="rId4"/>
    <p:sldId id="288" r:id="rId5"/>
    <p:sldId id="259" r:id="rId6"/>
    <p:sldId id="265" r:id="rId7"/>
    <p:sldId id="272" r:id="rId8"/>
    <p:sldId id="289" r:id="rId9"/>
    <p:sldId id="295" r:id="rId10"/>
    <p:sldId id="296" r:id="rId11"/>
    <p:sldId id="273" r:id="rId12"/>
    <p:sldId id="294" r:id="rId13"/>
    <p:sldId id="297" r:id="rId14"/>
    <p:sldId id="283" r:id="rId15"/>
    <p:sldId id="257" r:id="rId16"/>
  </p:sldIdLst>
  <p:sldSz cx="9144000" cy="6858000" type="screen4x3"/>
  <p:notesSz cx="7103745" cy="10234295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" panose="020F0502020204030204"/>
      <p:regular r:id="rId25"/>
      <p:bold r:id="rId26"/>
      <p:italic r:id="rId27"/>
      <p:boldItalic r:id="rId28"/>
    </p:embeddedFont>
    <p:embeddedFont>
      <p:font typeface="楷体" panose="02010609060101010101" pitchFamily="49" charset="-122"/>
      <p:regular r:id="rId29"/>
    </p:embeddedFont>
    <p:embeddedFont>
      <p:font typeface="微软雅黑" panose="020B0503020204020204" pitchFamily="34" charset="-122"/>
      <p:regular r:id="rId30"/>
    </p:embeddedFont>
    <p:embeddedFont>
      <p:font typeface="黑体" panose="02010609060101010101" pitchFamily="49" charset="-122"/>
      <p:regular r:id="rId3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7E5E"/>
    <a:srgbClr val="FF00FF"/>
    <a:srgbClr val="0F2758"/>
    <a:srgbClr val="0094C4"/>
    <a:srgbClr val="0000FF"/>
    <a:srgbClr val="0060A4"/>
    <a:srgbClr val="798D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282" y="-264"/>
      </p:cViewPr>
      <p:guideLst>
        <p:guide orient="horz" pos="2920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font" Target="fonts/font11.fntdata"/><Relationship Id="rId30" Type="http://schemas.openxmlformats.org/officeDocument/2006/relationships/font" Target="fonts/font10.fntdata"/><Relationship Id="rId3" Type="http://schemas.openxmlformats.org/officeDocument/2006/relationships/slide" Target="slides/slide1.xml"/><Relationship Id="rId29" Type="http://schemas.openxmlformats.org/officeDocument/2006/relationships/font" Target="fonts/font9.fntdata"/><Relationship Id="rId28" Type="http://schemas.openxmlformats.org/officeDocument/2006/relationships/font" Target="fonts/font8.fntdata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>
                <a:latin typeface="Calibri" panose="020F0502020204030204" pitchFamily="34" charset="0"/>
              </a:defRPr>
            </a:lvl1pPr>
          </a:lstStyle>
          <a:p>
            <a:fld id="{D2A48B96-639E-45A3-A0BA-2464DFDB1FAA}" type="datetimeFigureOut">
              <a:rPr lang="zh-CN" altLang="en-US"/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CC3E4D57-DAA7-462E-B286-61831202B24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rrowheads="1"/>
          </p:cNvSpPr>
          <p:nvPr>
            <p:ph type="sldImg" idx="4294967295"/>
          </p:nvPr>
        </p:nvSpPr>
        <p:spPr>
          <a:xfrm>
            <a:off x="1249363" y="1279525"/>
            <a:ext cx="4605337" cy="3454400"/>
          </a:xfrm>
          <a:ln>
            <a:miter lim="800000"/>
          </a:ln>
        </p:spPr>
      </p:sp>
      <p:sp>
        <p:nvSpPr>
          <p:cNvPr id="17410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7900094" y="620156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6" name="图片 5" descr="c95ec599a69fb1faa408f85bf7682cf46ff221f015b18-xVwdZ8_fw658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53250" y="6074834"/>
            <a:ext cx="21463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7472" y="1758774"/>
            <a:ext cx="8942744" cy="1569721"/>
            <a:chOff x="4328" y="5467"/>
            <a:chExt cx="9595" cy="1854"/>
          </a:xfrm>
        </p:grpSpPr>
        <p:sp>
          <p:nvSpPr>
            <p:cNvPr id="3" name="文本框 2"/>
            <p:cNvSpPr txBox="1"/>
            <p:nvPr/>
          </p:nvSpPr>
          <p:spPr>
            <a:xfrm>
              <a:off x="4328" y="5467"/>
              <a:ext cx="9595" cy="1854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effectLst>
              <a:softEdge rad="317500"/>
            </a:effectLst>
          </p:spPr>
          <p:txBody>
            <a:bodyPr>
              <a:spAutoFit/>
            </a:bodyPr>
            <a:lstStyle/>
            <a:p>
              <a:endParaRPr lang="zh-CN" altLang="en-US" sz="2400" noProof="1"/>
            </a:p>
            <a:p>
              <a:endParaRPr lang="zh-CN" altLang="en-US" sz="2400" noProof="1"/>
            </a:p>
            <a:p>
              <a:endParaRPr lang="zh-CN" altLang="en-US" sz="2400" noProof="1"/>
            </a:p>
            <a:p>
              <a:endParaRPr lang="zh-CN" altLang="en-US" sz="2400" noProof="1"/>
            </a:p>
          </p:txBody>
        </p:sp>
        <p:sp>
          <p:nvSpPr>
            <p:cNvPr id="5123" name="标题 1"/>
            <p:cNvSpPr txBox="1"/>
            <p:nvPr/>
          </p:nvSpPr>
          <p:spPr>
            <a:xfrm>
              <a:off x="4421" y="5842"/>
              <a:ext cx="9418" cy="1325"/>
            </a:xfrm>
            <a:prstGeom prst="rect">
              <a:avLst/>
            </a:prstGeom>
            <a:noFill/>
            <a:ln w="12700">
              <a:noFill/>
            </a:ln>
            <a:effectLst>
              <a:softEdge rad="127000"/>
            </a:effectLst>
          </p:spPr>
          <p:txBody>
            <a:bodyPr/>
            <a:lstStyle/>
            <a:p>
              <a:pPr algn="ctr"/>
              <a:r>
                <a:rPr lang="zh-CN" altLang="en-US" sz="6000" b="1" noProof="1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笔</a:t>
              </a:r>
              <a:r>
                <a:rPr lang="zh-CN" altLang="en-US" sz="6000" b="1" noProof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尖流出的故事</a:t>
              </a:r>
              <a:endParaRPr lang="zh-CN" altLang="en-US" sz="6000" b="1" noProof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074" name="图片 66" descr="六上阴影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9419" y="809625"/>
            <a:ext cx="4817406" cy="49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6234113" y="590551"/>
            <a:ext cx="24765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⑥重点叙述了陆天给流浪狗喂食的情形，突出表现了陆天是一个充满爱心的少年。</a:t>
            </a:r>
            <a:endParaRPr lang="zh-CN" altLang="en-US" sz="24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542926" y="402167"/>
            <a:ext cx="5635625" cy="6004984"/>
            <a:chOff x="812" y="939"/>
            <a:chExt cx="8871" cy="6051"/>
          </a:xfrm>
        </p:grpSpPr>
        <p:sp>
          <p:nvSpPr>
            <p:cNvPr id="12291" name="Rectangle 2"/>
            <p:cNvSpPr txBox="1">
              <a:spLocks noChangeArrowheads="1"/>
            </p:cNvSpPr>
            <p:nvPr/>
          </p:nvSpPr>
          <p:spPr bwMode="auto">
            <a:xfrm>
              <a:off x="812" y="939"/>
              <a:ext cx="8775" cy="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25000"/>
                </a:lnSpc>
                <a:spcBef>
                  <a:spcPts val="400"/>
                </a:spcBef>
              </a:pPr>
              <a:r>
                <a:rPr lang="zh-CN" altLang="zh-CN" sz="2600" b="1">
                  <a:latin typeface="楷体" panose="02010609060101010101" pitchFamily="49" charset="-122"/>
                  <a:ea typeface="楷体" panose="02010609060101010101" pitchFamily="49" charset="-122"/>
                </a:rPr>
                <a:t>陆天手中的面包。陆天把面包扔给它，笑吟吟地招呼它吃。流浪狗大概觉得陆天可能与那壮汉不一样，上前闻了闻，突然，就以迅雷不及掩耳之势叼起面包，一瘸一拐地溜之大吉。</a:t>
              </a:r>
              <a:r>
                <a:rPr lang="zh-CN" altLang="zh-CN" sz="2600" b="1" baseline="3000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⑥</a:t>
              </a:r>
              <a:endParaRPr lang="zh-CN" altLang="zh-CN" sz="2600" b="1" baseline="3000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25000"/>
                </a:lnSpc>
                <a:spcBef>
                  <a:spcPts val="600"/>
                </a:spcBef>
              </a:pPr>
              <a:r>
                <a:rPr lang="zh-CN" altLang="zh-CN" sz="2600" b="1" baseline="3000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zh-CN" sz="26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zh-CN" sz="2600" b="1">
                  <a:latin typeface="楷体" panose="02010609060101010101" pitchFamily="49" charset="-122"/>
                  <a:ea typeface="楷体" panose="02010609060101010101" pitchFamily="49" charset="-122"/>
                </a:rPr>
                <a:t>此后，陆天又多次碰见那只流浪狗，每次见到它，陆天都冲它微微一笑，流浪狗也摇着尾巴和他打招呼。渐渐的，陆天和流浪狗算是熟识了，</a:t>
              </a:r>
              <a:endParaRPr lang="zh-CN" altLang="zh-CN" sz="2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" name="直接连接符 1"/>
            <p:cNvCxnSpPr/>
            <p:nvPr/>
          </p:nvCxnSpPr>
          <p:spPr>
            <a:xfrm flipH="1">
              <a:off x="9676" y="1114"/>
              <a:ext cx="7" cy="5851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318251" y="3666067"/>
            <a:ext cx="1882775" cy="2510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6310313" y="1018117"/>
            <a:ext cx="2476500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⑦简介陆天与流浪狗渐渐熟识的过程，详略得当。</a:t>
            </a:r>
            <a:endParaRPr lang="zh-CN" altLang="en-US" sz="24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534989" y="378885"/>
            <a:ext cx="5661025" cy="6004983"/>
            <a:chOff x="812" y="939"/>
            <a:chExt cx="8913" cy="6051"/>
          </a:xfrm>
        </p:grpSpPr>
        <p:sp>
          <p:nvSpPr>
            <p:cNvPr id="13315" name="Rectangle 2"/>
            <p:cNvSpPr txBox="1">
              <a:spLocks noChangeArrowheads="1"/>
            </p:cNvSpPr>
            <p:nvPr/>
          </p:nvSpPr>
          <p:spPr bwMode="auto">
            <a:xfrm>
              <a:off x="812" y="939"/>
              <a:ext cx="8775" cy="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25000"/>
                </a:lnSpc>
                <a:spcBef>
                  <a:spcPts val="400"/>
                </a:spcBef>
              </a:pPr>
              <a:r>
                <a:rPr lang="zh-CN" altLang="zh-CN" sz="2600" b="1">
                  <a:latin typeface="楷体" panose="02010609060101010101" pitchFamily="49" charset="-122"/>
                  <a:ea typeface="楷体" panose="02010609060101010101" pitchFamily="49" charset="-122"/>
                </a:rPr>
                <a:t>陆天还给它取了一个可爱的名字“朵朵”。</a:t>
              </a:r>
              <a:r>
                <a:rPr lang="zh-CN" altLang="zh-CN" sz="2600" b="1" baseline="3000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⑦</a:t>
              </a:r>
              <a:endParaRPr lang="zh-CN" altLang="zh-CN" sz="2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25000"/>
                </a:lnSpc>
                <a:spcBef>
                  <a:spcPts val="600"/>
                </a:spcBef>
              </a:pPr>
              <a:r>
                <a:rPr lang="zh-CN" altLang="zh-CN" sz="2600" b="1">
                  <a:latin typeface="楷体" panose="02010609060101010101" pitchFamily="49" charset="-122"/>
                  <a:ea typeface="楷体" panose="02010609060101010101" pitchFamily="49" charset="-122"/>
                </a:rPr>
                <a:t>    一天，陆天雨中回来，手里捧着一大堆从超市买回的东西。正当陆天上楼梯的当儿，突然听见流浪狗“朵朵”在身后哼哼地叫着。陆天回头一看，只见它嘴里叼着一块自己掉落的肥皂。陆天暗自吃惊，蹲下身子摸了摸它的头。“朵朵”像得到了嘉奖似</a:t>
              </a:r>
              <a:endParaRPr lang="zh-CN" altLang="zh-CN" sz="2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" name="直接连接符 1"/>
            <p:cNvCxnSpPr/>
            <p:nvPr/>
          </p:nvCxnSpPr>
          <p:spPr>
            <a:xfrm flipH="1">
              <a:off x="9718" y="1101"/>
              <a:ext cx="7" cy="5851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 descr="摄图网_40115950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69075" y="3299884"/>
            <a:ext cx="1752600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6357938" y="732367"/>
            <a:ext cx="247650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⑧具体叙述了流浪狗“朵朵”帮陆天叼回肥皂的感人情节。</a:t>
            </a:r>
            <a:endParaRPr lang="zh-CN" altLang="en-US" sz="24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517525" y="355601"/>
            <a:ext cx="5665788" cy="6007100"/>
            <a:chOff x="812" y="939"/>
            <a:chExt cx="8920" cy="6054"/>
          </a:xfrm>
        </p:grpSpPr>
        <p:sp>
          <p:nvSpPr>
            <p:cNvPr id="14339" name="Rectangle 2"/>
            <p:cNvSpPr txBox="1">
              <a:spLocks noChangeArrowheads="1"/>
            </p:cNvSpPr>
            <p:nvPr/>
          </p:nvSpPr>
          <p:spPr bwMode="auto">
            <a:xfrm>
              <a:off x="812" y="939"/>
              <a:ext cx="8775" cy="4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25000"/>
                </a:lnSpc>
                <a:spcBef>
                  <a:spcPts val="400"/>
                </a:spcBef>
              </a:pPr>
              <a:r>
                <a:rPr lang="zh-CN" altLang="zh-CN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的，摇头晃脑地围着陆天转圈圈。</a:t>
              </a:r>
              <a:r>
                <a:rPr lang="zh-CN" altLang="zh-CN" sz="2600" b="1" baseline="300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⑧</a:t>
              </a:r>
              <a:r>
                <a:rPr lang="zh-CN" altLang="zh-CN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陆天站起来回家了，走了几步，突然转过身来招呼“朵朵”跟着他一起回家。“朵朵”愣了一会儿，便匆匆地赶了上去。</a:t>
              </a:r>
              <a:endParaRPr lang="zh-CN" altLang="zh-CN" sz="2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25000"/>
                </a:lnSpc>
                <a:spcBef>
                  <a:spcPts val="400"/>
                </a:spcBef>
              </a:pPr>
              <a:r>
                <a:rPr lang="zh-CN" altLang="zh-CN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现在，“朵朵”也成了陆天家里的一员了。陆天每天放学回来都会看见“朵朵”站在楼下等他，当然陆天也会为“朵朵”准备一些好吃的。</a:t>
              </a:r>
              <a:r>
                <a:rPr lang="zh-CN" altLang="zh-CN" sz="2600" b="1" baseline="30000" dirty="0" smtClean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⑨</a:t>
              </a:r>
              <a:r>
                <a:rPr lang="en-US" altLang="zh-CN" sz="2600" b="1" baseline="30000" dirty="0" smtClean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zh-CN" sz="2600" b="1" baseline="300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" name="直接连接符 1"/>
            <p:cNvCxnSpPr/>
            <p:nvPr/>
          </p:nvCxnSpPr>
          <p:spPr>
            <a:xfrm>
              <a:off x="9717" y="1131"/>
              <a:ext cx="15" cy="5862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6408738" y="3920067"/>
            <a:ext cx="247650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⑨自然结尾，突出表现了人和动物可以和谐相处的主题。</a:t>
            </a:r>
            <a:endParaRPr lang="zh-CN" altLang="en-US" sz="24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2" descr="40050997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66675" y="-133351"/>
            <a:ext cx="9275763" cy="712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文本框 1"/>
          <p:cNvSpPr txBox="1">
            <a:spLocks noChangeArrowheads="1"/>
          </p:cNvSpPr>
          <p:nvPr/>
        </p:nvSpPr>
        <p:spPr bwMode="auto">
          <a:xfrm>
            <a:off x="371475" y="552451"/>
            <a:ext cx="8451850" cy="4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本文以“少年陆天”和“流浪狗”为主要人物，展开丰富的想象，具体叙述了陆天与流浪狗从相识到成为朋友的几件事，突出表现了陆天充满爱心的特点，也表现出了人和动物可以和谐相处的主题。本文的故事情节完整，人物形象鲜明生动，环境描写也起到了渲染气氛的作用，是一篇优秀的习作。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4" descr="dc280fe2a9de5954bc85668b7e25bcb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-4233"/>
            <a:ext cx="9151938" cy="6864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305301" y="2262292"/>
            <a:ext cx="4617085" cy="123110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zh-CN" altLang="en-US" sz="7400" b="1" noProof="1">
                <a:ln w="44450" cmpd="thickThin">
                  <a:solidFill>
                    <a:srgbClr val="0F2758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谢谢观看！</a:t>
            </a:r>
            <a:endParaRPr lang="zh-CN" altLang="en-US" sz="7400" b="1" noProof="1">
              <a:ln w="44450" cmpd="thickThin">
                <a:solidFill>
                  <a:srgbClr val="0F2758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组合 2"/>
          <p:cNvGrpSpPr/>
          <p:nvPr/>
        </p:nvGrpSpPr>
        <p:grpSpPr bwMode="auto">
          <a:xfrm>
            <a:off x="104776" y="169333"/>
            <a:ext cx="1870075" cy="1136651"/>
            <a:chOff x="263" y="333"/>
            <a:chExt cx="2945" cy="1341"/>
          </a:xfrm>
        </p:grpSpPr>
        <p:pic>
          <p:nvPicPr>
            <p:cNvPr id="4098" name="图片 1" descr="12348606_124513429199_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63" y="333"/>
              <a:ext cx="2945" cy="1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" name="文本框 6"/>
            <p:cNvSpPr txBox="1">
              <a:spLocks noChangeArrowheads="1"/>
            </p:cNvSpPr>
            <p:nvPr/>
          </p:nvSpPr>
          <p:spPr bwMode="auto">
            <a:xfrm>
              <a:off x="543" y="663"/>
              <a:ext cx="2553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solidFill>
                    <a:srgbClr val="FC02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习作要求</a:t>
              </a:r>
              <a:endParaRPr lang="zh-CN" altLang="en-US" sz="2800" b="1" dirty="0">
                <a:solidFill>
                  <a:srgbClr val="FC028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149" name="矩形 6"/>
          <p:cNvSpPr/>
          <p:nvPr/>
        </p:nvSpPr>
        <p:spPr>
          <a:xfrm>
            <a:off x="635000" y="1305984"/>
            <a:ext cx="8051800" cy="355481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000" b="1" noProof="1">
                <a:latin typeface="宋体" panose="02010600030101010101" pitchFamily="2" charset="-122"/>
              </a:rPr>
              <a:t>    </a:t>
            </a:r>
            <a:r>
              <a:rPr lang="zh-CN" altLang="en-US" sz="3000" b="1" noProof="1">
                <a:latin typeface="宋体" panose="02010600030101010101" pitchFamily="2" charset="-122"/>
              </a:rPr>
              <a:t>本单元学习的几个故事都是虚构的，读起来却像在生活中发生过一样，因为这些故事都能从生活中找到影子。虚构的故事往往情节曲折，有较鲜明的人物形象，读来比较吸引人。</a:t>
            </a:r>
            <a:r>
              <a:rPr lang="zh-CN" altLang="en-US" sz="3000" b="1" noProof="1">
                <a:solidFill>
                  <a:srgbClr val="FF0000"/>
                </a:solidFill>
                <a:latin typeface="宋体" panose="02010600030101010101" pitchFamily="2" charset="-122"/>
              </a:rPr>
              <a:t>从课文中提供的三组环境和人物中选择一组或自己创设一组，展开丰富的想象，创编故事。</a:t>
            </a:r>
            <a:endParaRPr lang="zh-CN" altLang="en-US" sz="3000" b="1" noProof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组合 2"/>
          <p:cNvGrpSpPr/>
          <p:nvPr/>
        </p:nvGrpSpPr>
        <p:grpSpPr bwMode="auto">
          <a:xfrm>
            <a:off x="104776" y="169333"/>
            <a:ext cx="1870075" cy="1136651"/>
            <a:chOff x="263" y="333"/>
            <a:chExt cx="2945" cy="1341"/>
          </a:xfrm>
        </p:grpSpPr>
        <p:pic>
          <p:nvPicPr>
            <p:cNvPr id="5122" name="图片 1" descr="12348606_124513429199_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63" y="333"/>
              <a:ext cx="2945" cy="1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3" name="文本框 6"/>
            <p:cNvSpPr txBox="1">
              <a:spLocks noChangeArrowheads="1"/>
            </p:cNvSpPr>
            <p:nvPr/>
          </p:nvSpPr>
          <p:spPr bwMode="auto">
            <a:xfrm>
              <a:off x="543" y="663"/>
              <a:ext cx="2553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solidFill>
                    <a:srgbClr val="FC02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习作指导</a:t>
              </a:r>
              <a:endParaRPr lang="zh-CN" altLang="en-US" sz="2800" b="1" dirty="0">
                <a:solidFill>
                  <a:srgbClr val="FC028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387351" y="1240367"/>
            <a:ext cx="8424863" cy="5219700"/>
            <a:chOff x="611" y="1436"/>
            <a:chExt cx="13266" cy="6166"/>
          </a:xfrm>
        </p:grpSpPr>
        <p:pic>
          <p:nvPicPr>
            <p:cNvPr id="5125" name="图片 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011" y="4493"/>
              <a:ext cx="6785" cy="3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Rectangle 2"/>
            <p:cNvSpPr txBox="1">
              <a:spLocks noChangeArrowheads="1"/>
            </p:cNvSpPr>
            <p:nvPr/>
          </p:nvSpPr>
          <p:spPr bwMode="auto">
            <a:xfrm>
              <a:off x="611" y="1436"/>
              <a:ext cx="13266" cy="2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18000"/>
                </a:lnSpc>
              </a:pPr>
              <a:r>
                <a:rPr lang="en-US" altLang="zh-CN" sz="3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3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首先选择创编故事的环境和主要人物，要选择自己感兴趣的来写。然后根据主要人物来展开丰富的想象，构思故事主要情节。</a:t>
              </a:r>
              <a:endPara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525464" y="641351"/>
            <a:ext cx="8093075" cy="5564716"/>
            <a:chOff x="828" y="813"/>
            <a:chExt cx="12745" cy="6573"/>
          </a:xfrm>
        </p:grpSpPr>
        <p:pic>
          <p:nvPicPr>
            <p:cNvPr id="6146" name="图片 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496" y="4096"/>
              <a:ext cx="7172" cy="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7" name="Rectangle 2"/>
            <p:cNvSpPr txBox="1">
              <a:spLocks noChangeArrowheads="1"/>
            </p:cNvSpPr>
            <p:nvPr/>
          </p:nvSpPr>
          <p:spPr bwMode="auto">
            <a:xfrm>
              <a:off x="828" y="813"/>
              <a:ext cx="12745" cy="2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25000"/>
                </a:lnSpc>
              </a:pPr>
              <a:r>
                <a:rPr lang="en-US" altLang="zh-CN" sz="3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3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明确故事所要表现的主题，围绕主要人物展开故事情节。按一定的顺序将故事情节讲述完整，情节要生动，注意详略得当。</a:t>
              </a:r>
              <a:endPara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492126" y="620184"/>
            <a:ext cx="8035925" cy="5636683"/>
            <a:chOff x="776" y="817"/>
            <a:chExt cx="12654" cy="6659"/>
          </a:xfrm>
        </p:grpSpPr>
        <p:pic>
          <p:nvPicPr>
            <p:cNvPr id="7170" name="图片 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319" y="4102"/>
              <a:ext cx="7318" cy="3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1" name="Rectangle 2"/>
            <p:cNvSpPr txBox="1">
              <a:spLocks noChangeArrowheads="1"/>
            </p:cNvSpPr>
            <p:nvPr/>
          </p:nvSpPr>
          <p:spPr bwMode="auto">
            <a:xfrm>
              <a:off x="776" y="817"/>
              <a:ext cx="12655" cy="2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25000"/>
                </a:lnSpc>
              </a:pPr>
              <a:r>
                <a:rPr lang="en-US" altLang="zh-CN" sz="3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3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可以采用语言、动作、心理描写等多种方法来表现人物形象，突出人物特点。还可以运用环境描写来交代背景、渲染气氛等。</a:t>
              </a:r>
              <a:endPara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517525" y="543985"/>
            <a:ext cx="8002588" cy="5623983"/>
            <a:chOff x="827" y="841"/>
            <a:chExt cx="12604" cy="6646"/>
          </a:xfrm>
        </p:grpSpPr>
        <p:pic>
          <p:nvPicPr>
            <p:cNvPr id="8194" name="图片 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495" y="4314"/>
              <a:ext cx="6890" cy="3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18" name="Rectangle 2"/>
            <p:cNvSpPr txBox="1"/>
            <p:nvPr/>
          </p:nvSpPr>
          <p:spPr>
            <a:xfrm>
              <a:off x="827" y="841"/>
              <a:ext cx="12604" cy="398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indent="-342900" eaLnBrk="0" hangingPunct="0">
                <a:lnSpc>
                  <a:spcPct val="125000"/>
                </a:lnSpc>
              </a:pPr>
              <a:r>
                <a:rPr lang="en-US" altLang="zh-CN" sz="32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32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故事创编完成后，先自己修改，然后在班级开一个故事会，把故事读给同学听，请</a:t>
              </a:r>
              <a:r>
                <a:rPr lang="zh-CN" altLang="en-US" sz="3200" b="1" spc="-100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同学提出修改意见，并从中选出自己最喜欢的故</a:t>
              </a:r>
              <a:r>
                <a:rPr lang="zh-CN" altLang="en-US" sz="32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事。</a:t>
              </a:r>
              <a:endParaRPr lang="zh-CN" altLang="en-US" sz="3200" b="1" noProof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2"/>
          <p:cNvGrpSpPr/>
          <p:nvPr/>
        </p:nvGrpSpPr>
        <p:grpSpPr bwMode="auto">
          <a:xfrm>
            <a:off x="104776" y="169333"/>
            <a:ext cx="1870075" cy="1136651"/>
            <a:chOff x="263" y="333"/>
            <a:chExt cx="2945" cy="1341"/>
          </a:xfrm>
        </p:grpSpPr>
        <p:pic>
          <p:nvPicPr>
            <p:cNvPr id="9218" name="图片 1" descr="12348606_124513429199_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63" y="333"/>
              <a:ext cx="2945" cy="1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19" name="文本框 6"/>
            <p:cNvSpPr txBox="1">
              <a:spLocks noChangeArrowheads="1"/>
            </p:cNvSpPr>
            <p:nvPr/>
          </p:nvSpPr>
          <p:spPr bwMode="auto">
            <a:xfrm>
              <a:off x="543" y="663"/>
              <a:ext cx="2553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solidFill>
                    <a:srgbClr val="FC02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范文点评</a:t>
              </a:r>
              <a:endParaRPr lang="zh-CN" altLang="en-US" sz="2800" b="1" dirty="0">
                <a:solidFill>
                  <a:srgbClr val="FC028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65139" y="1280584"/>
            <a:ext cx="5735637" cy="5238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lnSpc>
                <a:spcPts val="3300"/>
              </a:lnSpc>
              <a:spcBef>
                <a:spcPts val="40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陆天与流浪狗</a:t>
            </a:r>
            <a:endParaRPr lang="zh-CN" altLang="en-US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ts val="3300"/>
              </a:lnSpc>
              <a:spcBef>
                <a:spcPts val="4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少年陆天向来对猫狗之类的宠物不感兴趣。理由很简单，学习这么紧张，自己压根儿没有闲工夫来打理它们。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ts val="3300"/>
              </a:lnSpc>
              <a:spcBef>
                <a:spcPts val="600"/>
              </a:spcBef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这一天黄昏时分下起了雪，和往常一样，陆天顶着寒风骑着自行车回家。街上人来人往，大家都匆匆地赶着路。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突然，一声凄惨的狗叫声吓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6146801" y="1513417"/>
            <a:ext cx="11113" cy="491066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6351588" y="1454151"/>
            <a:ext cx="2395537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①开头写陆天并不喜欢宠物，为下文写陆天态度的转变埋下伏笔。</a:t>
            </a:r>
            <a:endParaRPr lang="zh-CN" altLang="en-US" sz="24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6351588" y="3939118"/>
            <a:ext cx="2395537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②环境描写，突出了天气寒冷，为下文写流浪狗的遭遇渲染气氛。</a:t>
            </a:r>
            <a:endParaRPr lang="zh-CN" altLang="en-US" sz="24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6376988" y="1585384"/>
            <a:ext cx="2476500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③对流浪狗的外形进行描写，表现了它的可怜。</a:t>
            </a:r>
            <a:endParaRPr lang="zh-CN" altLang="en-US" sz="24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615950" y="340784"/>
            <a:ext cx="5678488" cy="6180667"/>
            <a:chOff x="686" y="915"/>
            <a:chExt cx="8941" cy="6228"/>
          </a:xfrm>
        </p:grpSpPr>
        <p:sp>
          <p:nvSpPr>
            <p:cNvPr id="13315" name="Rectangle 2"/>
            <p:cNvSpPr txBox="1"/>
            <p:nvPr/>
          </p:nvSpPr>
          <p:spPr>
            <a:xfrm>
              <a:off x="686" y="915"/>
              <a:ext cx="8776" cy="622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eaLnBrk="0" hangingPunct="0">
                <a:lnSpc>
                  <a:spcPct val="115000"/>
                </a:lnSpc>
                <a:spcBef>
                  <a:spcPts val="400"/>
                </a:spcBef>
              </a:pPr>
              <a:r>
                <a:rPr lang="zh-CN" altLang="zh-CN" sz="26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得陆天一哆嗦。陆天停下来，发现一个壮汉正在痛打一只流浪狗，几个行人正在劝说壮汉。这只小狗看起来很小，黄褐色，瘦骨嶙峋，脏兮兮的，浑身瑟瑟地缩在一角。</a:t>
              </a:r>
              <a:r>
                <a:rPr lang="zh-CN" altLang="zh-CN" sz="2600" b="1" baseline="30000" noProof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③</a:t>
              </a:r>
              <a:r>
                <a:rPr lang="zh-CN" altLang="zh-CN" sz="26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原来是那位壮汉晾着的衣服落地后，流浪狗叼着玩，惹怒了壮汉。趁着行人劝说壮汉的当儿，流浪狗瞅准机会，一瘸一拐地夺路而逃，发出低沉的呜咽声。</a:t>
              </a:r>
              <a:r>
                <a:rPr lang="zh-CN" altLang="zh-CN" sz="2600" b="1" baseline="30000" noProof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④</a:t>
              </a:r>
              <a:endParaRPr lang="zh-CN" altLang="zh-CN" sz="2600" b="1" baseline="30000" noProof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15000"/>
                </a:lnSpc>
                <a:spcBef>
                  <a:spcPts val="400"/>
                </a:spcBef>
              </a:pPr>
              <a:r>
                <a:rPr lang="zh-CN" altLang="zh-CN" sz="2600" b="1" spc="150" noProof="1">
                  <a:latin typeface="楷体" panose="02010609060101010101" pitchFamily="49" charset="-122"/>
                  <a:ea typeface="楷体" panose="02010609060101010101" pitchFamily="49" charset="-122"/>
                </a:rPr>
                <a:t>陆天看着远去的流浪狗，心中微微</a:t>
              </a:r>
              <a:endParaRPr lang="zh-CN" altLang="zh-CN" sz="2600" b="1" spc="150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" name="直接连接符 1"/>
            <p:cNvCxnSpPr/>
            <p:nvPr/>
          </p:nvCxnSpPr>
          <p:spPr>
            <a:xfrm flipH="1">
              <a:off x="9620" y="1173"/>
              <a:ext cx="7" cy="585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6376988" y="3801534"/>
            <a:ext cx="247650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④“一瘸一拐”</a:t>
            </a:r>
            <a:endParaRPr lang="zh-CN" altLang="en-US" sz="24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“低沉的呜咽声”把流浪狗的可怜状描摹的很形象。</a:t>
            </a:r>
            <a:endParaRPr lang="zh-CN" altLang="en-US" sz="24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/>
          <p:nvPr/>
        </p:nvSpPr>
        <p:spPr>
          <a:xfrm>
            <a:off x="6111875" y="1005418"/>
            <a:ext cx="2540000" cy="1865126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noProof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⑤对陆天的心理活动进行描写，表明陆天对流浪</a:t>
            </a:r>
            <a:r>
              <a:rPr lang="zh-CN" altLang="en-US" sz="2400" b="1" spc="-150" noProof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狗的态度有了</a:t>
            </a:r>
            <a:r>
              <a:rPr lang="zh-CN" altLang="en-US" sz="2400" b="1" spc="150" noProof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转</a:t>
            </a:r>
            <a:r>
              <a:rPr lang="zh-CN" altLang="en-US" sz="2400" b="1" spc="-150" noProof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变。</a:t>
            </a:r>
            <a:endParaRPr lang="zh-CN" altLang="en-US" sz="2400" b="1" spc="-150" noProof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490538" y="402167"/>
            <a:ext cx="5573712" cy="6053667"/>
            <a:chOff x="966" y="788"/>
            <a:chExt cx="8775" cy="6101"/>
          </a:xfrm>
        </p:grpSpPr>
        <p:sp>
          <p:nvSpPr>
            <p:cNvPr id="14339" name="Rectangle 2"/>
            <p:cNvSpPr txBox="1"/>
            <p:nvPr/>
          </p:nvSpPr>
          <p:spPr>
            <a:xfrm>
              <a:off x="966" y="788"/>
              <a:ext cx="8775" cy="6101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spcBef>
                  <a:spcPts val="400"/>
                </a:spcBef>
              </a:pPr>
              <a:r>
                <a:rPr lang="zh-CN" altLang="zh-CN" sz="2600" b="1" spc="150" noProof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一</a:t>
              </a:r>
              <a:r>
                <a:rPr lang="zh-CN" altLang="zh-CN" sz="26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热。</a:t>
              </a:r>
              <a:r>
                <a:rPr lang="zh-CN" altLang="zh-CN" sz="2600" b="1" baseline="30000" noProof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⑤</a:t>
              </a:r>
              <a:endParaRPr lang="zh-CN" altLang="zh-CN" sz="26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25000"/>
                </a:lnSpc>
                <a:spcBef>
                  <a:spcPts val="600"/>
                </a:spcBef>
              </a:pPr>
              <a:r>
                <a:rPr lang="zh-CN" altLang="zh-CN" sz="26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    第二天，陆天放学回家，刚放稳自行车，抬头又看见那只流浪狗。它似乎一下子瘦了许多，眼睛怯生生地看着陆天，显得情绪低落。陆天犹豫了一会儿，迅速跑上楼，来到厨房，找来一块面包，走到流浪狗跟前。很显然，流浪狗有些胆怯。陆天上前一步，它便后退一步，但眼睛却紧盯着</a:t>
              </a:r>
              <a:endParaRPr lang="zh-CN" altLang="zh-CN" sz="26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" name="直接连接符 1"/>
            <p:cNvCxnSpPr/>
            <p:nvPr/>
          </p:nvCxnSpPr>
          <p:spPr>
            <a:xfrm flipH="1">
              <a:off x="9731" y="946"/>
              <a:ext cx="7" cy="5849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61126" y="4411133"/>
            <a:ext cx="1698625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1604</Words>
  <Application>WPS 演示</Application>
  <PresentationFormat>全屏显示(4:3)</PresentationFormat>
  <Paragraphs>64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Calibri</vt:lpstr>
      <vt:lpstr>Calibri Light</vt:lpstr>
      <vt:lpstr>楷体</vt:lpstr>
      <vt:lpstr>微软雅黑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</cp:revision>
  <dcterms:created xsi:type="dcterms:W3CDTF">2021-07-28T04:34:48Z</dcterms:created>
  <dcterms:modified xsi:type="dcterms:W3CDTF">2021-07-28T04:34:50Z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