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0.5-->
<p:presentation xmlns:r="http://schemas.openxmlformats.org/officeDocument/2006/relationships" xmlns:a="http://schemas.openxmlformats.org/drawingml/2006/main" xmlns:p="http://schemas.openxmlformats.org/presentationml/2006/main">
  <p:sldMasterIdLst>
    <p:sldMasterId id="2147483648" r:id="rId1"/>
    <p:sldMasterId id="2147483660" r:id="rId2"/>
  </p:sldMasterIdLst>
  <p:sldIdLst>
    <p:sldId id="266" r:id="rId3"/>
    <p:sldId id="272" r:id="rId4"/>
    <p:sldId id="265" r:id="rId5"/>
    <p:sldId id="263" r:id="rId6"/>
    <p:sldId id="261" r:id="rId7"/>
    <p:sldId id="262" r:id="rId8"/>
    <p:sldId id="264" r:id="rId9"/>
    <p:sldId id="273" r:id="rId10"/>
    <p:sldId id="274" r:id="rId11"/>
    <p:sldId id="275" r:id="rId12"/>
    <p:sldId id="281" r:id="rId13"/>
    <p:sldId id="276" r:id="rId14"/>
    <p:sldId id="277" r:id="rId15"/>
    <p:sldId id="278" r:id="rId16"/>
    <p:sldId id="279" r:id="rId17"/>
    <p:sldId id="280" r:id="rId18"/>
    <p:sldId id="258" r:id="rId19"/>
    <p:sldId id="259" r:id="rId20"/>
    <p:sldId id="260" r:id="rId21"/>
    <p:sldId id="282" r:id="rId22"/>
    <p:sldId id="284" r:id="rId23"/>
    <p:sldId id="285" r:id="rId24"/>
    <p:sldId id="283"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9" r:id="rId38"/>
    <p:sldId id="300" r:id="rId39"/>
    <p:sldId id="301" r:id="rId40"/>
    <p:sldId id="298" r:id="rId41"/>
    <p:sldId id="302" r:id="rId42"/>
    <p:sldId id="303" r:id="rId43"/>
    <p:sldId id="269" r:id="rId44"/>
    <p:sldId id="270" r:id="rId45"/>
    <p:sldId id="268" r:id="rId46"/>
    <p:sldId id="267" r:id="rId47"/>
    <p:sldId id="304" r:id="rId48"/>
  </p:sldIdLst>
  <p:sldSz cx="9144000" cy="6858000" type="screen4x3"/>
  <p:notesSz cx="6858000" cy="9144000"/>
  <p:custDataLst>
    <p:tags r:id="rId49"/>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66" d="100"/>
          <a:sy n="66" d="100"/>
        </p:scale>
        <p:origin x="-120" y="-216"/>
      </p:cViewPr>
      <p:guideLst>
        <p:guide orient="horz" pos="2160"/>
        <p:guide pos="2880"/>
      </p:guideLst>
    </p:cSldViewPr>
  </p:slideViewPr>
  <p:notesTextViewPr>
    <p:cViewPr>
      <p:scale>
        <a:sx n="100" d="100"/>
        <a:sy n="100" d="100"/>
      </p:scale>
      <p:origin x="0" y="0"/>
    </p:cViewPr>
  </p:notesTextViewPr>
  <p:notesViewPr>
    <p:cSldViewPr>
      <p:cViewPr>
        <p:scale>
          <a:sx n="1" d="100"/>
          <a:sy n="1" d="100"/>
        </p:scale>
        <p:origin x="0" y="0"/>
      </p:cViewPr>
    </p:cSldViewPr>
  </p:notesViewPr>
  <p:gridSpacing cx="76200" cy="76200"/>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slideMaster" Target="slideMasters/slideMaster2.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slide" Target="slides/slide26.xml" /><Relationship Id="rId29" Type="http://schemas.openxmlformats.org/officeDocument/2006/relationships/slide" Target="slides/slide27.xml" /><Relationship Id="rId3" Type="http://schemas.openxmlformats.org/officeDocument/2006/relationships/slide" Target="slides/slide1.xml" /><Relationship Id="rId30" Type="http://schemas.openxmlformats.org/officeDocument/2006/relationships/slide" Target="slides/slide28.xml" /><Relationship Id="rId31" Type="http://schemas.openxmlformats.org/officeDocument/2006/relationships/slide" Target="slides/slide29.xml" /><Relationship Id="rId32" Type="http://schemas.openxmlformats.org/officeDocument/2006/relationships/slide" Target="slides/slide30.xml" /><Relationship Id="rId33" Type="http://schemas.openxmlformats.org/officeDocument/2006/relationships/slide" Target="slides/slide31.xml" /><Relationship Id="rId34" Type="http://schemas.openxmlformats.org/officeDocument/2006/relationships/slide" Target="slides/slide32.xml" /><Relationship Id="rId35" Type="http://schemas.openxmlformats.org/officeDocument/2006/relationships/slide" Target="slides/slide33.xml" /><Relationship Id="rId36" Type="http://schemas.openxmlformats.org/officeDocument/2006/relationships/slide" Target="slides/slide34.xml" /><Relationship Id="rId37" Type="http://schemas.openxmlformats.org/officeDocument/2006/relationships/slide" Target="slides/slide35.xml" /><Relationship Id="rId38" Type="http://schemas.openxmlformats.org/officeDocument/2006/relationships/slide" Target="slides/slide36.xml" /><Relationship Id="rId39" Type="http://schemas.openxmlformats.org/officeDocument/2006/relationships/slide" Target="slides/slide37.xml" /><Relationship Id="rId4" Type="http://schemas.openxmlformats.org/officeDocument/2006/relationships/slide" Target="slides/slide2.xml" /><Relationship Id="rId40" Type="http://schemas.openxmlformats.org/officeDocument/2006/relationships/slide" Target="slides/slide38.xml" /><Relationship Id="rId41" Type="http://schemas.openxmlformats.org/officeDocument/2006/relationships/slide" Target="slides/slide39.xml" /><Relationship Id="rId42" Type="http://schemas.openxmlformats.org/officeDocument/2006/relationships/slide" Target="slides/slide40.xml" /><Relationship Id="rId43" Type="http://schemas.openxmlformats.org/officeDocument/2006/relationships/slide" Target="slides/slide41.xml" /><Relationship Id="rId44" Type="http://schemas.openxmlformats.org/officeDocument/2006/relationships/slide" Target="slides/slide42.xml" /><Relationship Id="rId45" Type="http://schemas.openxmlformats.org/officeDocument/2006/relationships/slide" Target="slides/slide43.xml" /><Relationship Id="rId46" Type="http://schemas.openxmlformats.org/officeDocument/2006/relationships/slide" Target="slides/slide44.xml" /><Relationship Id="rId47" Type="http://schemas.openxmlformats.org/officeDocument/2006/relationships/slide" Target="slides/slide45.xml" /><Relationship Id="rId48" Type="http://schemas.openxmlformats.org/officeDocument/2006/relationships/slide" Target="slides/slide46.xml" /><Relationship Id="rId49" Type="http://schemas.openxmlformats.org/officeDocument/2006/relationships/tags" Target="tags/tag1.xml" /><Relationship Id="rId5" Type="http://schemas.openxmlformats.org/officeDocument/2006/relationships/slide" Target="slides/slide3.xml" /><Relationship Id="rId50" Type="http://schemas.openxmlformats.org/officeDocument/2006/relationships/presProps" Target="presProps.xml" /><Relationship Id="rId51" Type="http://schemas.openxmlformats.org/officeDocument/2006/relationships/viewProps" Target="viewProps.xml" /><Relationship Id="rId52" Type="http://schemas.openxmlformats.org/officeDocument/2006/relationships/theme" Target="theme/theme1.xml" /><Relationship Id="rId53" Type="http://schemas.openxmlformats.org/officeDocument/2006/relationships/tableStyles" Target="tableStyles.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版">
    <p:spTree>
      <p:nvGrpSpPr>
        <p:cNvPr id="1" name=""/>
        <p:cNvGrpSpPr/>
        <p:nvPr/>
      </p:nvGrpSpPr>
      <p:grpSpPr>
        <a:xfrm>
          <a:off x="0" y="0"/>
          <a: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版">
    <p:spTree>
      <p:nvGrpSpPr>
        <p:cNvPr id="1" name=""/>
        <p:cNvGrpSpPr/>
        <p:nvPr/>
      </p:nvGrpSpPr>
      <p:grpSpPr>
        <a:xfrm>
          <a:off x="0" y="0"/>
          <a: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pPr lvl="0"/>
            <a:endParaRPr lang="zh-CN" altLang="en-US">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12.xml" /><Relationship Id="rId10" Type="http://schemas.openxmlformats.org/officeDocument/2006/relationships/slideLayout" Target="../slideLayouts/slideLayout21.xml" /><Relationship Id="rId11" Type="http://schemas.openxmlformats.org/officeDocument/2006/relationships/slideLayout" Target="../slideLayouts/slideLayout22.xml" /><Relationship Id="rId12" Type="http://schemas.openxmlformats.org/officeDocument/2006/relationships/theme" Target="../theme/theme2.xml" /><Relationship Id="rId2" Type="http://schemas.openxmlformats.org/officeDocument/2006/relationships/slideLayout" Target="../slideLayouts/slideLayout13.xml" /><Relationship Id="rId3" Type="http://schemas.openxmlformats.org/officeDocument/2006/relationships/slideLayout" Target="../slideLayouts/slideLayout14.xml" /><Relationship Id="rId4" Type="http://schemas.openxmlformats.org/officeDocument/2006/relationships/slideLayout" Target="../slideLayouts/slideLayout15.xml" /><Relationship Id="rId5" Type="http://schemas.openxmlformats.org/officeDocument/2006/relationships/slideLayout" Target="../slideLayouts/slideLayout16.xml" /><Relationship Id="rId6" Type="http://schemas.openxmlformats.org/officeDocument/2006/relationships/slideLayout" Target="../slideLayouts/slideLayout17.xml" /><Relationship Id="rId7" Type="http://schemas.openxmlformats.org/officeDocument/2006/relationships/slideLayout" Target="../slideLayouts/slideLayout18.xml" /><Relationship Id="rId8" Type="http://schemas.openxmlformats.org/officeDocument/2006/relationships/slideLayout" Target="../slideLayouts/slideLayout19.xml" /><Relationship Id="rId9" Type="http://schemas.openxmlformats.org/officeDocument/2006/relationships/slideLayout" Target="../slideLayouts/slideLayout20.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lstStyle/>
          <a:p>
            <a:pPr lvl="0"/>
            <a:r>
              <a:rPr lang="zh-CN" altLang="en-US"/>
              <a:t>单击此处编辑母版标题样式</a:t>
            </a:r>
            <a:endParaRPr lang="zh-CN" altLang="en-US"/>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a:latin typeface="Arial" panose="020b0604020202020204" pitchFamily="34" charset="0"/>
              </a:rPr>
              <a:t/>
            </a:fld>
            <a:endParaRPr lang="zh-CN" altLang="en-US">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image" Target="../media/image1.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8.xml" /><Relationship Id="rId2" Type="http://schemas.openxmlformats.org/officeDocument/2006/relationships/image" Target="../media/image2.png" /><Relationship Id="rId3" Type="http://schemas.openxmlformats.org/officeDocument/2006/relationships/audio" Target="NULL" /><Relationship Id="rId4" Type="http://schemas.microsoft.com/office/2007/relationships/media" Target="file:///H:\&#39640;&#23665;&#27969;&#27700;.wma" TargetMode="External" /><Relationship Id="rId5" Type="http://schemas.openxmlformats.org/officeDocument/2006/relationships/image" Target="../media/image3.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jpe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5.jpe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6.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1.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8.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9.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30.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2.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5.xml.rels>&#65279;<?xml version="1.0" encoding="utf-8" standalone="yes"?><Relationships xmlns="http://schemas.openxmlformats.org/package/2006/relationships"><Relationship Id="rId1" Type="http://schemas.openxmlformats.org/officeDocument/2006/relationships/slideLayout" Target="../slideLayouts/slideLayout7.xml" /><Relationship Id="rId10" Type="http://schemas.openxmlformats.org/officeDocument/2006/relationships/hyperlink" Target="https://baike.baidu.com/item/%E4%B8%AD%E5%BA%B8/5700593" TargetMode="External" /><Relationship Id="rId11" Type="http://schemas.openxmlformats.org/officeDocument/2006/relationships/hyperlink" Target="https://baike.baidu.com/item/%E8%AE%BA%E8%AF%AD/372830" TargetMode="External" /><Relationship Id="rId12" Type="http://schemas.openxmlformats.org/officeDocument/2006/relationships/hyperlink" Target="https://baike.baidu.com/item/%E5%AD%9F%E5%AD%90/10855864" TargetMode="External" /><Relationship Id="rId2" Type="http://schemas.openxmlformats.org/officeDocument/2006/relationships/hyperlink" Target="https://baike.baidu.com/item/%E5%84%92%E5%AE%B6/945629" TargetMode="External" /><Relationship Id="rId3" Type="http://schemas.openxmlformats.org/officeDocument/2006/relationships/hyperlink" Target="https://baike.baidu.com/item/%E6%95%A3%E6%96%87/104524" TargetMode="External" /><Relationship Id="rId4" Type="http://schemas.openxmlformats.org/officeDocument/2006/relationships/hyperlink" Target="https://baike.baidu.com/item/%E5%B0%8F%E6%88%B4%E7%A4%BC%E8%AE%B0/10865398" TargetMode="External" /><Relationship Id="rId5" Type="http://schemas.openxmlformats.org/officeDocument/2006/relationships/hyperlink" Target="https://baike.baidu.com/item/%E6%9B%BE%E5%AD%90/208375" TargetMode="External" /><Relationship Id="rId6" Type="http://schemas.openxmlformats.org/officeDocument/2006/relationships/hyperlink" Target="https://baike.baidu.com/item/%E7%A8%8B%E9%A2%A2/1453707" TargetMode="External" /><Relationship Id="rId7" Type="http://schemas.openxmlformats.org/officeDocument/2006/relationships/hyperlink" Target="https://baike.baidu.com/item/%E7%A8%8B%E9%A2%90/1453531" TargetMode="External" /><Relationship Id="rId8" Type="http://schemas.openxmlformats.org/officeDocument/2006/relationships/hyperlink" Target="https://baike.baidu.com/item/%E6%9C%B1%E7%86%B9/106669" TargetMode="External" /><Relationship Id="rId9" Type="http://schemas.openxmlformats.org/officeDocument/2006/relationships/hyperlink" Target="https://baike.baidu.com/item/%E5%A4%A7%E5%AD%A6%E7%AB%A0%E5%8F%A5/169341" TargetMode="External" /></Relationships>
</file>

<file path=ppt/slides/_rels/slide3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38.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hyperlink" Target="https://baike.baidu.com/item/%E6%B0%91%E6%9C%AC%E8%AE%BA" TargetMode="External" /></Relationships>
</file>

<file path=ppt/slides/_rels/slide39.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40.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6.jpeg" /></Relationships>
</file>

<file path=ppt/slides/_rels/slide4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45.xml.rels>&#65279;<?xml version="1.0" encoding="utf-8" standalone="yes"?><Relationships xmlns="http://schemas.openxmlformats.org/package/2006/relationships"><Relationship Id="rId1" Type="http://schemas.openxmlformats.org/officeDocument/2006/relationships/slideLayout" Target="../slideLayouts/slideLayout6.xml" /></Relationships>
</file>

<file path=ppt/slides/_rels/slide46.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7.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156210" y="368935"/>
            <a:ext cx="8229600" cy="696595"/>
          </a:xfrm>
        </p:spPr>
        <p:txBody>
          <a:bodyPr>
            <a:scene3d>
              <a:camera prst="orthographicFront"/>
              <a:lightRig rig="threePt" dir="t"/>
            </a:scene3d>
          </a:bodyPr>
          <a:lstStyle/>
          <a:p>
            <a:r>
              <a:rPr lang="zh-CN" altLang="en-US"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统编版高中语文选择性必修上册</a:t>
            </a:r>
            <a:endParaRPr lang="zh-CN" altLang="en-US"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pic>
        <p:nvPicPr>
          <p:cNvPr id="5" name="图片 4" descr="583b806f01dd9"/>
          <p:cNvPicPr>
            <a:picLocks noChangeAspect="1"/>
          </p:cNvPicPr>
          <p:nvPr/>
        </p:nvPicPr>
        <p:blipFill>
          <a:blip r:embed="rId2"/>
          <a:stretch>
            <a:fillRect/>
          </a:stretch>
        </p:blipFill>
        <p:spPr>
          <a:xfrm>
            <a:off x="868680" y="3143885"/>
            <a:ext cx="2628900" cy="3286125"/>
          </a:xfrm>
          <a:prstGeom prst="rect">
            <a:avLst/>
          </a:prstGeom>
        </p:spPr>
      </p:pic>
      <p:sp>
        <p:nvSpPr>
          <p:cNvPr id="6" name="矩形 5"/>
          <p:cNvSpPr/>
          <p:nvPr/>
        </p:nvSpPr>
        <p:spPr>
          <a:xfrm>
            <a:off x="1358265" y="1480185"/>
            <a:ext cx="7528560" cy="1198880"/>
          </a:xfrm>
          <a:prstGeom prst="rect">
            <a:avLst/>
          </a:prstGeom>
          <a:noFill/>
          <a:ln>
            <a:noFill/>
          </a:ln>
        </p:spPr>
        <p:txBody>
          <a:bodyPr wrap="square" rtlCol="0" anchor="t">
            <a:spAutoFit/>
          </a:bodyPr>
          <a:lstStyle/>
          <a:p>
            <a:pPr algn="ctr"/>
            <a:r>
              <a:rPr lang="en-US" altLang="zh-CN" sz="7200"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       </a:t>
            </a:r>
            <a:r>
              <a:rPr lang="zh-CN" altLang="en-US" sz="7200"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大学之道</a:t>
            </a:r>
            <a:endParaRPr lang="zh-CN" altLang="en-US" sz="7200" b="1">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7" name="矩形 6"/>
          <p:cNvSpPr/>
          <p:nvPr/>
        </p:nvSpPr>
        <p:spPr>
          <a:xfrm>
            <a:off x="5085080" y="4282440"/>
            <a:ext cx="2879725" cy="1568450"/>
          </a:xfrm>
          <a:prstGeom prst="rect">
            <a:avLst/>
          </a:prstGeom>
          <a:noFill/>
          <a:ln>
            <a:noFill/>
          </a:ln>
        </p:spPr>
        <p:txBody>
          <a:bodyPr wrap="square" rtlCol="0" anchor="t">
            <a:spAutoFit/>
            <a:scene3d>
              <a:camera prst="orthographicFront"/>
              <a:lightRig rig="threePt" dir="t"/>
            </a:scene3d>
          </a:bodyPr>
          <a:lstStyle/>
          <a:p>
            <a:pPr algn="ctr"/>
            <a:r>
              <a:rPr lang="zh-CN" altLang="en-US" sz="4800" b="1">
                <a:ln w="22225">
                  <a:solidFill>
                    <a:schemeClr val="accent2"/>
                  </a:solidFill>
                  <a:prstDash val="solid"/>
                </a:ln>
                <a:solidFill>
                  <a:srgbClr val="FF0000"/>
                </a:solidFill>
                <a:effectLst/>
              </a:rPr>
              <a:t>曾</a:t>
            </a:r>
            <a:endParaRPr lang="zh-CN" altLang="en-US" sz="4800" b="1">
              <a:ln w="22225">
                <a:solidFill>
                  <a:schemeClr val="accent2"/>
                </a:solidFill>
                <a:prstDash val="solid"/>
              </a:ln>
              <a:solidFill>
                <a:srgbClr val="FF0000"/>
              </a:solidFill>
              <a:effectLst/>
            </a:endParaRPr>
          </a:p>
          <a:p>
            <a:pPr algn="ctr"/>
            <a:r>
              <a:rPr lang="zh-CN" altLang="en-US" sz="4800" b="1">
                <a:ln w="22225">
                  <a:solidFill>
                    <a:schemeClr val="accent2"/>
                  </a:solidFill>
                  <a:prstDash val="solid"/>
                </a:ln>
                <a:solidFill>
                  <a:srgbClr val="FF0000"/>
                </a:solidFill>
                <a:effectLst/>
              </a:rPr>
              <a:t>子</a:t>
            </a:r>
            <a:endParaRPr lang="zh-CN" altLang="en-US" sz="4800" b="1">
              <a:ln w="22225">
                <a:solidFill>
                  <a:schemeClr val="accent2"/>
                </a:solidFill>
                <a:prstDash val="solid"/>
              </a:ln>
              <a:solidFill>
                <a:srgbClr val="FF0000"/>
              </a:solidFill>
              <a:effectLst/>
            </a:endParaRPr>
          </a:p>
        </p:txBody>
      </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scene3d>
              <a:camera prst="orthographicFront"/>
              <a:lightRig rig="threePt" dir="t"/>
            </a:scene3d>
          </a:bodyPr>
          <a:lstStyle/>
          <a:p>
            <a:r>
              <a:rPr lang="zh-CN" altLang="en-US">
                <a:ln w="22225">
                  <a:solidFill>
                    <a:schemeClr val="accent2"/>
                  </a:solidFill>
                  <a:prstDash val="solid"/>
                </a:ln>
                <a:solidFill>
                  <a:schemeClr val="accent2">
                    <a:lumMod val="40000"/>
                    <a:lumOff val="60000"/>
                  </a:schemeClr>
                </a:solidFill>
                <a:effectLst/>
                <a:sym typeface="+mn-ea"/>
              </a:rPr>
              <a:t>三、文学常识</a:t>
            </a:r>
            <a:endParaRPr lang="zh-CN" altLang="en-US">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idx="1"/>
          </p:nvPr>
        </p:nvSpPr>
        <p:spPr>
          <a:xfrm>
            <a:off x="227965" y="1153160"/>
            <a:ext cx="8687435" cy="5187950"/>
          </a:xfrm>
        </p:spPr>
        <p:txBody>
          <a:bodyPr>
            <a:scene3d>
              <a:camera prst="orthographicFront"/>
              <a:lightRig rig="threePt" dir="t"/>
            </a:scene3d>
          </a:bodyPr>
          <a:lstStyle/>
          <a:p>
            <a:r>
              <a:rPr lang="zh-CN" altLang="en-US"/>
              <a:t> </a:t>
            </a:r>
            <a:r>
              <a:rPr lang="zh-CN" altLang="en-US">
                <a:ln w="22225">
                  <a:solidFill>
                    <a:schemeClr val="accent2"/>
                  </a:solidFill>
                  <a:prstDash val="solid"/>
                </a:ln>
                <a:solidFill>
                  <a:schemeClr val="accent2">
                    <a:lumMod val="40000"/>
                    <a:lumOff val="60000"/>
                  </a:schemeClr>
                </a:solidFill>
                <a:effectLst/>
              </a:rPr>
              <a:t>1.《礼记》又名《小戴礼记》、《小戴记》，成书于汉代，为西汉礼学家戴圣所编。《礼记》是中国古代一部重要的典章制度选集，书中内容主要写先秦的礼制，体现了先秦儒家的哲学思想（如天道观、宇宙观、人生观）、教育思想（如个人修身、教育制度、教学方法、学校管理）、政治思想（如以教化政、大同社会、礼制与刑律）、美学思想（如物动心感说、礼乐中和说），是研究先秦社会的重要资料，是一部儒家思想的资料汇编。 </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5"/>
          <a:stretch>
            <a:fillRect/>
          </a:stretch>
        </a:blipFill>
        <a:effectLst/>
      </p:bgPr>
    </p:bg>
    <p:spTree>
      <p:nvGrpSpPr>
        <p:cNvPr id="1" name=""/>
        <p:cNvGrpSpPr/>
        <p:nvPr/>
      </p:nvGrpSpPr>
      <p:grpSpPr>
        <a:xfrm>
          <a:off x="0" y="0"/>
          <a:ext cx="0" cy="0"/>
        </a:xfrm>
      </p:grpSpPr>
      <p:sp>
        <p:nvSpPr>
          <p:cNvPr id="5125" name="文本框 5124"/>
          <p:cNvSpPr txBox="1"/>
          <p:nvPr/>
        </p:nvSpPr>
        <p:spPr>
          <a:xfrm>
            <a:off x="0" y="0"/>
            <a:ext cx="8991600" cy="5754370"/>
          </a:xfrm>
          <a:prstGeom prst="rect">
            <a:avLst/>
          </a:prstGeom>
          <a:noFill/>
          <a:ln w="9525">
            <a:noFill/>
          </a:ln>
        </p:spPr>
        <p:txBody>
          <a:bodyPr>
            <a:spAutoFit/>
          </a:bodyPr>
          <a:lstStyle/>
          <a:p>
            <a:pPr>
              <a:spcBef>
                <a:spcPct val="50000"/>
              </a:spcBef>
            </a:pPr>
            <a:r>
              <a:rPr lang="en-US" altLang="zh-CN" sz="3200">
                <a:latin typeface="Arial" panose="020b0604020202020204" pitchFamily="34" charset="0"/>
              </a:rPr>
              <a:t>      </a:t>
            </a:r>
            <a:r>
              <a:rPr lang="en-US" altLang="zh-CN" sz="3200" b="1">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大学</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原本是</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礼记</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中的一篇。宋代人把它从</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礼记</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中 抽出来，与</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论语</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孟子</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中庸</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相配合，成为了“四书”。其中，</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论语</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孟子</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分别是孔子、孟子及其学生的言论集， </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大学</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是孔子讲授“初学入德之 门”的要籍，</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中庸</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是“孔门传授 心法”之书，所以把</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大学</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列为 “四书”之首。</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 </a:t>
            </a:r>
            <a:b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b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　　后来朱熹又认为收在礼记中的</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大学</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本子有错乱，便把它重新 编排了一番，分为“经”和“传”两个部分。其中“经”一章，是 孔子的原话，由孔子的学生曾子记录；“传”十章，是曾子对 “经”的理解和阐述，由曾子的学生记录。</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 </a:t>
            </a:r>
            <a:b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b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　　这样一编排，便有了我们今天所见到的</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大学</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a:t>
            </a:r>
            <a:r>
              <a:rPr lang="zh-CN" altLang="en-US"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版本。</a:t>
            </a:r>
            <a:r>
              <a:rPr lang="en-US" altLang="zh-CN" sz="2800" b="1">
                <a:ln w="22225">
                  <a:solidFill>
                    <a:schemeClr val="accent2"/>
                  </a:solidFill>
                  <a:prstDash val="solid"/>
                </a:ln>
                <a:solidFill>
                  <a:schemeClr val="accent2">
                    <a:lumMod val="40000"/>
                    <a:lumOff val="60000"/>
                  </a:schemeClr>
                </a:solidFill>
                <a:effectLst/>
                <a:latin typeface="黑体" panose="02010609060101010101" pitchFamily="2" charset="-122"/>
                <a:ea typeface="黑体" panose="02010609060101010101" pitchFamily="2" charset="-122"/>
              </a:rPr>
              <a:t> </a:t>
            </a:r>
            <a:endParaRPr lang="en-US" altLang="zh-CN" sz="2800" b="1">
              <a:ln w="22225">
                <a:solidFill>
                  <a:schemeClr val="accent2"/>
                </a:solidFill>
                <a:prstDash val="solid"/>
              </a:ln>
              <a:solidFill>
                <a:schemeClr val="accent2">
                  <a:lumMod val="40000"/>
                  <a:lumOff val="60000"/>
                </a:schemeClr>
              </a:solidFill>
              <a:effectLst/>
              <a:latin typeface="黑体" pitchFamily="2" charset="-122"/>
              <a:ea typeface="黑体" pitchFamily="2" charset="-122"/>
            </a:endParaRPr>
          </a:p>
        </p:txBody>
      </p:sp>
      <p:pic>
        <p:nvPicPr>
          <p:cNvPr id="5126" name="高山流水.wma">
            <a:hlinkClick action="ppaction://media"/>
          </p:cNvPr>
          <p:cNvPicPr>
            <a:picLocks noRot="1" noChangeAspect="1"/>
          </p:cNvPicPr>
          <p:nvPr>
            <a:audioFile r:link="rId3"/>
            <p:extLst>
              <p:ext uri="{DAA4B4D4-6D71-4841-9C94-3DE7FCFB9230}">
                <p14:media xmlns:p14="http://schemas.microsoft.com/office/powerpoint/2010/main" r:link="rId4"/>
              </p:ext>
            </p:extLst>
          </p:nvPr>
        </p:nvPicPr>
        <p:blipFill>
          <a:blip r:embed="rId2"/>
          <a:stretch>
            <a:fillRect/>
          </a:stretch>
        </p:blipFill>
        <p:spPr>
          <a:xfrm>
            <a:off x="8686800" y="6324600"/>
            <a:ext cx="304800" cy="3048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 presetClass="mediacall" presetSubtype="0" fill="hold" nodeType="afterEffect">
                                  <p:stCondLst>
                                    <p:cond delay="0"/>
                                  </p:stCondLst>
                                  <p:childTnLst>
                                    <p:cmd type="call" cmd="playFrom(0.0)">
                                      <p:cBhvr>
                                        <p:cTn id="6" dur="210465" fill="hold"/>
                                        <p:tgtEl>
                                          <p:spTgt spid="512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Prev" delay="0">
                      <p:tgtEl>
                        <p:sldTgt/>
                      </p:tgtEl>
                    </p:cond>
                    <p:cond evt="onStopAudio" delay="0">
                      <p:tgtEl>
                        <p:sldTgt/>
                      </p:tgtEl>
                    </p:cond>
                  </p:endCondLst>
                </p:cTn>
                <p:tgtEl>
                  <p:spTgt spid="5126"/>
                </p:tgtEl>
              </p:cMediaNode>
            </p:audio>
          </p:childTnLst>
        </p:cTn>
      </p:par>
    </p:tn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内容占位符 2"/>
          <p:cNvSpPr>
            <a:spLocks noGrp="1"/>
          </p:cNvSpPr>
          <p:nvPr>
            <p:ph idx="1"/>
          </p:nvPr>
        </p:nvSpPr>
        <p:spPr/>
        <p:txBody>
          <a:bodyPr/>
          <a:lstStyle/>
          <a:p>
            <a:r>
              <a:rPr lang="zh-CN" altLang="en-US"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2.《大学之道》出自《礼记》，是《礼记》四十九篇中的第四十二篇。宋代以前，《大学》一直从属于《礼记》。朱熹将《大学》从《礼记》中抽取出来，为《大学》《中庸》做章句，为《论语》《孟子》做集注，把它们编在一起，做《四书章句集注》，经此，《大学》与《中庸》《论语》《孟子》合称为“四书”，并被确立“四书之首”的地位。</a:t>
            </a:r>
            <a:endParaRPr lang="zh-CN" altLang="en-US"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scene3d>
              <a:camera prst="orthographicFront"/>
              <a:lightRig rig="threePt" dir="t"/>
            </a:scene3d>
          </a:bodyPr>
          <a:lstStyle/>
          <a:p>
            <a:r>
              <a:rPr lang="zh-CN" altLang="en-US">
                <a:ln w="22225">
                  <a:solidFill>
                    <a:schemeClr val="accent2"/>
                  </a:solidFill>
                  <a:prstDash val="solid"/>
                </a:ln>
                <a:solidFill>
                  <a:schemeClr val="accent2">
                    <a:lumMod val="40000"/>
                    <a:lumOff val="60000"/>
                  </a:schemeClr>
                </a:solidFill>
                <a:effectLst/>
                <a:sym typeface="+mn-ea"/>
              </a:rPr>
              <a:t>四、研习文本。</a:t>
            </a:r>
            <a:endParaRPr lang="zh-CN" altLang="en-US">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idx="1"/>
          </p:nvPr>
        </p:nvSpPr>
        <p:spPr/>
        <p:txBody>
          <a:bodyPr/>
          <a:lstStyle/>
          <a:p>
            <a:r>
              <a:rPr lang="zh-CN" altLang="en-US"/>
              <a:t> </a:t>
            </a:r>
            <a:endParaRPr lang="zh-CN" altLang="en-US"/>
          </a:p>
          <a:p>
            <a:r>
              <a:rPr lang="zh-CN" altLang="en-US">
                <a:ln w="22225">
                  <a:solidFill>
                    <a:schemeClr val="accent2"/>
                  </a:solidFill>
                  <a:prstDash val="solid"/>
                </a:ln>
                <a:solidFill>
                  <a:schemeClr val="accent2">
                    <a:lumMod val="40000"/>
                    <a:lumOff val="60000"/>
                  </a:schemeClr>
                </a:solidFill>
                <a:effectLst/>
              </a:rPr>
              <a:t>（一）自主学习 </a:t>
            </a:r>
            <a:endParaRPr lang="zh-CN" altLang="en-US">
              <a:ln w="22225">
                <a:solidFill>
                  <a:schemeClr val="accent2"/>
                </a:solidFill>
                <a:prstDash val="solid"/>
              </a:ln>
              <a:solidFill>
                <a:schemeClr val="accent2">
                  <a:lumMod val="40000"/>
                  <a:lumOff val="60000"/>
                </a:schemeClr>
              </a:solidFill>
              <a:effectLst/>
            </a:endParaRPr>
          </a:p>
          <a:p>
            <a:r>
              <a:rPr lang="zh-CN" altLang="en-US">
                <a:ln w="22225">
                  <a:solidFill>
                    <a:schemeClr val="accent2"/>
                  </a:solidFill>
                  <a:prstDash val="solid"/>
                </a:ln>
                <a:solidFill>
                  <a:schemeClr val="accent2">
                    <a:lumMod val="40000"/>
                    <a:lumOff val="60000"/>
                  </a:schemeClr>
                </a:solidFill>
                <a:effectLst/>
              </a:rPr>
              <a:t>方法：请借助注释及工具书，自主翻译文章，在课本上标注重要词语。并记下疑难问题。 </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74980" y="94615"/>
            <a:ext cx="8229600" cy="937260"/>
          </a:xfrm>
        </p:spPr>
        <p:txBody>
          <a:bodyPr>
            <a:scene3d>
              <a:camera prst="orthographicFront"/>
              <a:lightRig rig="threePt" dir="t"/>
            </a:scene3d>
          </a:bodyPr>
          <a:lstStyle/>
          <a:p>
            <a:r>
              <a:rPr lang="zh-CN" altLang="en-US">
                <a:ln w="22225">
                  <a:solidFill>
                    <a:schemeClr val="accent2"/>
                  </a:solidFill>
                  <a:prstDash val="solid"/>
                </a:ln>
                <a:solidFill>
                  <a:schemeClr val="accent2">
                    <a:lumMod val="40000"/>
                    <a:lumOff val="60000"/>
                  </a:schemeClr>
                </a:solidFill>
                <a:effectLst/>
                <a:sym typeface="+mn-ea"/>
              </a:rPr>
              <a:t>指导学生重点学习以下词语：</a:t>
            </a:r>
            <a:endParaRPr lang="zh-CN" altLang="en-US">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idx="1"/>
          </p:nvPr>
        </p:nvSpPr>
        <p:spPr>
          <a:xfrm>
            <a:off x="80010" y="882650"/>
            <a:ext cx="9063990" cy="4809490"/>
          </a:xfrm>
        </p:spPr>
        <p:txBody>
          <a:bodyPr>
            <a:scene3d>
              <a:camera prst="orthographicFront"/>
              <a:lightRig rig="threePt" dir="t"/>
            </a:scene3d>
          </a:bodyPr>
          <a:lstStyle/>
          <a:p>
            <a:r>
              <a:rPr lang="zh-CN" altLang="en-US" sz="2400" b="1">
                <a:effectLst>
                  <a:outerShdw blurRad="38100" dist="38100" dir="2700000" algn="tl">
                    <a:srgbClr val="000000">
                      <a:alpha val="43137"/>
                    </a:srgbClr>
                  </a:outerShdw>
                </a:effectLst>
              </a:rPr>
              <a:t> </a:t>
            </a:r>
            <a:r>
              <a:rPr lang="zh-CN" altLang="en-US" sz="3600" b="1">
                <a:ln w="22225">
                  <a:solidFill>
                    <a:schemeClr val="accent2"/>
                  </a:solidFill>
                  <a:prstDash val="solid"/>
                </a:ln>
                <a:solidFill>
                  <a:schemeClr val="accent2">
                    <a:lumMod val="40000"/>
                    <a:lumOff val="60000"/>
                  </a:schemeClr>
                </a:solidFill>
                <a:effectLst/>
              </a:rPr>
              <a:t>1.道：本指道路，在这里指的是在学习政治、哲学时所掌握的规律和原则。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2.明明德：第一个“明”是动词，彰显、发扬之意。第二个“明”是形容词，含有高尚、光辉的意思。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3.亲民：亲近。一说是“新民”，使人弃旧因新，弃恶扬善。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4.止：至，到。 5.知止：知道目标所在。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6.静：心不妄动。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7.安：所处而安，性情安和。 </a:t>
            </a:r>
            <a:endParaRPr lang="zh-CN" altLang="en-US" sz="3600" b="1">
              <a:ln w="22225">
                <a:solidFill>
                  <a:schemeClr val="accent2"/>
                </a:solidFill>
                <a:prstDash val="solid"/>
              </a:ln>
              <a:solidFill>
                <a:schemeClr val="accent2">
                  <a:lumMod val="40000"/>
                  <a:lumOff val="60000"/>
                </a:schemeClr>
              </a:solidFill>
              <a:effectLst/>
            </a:endParaRPr>
          </a:p>
          <a:p>
            <a:r>
              <a:rPr lang="zh-CN" altLang="en-US" sz="3600" b="1">
                <a:ln w="22225">
                  <a:solidFill>
                    <a:schemeClr val="accent2"/>
                  </a:solidFill>
                  <a:prstDash val="solid"/>
                </a:ln>
                <a:solidFill>
                  <a:schemeClr val="accent2">
                    <a:lumMod val="40000"/>
                    <a:lumOff val="60000"/>
                  </a:schemeClr>
                </a:solidFill>
                <a:effectLst/>
              </a:rPr>
              <a:t>8.虑：思虑精详。 </a:t>
            </a:r>
            <a:endParaRPr lang="zh-CN" altLang="en-US" sz="3600" b="1">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内容占位符 2"/>
          <p:cNvSpPr>
            <a:spLocks noGrp="1"/>
          </p:cNvSpPr>
          <p:nvPr>
            <p:ph idx="1"/>
          </p:nvPr>
        </p:nvSpPr>
        <p:spPr>
          <a:xfrm>
            <a:off x="525780" y="354330"/>
            <a:ext cx="8229600" cy="4525963"/>
          </a:xfrm>
        </p:spPr>
        <p:txBody>
          <a:bodyPr/>
          <a:lstStyle/>
          <a:p>
            <a:r>
              <a:rPr lang="zh-CN" altLang="en-US" b="1">
                <a:ln w="22225">
                  <a:solidFill>
                    <a:schemeClr val="accent2"/>
                  </a:solidFill>
                  <a:prstDash val="solid"/>
                </a:ln>
                <a:solidFill>
                  <a:schemeClr val="accent2">
                    <a:lumMod val="40000"/>
                    <a:lumOff val="60000"/>
                  </a:schemeClr>
                </a:solidFill>
                <a:effectLst/>
              </a:rPr>
              <a:t>9.得：处事全宜。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10.齐其家：使家族中的各种关系整齐有序。人与人之间的关系和谐，家业繁荣。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11.修其身：修养自己的德行。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12.致其知：获得知识。一说，把自己对事物的认识推到极致。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13.格物：推究事物的原理。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14.庶人：普通百姓。 </a:t>
            </a:r>
            <a:endParaRPr lang="zh-CN" altLang="en-US" b="1">
              <a:ln w="22225">
                <a:solidFill>
                  <a:schemeClr val="accent2"/>
                </a:solidFill>
                <a:prstDash val="solid"/>
              </a:ln>
              <a:solidFill>
                <a:schemeClr val="accent2">
                  <a:lumMod val="40000"/>
                  <a:lumOff val="60000"/>
                </a:schemeClr>
              </a:solidFill>
              <a:effectLst/>
            </a:endParaRPr>
          </a:p>
          <a:p>
            <a:r>
              <a:rPr lang="zh-CN" altLang="en-US" b="1">
                <a:ln w="22225">
                  <a:solidFill>
                    <a:schemeClr val="accent2"/>
                  </a:solidFill>
                  <a:prstDash val="solid"/>
                </a:ln>
                <a:solidFill>
                  <a:schemeClr val="accent2">
                    <a:lumMod val="40000"/>
                    <a:lumOff val="60000"/>
                  </a:schemeClr>
                </a:solidFill>
                <a:effectLst/>
              </a:rPr>
              <a:t>15.壹是皆以修身为本：壹是：一律，一概。本：本源、根本。 </a:t>
            </a:r>
            <a:endParaRPr lang="zh-CN" altLang="en-US" b="1">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lstStyle/>
          <a:p>
            <a:br>
              <a:rPr lang="zh-CN" altLang="en-US">
                <a:sym typeface="+mn-ea"/>
              </a:rPr>
            </a:br>
            <a:r>
              <a:rPr lang="zh-CN" altLang="en-US">
                <a:ln w="22225">
                  <a:solidFill>
                    <a:schemeClr val="accent2"/>
                  </a:solidFill>
                  <a:prstDash val="solid"/>
                </a:ln>
                <a:solidFill>
                  <a:schemeClr val="accent2">
                    <a:lumMod val="40000"/>
                    <a:lumOff val="60000"/>
                  </a:schemeClr>
                </a:solidFill>
                <a:effectLst/>
                <a:sym typeface="+mn-ea"/>
              </a:rPr>
              <a:t>（二）合作解疑</a:t>
            </a:r>
            <a:r>
              <a:rPr lang="zh-CN" altLang="en-US">
                <a:sym typeface="+mn-ea"/>
              </a:rPr>
              <a:t> </a:t>
            </a:r>
            <a:br>
              <a:rPr lang="zh-CN" altLang="en-US"/>
            </a:br>
            <a:endParaRPr lang="zh-CN" altLang="en-US"/>
          </a:p>
        </p:txBody>
      </p:sp>
      <p:sp>
        <p:nvSpPr>
          <p:cNvPr id="3" name="内容占位符 2"/>
          <p:cNvSpPr>
            <a:spLocks noGrp="1"/>
          </p:cNvSpPr>
          <p:nvPr>
            <p:ph idx="1"/>
          </p:nvPr>
        </p:nvSpPr>
        <p:spPr/>
        <p:txBody>
          <a:bodyPr/>
          <a:lstStyle/>
          <a:p>
            <a:r>
              <a:rPr lang="zh-CN" altLang="en-US">
                <a:ln w="22225">
                  <a:solidFill>
                    <a:schemeClr val="accent2"/>
                  </a:solidFill>
                  <a:prstDash val="solid"/>
                </a:ln>
                <a:solidFill>
                  <a:schemeClr val="accent2">
                    <a:lumMod val="40000"/>
                    <a:lumOff val="60000"/>
                  </a:schemeClr>
                </a:solidFill>
                <a:effectLst/>
              </a:rPr>
              <a:t>1.在小组内交流展示学习成果，以句为单位，口头翻译，每人主讲一句。 </a:t>
            </a:r>
            <a:endParaRPr lang="zh-CN" altLang="en-US">
              <a:ln w="22225">
                <a:solidFill>
                  <a:schemeClr val="accent2"/>
                </a:solidFill>
                <a:prstDash val="solid"/>
              </a:ln>
              <a:solidFill>
                <a:schemeClr val="accent2">
                  <a:lumMod val="40000"/>
                  <a:lumOff val="60000"/>
                </a:schemeClr>
              </a:solidFill>
              <a:effectLst/>
            </a:endParaRPr>
          </a:p>
          <a:p>
            <a:r>
              <a:rPr lang="zh-CN" altLang="en-US">
                <a:ln w="22225">
                  <a:solidFill>
                    <a:schemeClr val="accent2"/>
                  </a:solidFill>
                  <a:prstDash val="solid"/>
                </a:ln>
                <a:solidFill>
                  <a:schemeClr val="accent2">
                    <a:lumMod val="40000"/>
                    <a:lumOff val="60000"/>
                  </a:schemeClr>
                </a:solidFill>
                <a:effectLst/>
              </a:rPr>
              <a:t>2.针对自主学习过程中遇到的疑难，讨论探究，尝试解决。 </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2"/>
          <a:stretch>
            <a:fillRect/>
          </a:stretch>
        </a:blipFill>
        <a:effectLst/>
      </p:bgPr>
    </p:bg>
    <p:spTree>
      <p:nvGrpSpPr>
        <p:cNvPr id="1" name=""/>
        <p:cNvGrpSpPr/>
        <p:nvPr/>
      </p:nvGrpSpPr>
      <p:grpSpPr>
        <a:xfrm>
          <a:off x="0" y="0"/>
          <a:ext cx="0" cy="0"/>
        </a:xfrm>
      </p:grpSpPr>
      <p:sp>
        <p:nvSpPr>
          <p:cNvPr id="6148" name="文本框 6147"/>
          <p:cNvSpPr txBox="1"/>
          <p:nvPr/>
        </p:nvSpPr>
        <p:spPr>
          <a:xfrm>
            <a:off x="0" y="228600"/>
            <a:ext cx="8991600" cy="1920875"/>
          </a:xfrm>
          <a:prstGeom prst="rect">
            <a:avLst/>
          </a:prstGeom>
          <a:noFill/>
          <a:ln w="9525">
            <a:noFill/>
          </a:ln>
        </p:spPr>
        <p:txBody>
          <a:bodyPr>
            <a:spAutoFit/>
          </a:bodyPr>
          <a:lstStyle/>
          <a:p>
            <a:pPr>
              <a:spcBef>
                <a:spcPct val="50000"/>
              </a:spcBef>
            </a:pPr>
            <a:r>
              <a:rPr lang="en-US" altLang="zh-CN">
                <a:latin typeface="Arial" panose="020b0604020202020204" pitchFamily="34" charset="0"/>
              </a:rPr>
              <a:t>                        </a:t>
            </a:r>
            <a:r>
              <a:rPr lang="zh-CN" altLang="en-US" sz="6000" b="1">
                <a:solidFill>
                  <a:srgbClr val="FF0000"/>
                </a:solidFill>
                <a:latin typeface="黑体" panose="02010609060101010101" pitchFamily="2" charset="-122"/>
                <a:ea typeface="黑体" panose="02010609060101010101" pitchFamily="2" charset="-122"/>
              </a:rPr>
              <a:t>大学之道，在明明德，在亲民，在止于至善。</a:t>
            </a:r>
            <a:r>
              <a:rPr lang="zh-CN" altLang="en-US" b="1">
                <a:solidFill>
                  <a:srgbClr val="FF0000"/>
                </a:solidFill>
                <a:latin typeface="黑体" panose="02010609060101010101" pitchFamily="2" charset="-122"/>
                <a:ea typeface="黑体" panose="02010609060101010101" pitchFamily="2" charset="-122"/>
              </a:rPr>
              <a:t> </a:t>
            </a:r>
            <a:endParaRPr lang="zh-CN" altLang="en-US" b="1">
              <a:solidFill>
                <a:srgbClr val="FF0000"/>
              </a:solidFill>
              <a:latin typeface="黑体" pitchFamily="2" charset="-122"/>
              <a:ea typeface="黑体" pitchFamily="2" charset="-122"/>
            </a:endParaRPr>
          </a:p>
        </p:txBody>
      </p:sp>
      <p:sp>
        <p:nvSpPr>
          <p:cNvPr id="6149" name="文本框 6148"/>
          <p:cNvSpPr txBox="1"/>
          <p:nvPr/>
        </p:nvSpPr>
        <p:spPr>
          <a:xfrm>
            <a:off x="0" y="2209800"/>
            <a:ext cx="8991600" cy="3749675"/>
          </a:xfrm>
          <a:prstGeom prst="rect">
            <a:avLst/>
          </a:prstGeom>
          <a:noFill/>
          <a:ln w="9525">
            <a:noFill/>
          </a:ln>
        </p:spPr>
        <p:txBody>
          <a:bodyPr>
            <a:spAutoFit/>
          </a:bodyPr>
          <a:lstStyle/>
          <a:p>
            <a:pPr>
              <a:spcBef>
                <a:spcPct val="50000"/>
              </a:spcBef>
            </a:pPr>
            <a:r>
              <a:rPr lang="en-US" altLang="zh-CN">
                <a:latin typeface="Arial" panose="020b0604020202020204" pitchFamily="34" charset="0"/>
              </a:rPr>
              <a:t>                        </a:t>
            </a:r>
            <a:r>
              <a:rPr lang="zh-CN" altLang="en-US" sz="6000" b="1">
                <a:solidFill>
                  <a:srgbClr val="000000"/>
                </a:solidFill>
                <a:latin typeface="黑体" panose="02010609060101010101" pitchFamily="2" charset="-122"/>
                <a:ea typeface="黑体" panose="02010609060101010101" pitchFamily="2" charset="-122"/>
              </a:rPr>
              <a:t>大学的宗旨在于弘扬光明正大的品德，在于使人弃旧图新，在 于使人达到最完善的境界。 </a:t>
            </a:r>
            <a:endParaRPr lang="zh-CN" altLang="en-US" sz="6000" b="1">
              <a:solidFill>
                <a:srgbClr val="000000"/>
              </a:solidFill>
              <a:latin typeface="黑体" pitchFamily="2" charset="-122"/>
              <a:ea typeface="黑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9"/>
                                        </p:tgtEl>
                                        <p:attrNameLst>
                                          <p:attrName>style.visibility</p:attrName>
                                        </p:attrNameLst>
                                      </p:cBhvr>
                                      <p:to>
                                        <p:strVal val="visible"/>
                                      </p:to>
                                    </p:set>
                                    <p:anim calcmode="lin" valueType="num">
                                      <p:cBhvr additive="base">
                                        <p:cTn id="7" dur="500" fill="hold"/>
                                        <p:tgtEl>
                                          <p:spTgt spid="6149"/>
                                        </p:tgtEl>
                                        <p:attrNameLst>
                                          <p:attrName>ppt_x</p:attrName>
                                        </p:attrNameLst>
                                      </p:cBhvr>
                                      <p:tavLst>
                                        <p:tav tm="0">
                                          <p:val>
                                            <p:strVal val="#ppt_x"/>
                                          </p:val>
                                        </p:tav>
                                        <p:tav tm="100000">
                                          <p:val>
                                            <p:strVal val="#ppt_x"/>
                                          </p:val>
                                        </p:tav>
                                      </p:tavLst>
                                    </p:anim>
                                    <p:anim calcmode="lin" valueType="num">
                                      <p:cBhvr additive="base">
                                        <p:cTn id="8" dur="500" fill="hold"/>
                                        <p:tgtEl>
                                          <p:spTgt spid="61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2"/>
          <a:stretch>
            <a:fillRect/>
          </a:stretch>
        </a:blipFill>
        <a:effectLst/>
      </p:bgPr>
    </p:bg>
    <p:spTree>
      <p:nvGrpSpPr>
        <p:cNvPr id="1" name=""/>
        <p:cNvGrpSpPr/>
        <p:nvPr/>
      </p:nvGrpSpPr>
      <p:grpSpPr>
        <a:xfrm>
          <a:off x="0" y="0"/>
          <a:ext cx="0" cy="0"/>
        </a:xfrm>
      </p:grpSpPr>
      <p:sp>
        <p:nvSpPr>
          <p:cNvPr id="7172" name="文本框 7171"/>
          <p:cNvSpPr txBox="1"/>
          <p:nvPr/>
        </p:nvSpPr>
        <p:spPr>
          <a:xfrm>
            <a:off x="0" y="0"/>
            <a:ext cx="9144000" cy="2651125"/>
          </a:xfrm>
          <a:prstGeom prst="rect">
            <a:avLst/>
          </a:prstGeom>
          <a:noFill/>
          <a:ln w="9525">
            <a:noFill/>
          </a:ln>
        </p:spPr>
        <p:txBody>
          <a:bodyPr>
            <a:spAutoFit/>
          </a:bodyPr>
          <a:lstStyle/>
          <a:p>
            <a:pPr>
              <a:spcBef>
                <a:spcPct val="50000"/>
              </a:spcBef>
            </a:pPr>
            <a:r>
              <a:rPr lang="en-US" altLang="zh-CN" sz="5400" b="1">
                <a:latin typeface="黑体" panose="02010609060101010101" pitchFamily="2" charset="-122"/>
                <a:ea typeface="黑体" panose="02010609060101010101" pitchFamily="2" charset="-122"/>
              </a:rPr>
              <a:t>    </a:t>
            </a:r>
            <a:r>
              <a:rPr lang="zh-CN" altLang="en-US" sz="5400" b="1">
                <a:solidFill>
                  <a:srgbClr val="FF0000"/>
                </a:solidFill>
                <a:latin typeface="黑体" panose="02010609060101010101" pitchFamily="2" charset="-122"/>
                <a:ea typeface="黑体" panose="02010609060101010101" pitchFamily="2" charset="-122"/>
              </a:rPr>
              <a:t>知止而后有定；定而后能静；静而后能安；安而后能虑；虑而后能得。</a:t>
            </a:r>
            <a:r>
              <a:rPr lang="zh-CN" altLang="en-US" sz="6000">
                <a:latin typeface="Arial" panose="020b0604020202020204" pitchFamily="34" charset="0"/>
              </a:rPr>
              <a:t> </a:t>
            </a:r>
            <a:endParaRPr lang="zh-CN" altLang="en-US" sz="6000">
              <a:latin typeface="Arial" pitchFamily="34" charset="0"/>
            </a:endParaRPr>
          </a:p>
        </p:txBody>
      </p:sp>
      <p:sp>
        <p:nvSpPr>
          <p:cNvPr id="7173" name="文本框 7172"/>
          <p:cNvSpPr txBox="1"/>
          <p:nvPr/>
        </p:nvSpPr>
        <p:spPr>
          <a:xfrm>
            <a:off x="0" y="2590800"/>
            <a:ext cx="9144000" cy="4052888"/>
          </a:xfrm>
          <a:prstGeom prst="rect">
            <a:avLst/>
          </a:prstGeom>
          <a:noFill/>
          <a:ln w="9525">
            <a:noFill/>
          </a:ln>
        </p:spPr>
        <p:txBody>
          <a:bodyPr>
            <a:spAutoFit/>
          </a:bodyPr>
          <a:lstStyle/>
          <a:p>
            <a:pPr>
              <a:spcBef>
                <a:spcPct val="50000"/>
              </a:spcBef>
            </a:pPr>
            <a:r>
              <a:rPr lang="en-US" altLang="zh-CN">
                <a:latin typeface="Arial" panose="020b0604020202020204" pitchFamily="34" charset="0"/>
              </a:rPr>
              <a:t>                    </a:t>
            </a:r>
            <a:r>
              <a:rPr lang="zh-CN" altLang="en-US" sz="5200" b="1">
                <a:latin typeface="黑体" panose="02010609060101010101" pitchFamily="2" charset="-122"/>
                <a:ea typeface="黑体" panose="02010609060101010101" pitchFamily="2" charset="-122"/>
              </a:rPr>
              <a:t>知道应达到的境界才能够志向坚定；志向坚定才能够镇静不躁；镇静不躁才能够心安理得；心安理得才能够思虑周详；思虑周详才能够有所收获</a:t>
            </a:r>
            <a:r>
              <a:rPr lang="zh-CN" altLang="en-US" sz="5200">
                <a:latin typeface="Arial" panose="020b0604020202020204" pitchFamily="34" charset="0"/>
              </a:rPr>
              <a:t>。 </a:t>
            </a:r>
            <a:endParaRPr lang="zh-CN" altLang="en-US" sz="5200">
              <a:latin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anim calcmode="lin" valueType="num">
                                      <p:cBhvr additive="base">
                                        <p:cTn id="7" dur="500" fill="hold"/>
                                        <p:tgtEl>
                                          <p:spTgt spid="7173"/>
                                        </p:tgtEl>
                                        <p:attrNameLst>
                                          <p:attrName>ppt_x</p:attrName>
                                        </p:attrNameLst>
                                      </p:cBhvr>
                                      <p:tavLst>
                                        <p:tav tm="0">
                                          <p:val>
                                            <p:strVal val="#ppt_x"/>
                                          </p:val>
                                        </p:tav>
                                        <p:tav tm="100000">
                                          <p:val>
                                            <p:strVal val="#ppt_x"/>
                                          </p:val>
                                        </p:tav>
                                      </p:tavLst>
                                    </p:anim>
                                    <p:anim calcmode="lin" valueType="num">
                                      <p:cBhvr additive="base">
                                        <p:cTn id="8"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blipFill rotWithShape="0">
          <a:blip r:embed="rId2"/>
          <a:stretch>
            <a:fillRect/>
          </a:stretch>
        </a:blipFill>
        <a:effectLst/>
      </p:bgPr>
    </p:bg>
    <p:spTree>
      <p:nvGrpSpPr>
        <p:cNvPr id="1" name=""/>
        <p:cNvGrpSpPr/>
        <p:nvPr/>
      </p:nvGrpSpPr>
      <p:grpSpPr>
        <a:xfrm>
          <a:off x="0" y="0"/>
          <a:ext cx="0" cy="0"/>
        </a:xfrm>
      </p:grpSpPr>
      <p:sp>
        <p:nvSpPr>
          <p:cNvPr id="8196" name="文本框 8195"/>
          <p:cNvSpPr txBox="1"/>
          <p:nvPr/>
        </p:nvSpPr>
        <p:spPr>
          <a:xfrm>
            <a:off x="0" y="228600"/>
            <a:ext cx="9144000" cy="1920875"/>
          </a:xfrm>
          <a:prstGeom prst="rect">
            <a:avLst/>
          </a:prstGeom>
          <a:noFill/>
          <a:ln w="9525">
            <a:noFill/>
          </a:ln>
        </p:spPr>
        <p:txBody>
          <a:bodyPr>
            <a:spAutoFit/>
          </a:bodyPr>
          <a:lstStyle/>
          <a:p>
            <a:pPr>
              <a:spcBef>
                <a:spcPct val="50000"/>
              </a:spcBef>
            </a:pPr>
            <a:r>
              <a:rPr lang="en-US" altLang="zh-CN">
                <a:latin typeface="Arial" panose="020b0604020202020204" pitchFamily="34" charset="0"/>
              </a:rPr>
              <a:t>                        </a:t>
            </a:r>
            <a:r>
              <a:rPr lang="zh-CN" altLang="en-US" sz="6000">
                <a:solidFill>
                  <a:srgbClr val="FF0000"/>
                </a:solidFill>
                <a:latin typeface="黑体" panose="02010609060101010101" pitchFamily="2" charset="-122"/>
                <a:ea typeface="黑体" panose="02010609060101010101" pitchFamily="2" charset="-122"/>
              </a:rPr>
              <a:t>物有本末，事有终始。知所先后，则近道矣。 </a:t>
            </a:r>
            <a:endParaRPr lang="zh-CN" altLang="en-US" sz="6000">
              <a:solidFill>
                <a:srgbClr val="FF0000"/>
              </a:solidFill>
              <a:latin typeface="黑体" pitchFamily="2" charset="-122"/>
              <a:ea typeface="黑体" pitchFamily="2" charset="-122"/>
            </a:endParaRPr>
          </a:p>
        </p:txBody>
      </p:sp>
      <p:sp>
        <p:nvSpPr>
          <p:cNvPr id="8198" name="文本框 8197"/>
          <p:cNvSpPr txBox="1"/>
          <p:nvPr/>
        </p:nvSpPr>
        <p:spPr>
          <a:xfrm>
            <a:off x="0" y="2193925"/>
            <a:ext cx="8991600" cy="4664075"/>
          </a:xfrm>
          <a:prstGeom prst="rect">
            <a:avLst/>
          </a:prstGeom>
          <a:noFill/>
          <a:ln w="9525">
            <a:noFill/>
          </a:ln>
        </p:spPr>
        <p:txBody>
          <a:bodyPr>
            <a:spAutoFit/>
          </a:bodyPr>
          <a:lstStyle/>
          <a:p>
            <a:pPr>
              <a:spcBef>
                <a:spcPct val="50000"/>
              </a:spcBef>
            </a:pPr>
            <a:r>
              <a:rPr lang="en-US" altLang="zh-CN" sz="6000">
                <a:latin typeface="Arial" panose="020b0604020202020204" pitchFamily="34" charset="0"/>
              </a:rPr>
              <a:t>       </a:t>
            </a:r>
            <a:r>
              <a:rPr lang="zh-CN" altLang="en-US" sz="6000" b="1">
                <a:latin typeface="黑体" panose="02010609060101010101" pitchFamily="2" charset="-122"/>
                <a:ea typeface="黑体" panose="02010609060101010101" pitchFamily="2" charset="-122"/>
              </a:rPr>
              <a:t>每样东西都有根本有枝末，每件事情都有开始有终结。明白 了这本末始终的道理，就接近事物发展的规律了。 </a:t>
            </a:r>
            <a:endParaRPr lang="zh-CN" altLang="en-US" sz="6000" b="1">
              <a:latin typeface="黑体" pitchFamily="2" charset="-122"/>
              <a:ea typeface="黑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8"/>
                                        </p:tgtEl>
                                        <p:attrNameLst>
                                          <p:attrName>style.visibility</p:attrName>
                                        </p:attrNameLst>
                                      </p:cBhvr>
                                      <p:to>
                                        <p:strVal val="visible"/>
                                      </p:to>
                                    </p:set>
                                    <p:anim calcmode="lin" valueType="num">
                                      <p:cBhvr additive="base">
                                        <p:cTn id="7" dur="500" fill="hold"/>
                                        <p:tgtEl>
                                          <p:spTgt spid="8198"/>
                                        </p:tgtEl>
                                        <p:attrNameLst>
                                          <p:attrName>ppt_x</p:attrName>
                                        </p:attrNameLst>
                                      </p:cBhvr>
                                      <p:tavLst>
                                        <p:tav tm="0">
                                          <p:val>
                                            <p:strVal val="#ppt_x"/>
                                          </p:val>
                                        </p:tav>
                                        <p:tav tm="100000">
                                          <p:val>
                                            <p:strVal val="#ppt_x"/>
                                          </p:val>
                                        </p:tav>
                                      </p:tavLst>
                                    </p:anim>
                                    <p:anim calcmode="lin" valueType="num">
                                      <p:cBhvr additive="base">
                                        <p:cTn id="8" dur="500" fill="hold"/>
                                        <p:tgtEl>
                                          <p:spTgt spid="81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8"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57200" y="274955"/>
            <a:ext cx="8229600" cy="808355"/>
          </a:xfrm>
        </p:spPr>
        <p:txBody>
          <a:bodyPr/>
          <a:lstStyle/>
          <a:p>
            <a:r>
              <a:rPr lang="zh-CN" altLang="en-US">
                <a:ln w="22225">
                  <a:solidFill>
                    <a:schemeClr val="accent2"/>
                  </a:solidFill>
                  <a:prstDash val="solid"/>
                </a:ln>
                <a:solidFill>
                  <a:schemeClr val="accent2">
                    <a:lumMod val="40000"/>
                    <a:lumOff val="60000"/>
                  </a:schemeClr>
                </a:solidFill>
                <a:effectLst/>
              </a:rPr>
              <a:t>教学目标</a:t>
            </a:r>
            <a:endParaRPr lang="zh-CN" altLang="en-US">
              <a:ln w="22225">
                <a:solidFill>
                  <a:schemeClr val="accent2"/>
                </a:solidFill>
                <a:prstDash val="solid"/>
              </a:ln>
              <a:solidFill>
                <a:schemeClr val="accent2">
                  <a:lumMod val="40000"/>
                  <a:lumOff val="60000"/>
                </a:schemeClr>
              </a:solidFill>
              <a:effectLst/>
            </a:endParaRPr>
          </a:p>
        </p:txBody>
      </p:sp>
      <p:sp>
        <p:nvSpPr>
          <p:cNvPr id="3" name="内容占位符 2"/>
          <p:cNvSpPr>
            <a:spLocks noGrp="1"/>
          </p:cNvSpPr>
          <p:nvPr>
            <p:ph idx="1"/>
          </p:nvPr>
        </p:nvSpPr>
        <p:spPr>
          <a:xfrm>
            <a:off x="457200" y="1230630"/>
            <a:ext cx="8229600" cy="4895850"/>
          </a:xfrm>
        </p:spPr>
        <p:txBody>
          <a:bodyPr/>
          <a:lstStyle/>
          <a:p>
            <a:r>
              <a:rPr lang="zh-CN" altLang="en-US">
                <a:ln w="22225">
                  <a:solidFill>
                    <a:schemeClr val="accent2"/>
                  </a:solidFill>
                  <a:prstDash val="solid"/>
                </a:ln>
                <a:solidFill>
                  <a:schemeClr val="accent2">
                    <a:lumMod val="40000"/>
                    <a:lumOff val="60000"/>
                  </a:schemeClr>
                </a:solidFill>
                <a:effectLst/>
              </a:rPr>
              <a:t>1.积累文学常识。 </a:t>
            </a:r>
            <a:endParaRPr lang="zh-CN" altLang="en-US">
              <a:ln w="22225">
                <a:solidFill>
                  <a:schemeClr val="accent2"/>
                </a:solidFill>
                <a:prstDash val="solid"/>
              </a:ln>
              <a:solidFill>
                <a:schemeClr val="accent2">
                  <a:lumMod val="40000"/>
                  <a:lumOff val="60000"/>
                </a:schemeClr>
              </a:solidFill>
              <a:effectLst/>
            </a:endParaRPr>
          </a:p>
          <a:p>
            <a:r>
              <a:rPr lang="zh-CN" altLang="en-US">
                <a:ln w="22225">
                  <a:solidFill>
                    <a:schemeClr val="accent2"/>
                  </a:solidFill>
                  <a:prstDash val="solid"/>
                </a:ln>
                <a:solidFill>
                  <a:schemeClr val="accent2">
                    <a:lumMod val="40000"/>
                    <a:lumOff val="60000"/>
                  </a:schemeClr>
                </a:solidFill>
                <a:effectLst/>
              </a:rPr>
              <a:t>2.理解文意，准确翻译。掌握文中重要的文言词语和特殊句式。 </a:t>
            </a:r>
            <a:endParaRPr lang="zh-CN" altLang="en-US">
              <a:ln w="22225">
                <a:solidFill>
                  <a:schemeClr val="accent2"/>
                </a:solidFill>
                <a:prstDash val="solid"/>
              </a:ln>
              <a:solidFill>
                <a:schemeClr val="accent2">
                  <a:lumMod val="40000"/>
                  <a:lumOff val="60000"/>
                </a:schemeClr>
              </a:solidFill>
              <a:effectLst/>
            </a:endParaRPr>
          </a:p>
          <a:p>
            <a:r>
              <a:rPr lang="zh-CN" altLang="en-US">
                <a:ln w="22225">
                  <a:solidFill>
                    <a:schemeClr val="accent2"/>
                  </a:solidFill>
                  <a:prstDash val="solid"/>
                </a:ln>
                <a:solidFill>
                  <a:schemeClr val="accent2">
                    <a:lumMod val="40000"/>
                    <a:lumOff val="60000"/>
                  </a:schemeClr>
                </a:solidFill>
                <a:effectLst/>
              </a:rPr>
              <a:t>3.分析本文的论证特点。 </a:t>
            </a:r>
            <a:endParaRPr lang="zh-CN" altLang="en-US">
              <a:ln w="22225">
                <a:solidFill>
                  <a:schemeClr val="accent2"/>
                </a:solidFill>
                <a:prstDash val="solid"/>
              </a:ln>
              <a:solidFill>
                <a:schemeClr val="accent2">
                  <a:lumMod val="40000"/>
                  <a:lumOff val="60000"/>
                </a:schemeClr>
              </a:solidFill>
              <a:effectLst/>
            </a:endParaRPr>
          </a:p>
          <a:p>
            <a:r>
              <a:rPr lang="zh-CN" altLang="en-US">
                <a:ln w="22225">
                  <a:solidFill>
                    <a:schemeClr val="accent2"/>
                  </a:solidFill>
                  <a:prstDash val="solid"/>
                </a:ln>
                <a:solidFill>
                  <a:schemeClr val="accent2">
                    <a:lumMod val="40000"/>
                    <a:lumOff val="60000"/>
                  </a:schemeClr>
                </a:solidFill>
                <a:effectLst/>
              </a:rPr>
              <a:t>4.理解文章表达的思想及现实意义。</a:t>
            </a:r>
            <a:r>
              <a:rPr lang="zh-CN" altLang="en-US"/>
              <a:t> </a:t>
            </a:r>
            <a:endParaRPr lang="zh-CN" altLang="en-US"/>
          </a:p>
        </p:txBody>
      </p:sp>
    </p:spTree>
  </p:cSld>
  <p:clrMapOvr>
    <a:masterClrMapping/>
  </p:clrMapOvr>
  <p:transition/>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1095375" y="1757045"/>
            <a:ext cx="6755130" cy="2061210"/>
          </a:xfrm>
          <a:prstGeom prst="rect">
            <a:avLst/>
          </a:prstGeom>
          <a:noFill/>
          <a:ln w="9525">
            <a:noFill/>
          </a:ln>
        </p:spPr>
        <p:txBody>
          <a:bodyPr wrap="square">
            <a:spAutoFit/>
          </a:bodyPr>
          <a:lstStyle/>
          <a:p>
            <a:pPr marL="266700" indent="-266700"/>
            <a:r>
              <a:rPr lang="zh-CN" sz="3200">
                <a:ln w="22225">
                  <a:solidFill>
                    <a:schemeClr val="accent2"/>
                  </a:solidFill>
                  <a:prstDash val="solid"/>
                </a:ln>
                <a:solidFill>
                  <a:schemeClr val="accent2">
                    <a:lumMod val="40000"/>
                    <a:lumOff val="60000"/>
                  </a:schemeClr>
                </a:solidFill>
                <a:effectLst/>
                <a:ea typeface="宋体" panose="02010600030101010101" pitchFamily="2" charset="-122"/>
              </a:rPr>
              <a:t>（三）全员解疑</a:t>
            </a:r>
            <a:r>
              <a:rPr lang="en-US" sz="32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zh-CN" sz="3200">
                <a:ln w="22225">
                  <a:solidFill>
                    <a:schemeClr val="accent2"/>
                  </a:solidFill>
                  <a:prstDash val="solid"/>
                </a:ln>
                <a:solidFill>
                  <a:schemeClr val="accent2">
                    <a:lumMod val="40000"/>
                    <a:lumOff val="60000"/>
                  </a:schemeClr>
                </a:solidFill>
                <a:effectLst/>
                <a:ea typeface="宋体" panose="02010600030101010101" pitchFamily="2" charset="-122"/>
              </a:rPr>
              <a:t>由各小组提出疑问，全班同学和老师一起解决问题。</a:t>
            </a:r>
            <a:r>
              <a:rPr lang="en-US" sz="32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zh-CN" sz="3200">
                <a:ln w="22225">
                  <a:solidFill>
                    <a:schemeClr val="accent2"/>
                  </a:solidFill>
                  <a:prstDash val="solid"/>
                </a:ln>
                <a:solidFill>
                  <a:schemeClr val="accent2">
                    <a:lumMod val="40000"/>
                    <a:lumOff val="60000"/>
                  </a:schemeClr>
                </a:solidFill>
                <a:effectLst/>
                <a:ea typeface="宋体" panose="02010600030101010101" pitchFamily="2" charset="-122"/>
              </a:rPr>
              <a:t>以交流解疑巩固学习成果。</a:t>
            </a:r>
            <a:r>
              <a:rPr lang="en-US" sz="32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en-US" sz="32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endParaRPr lang="en-US" altLang="en-US" sz="3200">
              <a:ln w="22225">
                <a:solidFill>
                  <a:schemeClr val="accent2"/>
                </a:solidFill>
                <a:prstDash val="solid"/>
              </a:ln>
              <a:solidFill>
                <a:schemeClr val="accent2">
                  <a:lumMod val="40000"/>
                  <a:lumOff val="60000"/>
                </a:schemeClr>
              </a:solidFill>
              <a:effectLst/>
              <a:latin typeface="宋体" pitchFamily="2" charset="-122"/>
              <a:ea typeface="宋体" pitchFamily="2" charset="-122"/>
            </a:endParaRPr>
          </a:p>
        </p:txBody>
      </p:sp>
    </p:spTree>
  </p:cSld>
  <p:clrMapOvr>
    <a:masterClrMapping/>
  </p:clrMapOvr>
  <p:transition/>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1594485" y="1540510"/>
            <a:ext cx="5285740" cy="922020"/>
          </a:xfrm>
          <a:prstGeom prst="rect">
            <a:avLst/>
          </a:prstGeom>
          <a:noFill/>
          <a:ln w="9525">
            <a:noFill/>
          </a:ln>
        </p:spPr>
        <p:txBody>
          <a:bodyPr wrap="square">
            <a:spAutoFit/>
          </a:bodyPr>
          <a:lstStyle/>
          <a:p>
            <a:pPr marL="133350" indent="-133350"/>
            <a:r>
              <a:rPr lang="zh-CN" sz="5400">
                <a:ln w="22225">
                  <a:solidFill>
                    <a:schemeClr val="accent2"/>
                  </a:solidFill>
                  <a:prstDash val="solid"/>
                </a:ln>
                <a:solidFill>
                  <a:schemeClr val="accent2">
                    <a:lumMod val="40000"/>
                    <a:lumOff val="60000"/>
                  </a:schemeClr>
                </a:solidFill>
                <a:effectLst/>
                <a:ea typeface="宋体" panose="02010600030101010101" pitchFamily="2" charset="-122"/>
              </a:rPr>
              <a:t>五、探究思考</a:t>
            </a:r>
            <a:r>
              <a:rPr lang="en-US" sz="54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endParaRPr lang="en-US" altLang="en-US" sz="5400">
              <a:ln w="22225">
                <a:solidFill>
                  <a:schemeClr val="accent2"/>
                </a:solidFill>
                <a:prstDash val="solid"/>
              </a:ln>
              <a:solidFill>
                <a:schemeClr val="accent2">
                  <a:lumMod val="40000"/>
                  <a:lumOff val="60000"/>
                </a:schemeClr>
              </a:solidFill>
              <a:effectLst/>
              <a:latin typeface="宋体" pitchFamily="2" charset="-122"/>
              <a:ea typeface="宋体" pitchFamily="2" charset="-122"/>
            </a:endParaRPr>
          </a:p>
        </p:txBody>
      </p:sp>
      <p:pic>
        <p:nvPicPr>
          <p:cNvPr id="2" name="图片 1" descr="1479798303720159"/>
          <p:cNvPicPr>
            <a:picLocks noChangeAspect="1"/>
          </p:cNvPicPr>
          <p:nvPr/>
        </p:nvPicPr>
        <p:blipFill>
          <a:blip r:embed="rId2"/>
          <a:stretch>
            <a:fillRect/>
          </a:stretch>
        </p:blipFill>
        <p:spPr>
          <a:xfrm>
            <a:off x="6375400" y="3302635"/>
            <a:ext cx="2408555" cy="2964815"/>
          </a:xfrm>
          <a:prstGeom prst="rect">
            <a:avLst/>
          </a:prstGeom>
        </p:spPr>
      </p:pic>
      <p:sp>
        <p:nvSpPr>
          <p:cNvPr id="3" name="文本框 2"/>
          <p:cNvSpPr txBox="1"/>
          <p:nvPr/>
        </p:nvSpPr>
        <p:spPr>
          <a:xfrm>
            <a:off x="494665" y="3199130"/>
            <a:ext cx="6445250" cy="583565"/>
          </a:xfrm>
          <a:prstGeom prst="rect">
            <a:avLst/>
          </a:prstGeom>
          <a:noFill/>
          <a:ln w="9525">
            <a:noFill/>
          </a:ln>
        </p:spPr>
        <p:txBody>
          <a:bodyPr wrap="square">
            <a:spAutoFit/>
          </a:bodyPr>
          <a:lstStyle/>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（一）第一段重点写了什么内容？</a:t>
            </a:r>
            <a:r>
              <a:rPr lang="en-US" sz="1050">
                <a:solidFill>
                  <a:srgbClr val="1E1E1E"/>
                </a:solidFill>
                <a:latin typeface="宋体" panose="02010600030101010101" pitchFamily="2" charset="-122"/>
                <a:ea typeface="宋体" panose="02010600030101010101" pitchFamily="2" charset="-122"/>
              </a:rPr>
              <a:t> </a:t>
            </a:r>
            <a:endParaRPr lang="zh-CN" altLang="en-US"/>
          </a:p>
        </p:txBody>
      </p:sp>
    </p:spTree>
  </p:cSld>
  <p:clrMapOvr>
    <a:masterClrMapping/>
  </p:clrMapOvr>
  <p:transition/>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pic>
        <p:nvPicPr>
          <p:cNvPr id="2" name="图片 1" descr="1479798304161000"/>
          <p:cNvPicPr>
            <a:picLocks noChangeAspect="1"/>
          </p:cNvPicPr>
          <p:nvPr/>
        </p:nvPicPr>
        <p:blipFill>
          <a:blip r:embed="rId2"/>
          <a:stretch>
            <a:fillRect/>
          </a:stretch>
        </p:blipFill>
        <p:spPr>
          <a:xfrm>
            <a:off x="7165975" y="5631815"/>
            <a:ext cx="1978025" cy="1226185"/>
          </a:xfrm>
          <a:prstGeom prst="rect">
            <a:avLst/>
          </a:prstGeom>
        </p:spPr>
      </p:pic>
      <p:sp>
        <p:nvSpPr>
          <p:cNvPr id="3" name="文本框 2"/>
          <p:cNvSpPr txBox="1"/>
          <p:nvPr/>
        </p:nvSpPr>
        <p:spPr>
          <a:xfrm>
            <a:off x="271145" y="157480"/>
            <a:ext cx="7030720" cy="6739255"/>
          </a:xfrm>
          <a:prstGeom prst="rect">
            <a:avLst/>
          </a:prstGeom>
          <a:noFill/>
          <a:ln w="9525">
            <a:noFill/>
          </a:ln>
        </p:spPr>
        <p:txBody>
          <a:bodyPr wrap="square">
            <a:spAutoFit/>
          </a:bodyPr>
          <a:lstStyle/>
          <a:p>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明确：指出大学的宗旨，提出了大学的“三纲”：明明德、亲民、止于至善。 首先，《大学》对儒学作了一个高度概括，提出“明明德，在亲民，在止于至善”三项，即宋代儒家们所说的大学“三纲领”。这一概括非常准确地揭示了儒学的基本精神，也道出了《大学》的主旨。《大学》是讲治国平天下的学问，但是它按照孔子思想，不就事论事，而是将人的精神的弘扬和品德修养置于首位。“明明德”是发扬自己固有的德性，是激发求学者完善自己的自觉性，而不是用某种外在的、固定的道德准则束缚自己。“亲民”即“新民”，就是不仅自觉地进行自我修养，而且努力提高全体人民的道德品质，在儒家看来这是为治国平天下的伟业奠定精神基础。“止于至善”就是要将自己的道德品质和社会、国家的治理提升到最完美的地步，不达到最理想的境界绝不停止，实际上是一个无限的完善过程。 明明德、亲民、止于至善，既是《大学》的纲领旨趣，也是儒学“垂世立教”的目标所在。 </a:t>
            </a:r>
            <a:endParaRPr lang="zh-CN" altLang="en-US"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itchFamily="2" charset="-122"/>
            </a:endParaRPr>
          </a:p>
        </p:txBody>
      </p:sp>
    </p:spTree>
  </p:cSld>
  <p:clrMapOvr>
    <a:masterClrMapping/>
  </p:clrMapOvr>
  <p:transition/>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416560" y="2590165"/>
            <a:ext cx="8431530" cy="645160"/>
          </a:xfrm>
          <a:prstGeom prst="rect">
            <a:avLst/>
          </a:prstGeom>
          <a:noFill/>
          <a:ln w="9525">
            <a:noFill/>
          </a:ln>
        </p:spPr>
        <p:txBody>
          <a:bodyPr wrap="square">
            <a:spAutoFit/>
          </a:bodyPr>
          <a:lstStyle/>
          <a:p>
            <a:r>
              <a:rPr lang="zh-CN" sz="36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（二）第一段的三句话之间是什么关系？</a:t>
            </a:r>
            <a:r>
              <a:rPr lang="en-US" sz="36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endParaRPr lang="en-US" altLang="en-US" sz="36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itchFamily="2" charset="-122"/>
              <a:ea typeface="宋体" pitchFamily="2" charset="-122"/>
            </a:endParaRPr>
          </a:p>
        </p:txBody>
      </p:sp>
    </p:spTree>
  </p:cSld>
  <p:clrMapOvr>
    <a:masterClrMapping/>
  </p:clrMapOvr>
  <p:transition/>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2367280" y="1296670"/>
            <a:ext cx="5904865" cy="2553335"/>
          </a:xfrm>
          <a:prstGeom prst="rect">
            <a:avLst/>
          </a:prstGeom>
          <a:noFill/>
          <a:ln w="9525">
            <a:noFill/>
          </a:ln>
        </p:spPr>
        <p:txBody>
          <a:bodyPr wrap="square">
            <a:spAutoFit/>
          </a:bodyPr>
          <a:lstStyle/>
          <a:p>
            <a:r>
              <a:rPr lang="zh-CN" sz="3200">
                <a:ln w="22225">
                  <a:solidFill>
                    <a:schemeClr val="accent2"/>
                  </a:solidFill>
                  <a:prstDash val="solid"/>
                </a:ln>
                <a:solidFill>
                  <a:schemeClr val="accent2">
                    <a:lumMod val="40000"/>
                    <a:lumOff val="60000"/>
                  </a:schemeClr>
                </a:solidFill>
                <a:effectLst/>
                <a:ea typeface="宋体" panose="02010600030101010101" pitchFamily="2" charset="-122"/>
              </a:rPr>
              <a:t>明确：首句开宗明义，提出大学之道的“三纲”，第二、三句承接上文对如何达到大学之道，阐明其中的逻辑关系，为下文引出八条目做准备。 </a:t>
            </a:r>
            <a:endParaRPr lang="zh-CN" altLang="en-US" sz="3200">
              <a:ln w="22225">
                <a:solidFill>
                  <a:schemeClr val="accent2"/>
                </a:solidFill>
                <a:prstDash val="solid"/>
              </a:ln>
              <a:solidFill>
                <a:schemeClr val="accent2">
                  <a:lumMod val="40000"/>
                  <a:lumOff val="60000"/>
                </a:schemeClr>
              </a:solidFill>
              <a:effectLst/>
              <a:ea typeface="宋体" panose="02010600030101010101" pitchFamily="2" charset="-122"/>
            </a:endParaRPr>
          </a:p>
        </p:txBody>
      </p:sp>
      <p:pic>
        <p:nvPicPr>
          <p:cNvPr id="2" name="图片 1" descr="583b806f01dd9"/>
          <p:cNvPicPr>
            <a:picLocks noChangeAspect="1"/>
          </p:cNvPicPr>
          <p:nvPr/>
        </p:nvPicPr>
        <p:blipFill>
          <a:blip r:embed="rId2"/>
          <a:stretch>
            <a:fillRect/>
          </a:stretch>
        </p:blipFill>
        <p:spPr>
          <a:xfrm>
            <a:off x="178435" y="3950335"/>
            <a:ext cx="2188845" cy="2736215"/>
          </a:xfrm>
          <a:prstGeom prst="rect">
            <a:avLst/>
          </a:prstGeom>
        </p:spPr>
      </p:pic>
    </p:spTree>
  </p:cSld>
  <p:clrMapOvr>
    <a:masterClrMapping/>
  </p:clrMapOvr>
  <p:transition/>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691515" y="699135"/>
            <a:ext cx="6385560" cy="398780"/>
          </a:xfrm>
          <a:prstGeom prst="rect">
            <a:avLst/>
          </a:prstGeom>
          <a:noFill/>
          <a:ln w="9525">
            <a:noFill/>
          </a:ln>
        </p:spPr>
        <p:txBody>
          <a:bodyPr wrap="square">
            <a:spAutoFit/>
          </a:bodyPr>
          <a:lstStyle/>
          <a:p>
            <a:r>
              <a:rPr lang="zh-CN" sz="20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（三）第二段重点写了“八目”，包括哪些内容？ </a:t>
            </a:r>
            <a:endParaRPr lang="zh-CN" altLang="en-US" sz="20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itchFamily="2" charset="-122"/>
            </a:endParaRPr>
          </a:p>
        </p:txBody>
      </p:sp>
      <p:sp>
        <p:nvSpPr>
          <p:cNvPr id="2" name="文本框 1"/>
          <p:cNvSpPr txBox="1"/>
          <p:nvPr/>
        </p:nvSpPr>
        <p:spPr>
          <a:xfrm>
            <a:off x="786130" y="2494915"/>
            <a:ext cx="6995795" cy="953135"/>
          </a:xfrm>
          <a:prstGeom prst="rect">
            <a:avLst/>
          </a:prstGeom>
          <a:noFill/>
          <a:ln w="9525">
            <a:noFill/>
          </a:ln>
        </p:spPr>
        <p:txBody>
          <a:bodyPr wrap="square">
            <a:spAutoFit/>
          </a:bodyPr>
          <a:lstStyle/>
          <a:p>
            <a:r>
              <a:rPr lang="zh-CN"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明确：第二段提出“八目”：格物、致知、诚意、正心、修身、齐家、治国、平天下。 </a:t>
            </a:r>
            <a:endParaRPr lang="zh-CN" altLang="en-US"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itchFamily="2" charset="-122"/>
            </a:endParaRPr>
          </a:p>
        </p:txBody>
      </p:sp>
    </p:spTree>
  </p:cSld>
  <p:clrMapOvr>
    <a:masterClrMapping/>
  </p:clrMapOvr>
  <p:transition/>
  <p:timing/>
</p:sld>
</file>

<file path=ppt/slides/slide2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862965" y="843280"/>
            <a:ext cx="7864475" cy="4030980"/>
          </a:xfrm>
          <a:prstGeom prst="rect">
            <a:avLst/>
          </a:prstGeom>
          <a:noFill/>
          <a:ln w="9525">
            <a:noFill/>
          </a:ln>
        </p:spPr>
        <p:txBody>
          <a:bodyPr wrap="square">
            <a:spAutoFit/>
          </a:bodyPr>
          <a:lstStyle/>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（四）“八目”之间是什么关系？</a:t>
            </a:r>
            <a:endPar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itchFamily="2" charset="-122"/>
            </a:endParaRPr>
          </a:p>
          <a:p>
            <a:endPar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 明确：“格物、致知”为第一步，对应的是知的功夫；“诚意、正心、修身”为第二步，对应的是修的功夫；“齐家、治国、平天下”是第三步，对应的是用的功夫。“格物、致知、诚意、正心、修身”是修己，“齐有、治国、平天下”是安人。 </a:t>
            </a:r>
            <a:endParaRPr lang="zh-CN" alt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itchFamily="2" charset="-122"/>
            </a:endParaRPr>
          </a:p>
        </p:txBody>
      </p:sp>
    </p:spTree>
  </p:cSld>
  <p:clrMapOvr>
    <a:masterClrMapping/>
  </p:clrMapOvr>
  <p:transition/>
  <p:timing/>
</p:sld>
</file>

<file path=ppt/slides/slide2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399415" y="842010"/>
            <a:ext cx="8233410" cy="4399915"/>
          </a:xfrm>
          <a:prstGeom prst="rect">
            <a:avLst/>
          </a:prstGeom>
          <a:noFill/>
          <a:ln w="9525">
            <a:noFill/>
          </a:ln>
        </p:spPr>
        <p:txBody>
          <a:bodyPr wrap="square">
            <a:spAutoFit/>
          </a:bodyPr>
          <a:lstStyle/>
          <a:p>
            <a:r>
              <a:rPr lang="zh-CN" sz="4000">
                <a:ln w="22225">
                  <a:solidFill>
                    <a:schemeClr val="accent2"/>
                  </a:solidFill>
                  <a:prstDash val="solid"/>
                </a:ln>
                <a:solidFill>
                  <a:schemeClr val="accent2">
                    <a:lumMod val="40000"/>
                    <a:lumOff val="60000"/>
                  </a:schemeClr>
                </a:solidFill>
                <a:effectLst/>
                <a:ea typeface="宋体" panose="02010600030101010101" pitchFamily="2" charset="-122"/>
              </a:rPr>
              <a:t>（五）“三纲”“八目”之间的关系是怎样的？</a:t>
            </a:r>
            <a:endParaRPr lang="zh-CN" sz="4000">
              <a:ln w="22225">
                <a:solidFill>
                  <a:schemeClr val="accent2"/>
                </a:solidFill>
                <a:prstDash val="solid"/>
              </a:ln>
              <a:solidFill>
                <a:schemeClr val="accent2">
                  <a:lumMod val="40000"/>
                  <a:lumOff val="60000"/>
                </a:schemeClr>
              </a:solidFill>
              <a:effectLst/>
              <a:ea typeface="宋体" pitchFamily="2" charset="-122"/>
            </a:endParaRPr>
          </a:p>
          <a:p>
            <a:endParaRPr lang="zh-CN" sz="4000">
              <a:ln w="22225">
                <a:solidFill>
                  <a:schemeClr val="accent2"/>
                </a:solidFill>
                <a:prstDash val="solid"/>
              </a:ln>
              <a:solidFill>
                <a:schemeClr val="accent2">
                  <a:lumMod val="40000"/>
                  <a:lumOff val="60000"/>
                </a:schemeClr>
              </a:solidFill>
              <a:effectLst/>
              <a:ea typeface="宋体" panose="02010600030101010101" pitchFamily="2" charset="-122"/>
            </a:endParaRPr>
          </a:p>
          <a:p>
            <a:r>
              <a:rPr lang="zh-CN" sz="4000">
                <a:ln w="22225">
                  <a:solidFill>
                    <a:schemeClr val="accent2"/>
                  </a:solidFill>
                  <a:prstDash val="solid"/>
                </a:ln>
                <a:solidFill>
                  <a:schemeClr val="accent2">
                    <a:lumMod val="40000"/>
                    <a:lumOff val="60000"/>
                  </a:schemeClr>
                </a:solidFill>
                <a:effectLst/>
                <a:ea typeface="宋体" panose="02010600030101010101" pitchFamily="2" charset="-122"/>
              </a:rPr>
              <a:t>明确： “三纲”是宗旨，是纲领，是指导思想，“八目”是实现“三纲”的具体步骤。它们是一个不可分割的整体。 </a:t>
            </a:r>
            <a:endParaRPr lang="zh-CN" altLang="en-US" sz="4000">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slides/slide2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704215" y="757555"/>
            <a:ext cx="7735570" cy="4523105"/>
          </a:xfrm>
          <a:prstGeom prst="rect">
            <a:avLst/>
          </a:prstGeom>
          <a:noFill/>
          <a:ln w="9525">
            <a:noFill/>
          </a:ln>
        </p:spPr>
        <p:txBody>
          <a:bodyPr wrap="square">
            <a:spAutoFit/>
          </a:bodyPr>
          <a:lstStyle/>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（六）请简要分析本文的论证特点</a:t>
            </a:r>
            <a:r>
              <a:rPr 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endParaRPr 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itchFamily="2" charset="-122"/>
              <a:ea typeface="宋体" pitchFamily="2" charset="-122"/>
            </a:endParaRPr>
          </a:p>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1.论证结构严谨，条理清晰。先提出表明宗旨的“三纲”，然后提出实现“三纲”的具体步骤，说明治国平天下和个人道德修养的一致性。浑然一体，结构严谨，条理清晰。</a:t>
            </a:r>
            <a:endPar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 2.运用排比、顶真手法，论证力强。句式整齐，节奏分明，增强了语势，具有无可辩驳的力量。 </a:t>
            </a:r>
            <a:endParaRPr lang="zh-CN" alt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Tree>
  </p:cSld>
  <p:clrMapOvr>
    <a:masterClrMapping/>
  </p:clrMapOvr>
  <p:transition/>
  <p:timing/>
</p:sld>
</file>

<file path=ppt/slides/slide2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322580" y="904240"/>
            <a:ext cx="8577580" cy="3969385"/>
          </a:xfrm>
          <a:prstGeom prst="rect">
            <a:avLst/>
          </a:prstGeom>
          <a:noFill/>
          <a:ln w="9525">
            <a:noFill/>
          </a:ln>
        </p:spPr>
        <p:txBody>
          <a:bodyPr wrap="square">
            <a:spAutoFit/>
            <a:scene3d>
              <a:camera prst="orthographicFront"/>
              <a:lightRig rig="threePt" dir="t"/>
            </a:scene3d>
          </a:bodyPr>
          <a:lstStyle/>
          <a:p>
            <a:r>
              <a:rPr lang="zh-CN" sz="3600">
                <a:ln w="22225">
                  <a:solidFill>
                    <a:schemeClr val="accent2"/>
                  </a:solidFill>
                  <a:prstDash val="solid"/>
                </a:ln>
                <a:solidFill>
                  <a:schemeClr val="accent2">
                    <a:lumMod val="40000"/>
                    <a:lumOff val="60000"/>
                  </a:schemeClr>
                </a:solidFill>
                <a:effectLst/>
                <a:ea typeface="宋体" panose="02010600030101010101" pitchFamily="2" charset="-122"/>
              </a:rPr>
              <a:t>（七）分析：哪种情况下心就不正了呢？</a:t>
            </a:r>
            <a:r>
              <a:rPr lang="en-US" sz="36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zh-CN" altLang="en-US" sz="36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明确：</a:t>
            </a:r>
            <a:r>
              <a:rPr lang="zh-CN" sz="3600">
                <a:ln w="22225">
                  <a:solidFill>
                    <a:schemeClr val="accent2"/>
                  </a:solidFill>
                  <a:prstDash val="solid"/>
                </a:ln>
                <a:solidFill>
                  <a:schemeClr val="accent2">
                    <a:lumMod val="40000"/>
                    <a:lumOff val="60000"/>
                  </a:schemeClr>
                </a:solidFill>
                <a:effectLst/>
                <a:ea typeface="宋体" panose="02010600030101010101" pitchFamily="2" charset="-122"/>
              </a:rPr>
              <a:t>《大学》说：“身有所忿懥则不得其正，有所恐惧则不得其正，有所好乐则不得其正，有所忧患则不得其正。”就是说我们的情绪如果受到外界的影响而出现了愤怒、恐惧、喜好和忧患等剧烈波动，此时我们的心就不正了。</a:t>
            </a:r>
            <a:endParaRPr lang="zh-CN" altLang="en-US" sz="3600">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3" name="副标题 2"/>
          <p:cNvSpPr>
            <a:spLocks noGrp="1"/>
          </p:cNvSpPr>
          <p:nvPr>
            <p:ph type="subTitle" idx="1"/>
          </p:nvPr>
        </p:nvSpPr>
        <p:spPr>
          <a:xfrm>
            <a:off x="1143000" y="2219960"/>
            <a:ext cx="6858000" cy="3037840"/>
          </a:xfrm>
        </p:spPr>
        <p:txBody>
          <a:bodyPr/>
          <a:lstStyle/>
          <a:p>
            <a:pPr algn="l"/>
            <a:r>
              <a:rPr lang="zh-CN" altLang="en-US" sz="4000">
                <a:ln w="22225">
                  <a:solidFill>
                    <a:schemeClr val="accent2"/>
                  </a:solidFill>
                  <a:prstDash val="solid"/>
                </a:ln>
                <a:solidFill>
                  <a:schemeClr val="accent2">
                    <a:lumMod val="40000"/>
                    <a:lumOff val="60000"/>
                  </a:schemeClr>
                </a:solidFill>
                <a:effectLst/>
              </a:rPr>
              <a:t>【重点难点】 </a:t>
            </a:r>
            <a:endParaRPr lang="zh-CN" altLang="en-US" sz="4000">
              <a:ln w="22225">
                <a:solidFill>
                  <a:schemeClr val="accent2"/>
                </a:solidFill>
                <a:prstDash val="solid"/>
              </a:ln>
              <a:solidFill>
                <a:schemeClr val="accent2">
                  <a:lumMod val="40000"/>
                  <a:lumOff val="60000"/>
                </a:schemeClr>
              </a:solidFill>
              <a:effectLst/>
            </a:endParaRPr>
          </a:p>
          <a:p>
            <a:pPr algn="l"/>
            <a:r>
              <a:rPr lang="zh-CN" altLang="en-US" sz="4000">
                <a:ln w="22225">
                  <a:solidFill>
                    <a:schemeClr val="accent2"/>
                  </a:solidFill>
                  <a:prstDash val="solid"/>
                </a:ln>
                <a:solidFill>
                  <a:schemeClr val="accent2">
                    <a:lumMod val="40000"/>
                    <a:lumOff val="60000"/>
                  </a:schemeClr>
                </a:solidFill>
                <a:effectLst/>
              </a:rPr>
              <a:t>重点：目标1、2、3 </a:t>
            </a:r>
            <a:endParaRPr lang="zh-CN" altLang="en-US" sz="4000">
              <a:ln w="22225">
                <a:solidFill>
                  <a:schemeClr val="accent2"/>
                </a:solidFill>
                <a:prstDash val="solid"/>
              </a:ln>
              <a:solidFill>
                <a:schemeClr val="accent2">
                  <a:lumMod val="40000"/>
                  <a:lumOff val="60000"/>
                </a:schemeClr>
              </a:solidFill>
              <a:effectLst/>
            </a:endParaRPr>
          </a:p>
          <a:p>
            <a:pPr algn="l"/>
            <a:r>
              <a:rPr lang="zh-CN" altLang="en-US" sz="4000">
                <a:ln w="22225">
                  <a:solidFill>
                    <a:schemeClr val="accent2"/>
                  </a:solidFill>
                  <a:prstDash val="solid"/>
                </a:ln>
                <a:solidFill>
                  <a:schemeClr val="accent2">
                    <a:lumMod val="40000"/>
                    <a:lumOff val="60000"/>
                  </a:schemeClr>
                </a:solidFill>
                <a:effectLst/>
              </a:rPr>
              <a:t>难点：目标3、4 </a:t>
            </a:r>
            <a:endParaRPr lang="zh-CN" altLang="en-US" sz="4000">
              <a:ln w="22225">
                <a:solidFill>
                  <a:schemeClr val="accent2"/>
                </a:solidFill>
                <a:prstDash val="solid"/>
              </a:ln>
              <a:solidFill>
                <a:schemeClr val="accent2">
                  <a:lumMod val="40000"/>
                  <a:lumOff val="60000"/>
                </a:schemeClr>
              </a:solidFill>
              <a:effectLst/>
            </a:endParaRPr>
          </a:p>
          <a:p>
            <a:pPr algn="l"/>
            <a:r>
              <a:rPr lang="zh-CN" altLang="en-US" sz="4000">
                <a:ln w="22225">
                  <a:solidFill>
                    <a:schemeClr val="accent2"/>
                  </a:solidFill>
                  <a:prstDash val="solid"/>
                </a:ln>
                <a:solidFill>
                  <a:schemeClr val="accent2">
                    <a:lumMod val="40000"/>
                    <a:lumOff val="60000"/>
                  </a:schemeClr>
                </a:solidFill>
                <a:effectLst/>
              </a:rPr>
              <a:t>【课时数】一课时 </a:t>
            </a:r>
            <a:endParaRPr lang="zh-CN" altLang="en-US" sz="4000">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3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356235" y="394970"/>
            <a:ext cx="8672195" cy="1383665"/>
          </a:xfrm>
          <a:prstGeom prst="rect">
            <a:avLst/>
          </a:prstGeom>
          <a:noFill/>
          <a:ln w="9525">
            <a:noFill/>
          </a:ln>
        </p:spPr>
        <p:txBody>
          <a:bodyPr wrap="square">
            <a:spAutoFit/>
          </a:bodyPr>
          <a:lstStyle/>
          <a:p>
            <a:r>
              <a:rPr lang="zh-CN"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（八）当我们了解了修心的道理之后，随之而来的问题是，怎样才能让自己和他人明心见性达到一种极致的程度，实现“止于至善”的理念呢？ </a:t>
            </a:r>
            <a:endParaRPr lang="zh-CN" altLang="en-US"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
        <p:nvSpPr>
          <p:cNvPr id="2" name="文本框 1"/>
          <p:cNvSpPr txBox="1"/>
          <p:nvPr/>
        </p:nvSpPr>
        <p:spPr>
          <a:xfrm>
            <a:off x="356235" y="1664970"/>
            <a:ext cx="8526145" cy="4030980"/>
          </a:xfrm>
          <a:prstGeom prst="rect">
            <a:avLst/>
          </a:prstGeom>
          <a:noFill/>
          <a:ln w="9525">
            <a:noFill/>
          </a:ln>
        </p:spPr>
        <p:txBody>
          <a:bodyPr wrap="square">
            <a:spAutoFit/>
          </a:bodyPr>
          <a:lstStyle/>
          <a:p>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明确：大学说：“古之欲明明德于天下者，先治其国。欲治其国者，先齐其家。 欲齐其家者，先修其身。欲修其身者，先正其心。欲正其心者，先诚其意。欲诚其意者，先致其知。致知在格物。” 也就是说，要实现止于至善的理念，明明德于天下，我们必须修身，而要达到修身的前提，我们需要正其心，而要达到正其心的关键就是要诚其意。</a:t>
            </a:r>
            <a:r>
              <a:rPr 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endParaRPr lang="en-US" alt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itchFamily="2" charset="-122"/>
              <a:ea typeface="宋体" pitchFamily="2" charset="-122"/>
            </a:endParaRPr>
          </a:p>
        </p:txBody>
      </p:sp>
    </p:spTree>
  </p:cSld>
  <p:clrMapOvr>
    <a:masterClrMapping/>
  </p:clrMapOvr>
  <p:transition/>
  <p:timing/>
</p:sld>
</file>

<file path=ppt/slides/slide3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794385" y="836930"/>
            <a:ext cx="8157210" cy="5631180"/>
          </a:xfrm>
          <a:prstGeom prst="rect">
            <a:avLst/>
          </a:prstGeom>
          <a:noFill/>
          <a:ln w="9525">
            <a:noFill/>
          </a:ln>
        </p:spPr>
        <p:txBody>
          <a:bodyPr wrap="square">
            <a:spAutoFit/>
          </a:bodyPr>
          <a:lstStyle/>
          <a:p>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这里的心正与我们通常所讲的心正是有差别的，一般人认为心正是说这个人很正直、刚直不阿。大学、中庸提到的心正包含了内心正直，但比普通人想象的要广。心正指的是内心安详、中正，外部表现为睿智和融通，如果仅仅用刚直不阿等来形容心正就偏颇了，因为刚直不阿的人在内心上仍然有很多地方是大学、中庸所说的不正的情形，或者通俗地说他们内心还有很多的冲突，所以外部表现为执着、孤傲、刚烈等。</a:t>
            </a:r>
            <a:r>
              <a:rPr lang="en-US"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刚直不阿的人常常因为不得志而内心痛苦，其中的一些人会选择逃避现实而隐居，这是不适应现实社会的表现；心正的圣人也可能会去隐居，但是他们内心并不痛苦，对他们来说隐居是对时局的正确判断而做出的明智之举。刚直不阿的人隐居以后一般是不会出山的，因为心不正的原因，过去痛苦不堪的感受并没有消失；而得道的圣人一般在时局变化后会出山的，因为心正所以内心没有痛苦，而且“可以赞天地之化育”的责任让圣人不请自出。 </a:t>
            </a:r>
            <a:endParaRPr lang="zh-CN" altLang="en-US"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Tree>
  </p:cSld>
  <p:clrMapOvr>
    <a:masterClrMapping/>
  </p:clrMapOvr>
  <p:transition/>
  <p:timing/>
</p:sld>
</file>

<file path=ppt/slides/slide3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459740" y="821055"/>
            <a:ext cx="7778115" cy="4523105"/>
          </a:xfrm>
          <a:prstGeom prst="rect">
            <a:avLst/>
          </a:prstGeom>
          <a:noFill/>
          <a:ln w="9525">
            <a:noFill/>
          </a:ln>
        </p:spPr>
        <p:txBody>
          <a:bodyPr wrap="square">
            <a:spAutoFit/>
          </a:bodyPr>
          <a:lstStyle/>
          <a:p>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六、作品影响</a:t>
            </a:r>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正面影响：《大学》作为《礼记》中的一篇，它对于汉儒的思想有直接的启发。特别是到宋代理学勃兴后，借助科举的力量，又使它发挥了极大的作用，宋以后几乎每一个读书人都受到《大学》的影响。《大学》强调了学习者自身道德修养的提高，还强调了对社会的关心和参与精神，对形成良好的社会风气与促进社会发展都具有积极意义。《大学》所提出的“修、齐、治、平”思想，几乎成为读书人的唯一标准理想。这种思想主张积极人世，注重自身修养，关心人民疾苦，努力改善民生，维护社会安定，拥护统一，对社会的繁荣稳定发挥了重要作用。</a:t>
            </a:r>
            <a:r>
              <a:rPr lang="zh-CN"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
</a:t>
            </a:r>
            <a:endParaRPr lang="zh-CN" altLang="en-US" sz="24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Tree>
  </p:cSld>
  <p:clrMapOvr>
    <a:masterClrMapping/>
  </p:clrMapOvr>
  <p:transition/>
  <p:timing/>
</p:sld>
</file>

<file path=ppt/slides/slide3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459740" y="626745"/>
            <a:ext cx="8242300" cy="4831080"/>
          </a:xfrm>
          <a:prstGeom prst="rect">
            <a:avLst/>
          </a:prstGeom>
          <a:noFill/>
          <a:ln w="9525">
            <a:noFill/>
          </a:ln>
        </p:spPr>
        <p:txBody>
          <a:bodyPr wrap="square">
            <a:spAutoFit/>
            <a:scene3d>
              <a:camera prst="orthographicFront"/>
              <a:lightRig rig="threePt" dir="t"/>
            </a:scene3d>
          </a:bodyPr>
          <a:lstStyle/>
          <a:p>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负面影响：《大学》把人的思想束缚在儒家的思维范围之中，给古代文人带来思想僵化的缺点。在中国古代，一个人如不按照“修、齐、治、平”这条线路来走，轻则斥之为不成才，重则认为离经叛道，大家群起而攻之，使文人轻易不敢背离。从这个思维模式教育出来的人，虽然有“达则兼济天下”的信念，但他们的最终目标是为最高统治者服务的，让百姓过上好日子并不是他们的最终目标，只是维护统治阶级的统治手段。在这种思想指导下，如果百姓与统治者利益发生冲突，只能是牺牲百姓的利益。因此儒家思想上带有一些奴性。</a:t>
            </a:r>
            <a:r>
              <a:rPr lang="en-US" sz="2800" b="1">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endParaRPr lang="en-US" altLang="en-US" sz="2800" b="1">
              <a:ln w="22225">
                <a:solidFill>
                  <a:schemeClr val="accent2"/>
                </a:solidFill>
                <a:prstDash val="solid"/>
              </a:ln>
              <a:solidFill>
                <a:schemeClr val="accent2">
                  <a:lumMod val="40000"/>
                  <a:lumOff val="60000"/>
                </a:schemeClr>
              </a:solidFill>
              <a:effectLst/>
              <a:latin typeface="宋体" pitchFamily="2" charset="-122"/>
              <a:ea typeface="宋体" pitchFamily="2" charset="-122"/>
            </a:endParaRPr>
          </a:p>
        </p:txBody>
      </p:sp>
    </p:spTree>
  </p:cSld>
  <p:clrMapOvr>
    <a:masterClrMapping/>
  </p:clrMapOvr>
  <p:transition/>
  <p:timing/>
</p:sld>
</file>

<file path=ppt/slides/slide3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407670" y="562610"/>
            <a:ext cx="8448040" cy="4831080"/>
          </a:xfrm>
          <a:prstGeom prst="rect">
            <a:avLst/>
          </a:prstGeom>
          <a:noFill/>
          <a:ln w="9525">
            <a:noFill/>
          </a:ln>
        </p:spPr>
        <p:txBody>
          <a:bodyPr wrap="square">
            <a:spAutoFit/>
          </a:bodyPr>
          <a:lstStyle/>
          <a:p>
            <a:pPr marL="266700" indent="-266700"/>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七、小结。</a:t>
            </a:r>
            <a:r>
              <a:rPr lang="en-US" sz="2800" b="1">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《大学之道》提出“三纲”“八目”，强调修身是根本，修身的目的是治国平天下，说明治国平天下和个人修养的一致性。 </a:t>
            </a:r>
            <a:r>
              <a:rPr lang="en-US" sz="2800" b="1">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通过学习，我们可以得知，在长期占据中国封建统治思想主导地位的儒家文化中，修身、齐家、治国、平天下乃文人志士之所向往，个人、家族、民族、国家、天下联系密切。“爱人者，人恒爱之；敬人者，人恒敬之。”不歧视他人，人不与之立异。在古代中国人看来，个人、家族、民族、国家、天下并无具体刻意化分割，因而得以连接。 </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2800" b="1">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slides/slide3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674370" y="884555"/>
            <a:ext cx="7752715" cy="4399915"/>
          </a:xfrm>
          <a:prstGeom prst="rect">
            <a:avLst/>
          </a:prstGeom>
          <a:noFill/>
          <a:ln w="9525">
            <a:noFill/>
          </a:ln>
        </p:spPr>
        <p:txBody>
          <a:bodyPr wrap="square">
            <a:spAutoFit/>
          </a:bodyPr>
          <a:lstStyle/>
          <a:p>
            <a:pPr indent="266700"/>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八：课后拓展延伸：</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《大学》是一篇论述</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2"/>
              </a:rPr>
              <a:t>儒家</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修身齐家治国平天下思想的</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3"/>
              </a:rPr>
              <a:t>散文</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，原是《</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4"/>
              </a:rPr>
              <a:t>小戴礼记</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》第四十二篇，相传为春秋战国时期</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5"/>
              </a:rPr>
              <a:t>曾子</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所作，实为秦汉时儒家作品，是一部中国古代讨论教育理论的重要著作。</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经北宋</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6"/>
              </a:rPr>
              <a:t>程颢</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7"/>
              </a:rPr>
              <a:t>程颐</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竭力尊崇，南宋</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8"/>
              </a:rPr>
              <a:t>朱熹</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又作《</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9"/>
              </a:rPr>
              <a:t>大学章句</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》，最终和《</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10"/>
              </a:rPr>
              <a:t>中庸</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11"/>
              </a:rPr>
              <a:t>论语</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a:t>
            </a:r>
            <a:r>
              <a:rPr lang="zh-CN" sz="2800">
                <a:ln w="22225">
                  <a:solidFill>
                    <a:schemeClr val="accent2"/>
                  </a:solidFill>
                  <a:prstDash val="solid"/>
                </a:ln>
                <a:solidFill>
                  <a:schemeClr val="accent2">
                    <a:lumMod val="40000"/>
                    <a:lumOff val="60000"/>
                  </a:schemeClr>
                </a:solidFill>
                <a:effectLst/>
                <a:ea typeface="宋体" panose="02010600030101010101" pitchFamily="2" charset="-122"/>
                <a:hlinkClick r:id="rId12"/>
              </a:rPr>
              <a:t>孟子</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》并称“四书”。宋、元以后，《大学》成为学校官定的教科书和科举考试的必读书，对中国古代教育产生了极大的影响。</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2800">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slides/slide3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528320" y="1215390"/>
            <a:ext cx="8215630" cy="5507990"/>
          </a:xfrm>
          <a:prstGeom prst="rect">
            <a:avLst/>
          </a:prstGeom>
          <a:noFill/>
          <a:ln w="9525">
            <a:noFill/>
          </a:ln>
        </p:spPr>
        <p:txBody>
          <a:bodyPr wrap="square">
            <a:spAutoFit/>
          </a:bodyPr>
          <a:lstStyle/>
          <a:p>
            <a:pPr indent="266700"/>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大学》提出的“三纲领”（明明德、亲民、止于至善）和“八条目”（格物、致知、诚意、正心、修身、齐家、治国、平天下），强调修己是治人的前提，修己的目的是为了治国平天下，说明治国平天下和个人道德修养的一致性。</a:t>
            </a:r>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《大学》全文文辞简约，内涵深刻，影响深远，主要概括总结了先秦儒家道德修养理论，以及关于道德修养的基本原则和方法，对儒家政治哲学也有系统的论述，对做人、处事、治国等有深刻的启迪性</a:t>
            </a:r>
            <a:r>
              <a:rPr lang="zh-CN"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
</a:t>
            </a:r>
            <a:endParaRPr lang="zh-CN" altLang="en-US" sz="32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Tree>
  </p:cSld>
  <p:clrMapOvr>
    <a:masterClrMapping/>
  </p:clrMapOvr>
  <p:transition/>
  <p:timing/>
</p:sld>
</file>

<file path=ppt/slides/slide3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605790" y="723265"/>
            <a:ext cx="8284210" cy="5692775"/>
          </a:xfrm>
          <a:prstGeom prst="rect">
            <a:avLst/>
          </a:prstGeom>
          <a:noFill/>
          <a:ln w="9525">
            <a:noFill/>
          </a:ln>
        </p:spPr>
        <p:txBody>
          <a:bodyPr wrap="square">
            <a:spAutoFit/>
          </a:bodyPr>
          <a:lstStyle/>
          <a:p>
            <a:pPr indent="266700"/>
            <a:r>
              <a:rPr lang="zh-CN"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大学》着重阐述了提高个人修养、培养良好的道德品质与治国平天下之间的重要关系。中心思想可以概括为“修己以安百姓”，并以三纲领“明明德、亲民、止于至善”和八条目“格物、致知、诚意、正心、修身、齐家、治国、平天下”为主题。</a:t>
            </a:r>
            <a:r>
              <a:rPr lang="zh-CN"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大学》提出的人生观与儒家思想有千丝万缕的联系，基本上是儒家人生观的进一步扩展。这种人生观要求注重个人修养，怀抱积极的奋斗目标，这一修养和要求是以儒家的道德观为主要内涵的。三纲八目又有阶级性， “明德”、“至善”都是封建主义对君主的政治要求和伦理标准；“格物”、“致知”等八条目是在修养问题上要求与三纲领中的政治理念和伦理思想相结合。</a:t>
            </a:r>
            <a:r>
              <a:rPr lang="zh-CN"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rPr>
              <a:t>
</a:t>
            </a:r>
            <a:endParaRPr lang="zh-CN" altLang="en-US" sz="2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a typeface="宋体" panose="02010600030101010101" pitchFamily="2" charset="-122"/>
            </a:endParaRPr>
          </a:p>
        </p:txBody>
      </p:sp>
    </p:spTree>
  </p:cSld>
  <p:clrMapOvr>
    <a:masterClrMapping/>
  </p:clrMapOvr>
  <p:transition/>
  <p:timing/>
</p:sld>
</file>

<file path=ppt/slides/slide3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743585" y="1198880"/>
            <a:ext cx="8104505" cy="5262245"/>
          </a:xfrm>
          <a:prstGeom prst="rect">
            <a:avLst/>
          </a:prstGeom>
          <a:noFill/>
          <a:ln w="9525">
            <a:noFill/>
          </a:ln>
        </p:spPr>
        <p:txBody>
          <a:bodyPr wrap="square">
            <a:spAutoFit/>
          </a:bodyPr>
          <a:lstStyle/>
          <a:p>
            <a:pPr indent="266700"/>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《大学》还继承了孔子的仁政学说与孟子的</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hlinkClick r:id="rId2"/>
              </a:rPr>
              <a:t>民本论</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，《大学》里的统治者都是以“尊长”、“民之父母”的身份自居，但实际上他们还是站在剥削者的立场上这么说的，他们所谓的“爱民”、“不暴戾”只是为了维护他们上层建筑的经济基础</a:t>
            </a:r>
            <a:r>
              <a:rPr lang="zh-CN" sz="2800" b="1">
                <a:ln w="22225">
                  <a:solidFill>
                    <a:schemeClr val="accent2"/>
                  </a:solidFill>
                  <a:prstDash val="solid"/>
                </a:ln>
                <a:solidFill>
                  <a:schemeClr val="accent2">
                    <a:lumMod val="40000"/>
                    <a:lumOff val="60000"/>
                  </a:schemeClr>
                </a:solidFill>
                <a:effectLst/>
                <a:latin typeface="Arial" panose="020b0604020202020204" pitchFamily="34" charset="0"/>
                <a:ea typeface="宋体" panose="02010600030101010101" pitchFamily="2" charset="-122"/>
              </a:rPr>
              <a:t>——</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生产力。只有这样，他们无生产能力的剥削生活才能得以巩固。 </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大学》作为四书之首，全文文辞简约，内涵深刻，影响深远，主要概括总结了先秦儒家道德修养理论，以及关于道德修养的基本原则和方法，对儒家政治哲学也有系统的论述，对做人、处事、治国等有深刻的启迪性。对我们的人生具有深刻的指导意义。</a:t>
            </a:r>
            <a:r>
              <a:rPr lang="zh-CN" sz="2800" b="1">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2800" b="1">
              <a:ln w="22225">
                <a:solidFill>
                  <a:schemeClr val="accent2"/>
                </a:solidFill>
                <a:prstDash val="solid"/>
              </a:ln>
              <a:solidFill>
                <a:schemeClr val="accent2">
                  <a:lumMod val="40000"/>
                  <a:lumOff val="60000"/>
                </a:schemeClr>
              </a:solidFill>
              <a:effectLst/>
              <a:ea typeface="宋体" panose="02010600030101010101" pitchFamily="2" charset="-122"/>
            </a:endParaRPr>
          </a:p>
        </p:txBody>
      </p:sp>
    </p:spTree>
  </p:cSld>
  <p:clrMapOvr>
    <a:masterClrMapping/>
  </p:clrMapOvr>
  <p:transition/>
  <p:timing/>
</p:sld>
</file>

<file path=ppt/slides/slide3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511810" y="306705"/>
            <a:ext cx="8051800" cy="5077460"/>
          </a:xfrm>
          <a:prstGeom prst="rect">
            <a:avLst/>
          </a:prstGeom>
          <a:noFill/>
          <a:ln w="9525">
            <a:noFill/>
          </a:ln>
        </p:spPr>
        <p:txBody>
          <a:bodyPr wrap="square">
            <a:spAutoFit/>
          </a:bodyPr>
          <a:lstStyle/>
          <a:p>
            <a:r>
              <a:rPr lang="zh-CN" sz="3600">
                <a:ln w="22225">
                  <a:solidFill>
                    <a:schemeClr val="accent2"/>
                  </a:solidFill>
                  <a:prstDash val="solid"/>
                </a:ln>
                <a:solidFill>
                  <a:schemeClr val="accent2">
                    <a:lumMod val="40000"/>
                    <a:lumOff val="60000"/>
                  </a:schemeClr>
                </a:solidFill>
                <a:effectLst/>
                <a:ea typeface="宋体" panose="02010600030101010101" pitchFamily="2" charset="-122"/>
              </a:rPr>
              <a:t>何谓“大学”</a:t>
            </a:r>
            <a:r>
              <a:rPr lang="zh-CN" sz="3600">
                <a:ln w="22225">
                  <a:solidFill>
                    <a:schemeClr val="accent2"/>
                  </a:solidFill>
                  <a:prstDash val="solid"/>
                </a:ln>
                <a:solidFill>
                  <a:schemeClr val="accent2">
                    <a:lumMod val="40000"/>
                    <a:lumOff val="60000"/>
                  </a:schemeClr>
                </a:solidFill>
                <a:effectLst/>
                <a:ea typeface="宋体" panose="02010600030101010101" pitchFamily="2" charset="-122"/>
              </a:rPr>
              <a:t>古之大学重在道德学问的培养，与现在学习知识、技能，获得学历的大学院校，是两个概念。《大学》所揭示的道理，在开天辟地之前就有。只源于世人迷失根本，孔夫子不得已以《大学》始教，明德于天下，以期早日实现大同世界之理想。大学者，学大也。何谓大?唯天为大。天可学乎?曰可。</a:t>
            </a:r>
            <a:r>
              <a:rPr lang="zh-CN" sz="3600">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3600">
              <a:ln w="22225">
                <a:solidFill>
                  <a:schemeClr val="accent2"/>
                </a:solidFill>
                <a:prstDash val="solid"/>
              </a:ln>
              <a:solidFill>
                <a:schemeClr val="accent2">
                  <a:lumMod val="40000"/>
                  <a:lumOff val="60000"/>
                </a:schemeClr>
              </a:solidFill>
              <a:effectLst/>
              <a:ea typeface="宋体" panose="02010600030101010101" pitchFamily="2" charset="-122"/>
            </a:endParaRPr>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57200" y="274955"/>
            <a:ext cx="8229600" cy="628015"/>
          </a:xfrm>
        </p:spPr>
        <p:txBody>
          <a:bodyPr/>
          <a:lstStyle/>
          <a:p>
            <a:r>
              <a:rPr lang="zh-CN" altLang="en-US">
                <a:ln w="22225">
                  <a:solidFill>
                    <a:schemeClr val="accent2"/>
                  </a:solidFill>
                  <a:prstDash val="solid"/>
                </a:ln>
                <a:solidFill>
                  <a:schemeClr val="accent2">
                    <a:lumMod val="40000"/>
                    <a:lumOff val="60000"/>
                  </a:schemeClr>
                </a:solidFill>
                <a:effectLst/>
                <a:sym typeface="+mn-ea"/>
              </a:rPr>
              <a:t>简介曾子</a:t>
            </a:r>
            <a:endParaRPr lang="zh-CN" altLang="en-US">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idx="1"/>
          </p:nvPr>
        </p:nvSpPr>
        <p:spPr>
          <a:xfrm>
            <a:off x="457200" y="1205230"/>
            <a:ext cx="8229600" cy="4921250"/>
          </a:xfrm>
        </p:spPr>
        <p:txBody>
          <a:bodyPr/>
          <a:lstStyle/>
          <a:p>
            <a:r>
              <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（前505年－前435年），姒姓，曾氏，名参（学术界有两种说法，一读shēn，一读cān）  ，字子舆，鲁国南武城（今山东平邑，一说山东嘉祥）人  。春秋末年思想家，儒家大家，孔子晚年弟子之一，儒家学派的重要代表人物，夏禹后代。  其父曾点，字皙，七十二贤之一，与子曾参同师孔子。</a:t>
            </a:r>
            <a:endPar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a:p>
            <a:endPar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a:p>
            <a:r>
              <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倡导以“孝恕忠信”为核心的儒家思想，“修齐治平”的政治观，“内省慎独”的修养观，“以孝为本”的孝道观至今仍具有极其宝贵的社会意义和实用价值。曾子参与编制了《论语》、撰写《大学》、《孝经》、《曾子十篇》等作品。 </a:t>
            </a:r>
            <a:endPar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a:p>
            <a:endPar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a:p>
            <a:r>
              <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周考王六年（公元前435年），去世，享年七十一岁。曾子在儒学发展史上占有重要的地位，后世尊为“宗圣”，成为配享孔庙的四配之一，仅次于“复圣”颜渊。</a:t>
            </a:r>
            <a:endParaRPr lang="zh-CN" altLang="en-US" sz="1800" b="1">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spTree>
  </p:cSld>
  <p:clrMapOvr>
    <a:masterClrMapping/>
  </p:clrMapOvr>
  <p:transition/>
  <p:timing/>
</p:sld>
</file>

<file path=ppt/slides/slide40.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640715" y="724535"/>
            <a:ext cx="8121015" cy="5631180"/>
          </a:xfrm>
          <a:prstGeom prst="rect">
            <a:avLst/>
          </a:prstGeom>
          <a:noFill/>
          <a:ln w="9525">
            <a:noFill/>
          </a:ln>
        </p:spPr>
        <p:txBody>
          <a:bodyPr wrap="square">
            <a:spAutoFit/>
            <a:scene3d>
              <a:camera prst="orthographicFront"/>
              <a:lightRig rig="threePt" dir="t"/>
            </a:scene3d>
          </a:bodyPr>
          <a:lstStyle/>
          <a:p>
            <a:pPr indent="533400"/>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要想读懂《大学》，首先得明白“大学”这两个字的深层含义才可明白“大学”的精髓所在。那么何谓大，何谓学呢？</a:t>
            </a:r>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就一个“大”字我就就有这么多理解，真可谓“大”，“大”字有三层含义：</a:t>
            </a:r>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其一，是超越相对大小之大，此“大”字是无边无量的大，圣人以此代表宇宙的本体。</a:t>
            </a:r>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其二，是效法大人，大人之境界是“与天地合其德，与其明，与四时合其序，与鬼神合其吉凶”。人由一阴一阳组成，阳</a:t>
            </a:r>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者先天之性，即精神，儒家称为大人，佛家称为法身，道家叫做真人；阴者后天之命，即肉体，儒家称小人，佛家称色身，道家叫假人，三教圣人说法不同，其理却是相同的。孟子曰：“勿以小害大，勿以贱养贵。”就是让我们在有生之年，不为己悲，不为物累，不为欲牵，效法大人，达到生命圆满的境界。</a:t>
            </a:r>
            <a:r>
              <a:rPr lang="zh-CN" sz="2400">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2400">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slides/slide41.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485140" y="508635"/>
            <a:ext cx="8474710" cy="5692775"/>
          </a:xfrm>
          <a:prstGeom prst="rect">
            <a:avLst/>
          </a:prstGeom>
          <a:noFill/>
          <a:ln w="9525">
            <a:noFill/>
          </a:ln>
        </p:spPr>
        <p:txBody>
          <a:bodyPr wrap="square">
            <a:spAutoFit/>
          </a:bodyPr>
          <a:lstStyle/>
          <a:p>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其三，人得一为大，暗示世人寻找“明师”指点。子贡曾感叹地说：“夫子之文章，可得而闻也；夫子之言性与天道，不可得而闻也。“人得一后，就可学性与天道。理未明，焉修道?肓修瞎炼，苦死无成，没有“明师”点悟，往往会步入歧途，很难见性开悟。</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当年，神光为了得闻真传，断臂求法，有诗为凭：不知到底归何，是以神光拜达摩，立雪少林为何事，只求一指躲阎罗。</a:t>
            </a:r>
            <a:r>
              <a:rPr lang="en-US" sz="28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道是路，理是法，千经万典证明它，翰墨文章满天下，没有一人知道道法，经集纲史人人读，只少一指路便差。可见“明师”的指点，胜过读千经万典，唯有寻求“明师”指点迷津，才能破迷开悟，才有机会成就生命的永恒。</a:t>
            </a:r>
            <a:r>
              <a:rPr lang="zh-CN" sz="2800">
                <a:ln w="22225">
                  <a:solidFill>
                    <a:schemeClr val="accent2"/>
                  </a:solidFill>
                  <a:prstDash val="solid"/>
                </a:ln>
                <a:solidFill>
                  <a:schemeClr val="accent2">
                    <a:lumMod val="40000"/>
                    <a:lumOff val="60000"/>
                  </a:schemeClr>
                </a:solidFill>
                <a:effectLst/>
                <a:ea typeface="宋体" panose="02010600030101010101" pitchFamily="2" charset="-122"/>
              </a:rPr>
              <a:t>
</a:t>
            </a:r>
            <a:endParaRPr lang="zh-CN" altLang="en-US" sz="2800">
              <a:ln w="22225">
                <a:solidFill>
                  <a:schemeClr val="accent2"/>
                </a:solidFill>
                <a:prstDash val="solid"/>
              </a:ln>
              <a:solidFill>
                <a:schemeClr val="accent2">
                  <a:lumMod val="40000"/>
                  <a:lumOff val="60000"/>
                </a:schemeClr>
              </a:solidFill>
              <a:effectLst/>
              <a:ea typeface="宋体" panose="02010600030101010101" pitchFamily="2" charset="-122"/>
            </a:endParaRPr>
          </a:p>
        </p:txBody>
      </p:sp>
    </p:spTree>
  </p:cSld>
  <p:clrMapOvr>
    <a:masterClrMapping/>
  </p:clrMapOvr>
  <p:transition/>
  <p:timing/>
</p:sld>
</file>

<file path=ppt/slides/slide42.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p:cNvSpPr txBox="1"/>
          <p:nvPr/>
        </p:nvSpPr>
        <p:spPr>
          <a:xfrm>
            <a:off x="182880" y="97155"/>
            <a:ext cx="6113780" cy="5969635"/>
          </a:xfrm>
          <a:prstGeom prst="rect">
            <a:avLst/>
          </a:prstGeom>
          <a:noFill/>
        </p:spPr>
        <p:txBody>
          <a:bodyPr wrap="square" rtlCol="0" anchor="t">
            <a:spAutoFit/>
          </a:bodyPr>
          <a:lstStyle/>
          <a:p>
            <a:r>
              <a:rPr lang="en-US" altLang="zh-CN"/>
              <a:t>                                    </a:t>
            </a:r>
            <a:r>
              <a:rPr lang="zh-CN" altLang="en-US" sz="2400">
                <a:ln w="22225">
                  <a:solidFill>
                    <a:schemeClr val="accent2"/>
                  </a:solidFill>
                  <a:prstDash val="solid"/>
                </a:ln>
                <a:solidFill>
                  <a:schemeClr val="accent2">
                    <a:lumMod val="40000"/>
                    <a:lumOff val="60000"/>
                  </a:schemeClr>
                </a:solidFill>
                <a:effectLst/>
              </a:rPr>
              <a:t>曾子拜母噬指的故事</a:t>
            </a:r>
            <a:endParaRPr lang="zh-CN" altLang="en-US" sz="2400">
              <a:ln w="22225">
                <a:solidFill>
                  <a:schemeClr val="accent2"/>
                </a:solidFill>
                <a:prstDash val="solid"/>
              </a:ln>
              <a:solidFill>
                <a:schemeClr val="accent2">
                  <a:lumMod val="40000"/>
                  <a:lumOff val="60000"/>
                </a:schemeClr>
              </a:solidFill>
              <a:effectLst/>
            </a:endParaRPr>
          </a:p>
          <a:p>
            <a:endParaRPr lang="zh-CN" altLang="en-US"/>
          </a:p>
          <a:p>
            <a:r>
              <a:rPr lang="zh-CN" altLang="en-US"/>
              <a:t>　　</a:t>
            </a:r>
            <a:r>
              <a:rPr lang="zh-CN" altLang="en-US" sz="1600" b="1">
                <a:solidFill>
                  <a:schemeClr val="tx1"/>
                </a:solidFill>
                <a:effectLst>
                  <a:outerShdw blurRad="38100" dist="19050" dir="2700000" algn="tl" rotWithShape="0">
                    <a:schemeClr val="dk1">
                      <a:alpha val="40000"/>
                    </a:schemeClr>
                  </a:outerShdw>
                </a:effectLst>
              </a:rPr>
              <a:t>曾子是儒家思想的代表人物，也叫曾参。曾子小时候家里穷，只能靠上山打柴贴补家用，他的母亲给别人做针线活，父亲种地，一家三口清贫度日。　　</a:t>
            </a:r>
            <a:endParaRPr lang="zh-CN" altLang="en-US" sz="1600" b="1">
              <a:solidFill>
                <a:schemeClr val="tx1"/>
              </a:solidFill>
              <a:effectLst>
                <a:outerShdw blurRad="38100" dist="19050" dir="2700000" algn="tl" rotWithShape="0">
                  <a:schemeClr val="dk1">
                    <a:alpha val="40000"/>
                  </a:schemeClr>
                </a:outerShdw>
              </a:effectLst>
            </a:endParaRPr>
          </a:p>
          <a:p>
            <a:r>
              <a:rPr lang="zh-CN" altLang="en-US" sz="1600" b="1">
                <a:solidFill>
                  <a:schemeClr val="tx1"/>
                </a:solidFill>
                <a:effectLst>
                  <a:outerShdw blurRad="38100" dist="19050" dir="2700000" algn="tl" rotWithShape="0">
                    <a:schemeClr val="dk1">
                      <a:alpha val="40000"/>
                    </a:schemeClr>
                  </a:outerShdw>
                </a:effectLst>
              </a:rPr>
              <a:t>　　有一年冬天，天气特别寒冷，快到数九了。外面狂风凛冽，曾子在家中搜索一圈也没有发现多少粮食，米缸已经空了，他把家里的玉米做了一碗面糊糊，给床上躺着的母亲吃了，自己就只能把刷锅水囫囵喝了下去。</a:t>
            </a:r>
            <a:endParaRPr lang="zh-CN" altLang="en-US" sz="1600" b="1">
              <a:solidFill>
                <a:schemeClr val="tx1"/>
              </a:solidFill>
              <a:effectLst>
                <a:outerShdw blurRad="38100" dist="19050" dir="2700000" algn="tl" rotWithShape="0">
                  <a:schemeClr val="dk1">
                    <a:alpha val="40000"/>
                  </a:schemeClr>
                </a:outerShdw>
              </a:effectLst>
            </a:endParaRPr>
          </a:p>
          <a:p>
            <a:r>
              <a:rPr lang="zh-CN" altLang="en-US" sz="1600" b="1">
                <a:solidFill>
                  <a:schemeClr val="tx1"/>
                </a:solidFill>
                <a:effectLst>
                  <a:outerShdw blurRad="38100" dist="19050" dir="2700000" algn="tl" rotWithShape="0">
                    <a:schemeClr val="dk1">
                      <a:alpha val="40000"/>
                    </a:schemeClr>
                  </a:outerShdw>
                </a:effectLst>
              </a:rPr>
              <a:t>　　但是刷锅水怎么能填饱肚子，为了不让母亲听到自己肚子咕咕叫而伤心担忧，他骗母亲说要出去砍柴，想躲起来。但是母亲不让他去，外面风那么大，上山砍柴会有危险。</a:t>
            </a:r>
            <a:endParaRPr lang="zh-CN" altLang="en-US" sz="1600" b="1">
              <a:solidFill>
                <a:schemeClr val="tx1"/>
              </a:solidFill>
              <a:effectLst>
                <a:outerShdw blurRad="38100" dist="19050" dir="2700000" algn="tl" rotWithShape="0">
                  <a:schemeClr val="dk1">
                    <a:alpha val="40000"/>
                  </a:schemeClr>
                </a:outerShdw>
              </a:effectLst>
            </a:endParaRPr>
          </a:p>
          <a:p>
            <a:r>
              <a:rPr lang="zh-CN" altLang="en-US" sz="1600" b="1">
                <a:solidFill>
                  <a:schemeClr val="tx1"/>
                </a:solidFill>
                <a:effectLst>
                  <a:outerShdw blurRad="38100" dist="19050" dir="2700000" algn="tl" rotWithShape="0">
                    <a:schemeClr val="dk1">
                      <a:alpha val="40000"/>
                    </a:schemeClr>
                  </a:outerShdw>
                </a:effectLst>
              </a:rPr>
              <a:t>       曾子安慰母亲说道：“娘，您在家歇着，我看外面风现在变小了。咱们家没有过冬的柴火了，趁现在天气还好，我去多打一点，然后结冰就不用出去了。”于是拿着砍刀，搓搓冻疮的手，出门了。</a:t>
            </a:r>
            <a:endParaRPr lang="zh-CN" altLang="en-US" sz="1600" b="1">
              <a:solidFill>
                <a:schemeClr val="tx1"/>
              </a:solidFill>
              <a:effectLst>
                <a:outerShdw blurRad="38100" dist="19050" dir="2700000" algn="tl" rotWithShape="0">
                  <a:schemeClr val="dk1">
                    <a:alpha val="40000"/>
                  </a:schemeClr>
                </a:outerShdw>
              </a:effectLst>
            </a:endParaRPr>
          </a:p>
          <a:p>
            <a:r>
              <a:rPr lang="zh-CN" altLang="en-US" sz="1600" b="1">
                <a:solidFill>
                  <a:schemeClr val="tx1"/>
                </a:solidFill>
                <a:effectLst>
                  <a:outerShdw blurRad="38100" dist="19050" dir="2700000" algn="tl" rotWithShape="0">
                    <a:schemeClr val="dk1">
                      <a:alpha val="40000"/>
                    </a:schemeClr>
                  </a:outerShdw>
                </a:effectLst>
              </a:rPr>
              <a:t>      曾子砍了一半，突然觉得一阵心疼，他担心是不是母亲出了什么事情，便赶紧收了柴刀，背起打好的柴往山下跑，回到家一看，原来是家里来了一位远房亲戚，母亲有病在身不好起身，又怕失了礼数。于是情急之下咬烂自己的手指，希望曾子能感受到，然后回家。</a:t>
            </a:r>
            <a:endParaRPr lang="zh-CN" altLang="en-US" sz="1600" b="1">
              <a:solidFill>
                <a:schemeClr val="tx1"/>
              </a:solidFill>
              <a:effectLst>
                <a:outerShdw blurRad="38100" dist="19050" dir="2700000" algn="tl" rotWithShape="0">
                  <a:schemeClr val="dk1">
                    <a:alpha val="40000"/>
                  </a:schemeClr>
                </a:outerShdw>
              </a:effectLst>
            </a:endParaRPr>
          </a:p>
          <a:p>
            <a:r>
              <a:rPr lang="zh-CN" altLang="en-US" sz="1600" b="1">
                <a:solidFill>
                  <a:schemeClr val="tx1"/>
                </a:solidFill>
                <a:effectLst>
                  <a:outerShdw blurRad="38100" dist="19050" dir="2700000" algn="tl" rotWithShape="0">
                    <a:schemeClr val="dk1">
                      <a:alpha val="40000"/>
                    </a:schemeClr>
                  </a:outerShdw>
                </a:effectLst>
              </a:rPr>
              <a:t>   曾子招待了客人，把客人送走之后，他跪在母亲床前说道：“娘，您以后想儿子就轻轻地咬一下手指，儿子就能感受到了，别用力咬了，儿子会心疼的。”周围人知道了，都</a:t>
            </a:r>
            <a:r>
              <a:rPr lang="zh-CN" altLang="en-US"/>
              <a:t>赞叹他的孝行。</a:t>
            </a:r>
            <a:endParaRPr lang="zh-CN" altLang="en-US"/>
          </a:p>
        </p:txBody>
      </p:sp>
      <p:pic>
        <p:nvPicPr>
          <p:cNvPr id="3" name="图片 2" descr="1479798304161000"/>
          <p:cNvPicPr>
            <a:picLocks noChangeAspect="1"/>
          </p:cNvPicPr>
          <p:nvPr/>
        </p:nvPicPr>
        <p:blipFill>
          <a:blip r:embed="rId2"/>
          <a:stretch>
            <a:fillRect/>
          </a:stretch>
        </p:blipFill>
        <p:spPr>
          <a:xfrm>
            <a:off x="6296660" y="4797425"/>
            <a:ext cx="2780665" cy="1724025"/>
          </a:xfrm>
          <a:prstGeom prst="rect">
            <a:avLst/>
          </a:prstGeom>
        </p:spPr>
      </p:pic>
    </p:spTree>
  </p:cSld>
  <p:clrMapOvr>
    <a:masterClrMapping/>
  </p:clrMapOvr>
  <p:transition/>
  <p:timing/>
</p:sld>
</file>

<file path=ppt/slides/slide43.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p:cNvSpPr txBox="1"/>
          <p:nvPr/>
        </p:nvSpPr>
        <p:spPr>
          <a:xfrm>
            <a:off x="54610" y="179705"/>
            <a:ext cx="8615045" cy="6092825"/>
          </a:xfrm>
          <a:prstGeom prst="rect">
            <a:avLst/>
          </a:prstGeom>
          <a:noFill/>
        </p:spPr>
        <p:txBody>
          <a:bodyPr wrap="square" rtlCol="0" anchor="t">
            <a:spAutoFit/>
          </a:bodyPr>
          <a:lstStyle/>
          <a:p>
            <a:r>
              <a:rPr lang="en-US" altLang="zh-CN"/>
              <a:t>                           </a:t>
            </a:r>
            <a:r>
              <a:rPr lang="zh-CN" altLang="en-US" sz="3200">
                <a:ln w="22225">
                  <a:solidFill>
                    <a:schemeClr val="accent2"/>
                  </a:solidFill>
                  <a:prstDash val="solid"/>
                </a:ln>
                <a:solidFill>
                  <a:schemeClr val="accent2">
                    <a:lumMod val="40000"/>
                    <a:lumOff val="60000"/>
                  </a:schemeClr>
                </a:solidFill>
                <a:effectLst/>
              </a:rPr>
              <a:t>曾子衣敝衣以耕的故事</a:t>
            </a:r>
            <a:endParaRPr lang="zh-CN" altLang="en-US" sz="3200">
              <a:ln w="22225">
                <a:solidFill>
                  <a:schemeClr val="accent2"/>
                </a:solidFill>
                <a:prstDash val="solid"/>
              </a:ln>
              <a:solidFill>
                <a:schemeClr val="accent2">
                  <a:lumMod val="40000"/>
                  <a:lumOff val="60000"/>
                </a:schemeClr>
              </a:solidFill>
              <a:effectLst/>
            </a:endParaRPr>
          </a:p>
          <a:p>
            <a:endParaRPr lang="zh-CN" altLang="en-US"/>
          </a:p>
          <a:p>
            <a:r>
              <a:rPr lang="zh-CN" altLang="en-US"/>
              <a:t>　　</a:t>
            </a:r>
            <a:r>
              <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rPr>
              <a:t>曾子的品行和名声在外被人广为流传，当时处于乱世时期，很多君主都有招揽人才的心思，于是鲁国君主便请人前去请曾子到鲁国。　　</a:t>
            </a:r>
            <a:endPar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endParaRPr>
          </a:p>
          <a:p>
            <a:r>
              <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rPr>
              <a:t>　　曾子家境清贫，经常穿着麻布旧衣服，自己在田里耕地，鲁国国君知道之后就派人对他说：“你所居住的附近区域就当做你的封地吧，然后你在这里收租金，就可以买好点的衣服，过好一点的生活了。”曾子没有接受，鲁国国君不放弃，又派人去了好几次。国君派出的特使劝他：“这不是你自己求来的，这是国君赠予你的，你为什么不愿意接受呢?”</a:t>
            </a:r>
            <a:endPar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endParaRPr>
          </a:p>
          <a:p>
            <a:r>
              <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rPr>
              <a:t>      曾子摇摇头：“接受别人的馈赠但是又没有什么回报，如果不接受又会对不起人家一番好心，让别人觉得傲慢，虽然你们真心相邀，但是我仍然感觉亏欠。”来使心悦诚服的离开了。孔子后来听到这件事情之后，很是敬佩，觉得曾子保全了气节。</a:t>
            </a:r>
            <a:endPar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endParaRPr>
          </a:p>
          <a:p>
            <a:r>
              <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rPr>
              <a:t>      这件事情体现出曾子无功不受禄，他要靠自己的实力吃饭。鲁国君主给了他一片封地，虽然是为了帮助他修饰仪容，但是如此丰厚的馈赠，让曾子不敢接受。亲朋好友之间的相互馈赠都会有亏欠之心，过分的拒绝也会让亲友之间的感情受损伤，如果接受了，又会让自己的品行有损伤。不过亲友之间多是情谊，这和君主对自己的馈赠是完全不一样的，自己接受亲友馈赠还有可能不谈报答，但是用城镇想赠送，真的没有办法接受。</a:t>
            </a:r>
            <a:endParaRPr lang="zh-CN" altLang="en-US" sz="2000" b="1">
              <a:solidFill>
                <a:schemeClr val="bg2"/>
              </a:solidFill>
              <a:effectLst>
                <a:innerShdw blurRad="63500" dist="50800" dir="13500000">
                  <a:srgbClr val="000000">
                    <a:alpha val="50000"/>
                  </a:srgbClr>
                </a:innerShdw>
                <a:outerShdw blurRad="38100" dist="38100" dir="2700000" algn="tl">
                  <a:srgbClr val="000000">
                    <a:alpha val="43137"/>
                  </a:srgbClr>
                </a:outerShdw>
              </a:effectLst>
            </a:endParaRPr>
          </a:p>
        </p:txBody>
      </p:sp>
    </p:spTree>
  </p:cSld>
  <p:clrMapOvr>
    <a:masterClrMapping/>
  </p:clrMapOvr>
  <p:transition/>
  <p:timing/>
</p:sld>
</file>

<file path=ppt/slides/slide44.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文本框 1"/>
          <p:cNvSpPr txBox="1"/>
          <p:nvPr/>
        </p:nvSpPr>
        <p:spPr>
          <a:xfrm>
            <a:off x="304165" y="253365"/>
            <a:ext cx="8322310" cy="6369685"/>
          </a:xfrm>
          <a:prstGeom prst="rect">
            <a:avLst/>
          </a:prstGeom>
          <a:noFill/>
        </p:spPr>
        <p:txBody>
          <a:bodyPr wrap="square" rtlCol="0" anchor="t">
            <a:spAutoFit/>
          </a:bodyPr>
          <a:lstStyle/>
          <a:p>
            <a:r>
              <a:rPr lang="en-US" altLang="zh-CN" sz="2400" b="1">
                <a:ln w="22225">
                  <a:solidFill>
                    <a:schemeClr val="accent2"/>
                  </a:solidFill>
                  <a:prstDash val="solid"/>
                </a:ln>
                <a:solidFill>
                  <a:schemeClr val="accent2">
                    <a:lumMod val="40000"/>
                    <a:lumOff val="60000"/>
                  </a:schemeClr>
                </a:solidFill>
                <a:effectLst/>
                <a:sym typeface="+mn-ea"/>
              </a:rPr>
              <a:t>                                  </a:t>
            </a:r>
            <a:r>
              <a:rPr lang="zh-CN" altLang="en-US" sz="2400" b="1">
                <a:ln w="22225">
                  <a:solidFill>
                    <a:schemeClr val="accent2"/>
                  </a:solidFill>
                  <a:prstDash val="solid"/>
                </a:ln>
                <a:solidFill>
                  <a:schemeClr val="accent2">
                    <a:lumMod val="40000"/>
                    <a:lumOff val="60000"/>
                  </a:schemeClr>
                </a:solidFill>
                <a:effectLst/>
                <a:sym typeface="+mn-ea"/>
              </a:rPr>
              <a:t>曾子名言</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曾子曰：“忠者，其孝之本与？孝子不登高，不履危，痹亦弗凭；不苟笑，不苟訾，隐不命，临不指。故不在尤之中也。”</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曾子曰：“君子立孝，其忠之用，礼之贵。”</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曾子曰：“孝有三：大孝尊亲，其次不辱，其下能养。”</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曾子曰："吾闻诸夫子：’人未有自致者也必也，亲丧乎‘。曾子曰："吾闻诸夫子：’孟庄子之孝也，其他可能也，其不改父之臣与父之政，是难能也。"</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曾子曰："吾日三省吾身——为人谋而不忠乎？与朋友交而不信乎？传不习乎？"</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曾子曰："鸟之将死，其鸣也哀；人之将死，其言也善。君子所贵乎道者三：动容貌，斯远暴慢矣；正颜色，斯近信矣；出辞气，斯远鄙倍矣。笾豆之事，则有司存。"</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曾子曰："以能问于不能，以多问于寡，有若无，实若处，犯而不校，昔者吾友尝从事于斯矣。"</a:t>
            </a:r>
            <a:endParaRPr lang="zh-CN" altLang="en-US" sz="2400" b="1">
              <a:ln w="22225">
                <a:solidFill>
                  <a:schemeClr val="accent2"/>
                </a:solidFill>
                <a:prstDash val="solid"/>
              </a:ln>
              <a:solidFill>
                <a:schemeClr val="accent2">
                  <a:lumMod val="40000"/>
                  <a:lumOff val="60000"/>
                </a:schemeClr>
              </a:solidFill>
              <a:effectLst/>
            </a:endParaRPr>
          </a:p>
          <a:p>
            <a:r>
              <a:rPr lang="zh-CN" altLang="en-US" sz="2400" b="1">
                <a:ln w="22225">
                  <a:solidFill>
                    <a:schemeClr val="accent2"/>
                  </a:solidFill>
                  <a:prstDash val="solid"/>
                </a:ln>
                <a:solidFill>
                  <a:schemeClr val="accent2">
                    <a:lumMod val="40000"/>
                    <a:lumOff val="60000"/>
                  </a:schemeClr>
                </a:solidFill>
                <a:effectLst/>
                <a:sym typeface="+mn-ea"/>
              </a:rPr>
              <a:t>曾子曰："君子思不出其位。"</a:t>
            </a:r>
            <a:endParaRPr lang="zh-CN" altLang="en-US" sz="2400" b="1">
              <a:ln w="22225">
                <a:solidFill>
                  <a:schemeClr val="accent2"/>
                </a:solidFill>
                <a:prstDash val="solid"/>
              </a:ln>
              <a:solidFill>
                <a:schemeClr val="accent2">
                  <a:lumMod val="40000"/>
                  <a:lumOff val="60000"/>
                </a:schemeClr>
              </a:solidFill>
              <a:effectLst/>
              <a:sym typeface="+mn-ea"/>
            </a:endParaRPr>
          </a:p>
        </p:txBody>
      </p:sp>
    </p:spTree>
  </p:cSld>
  <p:clrMapOvr>
    <a:masterClrMapping/>
  </p:clrMapOvr>
  <p:transition/>
  <p:timing/>
</p:sld>
</file>

<file path=ppt/slides/slide4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57200" y="274955"/>
            <a:ext cx="8229600" cy="628015"/>
          </a:xfrm>
        </p:spPr>
        <p:txBody>
          <a:bodyPr/>
          <a:lstStyle/>
          <a:p>
            <a:r>
              <a:rPr lang="zh-CN" altLang="en-US">
                <a:ln w="22225">
                  <a:solidFill>
                    <a:schemeClr val="accent2"/>
                  </a:solidFill>
                  <a:prstDash val="solid"/>
                </a:ln>
                <a:solidFill>
                  <a:schemeClr val="accent2">
                    <a:lumMod val="40000"/>
                    <a:lumOff val="60000"/>
                  </a:schemeClr>
                </a:solidFill>
                <a:effectLst/>
              </a:rPr>
              <a:t>曾子名言</a:t>
            </a:r>
            <a:endParaRPr lang="zh-CN" altLang="en-US">
              <a:ln w="22225">
                <a:solidFill>
                  <a:schemeClr val="accent2"/>
                </a:solidFill>
                <a:prstDash val="solid"/>
              </a:ln>
              <a:solidFill>
                <a:schemeClr val="accent2">
                  <a:lumMod val="40000"/>
                  <a:lumOff val="60000"/>
                </a:schemeClr>
              </a:solidFill>
              <a:effectLst/>
            </a:endParaRPr>
          </a:p>
        </p:txBody>
      </p:sp>
      <p:sp>
        <p:nvSpPr>
          <p:cNvPr id="3" name="文本框 2"/>
          <p:cNvSpPr txBox="1"/>
          <p:nvPr/>
        </p:nvSpPr>
        <p:spPr>
          <a:xfrm>
            <a:off x="363855" y="-8943340"/>
            <a:ext cx="8323580" cy="3138170"/>
          </a:xfrm>
          <a:prstGeom prst="rect">
            <a:avLst/>
          </a:prstGeom>
          <a:noFill/>
        </p:spPr>
        <p:txBody>
          <a:bodyPr wrap="square" rtlCol="0" anchor="t">
            <a:spAutoFit/>
          </a:bodyPr>
          <a:lstStyle/>
          <a:p>
            <a:endParaRPr lang="zh-CN" altLang="en-US"/>
          </a:p>
          <a:p>
            <a:r>
              <a:rPr lang="zh-CN" altLang="en-US"/>
              <a:t>曾子曰："堂堂乎张也！难与并为仁矣。"</a:t>
            </a:r>
            <a:endParaRPr lang="zh-CN" altLang="en-US"/>
          </a:p>
          <a:p>
            <a:r>
              <a:rPr lang="zh-CN" altLang="en-US"/>
              <a:t>曾子曰："可以托六尺之孤，可以寄百里之命，临大节而不可夺也——君子人欤？君子人也。"</a:t>
            </a:r>
            <a:endParaRPr lang="zh-CN" altLang="en-US"/>
          </a:p>
          <a:p>
            <a:r>
              <a:rPr lang="zh-CN" altLang="en-US"/>
              <a:t>曾子曰："士不可以不弘毅，任重而道远。仁以为己任，不亦重乎？死而后已，不亦远乎。"</a:t>
            </a:r>
            <a:endParaRPr lang="zh-CN" altLang="en-US"/>
          </a:p>
          <a:p>
            <a:r>
              <a:rPr lang="zh-CN" altLang="en-US"/>
              <a:t>曾子曰："慎终追远，民德归厚矣。"</a:t>
            </a:r>
            <a:endParaRPr lang="zh-CN" altLang="en-US"/>
          </a:p>
          <a:p>
            <a:r>
              <a:rPr lang="zh-CN" altLang="en-US"/>
              <a:t>曾子曰："君子以文会友，以友辅仁。"</a:t>
            </a:r>
            <a:endParaRPr lang="zh-CN" altLang="en-US"/>
          </a:p>
          <a:p>
            <a:r>
              <a:rPr lang="zh-CN" altLang="en-US"/>
              <a:t>子曰："参乎！吾道一以贯之。"曾子曰："唯。"子出，门人问曰："何谓也？"曾子曰："夫子之道，忠恕而已矣。“（以上出自《论语》）</a:t>
            </a:r>
            <a:endParaRPr lang="zh-CN" altLang="en-US"/>
          </a:p>
          <a:p>
            <a:r>
              <a:rPr lang="zh-CN" altLang="en-US"/>
              <a:t>曾子曰：”十目所视，十手所指，其严乎。“（《大学》） [6]  </a:t>
            </a:r>
            <a:endParaRPr lang="zh-CN" altLang="en-US"/>
          </a:p>
        </p:txBody>
      </p:sp>
      <p:sp>
        <p:nvSpPr>
          <p:cNvPr id="4" name="文本框 3"/>
          <p:cNvSpPr txBox="1"/>
          <p:nvPr/>
        </p:nvSpPr>
        <p:spPr>
          <a:xfrm>
            <a:off x="457835" y="843915"/>
            <a:ext cx="8229600" cy="5169535"/>
          </a:xfrm>
          <a:prstGeom prst="rect">
            <a:avLst/>
          </a:prstGeom>
          <a:noFill/>
        </p:spPr>
        <p:txBody>
          <a:bodyPr wrap="square" rtlCol="0" anchor="t">
            <a:spAutoFit/>
            <a:scene3d>
              <a:camera prst="orthographicFront"/>
              <a:lightRig rig="threePt" dir="t"/>
            </a:scene3d>
          </a:bodyPr>
          <a:lstStyle/>
          <a:p>
            <a:endParaRPr lang="zh-CN" altLang="en-US"/>
          </a:p>
          <a:p>
            <a:r>
              <a:rPr lang="zh-CN" altLang="en-US" sz="2400">
                <a:ln w="22225">
                  <a:solidFill>
                    <a:schemeClr val="accent2"/>
                  </a:solidFill>
                  <a:prstDash val="solid"/>
                </a:ln>
                <a:solidFill>
                  <a:schemeClr val="accent2">
                    <a:lumMod val="40000"/>
                    <a:lumOff val="60000"/>
                  </a:schemeClr>
                </a:solidFill>
                <a:effectLst/>
              </a:rPr>
              <a:t>曾子曰："堂堂乎张也！难与并为仁矣。"</a:t>
            </a:r>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曾子曰："可以托六尺之孤，可以寄百里之命，临大节而不可夺也——君子人欤？君子人也。"</a:t>
            </a:r>
            <a:endParaRPr lang="zh-CN" altLang="en-US" sz="2400">
              <a:ln w="22225">
                <a:solidFill>
                  <a:schemeClr val="accent2"/>
                </a:solidFill>
                <a:prstDash val="solid"/>
              </a:ln>
              <a:solidFill>
                <a:schemeClr val="accent2">
                  <a:lumMod val="40000"/>
                  <a:lumOff val="60000"/>
                </a:schemeClr>
              </a:solidFill>
              <a:effectLst/>
            </a:endParaRPr>
          </a:p>
          <a:p>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曾子曰："士不可以不弘毅，任重而道远。仁以为己任，不亦重乎？死而后已，不亦远乎。"</a:t>
            </a:r>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曾子曰："慎终追远，民德归厚矣。"</a:t>
            </a:r>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曾子曰："君子以文会友，以友辅仁。"</a:t>
            </a:r>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子曰："参乎！吾道一以贯之。"曾子曰："唯。"子出，门人问曰："何谓也？"曾子曰："夫子之道，忠恕而已矣。“（以上出自《论语》）</a:t>
            </a:r>
            <a:endParaRPr lang="zh-CN" altLang="en-US" sz="2400">
              <a:ln w="22225">
                <a:solidFill>
                  <a:schemeClr val="accent2"/>
                </a:solidFill>
                <a:prstDash val="solid"/>
              </a:ln>
              <a:solidFill>
                <a:schemeClr val="accent2">
                  <a:lumMod val="40000"/>
                  <a:lumOff val="60000"/>
                </a:schemeClr>
              </a:solidFill>
              <a:effectLst/>
            </a:endParaRPr>
          </a:p>
          <a:p>
            <a:r>
              <a:rPr lang="zh-CN" altLang="en-US" sz="2400">
                <a:ln w="22225">
                  <a:solidFill>
                    <a:schemeClr val="accent2"/>
                  </a:solidFill>
                  <a:prstDash val="solid"/>
                </a:ln>
                <a:solidFill>
                  <a:schemeClr val="accent2">
                    <a:lumMod val="40000"/>
                    <a:lumOff val="60000"/>
                  </a:schemeClr>
                </a:solidFill>
                <a:effectLst/>
              </a:rPr>
              <a:t>曾子曰：”十目所视，十手所指，其严乎。“（《大学》） [6]  </a:t>
            </a:r>
            <a:endParaRPr lang="zh-CN" altLang="en-US" sz="2400">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4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100" name="文本框 99"/>
          <p:cNvSpPr txBox="1"/>
          <p:nvPr/>
        </p:nvSpPr>
        <p:spPr>
          <a:xfrm>
            <a:off x="1361440" y="1356995"/>
            <a:ext cx="7486015" cy="3169285"/>
          </a:xfrm>
          <a:prstGeom prst="rect">
            <a:avLst/>
          </a:prstGeom>
          <a:noFill/>
          <a:ln w="9525">
            <a:noFill/>
          </a:ln>
        </p:spPr>
        <p:txBody>
          <a:bodyPr wrap="square">
            <a:spAutoFit/>
          </a:bodyPr>
          <a:lstStyle/>
          <a:p>
            <a:r>
              <a:rPr lang="zh-CN" sz="4000">
                <a:ln w="22225">
                  <a:solidFill>
                    <a:schemeClr val="accent2"/>
                  </a:solidFill>
                  <a:prstDash val="solid"/>
                </a:ln>
                <a:solidFill>
                  <a:schemeClr val="accent2">
                    <a:lumMod val="40000"/>
                    <a:lumOff val="60000"/>
                  </a:schemeClr>
                </a:solidFill>
                <a:effectLst/>
                <a:ea typeface="宋体" panose="02010600030101010101" pitchFamily="2" charset="-122"/>
              </a:rPr>
              <a:t>八、布置作业</a:t>
            </a:r>
            <a:r>
              <a:rPr lang="en-US" sz="400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 </a:t>
            </a:r>
            <a:endParaRPr lang="en-US" sz="4000">
              <a:ln w="22225">
                <a:solidFill>
                  <a:schemeClr val="accent2"/>
                </a:solidFill>
                <a:prstDash val="solid"/>
              </a:ln>
              <a:solidFill>
                <a:schemeClr val="accent2">
                  <a:lumMod val="40000"/>
                  <a:lumOff val="60000"/>
                </a:schemeClr>
              </a:solidFill>
              <a:effectLst/>
              <a:latin typeface="宋体" pitchFamily="2" charset="-122"/>
              <a:ea typeface="宋体" pitchFamily="2" charset="-122"/>
            </a:endParaRPr>
          </a:p>
          <a:p>
            <a:r>
              <a:rPr lang="zh-CN" sz="4000">
                <a:ln w="22225">
                  <a:solidFill>
                    <a:schemeClr val="accent2"/>
                  </a:solidFill>
                  <a:prstDash val="solid"/>
                </a:ln>
                <a:solidFill>
                  <a:schemeClr val="accent2">
                    <a:lumMod val="40000"/>
                    <a:lumOff val="60000"/>
                  </a:schemeClr>
                </a:solidFill>
                <a:effectLst/>
                <a:ea typeface="宋体" panose="02010600030101010101" pitchFamily="2" charset="-122"/>
              </a:rPr>
              <a:t>1.拓展阅读《礼记》部分章节，积累名句。 </a:t>
            </a:r>
            <a:endParaRPr lang="zh-CN" sz="4000">
              <a:ln w="22225">
                <a:solidFill>
                  <a:schemeClr val="accent2"/>
                </a:solidFill>
                <a:prstDash val="solid"/>
              </a:ln>
              <a:solidFill>
                <a:schemeClr val="accent2">
                  <a:lumMod val="40000"/>
                  <a:lumOff val="60000"/>
                </a:schemeClr>
              </a:solidFill>
              <a:effectLst/>
              <a:ea typeface="宋体" panose="02010600030101010101" pitchFamily="2" charset="-122"/>
            </a:endParaRPr>
          </a:p>
          <a:p>
            <a:r>
              <a:rPr lang="zh-CN" sz="4000">
                <a:ln w="22225">
                  <a:solidFill>
                    <a:schemeClr val="accent2"/>
                  </a:solidFill>
                  <a:prstDash val="solid"/>
                </a:ln>
                <a:solidFill>
                  <a:schemeClr val="accent2">
                    <a:lumMod val="40000"/>
                    <a:lumOff val="60000"/>
                  </a:schemeClr>
                </a:solidFill>
                <a:effectLst/>
                <a:ea typeface="宋体" panose="02010600030101010101" pitchFamily="2" charset="-122"/>
              </a:rPr>
              <a:t>2.思考：当今社会，我们如何借鉴学习“八目”的内容？</a:t>
            </a:r>
            <a:endParaRPr lang="zh-CN" altLang="en-US" sz="4000">
              <a:ln w="22225">
                <a:solidFill>
                  <a:schemeClr val="accent2"/>
                </a:solidFill>
                <a:prstDash val="solid"/>
              </a:ln>
              <a:solidFill>
                <a:schemeClr val="accent2">
                  <a:lumMod val="40000"/>
                  <a:lumOff val="60000"/>
                </a:schemeClr>
              </a:solidFill>
              <a:effectLst/>
              <a:ea typeface="宋体" panose="02010600030101010101" pitchFamily="2" charset="-122"/>
            </a:endParaRPr>
          </a:p>
        </p:txBody>
      </p:sp>
      <p:pic>
        <p:nvPicPr>
          <p:cNvPr id="101" name="New picture" hidden="1"/>
          <p:cNvPicPr/>
          <p:nvPr/>
        </p:nvPicPr>
        <p:blipFill>
          <a:blip r:embed="rId2"/>
          <a:stretch>
            <a:fillRect/>
          </a:stretch>
        </p:blipFill>
        <p:spPr>
          <a:xfrm>
            <a:off x="12585700" y="12141200"/>
            <a:ext cx="495300" cy="444500"/>
          </a:xfrm>
          <a:prstGeom prst="cube">
            <a:avLst/>
          </a:prstGeom>
        </p:spPr>
      </p:pic>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ctrTitle"/>
          </p:nvPr>
        </p:nvSpPr>
        <p:spPr>
          <a:xfrm>
            <a:off x="1143000" y="2875598"/>
            <a:ext cx="6858000" cy="2387600"/>
          </a:xfrm>
        </p:spPr>
        <p:txBody>
          <a:bodyPr/>
          <a:lstStyle/>
          <a:p>
            <a:pPr algn="l"/>
            <a:br>
              <a:rPr lang="zh-CN" altLang="en-US" sz="2000"/>
            </a:br>
            <a:br>
              <a:rPr lang="zh-CN" altLang="en-US" sz="2000"/>
            </a:br>
            <a:br>
              <a:rPr lang="zh-CN" altLang="en-US" sz="2000"/>
            </a:br>
            <a:br>
              <a:rPr lang="zh-CN" altLang="en-US" sz="2000"/>
            </a:br>
            <a:br>
              <a:rPr lang="zh-CN" altLang="en-US" sz="2000"/>
            </a:br>
            <a:br>
              <a:rPr lang="zh-CN" altLang="en-US" sz="2000"/>
            </a:br>
            <a:br>
              <a:rPr lang="zh-CN" altLang="en-US" sz="2000"/>
            </a:br>
            <a:br>
              <a:rPr lang="zh-CN" altLang="en-US" sz="2000"/>
            </a:br>
            <a:r>
              <a:rPr lang="zh-CN" altLang="en-US" sz="2000"/>
              <a:t>                      </a:t>
            </a:r>
            <a:r>
              <a:rPr lang="zh-CN" altLang="en-US" sz="2800">
                <a:ln w="22225">
                  <a:solidFill>
                    <a:schemeClr val="accent2"/>
                  </a:solidFill>
                  <a:prstDash val="solid"/>
                </a:ln>
                <a:solidFill>
                  <a:schemeClr val="accent2">
                    <a:lumMod val="40000"/>
                    <a:lumOff val="60000"/>
                  </a:schemeClr>
                </a:solidFill>
                <a:effectLst/>
              </a:rPr>
              <a:t>夏禹之后</a:t>
            </a:r>
            <a:br>
              <a:rPr lang="zh-CN" altLang="en-US" sz="2800">
                <a:ln w="22225">
                  <a:solidFill>
                    <a:schemeClr val="accent2"/>
                  </a:solidFill>
                  <a:prstDash val="solid"/>
                </a:ln>
                <a:solidFill>
                  <a:schemeClr val="accent2">
                    <a:lumMod val="40000"/>
                    <a:lumOff val="60000"/>
                  </a:schemeClr>
                </a:solidFill>
                <a:effectLst/>
              </a:rPr>
            </a:br>
            <a:r>
              <a:rPr lang="zh-CN" altLang="en-US" sz="2800">
                <a:ln w="22225">
                  <a:solidFill>
                    <a:schemeClr val="accent2"/>
                  </a:solidFill>
                  <a:prstDash val="solid"/>
                </a:ln>
                <a:solidFill>
                  <a:schemeClr val="accent2">
                    <a:lumMod val="40000"/>
                    <a:lumOff val="60000"/>
                  </a:schemeClr>
                </a:solidFill>
                <a:effectLst/>
              </a:rPr>
              <a:t>黄帝的第25子叫昌意，昌意生颛顼，颛顼生鲧，鲧生禹。禹子启建立了中国历史上第一个世袭王朝夏朝，国号夏后氏。  夏朝建都于阳城，即今河南登封县的东南部。夏王少康封其次子曲烈为甑子爵，在甑建立鄫国，曾姓自此发源。鄫国历经夏、商、周，直到春秋，即前年被莒国灭。太子巫出奔鲁国南武城定居。其后代用“鄫”为氏，除去邑旁（阝），表示离开故城，不忘先祖，称为“曾”，玄孙即曾子。</a:t>
            </a:r>
            <a:endParaRPr lang="zh-CN" altLang="en-US" sz="2800">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a:xfrm>
            <a:off x="457200" y="274955"/>
            <a:ext cx="8229600" cy="601980"/>
          </a:xfrm>
        </p:spPr>
        <p:txBody>
          <a:bodyPr/>
          <a:lstStyle/>
          <a:p>
            <a:br>
              <a:rPr lang="zh-CN" altLang="en-US">
                <a:ln w="22225">
                  <a:solidFill>
                    <a:schemeClr val="accent2"/>
                  </a:solidFill>
                  <a:prstDash val="solid"/>
                </a:ln>
                <a:solidFill>
                  <a:schemeClr val="accent2">
                    <a:lumMod val="40000"/>
                    <a:lumOff val="60000"/>
                  </a:schemeClr>
                </a:solidFill>
                <a:effectLst/>
                <a:sym typeface="+mn-ea"/>
              </a:rPr>
            </a:br>
            <a:r>
              <a:rPr lang="zh-CN" altLang="en-US">
                <a:ln w="22225">
                  <a:solidFill>
                    <a:schemeClr val="accent2"/>
                  </a:solidFill>
                  <a:prstDash val="solid"/>
                </a:ln>
                <a:solidFill>
                  <a:schemeClr val="accent2">
                    <a:lumMod val="40000"/>
                    <a:lumOff val="60000"/>
                  </a:schemeClr>
                </a:solidFill>
                <a:effectLst/>
                <a:sym typeface="+mn-ea"/>
              </a:rPr>
              <a:t>孔子托孤</a:t>
            </a:r>
            <a:br>
              <a:rPr lang="zh-CN" altLang="en-US">
                <a:ln w="22225">
                  <a:solidFill>
                    <a:schemeClr val="accent2"/>
                  </a:solidFill>
                  <a:prstDash val="solid"/>
                </a:ln>
                <a:solidFill>
                  <a:schemeClr val="accent2">
                    <a:lumMod val="40000"/>
                    <a:lumOff val="60000"/>
                  </a:schemeClr>
                </a:solidFill>
                <a:effectLst/>
              </a:rPr>
            </a:br>
            <a:endParaRPr lang="zh-CN" altLang="en-US"/>
          </a:p>
        </p:txBody>
      </p:sp>
      <p:sp>
        <p:nvSpPr>
          <p:cNvPr id="3" name="内容占位符 2"/>
          <p:cNvSpPr>
            <a:spLocks noGrp="1"/>
          </p:cNvSpPr>
          <p:nvPr>
            <p:ph idx="1"/>
          </p:nvPr>
        </p:nvSpPr>
        <p:spPr>
          <a:xfrm>
            <a:off x="457200" y="755650"/>
            <a:ext cx="8229600" cy="5370830"/>
          </a:xfrm>
        </p:spPr>
        <p:txBody>
          <a:bodyPr/>
          <a:lstStyle/>
          <a:p>
            <a:r>
              <a:rPr lang="zh-CN" altLang="en-US" sz="2800">
                <a:ln w="22225">
                  <a:solidFill>
                    <a:schemeClr val="accent2"/>
                  </a:solidFill>
                  <a:prstDash val="solid"/>
                </a:ln>
                <a:solidFill>
                  <a:schemeClr val="accent2">
                    <a:lumMod val="40000"/>
                    <a:lumOff val="60000"/>
                  </a:schemeClr>
                </a:solidFill>
                <a:effectLst/>
              </a:rPr>
              <a:t>公元前479年（鲁哀公十六年）曾参二十七岁。是年，孔子卒，终年七十三岁。曾参若父丧而无服，守孔子墓。孔子临终将其孙（孔鲤之遗孤）子思托付于曾参。   </a:t>
            </a:r>
            <a:endParaRPr lang="zh-CN" altLang="en-US" sz="2800">
              <a:ln w="22225">
                <a:solidFill>
                  <a:schemeClr val="accent2"/>
                </a:solidFill>
                <a:prstDash val="solid"/>
              </a:ln>
              <a:solidFill>
                <a:schemeClr val="accent2">
                  <a:lumMod val="40000"/>
                  <a:lumOff val="60000"/>
                </a:schemeClr>
              </a:solidFill>
              <a:effectLst/>
            </a:endParaRPr>
          </a:p>
          <a:p>
            <a:endParaRPr lang="zh-CN" altLang="en-US" sz="2800">
              <a:ln w="22225">
                <a:solidFill>
                  <a:schemeClr val="accent2"/>
                </a:solidFill>
                <a:prstDash val="solid"/>
              </a:ln>
              <a:solidFill>
                <a:schemeClr val="accent2">
                  <a:lumMod val="40000"/>
                  <a:lumOff val="60000"/>
                </a:schemeClr>
              </a:solidFill>
              <a:effectLst/>
            </a:endParaRPr>
          </a:p>
          <a:p>
            <a:r>
              <a:rPr lang="zh-CN" altLang="en-US" sz="2800">
                <a:ln w="22225">
                  <a:solidFill>
                    <a:schemeClr val="accent2"/>
                  </a:solidFill>
                  <a:prstDash val="solid"/>
                </a:ln>
                <a:solidFill>
                  <a:schemeClr val="accent2">
                    <a:lumMod val="40000"/>
                    <a:lumOff val="60000"/>
                  </a:schemeClr>
                </a:solidFill>
                <a:effectLst/>
              </a:rPr>
              <a:t>公元前476年（鲁哀公十九年）曾参三十岁。三年守墓过后，孔门弟子子夏、子游、子张认为有若面貌很像孔子，要把有若当孔子来事奉，强叫曾参同意。曾参拒绝说：“这样做不可。老师的德行像长江的水洗过，像秋天的阳光晒过，清净洁白，无以复加，怎么只求面貌像似呢？”（见《孟子·滕文公上》）</a:t>
            </a:r>
            <a:endParaRPr lang="zh-CN" altLang="en-US" sz="2800">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scene3d>
              <a:camera prst="orthographicFront"/>
              <a:lightRig rig="threePt" dir="t"/>
            </a:scene3d>
          </a:bodyPr>
          <a:lstStyle/>
          <a:p>
            <a:r>
              <a:rPr lang="zh-CN" altLang="en-US">
                <a:ln w="22225">
                  <a:solidFill>
                    <a:schemeClr val="accent2"/>
                  </a:solidFill>
                  <a:prstDash val="solid"/>
                </a:ln>
                <a:solidFill>
                  <a:schemeClr val="accent2">
                    <a:lumMod val="40000"/>
                    <a:lumOff val="60000"/>
                  </a:schemeClr>
                </a:solidFill>
                <a:effectLst/>
                <a:sym typeface="+mn-ea"/>
              </a:rPr>
              <a:t>病逝鲁国</a:t>
            </a:r>
            <a:br>
              <a:rPr lang="zh-CN" altLang="en-US">
                <a:ln w="22225">
                  <a:solidFill>
                    <a:schemeClr val="accent2"/>
                  </a:solidFill>
                  <a:prstDash val="solid"/>
                </a:ln>
                <a:solidFill>
                  <a:schemeClr val="accent2">
                    <a:lumMod val="40000"/>
                    <a:lumOff val="60000"/>
                  </a:schemeClr>
                </a:solidFill>
                <a:effectLst/>
              </a:rPr>
            </a:br>
            <a:endParaRPr lang="zh-CN" altLang="en-US">
              <a:ln w="22225">
                <a:solidFill>
                  <a:schemeClr val="accent2"/>
                </a:solidFill>
                <a:prstDash val="solid"/>
              </a:ln>
              <a:solidFill>
                <a:schemeClr val="accent2">
                  <a:lumMod val="40000"/>
                  <a:lumOff val="60000"/>
                </a:schemeClr>
              </a:solidFill>
              <a:effectLst/>
            </a:endParaRPr>
          </a:p>
        </p:txBody>
      </p:sp>
      <p:sp>
        <p:nvSpPr>
          <p:cNvPr id="3" name="内容占位符 2"/>
          <p:cNvSpPr>
            <a:spLocks noGrp="1"/>
          </p:cNvSpPr>
          <p:nvPr>
            <p:ph idx="1"/>
          </p:nvPr>
        </p:nvSpPr>
        <p:spPr>
          <a:xfrm>
            <a:off x="457200" y="1205230"/>
            <a:ext cx="8229600" cy="4921250"/>
          </a:xfrm>
        </p:spPr>
        <p:txBody>
          <a:bodyPr/>
          <a:lstStyle/>
          <a:p>
            <a:pPr marL="0" indent="0">
              <a:buNone/>
            </a:pPr>
            <a:r>
              <a:rPr lang="zh-CN" altLang="en-US">
                <a:ln w="22225">
                  <a:solidFill>
                    <a:schemeClr val="accent2"/>
                  </a:solidFill>
                  <a:prstDash val="solid"/>
                </a:ln>
                <a:solidFill>
                  <a:schemeClr val="accent2">
                    <a:lumMod val="40000"/>
                    <a:lumOff val="60000"/>
                  </a:schemeClr>
                </a:solidFill>
                <a:effectLst/>
              </a:rPr>
              <a:t>公元前436年（鲁悼公三十一年）曾参七十岁。是年，曾参有病卧床不起，把弟子们叫到跟前说：你们掀开被子，看看我的脚和手，都保全得很好吧！我一生正像《诗经》上说的：“战战兢兢，如临深渊、如履薄冰。”小心谨慎，以保其身。从今以后，我知道身体能够免于毁伤了。小子们，要记住啊！并且他自言自语地说，君子修养之道贵在三条：“动容貌斯远暴慢矣，正颜色斯近信矣，出辞气斯远鄙倍矣。”这三条我能做到吗？始终不忘修养功夫。（《论语·泰伯》）</a:t>
            </a:r>
            <a:r>
              <a:rPr lang="zh-CN" altLang="en-US"/>
              <a:t>  </a:t>
            </a:r>
            <a:endParaRPr lang="zh-CN" altLang="en-US"/>
          </a:p>
          <a:p>
            <a:endParaRPr lang="zh-CN" altLang="en-US"/>
          </a:p>
          <a:p>
            <a:r>
              <a:rPr lang="zh-CN" altLang="en-US"/>
              <a:t>公元前435年（鲁悼公三十二年），曾参七十一岁。一天夜里，病危中的曾子，突然想起身下铺着一领华美的席子，是鲁大夫季孙氏送给他的。他认为，自己一生没做到大夫，不应铺大夫的席子，于是就招呼儿子们把席子换下来。没等换上的席子铺好，他就去世了，终年七十一岁</a:t>
            </a:r>
            <a:endParaRPr lang="zh-CN" altLang="en-US"/>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scene3d>
              <a:camera prst="orthographicFront"/>
              <a:lightRig rig="threePt" dir="t"/>
            </a:scene3d>
          </a:bodyPr>
          <a:lstStyle/>
          <a:p>
            <a:r>
              <a:rPr lang="zh-CN" altLang="en-US">
                <a:ln w="22225">
                  <a:solidFill>
                    <a:schemeClr val="accent2"/>
                  </a:solidFill>
                  <a:prstDash val="solid"/>
                </a:ln>
                <a:solidFill>
                  <a:schemeClr val="accent2">
                    <a:lumMod val="40000"/>
                    <a:lumOff val="60000"/>
                  </a:schemeClr>
                </a:solidFill>
                <a:effectLst/>
                <a:sym typeface="+mn-ea"/>
              </a:rPr>
              <a:t>导入</a:t>
            </a:r>
            <a:endParaRPr lang="zh-CN" altLang="en-US">
              <a:ln w="22225">
                <a:solidFill>
                  <a:schemeClr val="accent2"/>
                </a:solidFill>
                <a:prstDash val="solid"/>
              </a:ln>
              <a:solidFill>
                <a:schemeClr val="accent2">
                  <a:lumMod val="40000"/>
                  <a:lumOff val="60000"/>
                </a:schemeClr>
              </a:solidFill>
              <a:effectLst/>
              <a:sym typeface="+mn-ea"/>
            </a:endParaRPr>
          </a:p>
        </p:txBody>
      </p:sp>
      <p:sp>
        <p:nvSpPr>
          <p:cNvPr id="3" name="内容占位符 2"/>
          <p:cNvSpPr>
            <a:spLocks noGrp="1"/>
          </p:cNvSpPr>
          <p:nvPr>
            <p:ph idx="1"/>
          </p:nvPr>
        </p:nvSpPr>
        <p:spPr/>
        <p:txBody>
          <a:bodyPr/>
          <a:lstStyle/>
          <a:p>
            <a:pPr marL="0" indent="0">
              <a:buNone/>
            </a:pPr>
            <a:endParaRPr lang="zh-CN" altLang="en-US"/>
          </a:p>
          <a:p>
            <a:r>
              <a:rPr lang="zh-CN" altLang="en-US">
                <a:ln w="22225">
                  <a:solidFill>
                    <a:schemeClr val="accent2"/>
                  </a:solidFill>
                  <a:prstDash val="solid"/>
                </a:ln>
                <a:solidFill>
                  <a:schemeClr val="accent2">
                    <a:lumMod val="40000"/>
                    <a:lumOff val="60000"/>
                  </a:schemeClr>
                </a:solidFill>
                <a:effectLst/>
              </a:rPr>
              <a:t>“修身、齐家、治国、平天下”，是中国古代圣贤智慧的结晶，那古代中国人到底是如何连接自我、家族、民族、国家和天下观念的呢？今天我们学习选自《礼记大学》的一段文字，感受古代圣贤的智慧。 </a:t>
            </a:r>
            <a:endParaRPr lang="zh-CN" altLang="en-US">
              <a:ln w="22225">
                <a:solidFill>
                  <a:schemeClr val="accent2"/>
                </a:solidFill>
                <a:prstDash val="solid"/>
              </a:ln>
              <a:solidFill>
                <a:schemeClr val="accent2">
                  <a:lumMod val="40000"/>
                  <a:lumOff val="60000"/>
                </a:schemeClr>
              </a:solidFill>
              <a:effectLst/>
            </a:endParaRPr>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xml="http://www.w3.org/XML/1998/namespace"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spTree>
      <p:nvGrpSpPr>
        <p:cNvPr id="1" name=""/>
        <p:cNvGrpSpPr/>
        <p:nvPr/>
      </p:nvGrpSpPr>
      <p:grpSpPr>
        <a:xfrm>
          <a:off x="0" y="0"/>
          <a:ext cx="0" cy="0"/>
        </a:xfrm>
      </p:grpSpPr>
      <p:sp>
        <p:nvSpPr>
          <p:cNvPr id="2" name="标题 1"/>
          <p:cNvSpPr>
            <a:spLocks noGrp="1"/>
          </p:cNvSpPr>
          <p:nvPr>
            <p:ph type="title"/>
          </p:nvPr>
        </p:nvSpPr>
        <p:spPr/>
        <p:txBody>
          <a:bodyPr>
            <a:scene3d>
              <a:camera prst="orthographicFront"/>
              <a:lightRig rig="threePt" dir="t"/>
            </a:scene3d>
          </a:bodyPr>
          <a:lstStyle/>
          <a:p>
            <a:r>
              <a:rPr lang="zh-CN">
                <a:ln w="22225">
                  <a:solidFill>
                    <a:schemeClr val="accent2"/>
                  </a:solidFill>
                  <a:prstDash val="solid"/>
                </a:ln>
                <a:solidFill>
                  <a:schemeClr val="accent2">
                    <a:lumMod val="40000"/>
                    <a:lumOff val="60000"/>
                  </a:schemeClr>
                </a:solidFill>
                <a:effectLst/>
                <a:ea typeface="宋体" panose="02010600030101010101" pitchFamily="2" charset="-122"/>
                <a:sym typeface="+mn-ea"/>
              </a:rPr>
              <a:t>二、题解</a:t>
            </a:r>
            <a:r>
              <a:rPr lang="en-US">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sym typeface="+mn-ea"/>
              </a:rPr>
              <a:t> </a:t>
            </a:r>
            <a:endParaRPr lang="en-US" altLang="en-US">
              <a:ln w="22225">
                <a:solidFill>
                  <a:schemeClr val="accent2"/>
                </a:solidFill>
                <a:prstDash val="solid"/>
              </a:ln>
              <a:solidFill>
                <a:schemeClr val="accent2">
                  <a:lumMod val="40000"/>
                  <a:lumOff val="60000"/>
                </a:schemeClr>
              </a:solidFill>
              <a:effectLst/>
              <a:latin typeface="宋体" pitchFamily="2" charset="-122"/>
              <a:ea typeface="宋体" pitchFamily="2" charset="-122"/>
              <a:sym typeface="+mn-ea"/>
            </a:endParaRPr>
          </a:p>
        </p:txBody>
      </p:sp>
      <p:sp>
        <p:nvSpPr>
          <p:cNvPr id="100" name="文本框 99"/>
          <p:cNvSpPr txBox="1"/>
          <p:nvPr/>
        </p:nvSpPr>
        <p:spPr>
          <a:xfrm>
            <a:off x="623570" y="1905000"/>
            <a:ext cx="8164195" cy="4523105"/>
          </a:xfrm>
          <a:prstGeom prst="rect">
            <a:avLst/>
          </a:prstGeom>
          <a:noFill/>
          <a:ln w="9525">
            <a:noFill/>
          </a:ln>
        </p:spPr>
        <p:txBody>
          <a:bodyPr wrap="square">
            <a:spAutoFit/>
            <a:scene3d>
              <a:camera prst="orthographicFront"/>
              <a:lightRig rig="threePt" dir="t"/>
            </a:scene3d>
          </a:bodyPr>
          <a:lstStyle/>
          <a:p>
            <a:r>
              <a:rPr lang="zh-CN" sz="3200">
                <a:ln w="22225">
                  <a:solidFill>
                    <a:schemeClr val="accent2"/>
                  </a:solidFill>
                  <a:prstDash val="solid"/>
                </a:ln>
                <a:solidFill>
                  <a:schemeClr val="accent2">
                    <a:lumMod val="40000"/>
                    <a:lumOff val="60000"/>
                  </a:schemeClr>
                </a:solidFill>
                <a:effectLst/>
                <a:ea typeface="宋体" panose="02010600030101010101" pitchFamily="2" charset="-122"/>
              </a:rPr>
              <a:t>“大学之道”，意思是大学的宗旨，大学的最终目的。“大学”，在古代指与“小学”相对的“大人之学”。古代儿童八岁上小学，主要学习“洒扫、应对、进退、礼乐射御书数”之类的文化课和基本的礼节。十五岁后可进入大学，开始学习伦理、政治、哲学等“穷理正心，修己治人”的学问。道：本指道路，在这里指的是在学习政治、哲学时所掌握的规律和原则。 </a:t>
            </a:r>
            <a:endParaRPr lang="zh-CN" altLang="en-US" sz="3200">
              <a:ln w="22225">
                <a:solidFill>
                  <a:schemeClr val="accent2"/>
                </a:solidFill>
                <a:prstDash val="solid"/>
              </a:ln>
              <a:solidFill>
                <a:schemeClr val="accent2">
                  <a:lumMod val="40000"/>
                  <a:lumOff val="60000"/>
                </a:schemeClr>
              </a:solidFill>
              <a:effectLst/>
              <a:ea typeface="宋体" pitchFamily="2" charset="-122"/>
            </a:endParaRPr>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heme/theme1.xml><?xml version="1.0" encoding="utf-8"?>
<a:theme xmlns:r="http://schemas.openxmlformats.org/officeDocument/2006/relationships"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Arial"/>
      </a:majorFont>
      <a:minorFont>
        <a:latin typeface="Arial"/>
        <a:ea typeface="宋体"/>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On-screen Show (4:3)</PresentationFormat>
  <Paragraphs>128</Paragraphs>
  <Slides>46</Slides>
  <Notes>0</Notes>
  <TotalTime>0</TotalTime>
  <HiddenSlides>0</HiddenSlides>
  <MMClips>0</MMClips>
  <ScaleCrop>0</ScaleCrop>
  <HeadingPairs>
    <vt:vector baseType="variant" size="6">
      <vt:variant>
        <vt:lpstr>Fonts used</vt:lpstr>
      </vt:variant>
      <vt:variant>
        <vt:i4>3</vt:i4>
      </vt:variant>
      <vt:variant>
        <vt:lpstr>Theme</vt:lpstr>
      </vt:variant>
      <vt:variant>
        <vt:i4>1</vt:i4>
      </vt:variant>
      <vt:variant>
        <vt:lpstr>Slide Titles</vt:lpstr>
      </vt:variant>
      <vt:variant>
        <vt:i4>46</vt:i4>
      </vt:variant>
    </vt:vector>
  </HeadingPairs>
  <TitlesOfParts>
    <vt:vector baseType="lpstr" size="50">
      <vt:lpstr>Arial</vt:lpstr>
      <vt:lpstr>宋体</vt:lpstr>
      <vt:lpstr>黑体</vt:lpstr>
      <vt:lpstr>默认设计模板</vt:lpstr>
      <vt:lpstr>统编版高中语文选择性必修上册</vt:lpstr>
      <vt:lpstr>教学目标</vt:lpstr>
      <vt:lpstr>PowerPoint Presentation</vt:lpstr>
      <vt:lpstr>简介曾子</vt:lpstr>
      <vt:lpstr>                      夏禹之后黄帝的第25子叫昌意，昌意生颛顼，颛顼生鲧，鲧生禹。禹子启建立了中国历史上第一个世袭王朝夏朝，国号夏后氏。  夏朝建都于阳城，即今河南登封县的东南部。夏王少康封其次子曲烈为甑子爵，在甑建立鄫国，曾姓自此发源。鄫国历经夏、商、周，直到春秋，即前年被莒国灭。太子巫出奔鲁国南武城定居。其后代用“鄫”为氏，除去邑旁（阝），表示离开故城，不忘先祖，称为“曾”，玄孙即曾子。</vt:lpstr>
      <vt:lpstr>孔子托孤</vt:lpstr>
      <vt:lpstr>病逝鲁国</vt:lpstr>
      <vt:lpstr>导入</vt:lpstr>
      <vt:lpstr>二、题解 </vt:lpstr>
      <vt:lpstr>三、文学常识</vt:lpstr>
      <vt:lpstr>PowerPoint Presentation</vt:lpstr>
      <vt:lpstr>PowerPoint Presentation</vt:lpstr>
      <vt:lpstr>四、研习文本。</vt:lpstr>
      <vt:lpstr>指导学生重点学习以下词语：</vt:lpstr>
      <vt:lpstr>PowerPoint Presentation</vt:lpstr>
      <vt:lpstr>（二）合作解疑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曾子名言</vt:lpstr>
      <vt:lpstr>PowerPoint Presentation</vt:lpstr>
    </vt:vector>
  </TitlesOfParts>
  <LinksUpToDate>0</LinksUpToDate>
  <SharedDoc>0</SharedDoc>
  <HyperlinksChanged>0</HyperlinksChanged>
  <Application>Aspose.Slides for .NET</Application>
  <AppVersion>20.0500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Presentation</dc:title>
  <cp:lastModifiedBy>劉曉麗</cp:lastModifiedBy>
  <cp:revision>18</cp:revision>
  <dcterms:created xsi:type="dcterms:W3CDTF">2020-08-30T02:40:56Z</dcterms:created>
  <dcterms:modified xsi:type="dcterms:W3CDTF">2020-09-01T01:38:25Z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2052-11.1.0.9912</vt:lpwstr>
  </property>
  <property fmtid="{D5CDD505-2E9C-101B-9397-08002B2CF9AE}" pid="3" name="Version">
    <vt:i4>1</vt:i4>
  </property>
</Properties>
</file>