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png" ContentType="image/png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>
  <p:sldMasterIdLst>
    <p:sldMasterId id="2147483648" r:id="rId1"/>
  </p:sldMasterIdLst>
  <p:notesMasterIdLst>
    <p:notesMasterId r:id="rId2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type="screen4x3" cy="6858000" cx="9144000"/>
  <p:notesSz cx="6858000" cy="9144000"/>
  <p:defaultTextStyle>
    <a:defPPr>
      <a:defRPr lang="zh-CN"/>
    </a:defPPr>
    <a:lvl1pPr algn="l" defTabSz="914400" eaLnBrk="1" fontAlgn="base" hangingPunct="1" indent="0" latinLnBrk="0" lvl="0" marL="0" rtl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aseline="0" b="0" i="0" kern="1200" u="none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algn="l" defTabSz="914400" eaLnBrk="1" fontAlgn="base" hangingPunct="1" indent="0" latinLnBrk="0" lvl="1" marL="457200" rtl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aseline="0" b="0" i="0" kern="1200" u="none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algn="l" defTabSz="914400" eaLnBrk="1" fontAlgn="base" hangingPunct="1" indent="0" latinLnBrk="0" lvl="2" marL="914400" rtl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aseline="0" b="0" i="0" kern="1200" u="none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algn="l" defTabSz="914400" eaLnBrk="1" fontAlgn="base" hangingPunct="1" indent="0" latinLnBrk="0" lvl="3" marL="1371600" rtl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aseline="0" b="0" i="0" kern="1200" u="none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algn="l" defTabSz="914400" eaLnBrk="1" fontAlgn="base" hangingPunct="1" indent="0" latinLnBrk="0" lvl="4" marL="1828800" rtl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aseline="0" b="0" i="0" kern="1200" u="none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algn="l" defTabSz="914400" eaLnBrk="1" fontAlgn="base" hangingPunct="1" indent="0" latinLnBrk="0" lvl="5" marL="2286000" rtl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aseline="0" b="0" i="0" kern="1200" u="none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algn="l" defTabSz="914400" eaLnBrk="1" fontAlgn="base" hangingPunct="1" indent="0" latinLnBrk="0" lvl="6" marL="2743200" rtl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aseline="0" b="0" i="0" kern="1200" u="none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algn="l" defTabSz="914400" eaLnBrk="1" fontAlgn="base" hangingPunct="1" indent="0" latinLnBrk="0" lvl="7" marL="3200400" rtl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aseline="0" b="0" i="0" kern="1200" u="none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algn="l" defTabSz="914400" eaLnBrk="1" fontAlgn="base" hangingPunct="1" indent="0" latinLnBrk="0" lvl="8" marL="3657600" rtl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aseline="0" b="0" i="0" kern="1200" u="none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 showOutlineIcons="0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60"/>
        <p:guide pos="2880"/>
      </p:guideLst>
    </p:cSldViewPr>
  </p:slideViewPr>
  <p:gridSpacing cx="72008" cy="72008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tableStyles" Target="tableStyles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</p:bgPr>
    </p:bg>
    <p:spTree>
      <p:nvGrpSpPr>
        <p:cNvPr id="132" name=""/>
        <p:cNvGrpSpPr/>
        <p:nvPr/>
      </p:nvGrpSpPr>
      <p:grpSpPr>
        <a:xfrm/>
      </p:grpSpPr>
      <p:sp>
        <p:nvSpPr>
          <p:cNvPr id="1048795" name="页眉占位符 19968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/>
          <a:noFill/>
          <a:ln w="9525">
            <a:noFill/>
          </a:ln>
        </p:spPr>
        <p:txBody>
          <a:bodyPr/>
          <a:p>
            <a:pPr fontAlgn="base" lvl="0"/>
            <a:endParaRPr altLang="en-US" dirty="0" sz="1200" lang="zh-CN" noProof="1" strike="noStrike"/>
          </a:p>
        </p:txBody>
      </p:sp>
      <p:sp>
        <p:nvSpPr>
          <p:cNvPr id="1048796" name="日期占位符 19968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/>
          <a:noFill/>
          <a:ln w="9525">
            <a:noFill/>
          </a:ln>
        </p:spPr>
        <p:txBody>
          <a:bodyPr/>
          <a:p>
            <a:pPr algn="r" fontAlgn="base" lvl="0"/>
            <a:fld id="{BB962C8B-B14F-4D97-AF65-F5344CB8AC3E}" type="datetimeFigureOut">
              <a:rPr altLang="en-US" dirty="0" sz="1200" lang="zh-CN" noProof="1" strike="noStrike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altLang="en-US" dirty="0" sz="1200" lang="zh-CN" noProof="1" strike="noStrike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797" name="幻灯片图像占位符 199683"/>
          <p:cNvSpPr>
            <a:spLocks noRo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/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048798" name="文本占位符 199684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/>
          <a:noFill/>
          <a:ln w="9525">
            <a:noFill/>
          </a:ln>
        </p:spPr>
        <p:txBody>
          <a:bodyPr anchor="t"/>
          <a:p>
            <a:pPr lvl="0"/>
            <a:r>
              <a:rPr altLang="en-US" dirty="0" lang="zh-CN"/>
              <a:t>单击此处编辑母版文本样式</a:t>
            </a:r>
            <a:endParaRPr altLang="en-US" dirty="0" lang="zh-CN"/>
          </a:p>
          <a:p>
            <a:pPr indent="0" lvl="1"/>
            <a:r>
              <a:rPr altLang="en-US" dirty="0" lang="zh-CN"/>
              <a:t>第二级</a:t>
            </a:r>
            <a:endParaRPr altLang="en-US" dirty="0" lang="zh-CN"/>
          </a:p>
          <a:p>
            <a:pPr indent="0" lvl="2"/>
            <a:r>
              <a:rPr altLang="en-US" dirty="0" lang="zh-CN"/>
              <a:t>第三级</a:t>
            </a:r>
            <a:endParaRPr altLang="en-US" dirty="0" lang="zh-CN"/>
          </a:p>
          <a:p>
            <a:pPr indent="0" lvl="3"/>
            <a:r>
              <a:rPr altLang="en-US" dirty="0" lang="zh-CN"/>
              <a:t>第四级</a:t>
            </a:r>
            <a:endParaRPr altLang="en-US" dirty="0" lang="zh-CN"/>
          </a:p>
          <a:p>
            <a:pPr indent="0" lvl="4"/>
            <a:r>
              <a:rPr altLang="en-US" dirty="0" lang="zh-CN"/>
              <a:t>第五级</a:t>
            </a:r>
            <a:endParaRPr altLang="en-US" dirty="0" lang="zh-CN"/>
          </a:p>
        </p:txBody>
      </p:sp>
      <p:sp>
        <p:nvSpPr>
          <p:cNvPr id="1048799" name="页脚占位符 19968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/>
          <a:noFill/>
          <a:ln w="9525">
            <a:noFill/>
          </a:ln>
        </p:spPr>
        <p:txBody>
          <a:bodyPr anchor="b"/>
          <a:p>
            <a:pPr fontAlgn="base" lvl="0"/>
            <a:endParaRPr altLang="en-US" dirty="0" sz="1200" lang="zh-CN" noProof="1" strike="noStrike"/>
          </a:p>
        </p:txBody>
      </p:sp>
      <p:sp>
        <p:nvSpPr>
          <p:cNvPr id="1048800" name="灯片编号占位符 19968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/>
          <a:noFill/>
          <a:ln w="9525">
            <a:noFill/>
          </a:ln>
        </p:spPr>
        <p:txBody>
          <a:bodyPr anchor="b"/>
          <a:p>
            <a:pPr algn="r" fontAlgn="base" lvl="0"/>
            <a:fld id="{9A0DB2DC-4C9A-4742-B13C-FB6460FD3503}" type="slidenum">
              <a:rPr altLang="en-US" dirty="0" sz="1200" lang="zh-CN" noProof="1" strike="noStrike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altLang="en-US" dirty="0" sz="1200" lang="zh-CN" noProof="1" strike="noStrike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hf dt="0" ftr="0" hdr="0" sldNum="0"/>
  <p:notesStyle>
    <a:lvl1pPr algn="l" defTabSz="914400" eaLnBrk="1" fontAlgn="base" hangingPunct="1" indent="0" latinLnBrk="0" lvl="0" marL="0" rtl="0">
      <a:lnSpc>
        <a:spcPct val="100000"/>
      </a:lnSpc>
      <a:spcBef>
        <a:spcPct val="0"/>
      </a:spcBef>
      <a:spcAft>
        <a:spcPct val="0"/>
      </a:spcAft>
      <a:buNone/>
      <a:defRPr baseline="0" b="0" sz="1200" i="0" kern="1200" u="none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algn="l" defTabSz="914400" eaLnBrk="1" fontAlgn="base" hangingPunct="1" indent="0" latinLnBrk="0" lvl="1" marL="457200" rtl="0">
      <a:lnSpc>
        <a:spcPct val="100000"/>
      </a:lnSpc>
      <a:spcBef>
        <a:spcPct val="0"/>
      </a:spcBef>
      <a:spcAft>
        <a:spcPct val="0"/>
      </a:spcAft>
      <a:buNone/>
      <a:defRPr baseline="0" b="0" sz="1200" i="0" kern="1200" u="none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algn="l" defTabSz="914400" eaLnBrk="1" fontAlgn="base" hangingPunct="1" indent="0" latinLnBrk="0" lvl="2" marL="914400" rtl="0">
      <a:lnSpc>
        <a:spcPct val="100000"/>
      </a:lnSpc>
      <a:spcBef>
        <a:spcPct val="0"/>
      </a:spcBef>
      <a:spcAft>
        <a:spcPct val="0"/>
      </a:spcAft>
      <a:buNone/>
      <a:defRPr baseline="0" b="0" sz="1200" i="0" kern="1200" u="none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algn="l" defTabSz="914400" eaLnBrk="1" fontAlgn="base" hangingPunct="1" indent="0" latinLnBrk="0" lvl="3" marL="1371600" rtl="0">
      <a:lnSpc>
        <a:spcPct val="100000"/>
      </a:lnSpc>
      <a:spcBef>
        <a:spcPct val="0"/>
      </a:spcBef>
      <a:spcAft>
        <a:spcPct val="0"/>
      </a:spcAft>
      <a:buNone/>
      <a:defRPr baseline="0" b="0" sz="1200" i="0" kern="1200" u="none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algn="l" defTabSz="914400" eaLnBrk="1" fontAlgn="base" hangingPunct="1" indent="0" latinLnBrk="0" lvl="4" marL="1828800" rtl="0">
      <a:lnSpc>
        <a:spcPct val="100000"/>
      </a:lnSpc>
      <a:spcBef>
        <a:spcPct val="0"/>
      </a:spcBef>
      <a:spcAft>
        <a:spcPct val="0"/>
      </a:spcAft>
      <a:buNone/>
      <a:defRPr baseline="0" b="0" sz="1200" i="0" kern="1200" u="none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algn="l" defTabSz="914400" eaLnBrk="1" fontAlgn="base" hangingPunct="1" indent="0" latinLnBrk="0" lvl="5" marL="2286000" rtl="0">
      <a:lnSpc>
        <a:spcPct val="100000"/>
      </a:lnSpc>
      <a:spcBef>
        <a:spcPct val="0"/>
      </a:spcBef>
      <a:spcAft>
        <a:spcPct val="0"/>
      </a:spcAft>
      <a:buNone/>
      <a:defRPr baseline="0" b="0" sz="1200" i="0" kern="1200" u="none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algn="l" defTabSz="914400" eaLnBrk="1" fontAlgn="base" hangingPunct="1" indent="0" latinLnBrk="0" lvl="6" marL="2743200" rtl="0">
      <a:lnSpc>
        <a:spcPct val="100000"/>
      </a:lnSpc>
      <a:spcBef>
        <a:spcPct val="0"/>
      </a:spcBef>
      <a:spcAft>
        <a:spcPct val="0"/>
      </a:spcAft>
      <a:buNone/>
      <a:defRPr baseline="0" b="0" sz="1200" i="0" kern="1200" u="none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algn="l" defTabSz="914400" eaLnBrk="1" fontAlgn="base" hangingPunct="1" indent="0" latinLnBrk="0" lvl="7" marL="3200400" rtl="0">
      <a:lnSpc>
        <a:spcPct val="100000"/>
      </a:lnSpc>
      <a:spcBef>
        <a:spcPct val="0"/>
      </a:spcBef>
      <a:spcAft>
        <a:spcPct val="0"/>
      </a:spcAft>
      <a:buNone/>
      <a:defRPr baseline="0" b="0" sz="1200" i="0" kern="1200" u="none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algn="l" defTabSz="914400" eaLnBrk="1" fontAlgn="base" hangingPunct="1" indent="0" latinLnBrk="0" lvl="8" marL="3657600" rtl="0">
      <a:lnSpc>
        <a:spcPct val="100000"/>
      </a:lnSpc>
      <a:spcBef>
        <a:spcPct val="0"/>
      </a:spcBef>
      <a:spcAft>
        <a:spcPct val="0"/>
      </a:spcAft>
      <a:buNone/>
      <a:defRPr baseline="0" b="0" sz="1200" i="0" kern="1200" u="none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标题幻灯片">
    <p:spTree>
      <p:nvGrpSpPr>
        <p:cNvPr id="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altLang="en-US" lang="zh-CN" noProof="1" strike="noStrike" smtClean="0"/>
              <a:t>单击此处编辑母版标题样式</a:t>
            </a:r>
            <a:endParaRPr altLang="en-US" lang="zh-CN" noProof="1" strike="noStrike"/>
          </a:p>
        </p:txBody>
      </p:sp>
      <p:sp>
        <p:nvSpPr>
          <p:cNvPr id="1048582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algn="ctr" indent="0" marL="0">
              <a:buNone/>
              <a:defRPr sz="1800"/>
            </a:lvl1pPr>
            <a:lvl2pPr algn="ctr" indent="0" marL="342900">
              <a:buNone/>
              <a:defRPr sz="1500"/>
            </a:lvl2pPr>
            <a:lvl3pPr algn="ctr" indent="0" marL="685800">
              <a:buNone/>
              <a:defRPr sz="1350"/>
            </a:lvl3pPr>
            <a:lvl4pPr algn="ctr" indent="0" marL="1028700">
              <a:buNone/>
              <a:defRPr sz="1200"/>
            </a:lvl4pPr>
            <a:lvl5pPr algn="ctr" indent="0" marL="1371600">
              <a:buNone/>
              <a:defRPr sz="1200"/>
            </a:lvl5pPr>
            <a:lvl6pPr algn="ctr" indent="0" marL="1714500">
              <a:buNone/>
              <a:defRPr sz="1200"/>
            </a:lvl6pPr>
            <a:lvl7pPr algn="ctr" indent="0" marL="2057400">
              <a:buNone/>
              <a:defRPr sz="1200"/>
            </a:lvl7pPr>
            <a:lvl8pPr algn="ctr" indent="0" marL="2400300">
              <a:buNone/>
              <a:defRPr sz="1200"/>
            </a:lvl8pPr>
            <a:lvl9pPr algn="ctr" indent="0" marL="2743200">
              <a:buNone/>
              <a:defRPr sz="1200"/>
            </a:lvl9pPr>
          </a:lstStyle>
          <a:p>
            <a:pPr fontAlgn="base"/>
            <a:r>
              <a:rPr altLang="en-US" lang="zh-CN" noProof="1" strike="noStrike" smtClean="0"/>
              <a:t>单击此处编辑母版副标题样式</a:t>
            </a:r>
            <a:endParaRPr altLang="en-US" lang="zh-CN" noProof="1" strike="noStrike"/>
          </a:p>
        </p:txBody>
      </p:sp>
      <p:sp>
        <p:nvSpPr>
          <p:cNvPr id="104858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 lvl="0"/>
            <a:endParaRPr altLang="en-US" lang="zh-CN" noProof="1" strike="noStrike"/>
          </a:p>
        </p:txBody>
      </p:sp>
      <p:sp>
        <p:nvSpPr>
          <p:cNvPr id="104858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 lvl="0"/>
            <a:endParaRPr lang="zh-CN" noProof="1" strike="noStrike"/>
          </a:p>
        </p:txBody>
      </p:sp>
      <p:sp>
        <p:nvSpPr>
          <p:cNvPr id="104858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 lvl="0"/>
            <a:fld id="{9A0DB2DC-4C9A-4742-B13C-FB6460FD3503}" type="slidenum">
              <a:rPr lang="zh-CN" noProof="1" strike="noStrike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noProof="1" strike="noStrik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标题和竖排文字">
    <p:spTree>
      <p:nvGrpSpPr>
        <p:cNvPr id="12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pPr fontAlgn="base"/>
            <a:r>
              <a:rPr altLang="en-US" lang="zh-CN" noProof="1" strike="noStrike" smtClean="0"/>
              <a:t>单击此处编辑母版标题样式</a:t>
            </a:r>
            <a:endParaRPr altLang="en-US" lang="zh-CN" noProof="1" strike="noStrike"/>
          </a:p>
        </p:txBody>
      </p:sp>
      <p:sp>
        <p:nvSpPr>
          <p:cNvPr id="104876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fontAlgn="base" lvl="0"/>
            <a:r>
              <a:rPr altLang="en-US" lang="zh-CN" noProof="1" strike="noStrike" smtClean="0"/>
              <a:t>单击此处编辑母版文本样式</a:t>
            </a:r>
            <a:endParaRPr altLang="en-US" lang="zh-CN" noProof="1" strike="noStrike" smtClean="0"/>
          </a:p>
          <a:p>
            <a:pPr fontAlgn="base" lvl="1"/>
            <a:r>
              <a:rPr altLang="en-US" lang="zh-CN" noProof="1" strike="noStrike" smtClean="0"/>
              <a:t>第二级</a:t>
            </a:r>
            <a:endParaRPr altLang="en-US" lang="zh-CN" noProof="1" strike="noStrike" smtClean="0"/>
          </a:p>
          <a:p>
            <a:pPr fontAlgn="base" lvl="2"/>
            <a:r>
              <a:rPr altLang="en-US" lang="zh-CN" noProof="1" strike="noStrike" smtClean="0"/>
              <a:t>第三级</a:t>
            </a:r>
            <a:endParaRPr altLang="en-US" lang="zh-CN" noProof="1" strike="noStrike" smtClean="0"/>
          </a:p>
          <a:p>
            <a:pPr fontAlgn="base" lvl="3"/>
            <a:r>
              <a:rPr altLang="en-US" lang="zh-CN" noProof="1" strike="noStrike" smtClean="0"/>
              <a:t>第四级</a:t>
            </a:r>
            <a:endParaRPr altLang="en-US" lang="zh-CN" noProof="1" strike="noStrike" smtClean="0"/>
          </a:p>
          <a:p>
            <a:pPr fontAlgn="base" lvl="4"/>
            <a:r>
              <a:rPr altLang="en-US" lang="zh-CN" noProof="1" strike="noStrike" smtClean="0"/>
              <a:t>第五级</a:t>
            </a:r>
            <a:endParaRPr altLang="en-US" lang="zh-CN" noProof="1" strike="noStrike"/>
          </a:p>
        </p:txBody>
      </p:sp>
      <p:sp>
        <p:nvSpPr>
          <p:cNvPr id="104876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 lvl="0"/>
            <a:endParaRPr altLang="en-US" lang="zh-CN" noProof="1" strike="noStrike"/>
          </a:p>
        </p:txBody>
      </p:sp>
      <p:sp>
        <p:nvSpPr>
          <p:cNvPr id="104876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 lvl="0"/>
            <a:endParaRPr lang="zh-CN" noProof="1" strike="noStrike"/>
          </a:p>
        </p:txBody>
      </p:sp>
      <p:sp>
        <p:nvSpPr>
          <p:cNvPr id="104876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 lvl="0"/>
            <a:fld id="{9A0DB2DC-4C9A-4742-B13C-FB6460FD3503}" type="slidenum">
              <a:rPr lang="zh-CN" noProof="1" strike="noStrike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noProof="1" strike="noStrik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竖版">
    <p:spTree>
      <p:nvGrpSpPr>
        <p:cNvPr id="1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1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p>
            <a:pPr fontAlgn="base"/>
            <a:r>
              <a:rPr altLang="en-US" lang="zh-CN" noProof="1" strike="noStrike" smtClean="0"/>
              <a:t>单击此处编辑母版标题样式</a:t>
            </a:r>
            <a:endParaRPr altLang="en-US" lang="zh-CN" noProof="1" strike="noStrike"/>
          </a:p>
        </p:txBody>
      </p:sp>
      <p:sp>
        <p:nvSpPr>
          <p:cNvPr id="1048752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p>
            <a:pPr fontAlgn="base" lvl="0"/>
            <a:r>
              <a:rPr altLang="en-US" lang="zh-CN" noProof="1" strike="noStrike" smtClean="0"/>
              <a:t>单击此处编辑母版文本样式</a:t>
            </a:r>
            <a:endParaRPr altLang="en-US" lang="zh-CN" noProof="1" strike="noStrike" smtClean="0"/>
          </a:p>
          <a:p>
            <a:pPr fontAlgn="base" lvl="1"/>
            <a:r>
              <a:rPr altLang="en-US" lang="zh-CN" noProof="1" strike="noStrike" smtClean="0"/>
              <a:t>第二级</a:t>
            </a:r>
            <a:endParaRPr altLang="en-US" lang="zh-CN" noProof="1" strike="noStrike" smtClean="0"/>
          </a:p>
          <a:p>
            <a:pPr fontAlgn="base" lvl="2"/>
            <a:r>
              <a:rPr altLang="en-US" lang="zh-CN" noProof="1" strike="noStrike" smtClean="0"/>
              <a:t>第三级</a:t>
            </a:r>
            <a:endParaRPr altLang="en-US" lang="zh-CN" noProof="1" strike="noStrike" smtClean="0"/>
          </a:p>
          <a:p>
            <a:pPr fontAlgn="base" lvl="3"/>
            <a:r>
              <a:rPr altLang="en-US" lang="zh-CN" noProof="1" strike="noStrike" smtClean="0"/>
              <a:t>第四级</a:t>
            </a:r>
            <a:endParaRPr altLang="en-US" lang="zh-CN" noProof="1" strike="noStrike" smtClean="0"/>
          </a:p>
          <a:p>
            <a:pPr fontAlgn="base" lvl="4"/>
            <a:r>
              <a:rPr altLang="en-US" lang="zh-CN" noProof="1" strike="noStrike" smtClean="0"/>
              <a:t>第五级</a:t>
            </a:r>
            <a:endParaRPr altLang="en-US" lang="zh-CN" noProof="1" strike="noStrike"/>
          </a:p>
        </p:txBody>
      </p:sp>
      <p:sp>
        <p:nvSpPr>
          <p:cNvPr id="104875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 lvl="0"/>
            <a:endParaRPr altLang="en-US" lang="zh-CN" noProof="1" strike="noStrike"/>
          </a:p>
        </p:txBody>
      </p:sp>
      <p:sp>
        <p:nvSpPr>
          <p:cNvPr id="104875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 lvl="0"/>
            <a:endParaRPr lang="zh-CN" noProof="1" strike="noStrike"/>
          </a:p>
        </p:txBody>
      </p:sp>
      <p:sp>
        <p:nvSpPr>
          <p:cNvPr id="104875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 lvl="0"/>
            <a:fld id="{9A0DB2DC-4C9A-4742-B13C-FB6460FD3503}" type="slidenum">
              <a:rPr lang="zh-CN" noProof="1" strike="noStrike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noProof="1" strike="noStrik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标题和内容">
    <p:spTree>
      <p:nvGrpSpPr>
        <p:cNvPr id="4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7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pPr fontAlgn="base"/>
            <a:r>
              <a:rPr altLang="en-US" lang="zh-CN" noProof="1" strike="noStrike" smtClean="0"/>
              <a:t>单击此处编辑母版标题样式</a:t>
            </a:r>
            <a:endParaRPr altLang="en-US" lang="zh-CN" noProof="1" strike="noStrike"/>
          </a:p>
        </p:txBody>
      </p:sp>
      <p:sp>
        <p:nvSpPr>
          <p:cNvPr id="1048588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fontAlgn="base" lvl="0"/>
            <a:r>
              <a:rPr altLang="en-US" lang="zh-CN" noProof="1" strike="noStrike" smtClean="0"/>
              <a:t>单击此处编辑母版文本样式</a:t>
            </a:r>
            <a:endParaRPr altLang="en-US" lang="zh-CN" noProof="1" strike="noStrike" smtClean="0"/>
          </a:p>
          <a:p>
            <a:pPr fontAlgn="base" lvl="1"/>
            <a:r>
              <a:rPr altLang="en-US" lang="zh-CN" noProof="1" strike="noStrike" smtClean="0"/>
              <a:t>第二级</a:t>
            </a:r>
            <a:endParaRPr altLang="en-US" lang="zh-CN" noProof="1" strike="noStrike" smtClean="0"/>
          </a:p>
          <a:p>
            <a:pPr fontAlgn="base" lvl="2"/>
            <a:r>
              <a:rPr altLang="en-US" lang="zh-CN" noProof="1" strike="noStrike" smtClean="0"/>
              <a:t>第三级</a:t>
            </a:r>
            <a:endParaRPr altLang="en-US" lang="zh-CN" noProof="1" strike="noStrike" smtClean="0"/>
          </a:p>
          <a:p>
            <a:pPr fontAlgn="base" lvl="3"/>
            <a:r>
              <a:rPr altLang="en-US" lang="zh-CN" noProof="1" strike="noStrike" smtClean="0"/>
              <a:t>第四级</a:t>
            </a:r>
            <a:endParaRPr altLang="en-US" lang="zh-CN" noProof="1" strike="noStrike" smtClean="0"/>
          </a:p>
          <a:p>
            <a:pPr fontAlgn="base" lvl="4"/>
            <a:r>
              <a:rPr altLang="en-US" lang="zh-CN" noProof="1" strike="noStrike" smtClean="0"/>
              <a:t>第五级</a:t>
            </a:r>
            <a:endParaRPr altLang="en-US" lang="zh-CN" noProof="1" strike="noStrike"/>
          </a:p>
        </p:txBody>
      </p:sp>
      <p:sp>
        <p:nvSpPr>
          <p:cNvPr id="1048589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 lvl="0"/>
            <a:endParaRPr altLang="en-US" lang="zh-CN" noProof="1" strike="noStrike"/>
          </a:p>
        </p:txBody>
      </p:sp>
      <p:sp>
        <p:nvSpPr>
          <p:cNvPr id="1048590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 lvl="0"/>
            <a:endParaRPr lang="zh-CN" noProof="1" strike="noStrike"/>
          </a:p>
        </p:txBody>
      </p:sp>
      <p:sp>
        <p:nvSpPr>
          <p:cNvPr id="1048591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 lvl="0"/>
            <a:fld id="{9A0DB2DC-4C9A-4742-B13C-FB6460FD3503}" type="slidenum">
              <a:rPr lang="zh-CN" noProof="1" strike="noStrike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noProof="1" strike="noStrik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节标题">
    <p:spTree>
      <p:nvGrpSpPr>
        <p:cNvPr id="12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7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altLang="en-US" lang="zh-CN" noProof="1" strike="noStrike" smtClean="0"/>
              <a:t>单击此处编辑母版标题样式</a:t>
            </a:r>
            <a:endParaRPr altLang="en-US" lang="zh-CN" noProof="1" strike="noStrike"/>
          </a:p>
        </p:txBody>
      </p:sp>
      <p:sp>
        <p:nvSpPr>
          <p:cNvPr id="1048768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indent="0" mar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indent="0" marL="34290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indent="0" marL="68580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indent="0" marL="102870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indent="0" marL="137160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indent="0" marL="171450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indent="0" marL="205740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indent="0" marL="240030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indent="0" marL="274320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 lvl="0"/>
            <a:r>
              <a:rPr altLang="en-US" lang="zh-CN" noProof="1" strike="noStrike" smtClean="0"/>
              <a:t>单击此处编辑母版文本样式</a:t>
            </a:r>
            <a:endParaRPr altLang="en-US" lang="zh-CN" noProof="1" strike="noStrike" smtClean="0"/>
          </a:p>
        </p:txBody>
      </p:sp>
      <p:sp>
        <p:nvSpPr>
          <p:cNvPr id="1048769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 lvl="0"/>
            <a:endParaRPr altLang="en-US" lang="zh-CN" noProof="1" strike="noStrike"/>
          </a:p>
        </p:txBody>
      </p:sp>
      <p:sp>
        <p:nvSpPr>
          <p:cNvPr id="1048770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 lvl="0"/>
            <a:endParaRPr lang="zh-CN" noProof="1" strike="noStrike"/>
          </a:p>
        </p:txBody>
      </p:sp>
      <p:sp>
        <p:nvSpPr>
          <p:cNvPr id="1048771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 lvl="0"/>
            <a:fld id="{9A0DB2DC-4C9A-4742-B13C-FB6460FD3503}" type="slidenum">
              <a:rPr lang="zh-CN" noProof="1" strike="noStrike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noProof="1" strike="noStrik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两栏内容">
    <p:spTree>
      <p:nvGrpSpPr>
        <p:cNvPr id="12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pPr fontAlgn="base"/>
            <a:r>
              <a:rPr altLang="en-US" lang="zh-CN" noProof="1" strike="noStrike" smtClean="0"/>
              <a:t>单击此处编辑母版标题样式</a:t>
            </a:r>
            <a:endParaRPr altLang="en-US" lang="zh-CN" noProof="1" strike="noStrike"/>
          </a:p>
        </p:txBody>
      </p:sp>
      <p:sp>
        <p:nvSpPr>
          <p:cNvPr id="104877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p>
            <a:pPr fontAlgn="base" lvl="0"/>
            <a:r>
              <a:rPr altLang="en-US" lang="zh-CN" noProof="1" strike="noStrike" smtClean="0"/>
              <a:t>单击此处编辑母版文本样式</a:t>
            </a:r>
            <a:endParaRPr altLang="en-US" lang="zh-CN" noProof="1" strike="noStrike" smtClean="0"/>
          </a:p>
          <a:p>
            <a:pPr fontAlgn="base" lvl="1"/>
            <a:r>
              <a:rPr altLang="en-US" lang="zh-CN" noProof="1" strike="noStrike" smtClean="0"/>
              <a:t>第二级</a:t>
            </a:r>
            <a:endParaRPr altLang="en-US" lang="zh-CN" noProof="1" strike="noStrike" smtClean="0"/>
          </a:p>
          <a:p>
            <a:pPr fontAlgn="base" lvl="2"/>
            <a:r>
              <a:rPr altLang="en-US" lang="zh-CN" noProof="1" strike="noStrike" smtClean="0"/>
              <a:t>第三级</a:t>
            </a:r>
            <a:endParaRPr altLang="en-US" lang="zh-CN" noProof="1" strike="noStrike" smtClean="0"/>
          </a:p>
          <a:p>
            <a:pPr fontAlgn="base" lvl="3"/>
            <a:r>
              <a:rPr altLang="en-US" lang="zh-CN" noProof="1" strike="noStrike" smtClean="0"/>
              <a:t>第四级</a:t>
            </a:r>
            <a:endParaRPr altLang="en-US" lang="zh-CN" noProof="1" strike="noStrike" smtClean="0"/>
          </a:p>
          <a:p>
            <a:pPr fontAlgn="base" lvl="4"/>
            <a:r>
              <a:rPr altLang="en-US" lang="zh-CN" noProof="1" strike="noStrike" smtClean="0"/>
              <a:t>第五级</a:t>
            </a:r>
            <a:endParaRPr altLang="en-US" lang="zh-CN" noProof="1" strike="noStrike"/>
          </a:p>
        </p:txBody>
      </p:sp>
      <p:sp>
        <p:nvSpPr>
          <p:cNvPr id="104877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p>
            <a:pPr fontAlgn="base" lvl="0"/>
            <a:r>
              <a:rPr altLang="en-US" lang="zh-CN" noProof="1" strike="noStrike" smtClean="0"/>
              <a:t>单击此处编辑母版文本样式</a:t>
            </a:r>
            <a:endParaRPr altLang="en-US" lang="zh-CN" noProof="1" strike="noStrike" smtClean="0"/>
          </a:p>
          <a:p>
            <a:pPr fontAlgn="base" lvl="1"/>
            <a:r>
              <a:rPr altLang="en-US" lang="zh-CN" noProof="1" strike="noStrike" smtClean="0"/>
              <a:t>第二级</a:t>
            </a:r>
            <a:endParaRPr altLang="en-US" lang="zh-CN" noProof="1" strike="noStrike" smtClean="0"/>
          </a:p>
          <a:p>
            <a:pPr fontAlgn="base" lvl="2"/>
            <a:r>
              <a:rPr altLang="en-US" lang="zh-CN" noProof="1" strike="noStrike" smtClean="0"/>
              <a:t>第三级</a:t>
            </a:r>
            <a:endParaRPr altLang="en-US" lang="zh-CN" noProof="1" strike="noStrike" smtClean="0"/>
          </a:p>
          <a:p>
            <a:pPr fontAlgn="base" lvl="3"/>
            <a:r>
              <a:rPr altLang="en-US" lang="zh-CN" noProof="1" strike="noStrike" smtClean="0"/>
              <a:t>第四级</a:t>
            </a:r>
            <a:endParaRPr altLang="en-US" lang="zh-CN" noProof="1" strike="noStrike" smtClean="0"/>
          </a:p>
          <a:p>
            <a:pPr fontAlgn="base" lvl="4"/>
            <a:r>
              <a:rPr altLang="en-US" lang="zh-CN" noProof="1" strike="noStrike" smtClean="0"/>
              <a:t>第五级</a:t>
            </a:r>
            <a:endParaRPr altLang="en-US" lang="zh-CN" noProof="1" strike="noStrike"/>
          </a:p>
        </p:txBody>
      </p:sp>
      <p:sp>
        <p:nvSpPr>
          <p:cNvPr id="104877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 lvl="0"/>
            <a:endParaRPr altLang="en-US" lang="zh-CN" noProof="1" strike="noStrike"/>
          </a:p>
        </p:txBody>
      </p:sp>
      <p:sp>
        <p:nvSpPr>
          <p:cNvPr id="104877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 lvl="0"/>
            <a:endParaRPr lang="zh-CN" noProof="1" strike="noStrike"/>
          </a:p>
        </p:txBody>
      </p:sp>
      <p:sp>
        <p:nvSpPr>
          <p:cNvPr id="104877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 lvl="0"/>
            <a:fld id="{9A0DB2DC-4C9A-4742-B13C-FB6460FD3503}" type="slidenum">
              <a:rPr lang="zh-CN" noProof="1" strike="noStrike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noProof="1" strike="noStrik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比较">
    <p:spTree>
      <p:nvGrpSpPr>
        <p:cNvPr id="12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8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p>
            <a:pPr fontAlgn="base"/>
            <a:r>
              <a:rPr altLang="en-US" lang="zh-CN" noProof="1" strike="noStrike" smtClean="0"/>
              <a:t>单击此处编辑母版标题样式</a:t>
            </a:r>
            <a:endParaRPr altLang="en-US" lang="zh-CN" noProof="1" strike="noStrike"/>
          </a:p>
        </p:txBody>
      </p:sp>
      <p:sp>
        <p:nvSpPr>
          <p:cNvPr id="1048779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indent="0" marL="0">
              <a:buNone/>
              <a:defRPr sz="2100"/>
            </a:lvl1pPr>
            <a:lvl2pPr indent="0" marL="342900">
              <a:buNone/>
              <a:defRPr sz="1800"/>
            </a:lvl2pPr>
            <a:lvl3pPr indent="0" marL="685800">
              <a:buNone/>
              <a:defRPr sz="1500"/>
            </a:lvl3pPr>
            <a:lvl4pPr indent="0" marL="1028700">
              <a:buNone/>
              <a:defRPr sz="1350"/>
            </a:lvl4pPr>
            <a:lvl5pPr indent="0" marL="1371600">
              <a:buNone/>
              <a:defRPr sz="1350"/>
            </a:lvl5pPr>
            <a:lvl6pPr indent="0" marL="1714500">
              <a:buNone/>
              <a:defRPr sz="1350"/>
            </a:lvl6pPr>
            <a:lvl7pPr indent="0" marL="2057400">
              <a:buNone/>
              <a:defRPr sz="1350"/>
            </a:lvl7pPr>
            <a:lvl8pPr indent="0" marL="2400300">
              <a:buNone/>
              <a:defRPr sz="1350"/>
            </a:lvl8pPr>
            <a:lvl9pPr indent="0" marL="2743200">
              <a:buNone/>
              <a:defRPr sz="1350"/>
            </a:lvl9pPr>
          </a:lstStyle>
          <a:p>
            <a:pPr fontAlgn="base" lvl="0"/>
            <a:r>
              <a:rPr altLang="en-US" lang="zh-CN" noProof="1" strike="noStrike" smtClean="0"/>
              <a:t>单击此处编辑母版文本样式</a:t>
            </a:r>
            <a:endParaRPr altLang="en-US" lang="zh-CN" noProof="1" strike="noStrike" smtClean="0"/>
          </a:p>
        </p:txBody>
      </p:sp>
      <p:sp>
        <p:nvSpPr>
          <p:cNvPr id="1048780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p>
            <a:pPr fontAlgn="base" lvl="0"/>
            <a:r>
              <a:rPr altLang="en-US" lang="zh-CN" noProof="1" strike="noStrike" smtClean="0"/>
              <a:t>单击此处编辑母版文本样式</a:t>
            </a:r>
            <a:endParaRPr altLang="en-US" lang="zh-CN" noProof="1" strike="noStrike" smtClean="0"/>
          </a:p>
          <a:p>
            <a:pPr fontAlgn="base" lvl="1"/>
            <a:r>
              <a:rPr altLang="en-US" lang="zh-CN" noProof="1" strike="noStrike" smtClean="0"/>
              <a:t>第二级</a:t>
            </a:r>
            <a:endParaRPr altLang="en-US" lang="zh-CN" noProof="1" strike="noStrike" smtClean="0"/>
          </a:p>
          <a:p>
            <a:pPr fontAlgn="base" lvl="2"/>
            <a:r>
              <a:rPr altLang="en-US" lang="zh-CN" noProof="1" strike="noStrike" smtClean="0"/>
              <a:t>第三级</a:t>
            </a:r>
            <a:endParaRPr altLang="en-US" lang="zh-CN" noProof="1" strike="noStrike" smtClean="0"/>
          </a:p>
          <a:p>
            <a:pPr fontAlgn="base" lvl="3"/>
            <a:r>
              <a:rPr altLang="en-US" lang="zh-CN" noProof="1" strike="noStrike" smtClean="0"/>
              <a:t>第四级</a:t>
            </a:r>
            <a:endParaRPr altLang="en-US" lang="zh-CN" noProof="1" strike="noStrike" smtClean="0"/>
          </a:p>
          <a:p>
            <a:pPr fontAlgn="base" lvl="4"/>
            <a:r>
              <a:rPr altLang="en-US" lang="zh-CN" noProof="1" strike="noStrike" smtClean="0"/>
              <a:t>第五级</a:t>
            </a:r>
            <a:endParaRPr altLang="en-US" lang="zh-CN" noProof="1" strike="noStrike"/>
          </a:p>
        </p:txBody>
      </p:sp>
      <p:sp>
        <p:nvSpPr>
          <p:cNvPr id="1048781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indent="0" marL="0">
              <a:buNone/>
              <a:defRPr sz="2100"/>
            </a:lvl1pPr>
            <a:lvl2pPr indent="0" marL="342900">
              <a:buNone/>
              <a:defRPr sz="1800"/>
            </a:lvl2pPr>
            <a:lvl3pPr indent="0" marL="685800">
              <a:buNone/>
              <a:defRPr sz="1500"/>
            </a:lvl3pPr>
            <a:lvl4pPr indent="0" marL="1028700">
              <a:buNone/>
              <a:defRPr sz="1350"/>
            </a:lvl4pPr>
            <a:lvl5pPr indent="0" marL="1371600">
              <a:buNone/>
              <a:defRPr sz="1350"/>
            </a:lvl5pPr>
            <a:lvl6pPr indent="0" marL="1714500">
              <a:buNone/>
              <a:defRPr sz="1350"/>
            </a:lvl6pPr>
            <a:lvl7pPr indent="0" marL="2057400">
              <a:buNone/>
              <a:defRPr sz="1350"/>
            </a:lvl7pPr>
            <a:lvl8pPr indent="0" marL="2400300">
              <a:buNone/>
              <a:defRPr sz="1350"/>
            </a:lvl8pPr>
            <a:lvl9pPr indent="0" marL="2743200">
              <a:buNone/>
              <a:defRPr sz="1350"/>
            </a:lvl9pPr>
          </a:lstStyle>
          <a:p>
            <a:pPr fontAlgn="base" lvl="0"/>
            <a:r>
              <a:rPr altLang="en-US" lang="zh-CN" noProof="1" strike="noStrike" smtClean="0"/>
              <a:t>单击此处编辑母版文本样式</a:t>
            </a:r>
            <a:endParaRPr altLang="en-US" lang="zh-CN" noProof="1" strike="noStrike" smtClean="0"/>
          </a:p>
        </p:txBody>
      </p:sp>
      <p:sp>
        <p:nvSpPr>
          <p:cNvPr id="1048782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p>
            <a:pPr fontAlgn="base" lvl="0"/>
            <a:r>
              <a:rPr altLang="en-US" lang="zh-CN" noProof="1" strike="noStrike" smtClean="0"/>
              <a:t>单击此处编辑母版文本样式</a:t>
            </a:r>
            <a:endParaRPr altLang="en-US" lang="zh-CN" noProof="1" strike="noStrike" smtClean="0"/>
          </a:p>
          <a:p>
            <a:pPr fontAlgn="base" lvl="1"/>
            <a:r>
              <a:rPr altLang="en-US" lang="zh-CN" noProof="1" strike="noStrike" smtClean="0"/>
              <a:t>第二级</a:t>
            </a:r>
            <a:endParaRPr altLang="en-US" lang="zh-CN" noProof="1" strike="noStrike" smtClean="0"/>
          </a:p>
          <a:p>
            <a:pPr fontAlgn="base" lvl="2"/>
            <a:r>
              <a:rPr altLang="en-US" lang="zh-CN" noProof="1" strike="noStrike" smtClean="0"/>
              <a:t>第三级</a:t>
            </a:r>
            <a:endParaRPr altLang="en-US" lang="zh-CN" noProof="1" strike="noStrike" smtClean="0"/>
          </a:p>
          <a:p>
            <a:pPr fontAlgn="base" lvl="3"/>
            <a:r>
              <a:rPr altLang="en-US" lang="zh-CN" noProof="1" strike="noStrike" smtClean="0"/>
              <a:t>第四级</a:t>
            </a:r>
            <a:endParaRPr altLang="en-US" lang="zh-CN" noProof="1" strike="noStrike" smtClean="0"/>
          </a:p>
          <a:p>
            <a:pPr fontAlgn="base" lvl="4"/>
            <a:r>
              <a:rPr altLang="en-US" lang="zh-CN" noProof="1" strike="noStrike" smtClean="0"/>
              <a:t>第五级</a:t>
            </a:r>
            <a:endParaRPr altLang="en-US" lang="zh-CN" noProof="1" strike="noStrike"/>
          </a:p>
        </p:txBody>
      </p:sp>
      <p:sp>
        <p:nvSpPr>
          <p:cNvPr id="1048783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 lvl="0"/>
            <a:endParaRPr altLang="en-US" lang="zh-CN" noProof="1" strike="noStrike"/>
          </a:p>
        </p:txBody>
      </p:sp>
      <p:sp>
        <p:nvSpPr>
          <p:cNvPr id="1048784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 lvl="0"/>
            <a:endParaRPr lang="zh-CN" noProof="1" strike="noStrike"/>
          </a:p>
        </p:txBody>
      </p:sp>
      <p:sp>
        <p:nvSpPr>
          <p:cNvPr id="1048785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 lvl="0"/>
            <a:fld id="{9A0DB2DC-4C9A-4742-B13C-FB6460FD3503}" type="slidenum">
              <a:rPr lang="zh-CN" noProof="1" strike="noStrike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noProof="1" strike="noStrik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仅标题">
    <p:spTree>
      <p:nvGrpSpPr>
        <p:cNvPr id="12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7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pPr fontAlgn="base"/>
            <a:r>
              <a:rPr altLang="en-US" lang="zh-CN" noProof="1" strike="noStrike" smtClean="0"/>
              <a:t>单击此处编辑母版标题样式</a:t>
            </a:r>
            <a:endParaRPr altLang="en-US" lang="zh-CN" noProof="1" strike="noStrike"/>
          </a:p>
        </p:txBody>
      </p:sp>
      <p:sp>
        <p:nvSpPr>
          <p:cNvPr id="1048748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 lvl="0"/>
            <a:endParaRPr altLang="en-US" lang="zh-CN" noProof="1" strike="noStrike"/>
          </a:p>
        </p:txBody>
      </p:sp>
      <p:sp>
        <p:nvSpPr>
          <p:cNvPr id="1048749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 lvl="0"/>
            <a:endParaRPr lang="zh-CN" noProof="1" strike="noStrike"/>
          </a:p>
        </p:txBody>
      </p:sp>
      <p:sp>
        <p:nvSpPr>
          <p:cNvPr id="104875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 lvl="0"/>
            <a:fld id="{9A0DB2DC-4C9A-4742-B13C-FB6460FD3503}" type="slidenum">
              <a:rPr lang="zh-CN" noProof="1" strike="noStrike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noProof="1" strike="noStrik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空白">
    <p:spTree>
      <p:nvGrpSpPr>
        <p:cNvPr id="13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86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 lvl="0"/>
            <a:endParaRPr altLang="en-US" lang="zh-CN" noProof="1" strike="noStrike"/>
          </a:p>
        </p:txBody>
      </p:sp>
      <p:sp>
        <p:nvSpPr>
          <p:cNvPr id="1048787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 lvl="0"/>
            <a:endParaRPr lang="zh-CN" noProof="1" strike="noStrike"/>
          </a:p>
        </p:txBody>
      </p:sp>
      <p:sp>
        <p:nvSpPr>
          <p:cNvPr id="1048788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 lvl="0"/>
            <a:fld id="{9A0DB2DC-4C9A-4742-B13C-FB6460FD3503}" type="slidenum">
              <a:rPr lang="zh-CN" noProof="1" strike="noStrike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noProof="1" strike="noStrik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内容与标题">
    <p:spTree>
      <p:nvGrpSpPr>
        <p:cNvPr id="1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89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altLang="en-US" lang="zh-CN" noProof="1" strike="noStrike" smtClean="0"/>
              <a:t>单击此处编辑母版标题样式</a:t>
            </a:r>
            <a:endParaRPr altLang="en-US" lang="zh-CN" noProof="1" strike="noStrike"/>
          </a:p>
        </p:txBody>
      </p:sp>
      <p:sp>
        <p:nvSpPr>
          <p:cNvPr id="1048790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fontAlgn="base" lvl="0"/>
            <a:r>
              <a:rPr altLang="en-US" lang="zh-CN" noProof="1" strike="noStrike" smtClean="0"/>
              <a:t>单击此处编辑母版文本样式</a:t>
            </a:r>
            <a:endParaRPr altLang="en-US" lang="zh-CN" noProof="1" strike="noStrike" smtClean="0"/>
          </a:p>
          <a:p>
            <a:pPr fontAlgn="base" lvl="1"/>
            <a:r>
              <a:rPr altLang="en-US" lang="zh-CN" noProof="1" strike="noStrike" smtClean="0"/>
              <a:t>第二级</a:t>
            </a:r>
            <a:endParaRPr altLang="en-US" lang="zh-CN" noProof="1" strike="noStrike" smtClean="0"/>
          </a:p>
          <a:p>
            <a:pPr fontAlgn="base" lvl="2"/>
            <a:r>
              <a:rPr altLang="en-US" lang="zh-CN" noProof="1" strike="noStrike" smtClean="0"/>
              <a:t>第三级</a:t>
            </a:r>
            <a:endParaRPr altLang="en-US" lang="zh-CN" noProof="1" strike="noStrike" smtClean="0"/>
          </a:p>
          <a:p>
            <a:pPr fontAlgn="base" lvl="3"/>
            <a:r>
              <a:rPr altLang="en-US" lang="zh-CN" noProof="1" strike="noStrike" smtClean="0"/>
              <a:t>第四级</a:t>
            </a:r>
            <a:endParaRPr altLang="en-US" lang="zh-CN" noProof="1" strike="noStrike" smtClean="0"/>
          </a:p>
          <a:p>
            <a:pPr fontAlgn="base" lvl="4"/>
            <a:r>
              <a:rPr altLang="en-US" lang="zh-CN" noProof="1" strike="noStrike" smtClean="0"/>
              <a:t>第五级</a:t>
            </a:r>
            <a:endParaRPr altLang="en-US" lang="zh-CN" noProof="1" strike="noStrike"/>
          </a:p>
        </p:txBody>
      </p:sp>
      <p:sp>
        <p:nvSpPr>
          <p:cNvPr id="1048791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indent="0" marL="0">
              <a:buNone/>
              <a:defRPr sz="1200"/>
            </a:lvl1pPr>
            <a:lvl2pPr indent="0" marL="342900">
              <a:buNone/>
              <a:defRPr sz="1050"/>
            </a:lvl2pPr>
            <a:lvl3pPr indent="0" marL="685800">
              <a:buNone/>
              <a:defRPr sz="900"/>
            </a:lvl3pPr>
            <a:lvl4pPr indent="0" marL="1028700">
              <a:buNone/>
              <a:defRPr sz="750"/>
            </a:lvl4pPr>
            <a:lvl5pPr indent="0" marL="1371600">
              <a:buNone/>
              <a:defRPr sz="750"/>
            </a:lvl5pPr>
            <a:lvl6pPr indent="0" marL="1714500">
              <a:buNone/>
              <a:defRPr sz="750"/>
            </a:lvl6pPr>
            <a:lvl7pPr indent="0" marL="2057400">
              <a:buNone/>
              <a:defRPr sz="750"/>
            </a:lvl7pPr>
            <a:lvl8pPr indent="0" marL="2400300">
              <a:buNone/>
              <a:defRPr sz="750"/>
            </a:lvl8pPr>
            <a:lvl9pPr indent="0" marL="2743200">
              <a:buNone/>
              <a:defRPr sz="750"/>
            </a:lvl9pPr>
          </a:lstStyle>
          <a:p>
            <a:pPr fontAlgn="base" lvl="0"/>
            <a:r>
              <a:rPr altLang="en-US" lang="zh-CN" noProof="1" strike="noStrike" smtClean="0"/>
              <a:t>单击此处编辑母版文本样式</a:t>
            </a:r>
            <a:endParaRPr altLang="en-US" lang="zh-CN" noProof="1" strike="noStrike" smtClean="0"/>
          </a:p>
        </p:txBody>
      </p:sp>
      <p:sp>
        <p:nvSpPr>
          <p:cNvPr id="1048792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 lvl="0"/>
            <a:endParaRPr altLang="en-US" lang="zh-CN" noProof="1" strike="noStrike"/>
          </a:p>
        </p:txBody>
      </p:sp>
      <p:sp>
        <p:nvSpPr>
          <p:cNvPr id="1048793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 lvl="0"/>
            <a:endParaRPr lang="zh-CN" noProof="1" strike="noStrike"/>
          </a:p>
        </p:txBody>
      </p:sp>
      <p:sp>
        <p:nvSpPr>
          <p:cNvPr id="1048794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 lvl="0"/>
            <a:fld id="{9A0DB2DC-4C9A-4742-B13C-FB6460FD3503}" type="slidenum">
              <a:rPr lang="zh-CN" noProof="1" strike="noStrike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noProof="1" strike="noStrik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图片与标题">
    <p:spTree>
      <p:nvGrpSpPr>
        <p:cNvPr id="12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6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altLang="en-US" lang="zh-CN" noProof="1" strike="noStrike" smtClean="0"/>
              <a:t>单击此处编辑母版标题样式</a:t>
            </a:r>
            <a:endParaRPr altLang="en-US" lang="zh-CN" noProof="1" strike="noStrike"/>
          </a:p>
        </p:txBody>
      </p:sp>
      <p:sp>
        <p:nvSpPr>
          <p:cNvPr id="1048757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indent="0" marL="0">
              <a:buNone/>
              <a:defRPr sz="2400"/>
            </a:lvl1pPr>
            <a:lvl2pPr indent="0" marL="342900">
              <a:buNone/>
              <a:defRPr sz="2100"/>
            </a:lvl2pPr>
            <a:lvl3pPr indent="0" marL="685800">
              <a:buNone/>
              <a:defRPr sz="1800"/>
            </a:lvl3pPr>
            <a:lvl4pPr indent="0" marL="1028700">
              <a:buNone/>
              <a:defRPr sz="1500"/>
            </a:lvl4pPr>
            <a:lvl5pPr indent="0" marL="1371600">
              <a:buNone/>
              <a:defRPr sz="1500"/>
            </a:lvl5pPr>
            <a:lvl6pPr indent="0" marL="1714500">
              <a:buNone/>
              <a:defRPr sz="1500"/>
            </a:lvl6pPr>
            <a:lvl7pPr indent="0" marL="2057400">
              <a:buNone/>
              <a:defRPr sz="1500"/>
            </a:lvl7pPr>
            <a:lvl8pPr indent="0" marL="2400300">
              <a:buNone/>
              <a:defRPr sz="1500"/>
            </a:lvl8pPr>
            <a:lvl9pPr indent="0" marL="2743200">
              <a:buNone/>
              <a:defRPr sz="1500"/>
            </a:lvl9pPr>
          </a:lstStyle>
          <a:p>
            <a:pPr fontAlgn="base"/>
            <a:endParaRPr altLang="en-US" lang="zh-CN" noProof="1" strike="noStrike"/>
          </a:p>
        </p:txBody>
      </p:sp>
      <p:sp>
        <p:nvSpPr>
          <p:cNvPr id="1048758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indent="0" marL="0">
              <a:buNone/>
              <a:defRPr sz="1500"/>
            </a:lvl1pPr>
            <a:lvl2pPr indent="0" marL="342900">
              <a:buNone/>
              <a:defRPr sz="1350"/>
            </a:lvl2pPr>
            <a:lvl3pPr indent="0" marL="685800">
              <a:buNone/>
              <a:defRPr sz="1200"/>
            </a:lvl3pPr>
            <a:lvl4pPr indent="0" marL="1028700">
              <a:buNone/>
              <a:defRPr sz="1050"/>
            </a:lvl4pPr>
            <a:lvl5pPr indent="0" marL="1371600">
              <a:buNone/>
              <a:defRPr sz="1050"/>
            </a:lvl5pPr>
            <a:lvl6pPr indent="0" marL="1714500">
              <a:buNone/>
              <a:defRPr sz="1050"/>
            </a:lvl6pPr>
            <a:lvl7pPr indent="0" marL="2057400">
              <a:buNone/>
              <a:defRPr sz="1050"/>
            </a:lvl7pPr>
            <a:lvl8pPr indent="0" marL="2400300">
              <a:buNone/>
              <a:defRPr sz="1050"/>
            </a:lvl8pPr>
            <a:lvl9pPr indent="0" marL="2743200">
              <a:buNone/>
              <a:defRPr sz="1050"/>
            </a:lvl9pPr>
          </a:lstStyle>
          <a:p>
            <a:pPr fontAlgn="base" lvl="0"/>
            <a:r>
              <a:rPr altLang="en-US" lang="zh-CN" noProof="1" strike="noStrike" smtClean="0"/>
              <a:t>单击此处编辑母版文本样式</a:t>
            </a:r>
            <a:endParaRPr altLang="en-US" lang="zh-CN" noProof="1" strike="noStrike" smtClean="0"/>
          </a:p>
        </p:txBody>
      </p:sp>
      <p:sp>
        <p:nvSpPr>
          <p:cNvPr id="1048759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 lvl="0"/>
            <a:endParaRPr altLang="en-US" lang="zh-CN" noProof="1" strike="noStrike"/>
          </a:p>
        </p:txBody>
      </p:sp>
      <p:sp>
        <p:nvSpPr>
          <p:cNvPr id="1048760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 lvl="0"/>
            <a:endParaRPr lang="zh-CN" noProof="1" strike="noStrike"/>
          </a:p>
        </p:txBody>
      </p:sp>
      <p:sp>
        <p:nvSpPr>
          <p:cNvPr id="1048761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 lvl="0"/>
            <a:fld id="{9A0DB2DC-4C9A-4742-B13C-FB6460FD3503}" type="slidenum">
              <a:rPr lang="zh-CN" noProof="1" strike="noStrike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noProof="1" strike="noStrike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</p:bgPr>
    </p:bg>
    <p:spTree>
      <p:nvGrpSpPr>
        <p:cNvPr id="12" name=""/>
        <p:cNvGrpSpPr/>
        <p:nvPr/>
      </p:nvGrpSpPr>
      <p:grpSpPr>
        <a:xfrm/>
      </p:grpSpPr>
      <p:sp>
        <p:nvSpPr>
          <p:cNvPr id="104857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/>
          <a:noFill/>
          <a:ln w="9525">
            <a:noFill/>
          </a:ln>
        </p:spPr>
        <p:txBody>
          <a:bodyPr anchor="ctr"/>
          <a:p>
            <a:pPr lvl="0"/>
            <a:r>
              <a:rPr altLang="en-US" lang="zh-CN"/>
              <a:t>单击此处编辑母版标题样式</a:t>
            </a:r>
            <a:endParaRPr altLang="en-US" lang="zh-CN"/>
          </a:p>
        </p:txBody>
      </p:sp>
      <p:sp>
        <p:nvSpPr>
          <p:cNvPr id="104857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/>
          <a:noFill/>
          <a:ln w="9525">
            <a:noFill/>
          </a:ln>
        </p:spPr>
        <p:txBody>
          <a:bodyPr anchor="t"/>
          <a:p>
            <a:pPr lvl="0"/>
            <a:r>
              <a:rPr altLang="en-US" lang="zh-CN"/>
              <a:t>单击此处编辑母版文本样式</a:t>
            </a:r>
            <a:endParaRPr altLang="en-US" lang="zh-CN"/>
          </a:p>
          <a:p>
            <a:pPr indent="-285750" lvl="1"/>
            <a:r>
              <a:rPr altLang="en-US" lang="zh-CN"/>
              <a:t>第二级</a:t>
            </a:r>
            <a:endParaRPr altLang="en-US" lang="zh-CN"/>
          </a:p>
          <a:p>
            <a:pPr indent="-228600" lvl="2"/>
            <a:r>
              <a:rPr altLang="en-US" lang="zh-CN"/>
              <a:t>第三级</a:t>
            </a:r>
            <a:endParaRPr altLang="en-US" lang="zh-CN"/>
          </a:p>
          <a:p>
            <a:pPr indent="-228600" lvl="3"/>
            <a:r>
              <a:rPr altLang="en-US" lang="zh-CN"/>
              <a:t>第四级</a:t>
            </a:r>
            <a:endParaRPr altLang="en-US" lang="zh-CN"/>
          </a:p>
          <a:p>
            <a:pPr indent="-228600" lvl="4"/>
            <a:r>
              <a:rPr altLang="en-US" lang="zh-CN"/>
              <a:t>第五级</a:t>
            </a:r>
            <a:endParaRPr altLang="en-US" lang="zh-CN"/>
          </a:p>
        </p:txBody>
      </p:sp>
      <p:sp>
        <p:nvSpPr>
          <p:cNvPr id="104857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/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fontAlgn="base" lvl="0"/>
            <a:endParaRPr altLang="en-US" lang="zh-CN" noProof="1" strike="noStrike"/>
          </a:p>
        </p:txBody>
      </p:sp>
      <p:sp>
        <p:nvSpPr>
          <p:cNvPr id="104857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/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fontAlgn="base" lvl="0"/>
            <a:endParaRPr lang="zh-CN" noProof="1" strike="noStrike"/>
          </a:p>
        </p:txBody>
      </p:sp>
      <p:sp>
        <p:nvSpPr>
          <p:cNvPr id="104858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/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fontAlgn="base" lvl="0"/>
            <a:fld id="{9A0DB2DC-4C9A-4742-B13C-FB6460FD3503}" type="slidenum">
              <a:rPr lang="zh-CN" noProof="1" strike="noStrike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noProof="1" strike="noStrike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lvl1pPr algn="ctr" defTabSz="914400" eaLnBrk="1" fontAlgn="base" hangingPunct="1" indent="0" latinLnBrk="0" lvl="0" marL="0">
        <a:lnSpc>
          <a:spcPct val="100000"/>
        </a:lnSpc>
        <a:spcBef>
          <a:spcPct val="0"/>
        </a:spcBef>
        <a:spcAft>
          <a:spcPct val="0"/>
        </a:spcAft>
        <a:buNone/>
        <a:defRPr baseline="0" b="0" sz="4400" i="0" kern="1200" u="none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algn="l" defTabSz="914400" eaLnBrk="1" fontAlgn="base" hangingPunct="1" indent="-342900" latinLnBrk="0" lvl="0" marL="342900">
        <a:lnSpc>
          <a:spcPct val="100000"/>
        </a:lnSpc>
        <a:spcBef>
          <a:spcPct val="20000"/>
        </a:spcBef>
        <a:spcAft>
          <a:spcPct val="0"/>
        </a:spcAft>
        <a:buChar char="•"/>
        <a:defRPr baseline="0" b="0" sz="3200" i="0" kern="1200" u="none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fontAlgn="base" hangingPunct="1" indent="-285750" latinLnBrk="0" lvl="1" marL="742950">
        <a:lnSpc>
          <a:spcPct val="100000"/>
        </a:lnSpc>
        <a:spcBef>
          <a:spcPct val="20000"/>
        </a:spcBef>
        <a:spcAft>
          <a:spcPct val="0"/>
        </a:spcAft>
        <a:buChar char="–"/>
        <a:defRPr baseline="0" b="0" sz="2800" i="0" kern="1200" u="none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fontAlgn="base" hangingPunct="1" indent="-228600" latinLnBrk="0" lvl="2" marL="1143000">
        <a:lnSpc>
          <a:spcPct val="100000"/>
        </a:lnSpc>
        <a:spcBef>
          <a:spcPct val="20000"/>
        </a:spcBef>
        <a:spcAft>
          <a:spcPct val="0"/>
        </a:spcAft>
        <a:buChar char="•"/>
        <a:defRPr baseline="0" b="0" sz="2400" i="0" kern="1200" u="none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fontAlgn="base" hangingPunct="1" indent="-228600" latinLnBrk="0" lvl="3" marL="1600200">
        <a:lnSpc>
          <a:spcPct val="100000"/>
        </a:lnSpc>
        <a:spcBef>
          <a:spcPct val="20000"/>
        </a:spcBef>
        <a:spcAft>
          <a:spcPct val="0"/>
        </a:spcAft>
        <a:buChar char="–"/>
        <a:defRPr baseline="0" b="0" sz="2000" i="0" kern="1200" u="none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fontAlgn="base" hangingPunct="1" indent="-228600" latinLnBrk="0" lvl="4" marL="2057400">
        <a:lnSpc>
          <a:spcPct val="100000"/>
        </a:lnSpc>
        <a:spcBef>
          <a:spcPct val="20000"/>
        </a:spcBef>
        <a:spcAft>
          <a:spcPct val="0"/>
        </a:spcAft>
        <a:buChar char="»"/>
        <a:defRPr baseline="0" b="0" sz="2000" i="0" kern="1200" u="none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fontAlgn="base" hangingPunct="1" indent="-228600" latinLnBrk="0" lvl="5" marL="2514600">
        <a:lnSpc>
          <a:spcPct val="100000"/>
        </a:lnSpc>
        <a:spcBef>
          <a:spcPct val="20000"/>
        </a:spcBef>
        <a:spcAft>
          <a:spcPct val="0"/>
        </a:spcAft>
        <a:buChar char="»"/>
        <a:defRPr baseline="0" b="0" sz="2000" i="0" kern="1200" u="none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fontAlgn="base" hangingPunct="1" indent="-228600" latinLnBrk="0" lvl="6" marL="2971800">
        <a:lnSpc>
          <a:spcPct val="100000"/>
        </a:lnSpc>
        <a:spcBef>
          <a:spcPct val="20000"/>
        </a:spcBef>
        <a:spcAft>
          <a:spcPct val="0"/>
        </a:spcAft>
        <a:buChar char="»"/>
        <a:defRPr baseline="0" b="0" sz="2000" i="0" kern="1200" u="none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fontAlgn="base" hangingPunct="1" indent="-228600" latinLnBrk="0" lvl="7" marL="3429000">
        <a:lnSpc>
          <a:spcPct val="100000"/>
        </a:lnSpc>
        <a:spcBef>
          <a:spcPct val="20000"/>
        </a:spcBef>
        <a:spcAft>
          <a:spcPct val="0"/>
        </a:spcAft>
        <a:buChar char="»"/>
        <a:defRPr baseline="0" b="0" sz="2000" i="0" kern="1200" u="none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fontAlgn="base" hangingPunct="1" indent="-228600" latinLnBrk="0" lvl="8" marL="3886200">
        <a:lnSpc>
          <a:spcPct val="100000"/>
        </a:lnSpc>
        <a:spcBef>
          <a:spcPct val="20000"/>
        </a:spcBef>
        <a:spcAft>
          <a:spcPct val="0"/>
        </a:spcAft>
        <a:buChar char="»"/>
        <a:defRPr baseline="0" b="0" sz="2000" i="0" kern="1200" u="none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algn="l" defTabSz="914400" eaLnBrk="1" fontAlgn="base" hangingPunct="1" indent="0" latinLnBrk="0" lvl="0" marL="0">
        <a:lnSpc>
          <a:spcPct val="100000"/>
        </a:lnSpc>
        <a:spcBef>
          <a:spcPct val="0"/>
        </a:spcBef>
        <a:spcAft>
          <a:spcPct val="0"/>
        </a:spcAft>
        <a:buNone/>
        <a:defRPr baseline="0" b="0" sz="1800" i="0" kern="1200" u="none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fontAlgn="base" hangingPunct="1" indent="0" latinLnBrk="0" lvl="1" marL="457200">
        <a:lnSpc>
          <a:spcPct val="100000"/>
        </a:lnSpc>
        <a:spcBef>
          <a:spcPct val="0"/>
        </a:spcBef>
        <a:spcAft>
          <a:spcPct val="0"/>
        </a:spcAft>
        <a:buNone/>
        <a:defRPr baseline="0" b="0" sz="1800" i="0" kern="1200" u="none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fontAlgn="base" hangingPunct="1" indent="0" latinLnBrk="0" lvl="2" marL="914400">
        <a:lnSpc>
          <a:spcPct val="100000"/>
        </a:lnSpc>
        <a:spcBef>
          <a:spcPct val="0"/>
        </a:spcBef>
        <a:spcAft>
          <a:spcPct val="0"/>
        </a:spcAft>
        <a:buNone/>
        <a:defRPr baseline="0" b="0" sz="1800" i="0" kern="1200" u="none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fontAlgn="base" hangingPunct="1" indent="0" latinLnBrk="0" lvl="3" marL="1371600">
        <a:lnSpc>
          <a:spcPct val="100000"/>
        </a:lnSpc>
        <a:spcBef>
          <a:spcPct val="0"/>
        </a:spcBef>
        <a:spcAft>
          <a:spcPct val="0"/>
        </a:spcAft>
        <a:buNone/>
        <a:defRPr baseline="0" b="0" sz="1800" i="0" kern="1200" u="none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fontAlgn="base" hangingPunct="1" indent="0" latinLnBrk="0" lvl="4" marL="1828800">
        <a:lnSpc>
          <a:spcPct val="100000"/>
        </a:lnSpc>
        <a:spcBef>
          <a:spcPct val="0"/>
        </a:spcBef>
        <a:spcAft>
          <a:spcPct val="0"/>
        </a:spcAft>
        <a:buNone/>
        <a:defRPr baseline="0" b="0" sz="1800" i="0" kern="1200" u="none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fontAlgn="base" hangingPunct="1" indent="0" latinLnBrk="0" lvl="5" marL="2286000">
        <a:lnSpc>
          <a:spcPct val="100000"/>
        </a:lnSpc>
        <a:spcBef>
          <a:spcPct val="0"/>
        </a:spcBef>
        <a:spcAft>
          <a:spcPct val="0"/>
        </a:spcAft>
        <a:buNone/>
        <a:defRPr baseline="0" b="0" sz="1800" i="0" kern="1200" u="none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fontAlgn="base" hangingPunct="1" indent="0" latinLnBrk="0" lvl="6" marL="2743200">
        <a:lnSpc>
          <a:spcPct val="100000"/>
        </a:lnSpc>
        <a:spcBef>
          <a:spcPct val="0"/>
        </a:spcBef>
        <a:spcAft>
          <a:spcPct val="0"/>
        </a:spcAft>
        <a:buNone/>
        <a:defRPr baseline="0" b="0" sz="1800" i="0" kern="1200" u="none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fontAlgn="base" hangingPunct="1" indent="0" latinLnBrk="0" lvl="7" marL="3200400">
        <a:lnSpc>
          <a:spcPct val="100000"/>
        </a:lnSpc>
        <a:spcBef>
          <a:spcPct val="0"/>
        </a:spcBef>
        <a:spcAft>
          <a:spcPct val="0"/>
        </a:spcAft>
        <a:buNone/>
        <a:defRPr baseline="0" b="0" sz="1800" i="0" kern="1200" u="none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fontAlgn="base" hangingPunct="1" indent="0" latinLnBrk="0" lvl="8" marL="3657600">
        <a:lnSpc>
          <a:spcPct val="100000"/>
        </a:lnSpc>
        <a:spcBef>
          <a:spcPct val="0"/>
        </a:spcBef>
        <a:spcAft>
          <a:spcPct val="0"/>
        </a:spcAft>
        <a:buNone/>
        <a:defRPr baseline="0" b="0" sz="1800" i="0" kern="1200" u="none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矩形 3"/>
          <p:cNvSpPr/>
          <p:nvPr/>
        </p:nvSpPr>
        <p:spPr>
          <a:xfrm>
            <a:off x="323528" y="1628800"/>
            <a:ext cx="8419276" cy="3266440"/>
          </a:xfrm>
          <a:prstGeom prst="rect"/>
        </p:spPr>
        <p:txBody>
          <a:bodyPr wrap="square">
            <a:spAutoFit/>
          </a:bodyPr>
          <a:p>
            <a:pPr eaLnBrk="0" hangingPunct="0" indent="457200">
              <a:lnSpc>
                <a:spcPct val="150000"/>
              </a:lnSpc>
            </a:pPr>
            <a:r>
              <a:rPr altLang="zh-CN" b="1" dirty="0" sz="2800" kern="100" lang="en-US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altLang="zh-CN" b="1" dirty="0" sz="2800" kern="100" lang="en-US" smtClean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altLang="zh-CN" b="1" dirty="0" sz="2800" kern="100" smtClean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俗话说</a:t>
            </a:r>
            <a:r>
              <a:rPr altLang="zh-CN" b="1" dirty="0" sz="2800" kern="10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“巧妇难为无米之炊。”美味佳肴须用材料来烹饪，锦衣绣服须用材料来制作，亭台楼阁须用材料来建造，同样，佳作华章须用材料来构建。材料的质量与作文的质量密切相关，因此必须选取好的材料，才能满足表现主题的需要</a:t>
            </a:r>
            <a:r>
              <a:rPr altLang="zh-CN" b="1" dirty="0" sz="2800" kern="100" lang="zh-CN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altLang="zh-CN" b="1" dirty="0" sz="2800" kern="100" lang="zh-CN">
              <a:solidFill>
                <a:srgbClr val="0000C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 spd="slow" advTm="0">
    <p:fade/>
  </p:transition>
  <p:timing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7" name="矩形 3"/>
          <p:cNvSpPr/>
          <p:nvPr/>
        </p:nvSpPr>
        <p:spPr>
          <a:xfrm>
            <a:off x="158665" y="2018457"/>
            <a:ext cx="8733815" cy="3291840"/>
          </a:xfrm>
          <a:prstGeom prst="rect"/>
        </p:spPr>
        <p:txBody>
          <a:bodyPr wrap="square">
            <a:spAutoFit/>
          </a:bodyPr>
          <a:p>
            <a:pPr algn="just" eaLnBrk="0" hangingPunct="0" lvl="0">
              <a:lnSpc>
                <a:spcPct val="150000"/>
              </a:lnSpc>
              <a:spcAft>
                <a:spcPts val="0"/>
              </a:spcAft>
            </a:pPr>
            <a:r>
              <a:rPr altLang="zh-CN" baseline="0" b="1" cap="none" dirty="0" sz="2400" i="0" kern="100" kumimoji="0" lang="en-US" noProof="0" normalizeH="0" spc="0" strike="noStrike" u="none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altLang="zh-CN" baseline="0" b="1" cap="none" dirty="0" sz="2400" i="0" kern="100" kumimoji="0" lang="zh-CN" noProof="0" normalizeH="0" spc="0" strike="noStrike" u="sng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所谓新颖，就是说选择的材料要新颖别致，不落俗套，要反映具有时代特色的精神风貌，要能代表时代精神</a:t>
            </a:r>
            <a:r>
              <a:rPr altLang="zh-CN" baseline="0" b="1" cap="none" dirty="0" sz="2400" i="0" kern="100" kumimoji="0" lang="zh-CN" noProof="0" normalizeH="0" spc="0" strike="noStrike" u="none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。这里要提醒同学们注意，选择新颖的材料并不是追求稀奇古怪的事情和曲折离奇的情节，而是要选择那些有特色的。选材者需有一双慧眼，发现新生活、</a:t>
            </a:r>
            <a:r>
              <a:rPr altLang="zh-CN" baseline="0" b="1" cap="none" dirty="0" sz="2400" i="0" kern="100" kumimoji="0" lang="zh-CN" noProof="0" normalizeH="0" spc="0" strike="noStrike" u="none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新事物</a:t>
            </a:r>
            <a:r>
              <a:rPr altLang="en-US" baseline="0" b="1" cap="none" dirty="0" sz="2400" i="0" kern="100" kumimoji="0" lang="zh-CN" noProof="0" normalizeH="0" spc="0" strike="noStrike" u="none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altLang="zh-CN" baseline="0" b="1" cap="none" dirty="0" sz="2400" i="0" kern="100" kumimoji="0" lang="zh-CN" noProof="0" normalizeH="0" spc="0" strike="noStrike" u="none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做到独辟蹊径</a:t>
            </a:r>
            <a:r>
              <a:rPr altLang="en-US" baseline="0" b="1" cap="none" dirty="0" sz="2400" i="0" kern="100" kumimoji="0" lang="zh-CN" noProof="0" normalizeH="0" spc="0" strike="noStrike" u="none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altLang="zh-CN" b="1" dirty="0" sz="2400" kern="100" lang="zh-CN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避免</a:t>
            </a:r>
            <a:r>
              <a:rPr altLang="zh-CN" b="1" dirty="0" sz="2400" kern="100" 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陈旧乏味。这</a:t>
            </a:r>
            <a:r>
              <a:rPr altLang="zh-CN" baseline="0" b="1" cap="none" dirty="0" sz="2400" i="0" kern="100" kumimoji="0" lang="zh-CN" noProof="0" normalizeH="0" spc="0" strike="noStrike" u="none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“蹊径”往往表现为一种与众不同的“视角”</a:t>
            </a:r>
            <a:r>
              <a:rPr altLang="zh-CN" baseline="0" b="1" cap="none" dirty="0" sz="2400" i="0" kern="100" kumimoji="0" lang="zh-CN" noProof="0" normalizeH="0" spc="0" strike="noStrike" u="none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altLang="zh-CN" baseline="0" b="1" cap="none" dirty="0" sz="2400" i="0" kern="100" kumimoji="0" lang="en-US" noProof="0" normalizeH="0" spc="0" strike="noStrike" u="none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48638" name="文本框 4"/>
          <p:cNvSpPr txBox="1"/>
          <p:nvPr/>
        </p:nvSpPr>
        <p:spPr>
          <a:xfrm>
            <a:off x="755576" y="1556792"/>
            <a:ext cx="2557780" cy="447040"/>
          </a:xfrm>
          <a:prstGeom prst="rect"/>
          <a:noFill/>
        </p:spPr>
        <p:txBody>
          <a:bodyPr rtlCol="0" wrap="none">
            <a:spAutoFit/>
          </a:bodyPr>
          <a:p>
            <a:pPr algn="l"/>
            <a:r>
              <a:rPr altLang="zh-CN" b="1" dirty="0" sz="2400" kern="100" lang="en-US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4.</a:t>
            </a:r>
            <a:r>
              <a:rPr altLang="zh-CN" b="1" dirty="0" sz="2400" kern="100" lang="zh-CN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选新颖的材料。</a:t>
            </a:r>
            <a:endParaRPr altLang="zh-CN" baseline="0" b="1" cap="none" dirty="0" sz="2400" i="0" kern="100" kumimoji="0" lang="zh-CN" noProof="0" normalizeH="0" spc="0" strike="noStrike" u="none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69" name="组合 11"/>
          <p:cNvGrpSpPr/>
          <p:nvPr/>
        </p:nvGrpSpPr>
        <p:grpSpPr bwMode="auto">
          <a:xfrm>
            <a:off x="0" y="857250"/>
            <a:ext cx="2051050" cy="521963"/>
            <a:chOff x="0" y="-63"/>
            <a:chExt cx="3231" cy="819"/>
          </a:xfrm>
        </p:grpSpPr>
        <p:sp>
          <p:nvSpPr>
            <p:cNvPr id="1048639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9" cy="819"/>
            </a:xfrm>
            <a:prstGeom prst="rect"/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dirty="0" sz="2800" kumimoji="1" lang="zh-CN">
                  <a:latin typeface="黑体" panose="02010609060101010101" pitchFamily="49" charset="-122"/>
                  <a:ea typeface="黑体" panose="02010609060101010101" pitchFamily="49" charset="-122"/>
                </a:rPr>
                <a:t>整体感知</a:t>
              </a:r>
              <a:endParaRPr altLang="en-US" dirty="0" sz="2800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45738" name="直线连接符 9"/>
            <p:cNvCxnSpPr>
              <a:cxnSpLocks/>
            </p:cNvCxnSpPr>
            <p:nvPr/>
          </p:nvCxnSpPr>
          <p:spPr>
            <a:xfrm>
              <a:off x="0" y="699"/>
              <a:ext cx="3231" cy="0"/>
            </a:xfrm>
            <a:prstGeom prst="line"/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640" name="菱形 15"/>
            <p:cNvSpPr/>
            <p:nvPr/>
          </p:nvSpPr>
          <p:spPr>
            <a:xfrm>
              <a:off x="125" y="149"/>
              <a:ext cx="553" cy="550"/>
            </a:xfrm>
            <a:prstGeom prst="diamond"/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altLang="en-US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 id="7"/>
                                        <p:tgtEl>
                                          <p:spTgt spid="1048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1" name="Text Box 2"/>
          <p:cNvSpPr txBox="1"/>
          <p:nvPr/>
        </p:nvSpPr>
        <p:spPr>
          <a:xfrm>
            <a:off x="428610" y="2078846"/>
            <a:ext cx="5223510" cy="2758440"/>
          </a:xfrm>
          <a:prstGeom prst="rect"/>
          <a:noFill/>
          <a:ln w="9525">
            <a:noFill/>
          </a:ln>
        </p:spPr>
        <p:txBody>
          <a:bodyPr wrap="square">
            <a:spAutoFit/>
          </a:bodyPr>
          <a:p>
            <a:pPr eaLnBrk="1" hangingPunct="1" latinLnBrk="0">
              <a:lnSpc>
                <a:spcPct val="150000"/>
              </a:lnSpc>
              <a:spcBef>
                <a:spcPts val="1200"/>
              </a:spcBef>
            </a:pPr>
            <a:r>
              <a:rPr altLang="en-US" b="1" dirty="0" sz="2400" lang="zh-CN" smtClean="0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一、为</a:t>
            </a:r>
            <a:r>
              <a:rPr altLang="en-US" b="1" dirty="0" sz="2400" lang="zh-CN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你熟悉的街道做素描，注意选取能反映街道特点的事物作为材料。记事时要写出街道的特色，展现事情发生的环境，引用材料要真实、新颖，</a:t>
            </a:r>
            <a:r>
              <a:rPr altLang="en-US" b="1" dirty="0" sz="2400" lang="zh-CN" smtClean="0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叙述或描写要生动</a:t>
            </a:r>
            <a:r>
              <a:rPr altLang="en-US" b="1" dirty="0" sz="2400" lang="zh-CN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、有趣。</a:t>
            </a:r>
            <a:endParaRPr altLang="en-US" b="1" dirty="0" sz="2400" lang="zh-CN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2097152" name="图片 1"/>
          <p:cNvPicPr>
            <a:picLocks noChangeAspect="1"/>
          </p:cNvPicPr>
          <p:nvPr/>
        </p:nvPicPr>
        <p:blipFill rotWithShape="1">
          <a:blip xmlns:r="http://schemas.openxmlformats.org/officeDocument/2006/relationships" r:embed="rId1" cstate="print"/>
          <a:srcRect b="10818"/>
          <a:stretch>
            <a:fillRect/>
          </a:stretch>
        </p:blipFill>
        <p:spPr>
          <a:xfrm>
            <a:off x="5753422" y="2081019"/>
            <a:ext cx="3067050" cy="3076173"/>
          </a:xfrm>
          <a:prstGeom prst="rect"/>
        </p:spPr>
      </p:pic>
      <p:grpSp>
        <p:nvGrpSpPr>
          <p:cNvPr id="71" name="组合 9"/>
          <p:cNvGrpSpPr/>
          <p:nvPr/>
        </p:nvGrpSpPr>
        <p:grpSpPr bwMode="auto">
          <a:xfrm>
            <a:off x="28575" y="854075"/>
            <a:ext cx="2006600" cy="521653"/>
            <a:chOff x="70" y="-63"/>
            <a:chExt cx="3160" cy="821"/>
          </a:xfrm>
        </p:grpSpPr>
        <p:sp>
          <p:nvSpPr>
            <p:cNvPr id="1048642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1"/>
            </a:xfrm>
            <a:prstGeom prst="rect"/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sz="2800" kumimoji="1" lang="zh-CN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  <a:endParaRPr altLang="en-US" sz="2800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45739" name="直线连接符 9"/>
            <p:cNvCxnSpPr>
              <a:cxnSpLocks/>
            </p:cNvCxnSpPr>
            <p:nvPr/>
          </p:nvCxnSpPr>
          <p:spPr>
            <a:xfrm>
              <a:off x="70" y="699"/>
              <a:ext cx="3160" cy="0"/>
            </a:xfrm>
            <a:prstGeom prst="line"/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643" name="菱形 14"/>
            <p:cNvSpPr/>
            <p:nvPr/>
          </p:nvSpPr>
          <p:spPr>
            <a:xfrm>
              <a:off x="125" y="147"/>
              <a:ext cx="553" cy="552"/>
            </a:xfrm>
            <a:prstGeom prst="diamond"/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altLang="en-US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72" name="组 1"/>
          <p:cNvGrpSpPr/>
          <p:nvPr/>
        </p:nvGrpSpPr>
        <p:grpSpPr bwMode="auto">
          <a:xfrm>
            <a:off x="323850" y="1412875"/>
            <a:ext cx="1811338" cy="460375"/>
            <a:chOff x="6317605" y="3829427"/>
            <a:chExt cx="1810395" cy="461196"/>
          </a:xfrm>
        </p:grpSpPr>
        <p:sp>
          <p:nvSpPr>
            <p:cNvPr id="1048644" name="圆角矩形 16"/>
            <p:cNvSpPr/>
            <p:nvPr/>
          </p:nvSpPr>
          <p:spPr>
            <a:xfrm>
              <a:off x="6317605" y="3840560"/>
              <a:ext cx="1810395" cy="450063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altLang="en-US" kumimoji="1" lang="zh-CN"/>
            </a:p>
          </p:txBody>
        </p:sp>
        <p:sp>
          <p:nvSpPr>
            <p:cNvPr id="1048645" name="文本框 30"/>
            <p:cNvSpPr txBox="1">
              <a:spLocks noChangeArrowheads="1"/>
            </p:cNvSpPr>
            <p:nvPr/>
          </p:nvSpPr>
          <p:spPr bwMode="auto">
            <a:xfrm>
              <a:off x="6565743" y="3829427"/>
              <a:ext cx="1550065" cy="461196"/>
            </a:xfrm>
            <a:prstGeom prst="rect"/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b="1" sz="2400" lang="zh-CN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文题展示</a:t>
              </a:r>
              <a:endParaRPr altLang="zh-CN" b="1" sz="2400" lang="en-US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dur="500" id="7"/>
                                        <p:tgtEl>
                                          <p:spTgt spid="1048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4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6" name="Text Box 2"/>
          <p:cNvSpPr txBox="1"/>
          <p:nvPr/>
        </p:nvSpPr>
        <p:spPr>
          <a:xfrm>
            <a:off x="251520" y="2102190"/>
            <a:ext cx="8568952" cy="2987041"/>
          </a:xfrm>
          <a:prstGeom prst="rect"/>
          <a:noFill/>
          <a:ln w="9525">
            <a:noFill/>
          </a:ln>
        </p:spPr>
        <p:txBody>
          <a:bodyPr wrap="square">
            <a:spAutoFit/>
          </a:bodyPr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</a:pPr>
            <a:r>
              <a:rPr altLang="zh-CN" b="1" dirty="0" sz="2400" lang="en-US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altLang="en-US" b="1" dirty="0" sz="2400" 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1．可以为你熟悉的街道做素描，</a:t>
            </a:r>
            <a:r>
              <a:rPr altLang="en-US" b="1" dirty="0" sz="2400" lang="zh-CN">
                <a:latin typeface="楷体" panose="02010609060101010101" charset="-122"/>
                <a:ea typeface="楷体" panose="02010609060101010101" charset="-122"/>
              </a:rPr>
              <a:t>要注意选取能反映街道特点(清幽、热闹、环境优美、有地方特色等)的事物作为材料，如街道的环境、两旁的建筑、街上的行人等。 </a:t>
            </a:r>
            <a:endParaRPr altLang="en-US" b="1" dirty="0" sz="2400" lang="zh-CN"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</a:pPr>
            <a:r>
              <a:rPr altLang="en-US" b="1" dirty="0" sz="2400" lang="zh-CN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altLang="en-US" b="1" dirty="0" sz="2400" 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2．也可以记叙在这条街道上发生的事，</a:t>
            </a:r>
            <a:r>
              <a:rPr altLang="en-US" b="1" dirty="0" sz="2400" lang="zh-CN">
                <a:latin typeface="楷体" panose="02010609060101010101" charset="-122"/>
                <a:ea typeface="楷体" panose="02010609060101010101" charset="-122"/>
              </a:rPr>
              <a:t>记事时要写出街道的特色，展现事情发生的环境，这样才不会跑题。</a:t>
            </a:r>
            <a:endParaRPr altLang="en-US" b="1" dirty="0" sz="2400" lang="zh-CN"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</a:pPr>
            <a:r>
              <a:rPr altLang="en-US" b="1" dirty="0" sz="2400" 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3．要注意材料的真实、新颖，</a:t>
            </a:r>
            <a:r>
              <a:rPr altLang="en-US" b="1" dirty="0" sz="2400" lang="zh-CN">
                <a:latin typeface="楷体" panose="02010609060101010101" charset="-122"/>
                <a:ea typeface="楷体" panose="02010609060101010101" charset="-122"/>
              </a:rPr>
              <a:t>叙述或描写要生动、有趣。 </a:t>
            </a:r>
            <a:endParaRPr altLang="en-US" b="1" dirty="0" sz="2400" lang="zh-CN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74" name="组合 1"/>
          <p:cNvGrpSpPr/>
          <p:nvPr/>
        </p:nvGrpSpPr>
        <p:grpSpPr bwMode="auto">
          <a:xfrm>
            <a:off x="28575" y="854075"/>
            <a:ext cx="2006600" cy="521653"/>
            <a:chOff x="70" y="-63"/>
            <a:chExt cx="3160" cy="821"/>
          </a:xfrm>
        </p:grpSpPr>
        <p:sp>
          <p:nvSpPr>
            <p:cNvPr id="1048647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1"/>
            </a:xfrm>
            <a:prstGeom prst="rect"/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sz="2800" kumimoji="1" lang="zh-CN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  <a:endParaRPr altLang="en-US" sz="2800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45740" name="直线连接符 9"/>
            <p:cNvCxnSpPr>
              <a:cxnSpLocks/>
            </p:cNvCxnSpPr>
            <p:nvPr/>
          </p:nvCxnSpPr>
          <p:spPr>
            <a:xfrm>
              <a:off x="70" y="699"/>
              <a:ext cx="3160" cy="0"/>
            </a:xfrm>
            <a:prstGeom prst="line"/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648" name="菱形 14"/>
            <p:cNvSpPr/>
            <p:nvPr/>
          </p:nvSpPr>
          <p:spPr>
            <a:xfrm>
              <a:off x="125" y="147"/>
              <a:ext cx="553" cy="552"/>
            </a:xfrm>
            <a:prstGeom prst="diamond"/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altLang="en-US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75" name="组 1"/>
          <p:cNvGrpSpPr/>
          <p:nvPr/>
        </p:nvGrpSpPr>
        <p:grpSpPr bwMode="auto">
          <a:xfrm>
            <a:off x="323850" y="1455738"/>
            <a:ext cx="1811338" cy="460375"/>
            <a:chOff x="6317605" y="3829427"/>
            <a:chExt cx="1810395" cy="461196"/>
          </a:xfrm>
        </p:grpSpPr>
        <p:sp>
          <p:nvSpPr>
            <p:cNvPr id="1048649" name="圆角矩形 16"/>
            <p:cNvSpPr/>
            <p:nvPr/>
          </p:nvSpPr>
          <p:spPr>
            <a:xfrm>
              <a:off x="6317605" y="3840559"/>
              <a:ext cx="1810395" cy="450064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altLang="en-US" kumimoji="1" lang="zh-CN"/>
            </a:p>
          </p:txBody>
        </p:sp>
        <p:sp>
          <p:nvSpPr>
            <p:cNvPr id="1048650" name="文本框 30"/>
            <p:cNvSpPr txBox="1">
              <a:spLocks noChangeArrowheads="1"/>
            </p:cNvSpPr>
            <p:nvPr/>
          </p:nvSpPr>
          <p:spPr bwMode="auto">
            <a:xfrm>
              <a:off x="6565743" y="3829427"/>
              <a:ext cx="1550065" cy="461196"/>
            </a:xfrm>
            <a:prstGeom prst="rect"/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b="1" sz="2400" lang="zh-CN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写作提示</a:t>
              </a:r>
              <a:endParaRPr altLang="zh-CN" b="1" sz="2400" lang="en-US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7" presetSubtype="0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dur="80" id="7"/>
                                        <p:tgtEl>
                                          <p:spTgt spid="10486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dur="80" id="8"/>
                                        <p:tgtEl>
                                          <p:spTgt spid="1048646"/>
                                        </p:tgtEl>
                                        <p:attrNameLst>
                                          <p:attrName>fill.color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80" id="9"/>
                                        <p:tgtEl>
                                          <p:spTgt spid="10486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1" name="Text Box 2"/>
          <p:cNvSpPr txBox="1"/>
          <p:nvPr/>
        </p:nvSpPr>
        <p:spPr>
          <a:xfrm>
            <a:off x="692477" y="2060848"/>
            <a:ext cx="8127995" cy="2225040"/>
          </a:xfrm>
          <a:prstGeom prst="rect"/>
          <a:noFill/>
          <a:ln w="9525">
            <a:noFill/>
          </a:ln>
        </p:spPr>
        <p:txBody>
          <a:bodyPr wrap="square">
            <a:spAutoFit/>
          </a:bodyPr>
          <a:p>
            <a:pPr algn="l" defTabSz="914400" eaLnBrk="1" fontAlgn="base" hangingPunct="1" indent="0" latinLnBrk="0" lvl="0" marL="0" marR="0" rtl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altLang="en-US" b="1" dirty="0" sz="2400" lang="zh-CN" smtClean="0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二</a:t>
            </a:r>
            <a:r>
              <a:rPr altLang="en-US" b="1" dirty="0" sz="2400" lang="zh-CN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altLang="en-US" b="1" dirty="0" sz="2400" lang="zh-CN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你们班一定有不少“牛人”</a:t>
            </a:r>
            <a:r>
              <a:rPr altLang="en-US" b="1" dirty="0" sz="2400" lang="zh-CN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吧？他们</a:t>
            </a:r>
            <a:r>
              <a:rPr altLang="en-US" b="1" dirty="0" sz="2400" lang="zh-CN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或是</a:t>
            </a:r>
            <a:r>
              <a:rPr altLang="en-US" b="1" dirty="0" sz="2400" lang="zh-CN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“读书迷”，知识丰富；或是“演说家”，善于表达；或是“大管家”，热心</a:t>
            </a:r>
            <a:r>
              <a:rPr altLang="en-US" b="1" dirty="0" sz="2400" lang="zh-CN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集体</a:t>
            </a:r>
            <a:r>
              <a:rPr altLang="en-US" b="1" dirty="0" sz="2400" lang="zh-CN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事务；或许</a:t>
            </a:r>
            <a:r>
              <a:rPr altLang="en-US" b="1" dirty="0" sz="2400" lang="zh-CN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还有体育健将、</a:t>
            </a:r>
            <a:r>
              <a:rPr altLang="en-US" b="1" dirty="0" sz="2400" lang="zh-CN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乐器高手</a:t>
            </a:r>
            <a:r>
              <a:rPr altLang="en-US" b="1" dirty="0" sz="2400" lang="zh-CN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、智力</a:t>
            </a:r>
            <a:r>
              <a:rPr altLang="en-US" b="1" dirty="0" sz="2400" lang="zh-CN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超人</a:t>
            </a:r>
            <a:r>
              <a:rPr altLang="zh-CN" b="1" dirty="0" sz="2400" lang="en-US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……</a:t>
            </a:r>
            <a:r>
              <a:rPr altLang="en-US" b="1" dirty="0" sz="2400" lang="zh-CN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请以</a:t>
            </a:r>
            <a:r>
              <a:rPr altLang="zh-CN" b="1" dirty="0" sz="2400" lang="en-US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《</a:t>
            </a:r>
            <a:r>
              <a:rPr altLang="en-US" b="1" dirty="0" sz="2400" lang="zh-CN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晒晒</a:t>
            </a:r>
            <a:r>
              <a:rPr altLang="en-US" b="1" dirty="0" sz="2400" lang="zh-CN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我们班的</a:t>
            </a:r>
            <a:r>
              <a:rPr altLang="en-US" b="1" dirty="0" sz="2400" lang="zh-CN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“牛人”</a:t>
            </a:r>
            <a:r>
              <a:rPr altLang="zh-CN" b="1" dirty="0" sz="2400" lang="en-US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》</a:t>
            </a:r>
            <a:r>
              <a:rPr altLang="en-US" b="1" dirty="0" sz="2400" lang="zh-CN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为题，写</a:t>
            </a:r>
            <a:r>
              <a:rPr altLang="en-US" b="1" dirty="0" sz="2400" lang="zh-CN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一篇</a:t>
            </a:r>
            <a:r>
              <a:rPr altLang="en-US" b="1" dirty="0" sz="2400" lang="zh-CN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作文。不少于</a:t>
            </a:r>
            <a:r>
              <a:rPr altLang="zh-CN" b="1" dirty="0" sz="2400" lang="en-US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500</a:t>
            </a:r>
            <a:r>
              <a:rPr altLang="en-US" b="1" dirty="0" sz="2400" lang="zh-CN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字</a:t>
            </a:r>
            <a:r>
              <a:rPr altLang="en-US" b="1" dirty="0" sz="2400" lang="zh-CN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altLang="en-US" b="1" dirty="0" sz="2400" lang="zh-CN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77" name="组合 9"/>
          <p:cNvGrpSpPr/>
          <p:nvPr/>
        </p:nvGrpSpPr>
        <p:grpSpPr bwMode="auto">
          <a:xfrm>
            <a:off x="28575" y="854075"/>
            <a:ext cx="2006600" cy="521653"/>
            <a:chOff x="70" y="-63"/>
            <a:chExt cx="3160" cy="821"/>
          </a:xfrm>
        </p:grpSpPr>
        <p:sp>
          <p:nvSpPr>
            <p:cNvPr id="1048652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1"/>
            </a:xfrm>
            <a:prstGeom prst="rect"/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sz="2800" kumimoji="1" lang="zh-CN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  <a:endParaRPr altLang="en-US" sz="2800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45741" name="直线连接符 9"/>
            <p:cNvCxnSpPr>
              <a:cxnSpLocks/>
            </p:cNvCxnSpPr>
            <p:nvPr/>
          </p:nvCxnSpPr>
          <p:spPr>
            <a:xfrm>
              <a:off x="70" y="699"/>
              <a:ext cx="3160" cy="0"/>
            </a:xfrm>
            <a:prstGeom prst="line"/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653" name="菱形 14"/>
            <p:cNvSpPr/>
            <p:nvPr/>
          </p:nvSpPr>
          <p:spPr>
            <a:xfrm>
              <a:off x="125" y="147"/>
              <a:ext cx="553" cy="552"/>
            </a:xfrm>
            <a:prstGeom prst="diamond"/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altLang="en-US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78" name="组 1"/>
          <p:cNvGrpSpPr/>
          <p:nvPr/>
        </p:nvGrpSpPr>
        <p:grpSpPr bwMode="auto">
          <a:xfrm>
            <a:off x="323850" y="1412875"/>
            <a:ext cx="1811338" cy="460375"/>
            <a:chOff x="6317605" y="3829427"/>
            <a:chExt cx="1810395" cy="461196"/>
          </a:xfrm>
        </p:grpSpPr>
        <p:sp>
          <p:nvSpPr>
            <p:cNvPr id="1048654" name="圆角矩形 16"/>
            <p:cNvSpPr/>
            <p:nvPr/>
          </p:nvSpPr>
          <p:spPr>
            <a:xfrm>
              <a:off x="6317605" y="3840560"/>
              <a:ext cx="1810395" cy="450063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altLang="en-US" kumimoji="1" lang="zh-CN"/>
            </a:p>
          </p:txBody>
        </p:sp>
        <p:sp>
          <p:nvSpPr>
            <p:cNvPr id="1048655" name="文本框 30"/>
            <p:cNvSpPr txBox="1">
              <a:spLocks noChangeArrowheads="1"/>
            </p:cNvSpPr>
            <p:nvPr/>
          </p:nvSpPr>
          <p:spPr bwMode="auto">
            <a:xfrm>
              <a:off x="6565743" y="3829427"/>
              <a:ext cx="1550065" cy="461196"/>
            </a:xfrm>
            <a:prstGeom prst="rect"/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b="1" sz="2400" lang="zh-CN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文题展示</a:t>
              </a:r>
              <a:endParaRPr altLang="zh-CN" b="1" sz="2400" lang="en-US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6" name="Text Box 2"/>
          <p:cNvSpPr txBox="1"/>
          <p:nvPr/>
        </p:nvSpPr>
        <p:spPr>
          <a:xfrm>
            <a:off x="395536" y="2107126"/>
            <a:ext cx="8424936" cy="2910840"/>
          </a:xfrm>
          <a:prstGeom prst="rect"/>
          <a:noFill/>
          <a:ln w="9525">
            <a:noFill/>
          </a:ln>
        </p:spPr>
        <p:txBody>
          <a:bodyPr wrap="square">
            <a:spAutoFit/>
          </a:bodyPr>
          <a:p>
            <a:pPr eaLnBrk="1" hangingPunct="1" latinLnBrk="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</a:pPr>
            <a:r>
              <a:rPr altLang="zh-CN" b="1" dirty="0" sz="2400" lang="en-US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altLang="en-US" b="1" dirty="0" sz="2400" 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1.可以只写一位“牛人”，</a:t>
            </a:r>
            <a:r>
              <a:rPr altLang="en-US" b="1" dirty="0" sz="2400" lang="zh-CN">
                <a:latin typeface="楷体" panose="02010609060101010101" charset="-122"/>
                <a:ea typeface="楷体" panose="02010609060101010101" charset="-122"/>
              </a:rPr>
              <a:t>选取最能表现其“牛”的材料，</a:t>
            </a:r>
            <a:r>
              <a:rPr altLang="en-US" b="1" dirty="0" sz="2400" lang="zh-CN" smtClean="0">
                <a:latin typeface="楷体" panose="02010609060101010101" charset="-122"/>
                <a:ea typeface="楷体" panose="02010609060101010101" charset="-122"/>
              </a:rPr>
              <a:t>突出</a:t>
            </a:r>
            <a:r>
              <a:rPr altLang="en-US" b="1" dirty="0" sz="2400" lang="zh-CN">
                <a:latin typeface="楷体" panose="02010609060101010101" charset="-122"/>
                <a:ea typeface="楷体" panose="02010609060101010101" charset="-122"/>
              </a:rPr>
              <a:t>其</a:t>
            </a:r>
            <a:r>
              <a:rPr altLang="en-US" b="1" dirty="0" sz="2400" lang="zh-CN" smtClean="0">
                <a:latin typeface="楷体" panose="02010609060101010101" charset="-122"/>
                <a:ea typeface="楷体" panose="02010609060101010101" charset="-122"/>
              </a:rPr>
              <a:t>特点。如果</a:t>
            </a:r>
            <a:r>
              <a:rPr altLang="en-US" b="1" dirty="0" sz="2400" lang="zh-CN">
                <a:latin typeface="楷体" panose="02010609060101010101" charset="-122"/>
                <a:ea typeface="楷体" panose="02010609060101010101" charset="-122"/>
              </a:rPr>
              <a:t>这个人很多方面都“牛”，就要注意分清主次、详略，合理安排。</a:t>
            </a:r>
            <a:r>
              <a:rPr altLang="en-US" b="1" dirty="0" sz="2400" 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也可以写几位“牛人”，</a:t>
            </a:r>
            <a:r>
              <a:rPr altLang="en-US" b="1" dirty="0" sz="2400" lang="zh-CN">
                <a:latin typeface="楷体" panose="02010609060101010101" charset="-122"/>
                <a:ea typeface="楷体" panose="02010609060101010101" charset="-122"/>
              </a:rPr>
              <a:t>每</a:t>
            </a:r>
            <a:r>
              <a:rPr altLang="en-US" b="1" dirty="0" sz="2400" lang="zh-CN" smtClean="0">
                <a:latin typeface="楷体" panose="02010609060101010101" charset="-122"/>
                <a:ea typeface="楷体" panose="02010609060101010101" charset="-122"/>
              </a:rPr>
              <a:t>位“牛人”只</a:t>
            </a:r>
            <a:r>
              <a:rPr altLang="en-US" b="1" dirty="0" sz="2400" lang="zh-CN">
                <a:latin typeface="楷体" panose="02010609060101010101" charset="-122"/>
                <a:ea typeface="楷体" panose="02010609060101010101" charset="-122"/>
              </a:rPr>
              <a:t>写一件事，但要突出他们各自不同的特点。</a:t>
            </a:r>
            <a:endParaRPr altLang="en-US" b="1" dirty="0" sz="2400" lang="zh-CN"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 latinLnBrk="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</a:pPr>
            <a:r>
              <a:rPr altLang="en-US" b="1" dirty="0" sz="2400" 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2．语言可以诙谐、幽默一些，</a:t>
            </a:r>
            <a:r>
              <a:rPr altLang="en-US" b="1" dirty="0" sz="2400" lang="zh-CN">
                <a:latin typeface="楷体" panose="02010609060101010101" charset="-122"/>
                <a:ea typeface="楷体" panose="02010609060101010101" charset="-122"/>
              </a:rPr>
              <a:t>甚至带点儿调侃的味道，</a:t>
            </a:r>
            <a:r>
              <a:rPr altLang="en-US" b="1" dirty="0" sz="2400" lang="zh-CN" smtClean="0">
                <a:latin typeface="楷体" panose="02010609060101010101" charset="-122"/>
                <a:ea typeface="楷体" panose="02010609060101010101" charset="-122"/>
              </a:rPr>
              <a:t>这样能够增加</a:t>
            </a:r>
            <a:r>
              <a:rPr altLang="en-US" b="1" dirty="0" sz="2400" lang="zh-CN">
                <a:latin typeface="楷体" panose="02010609060101010101" charset="-122"/>
                <a:ea typeface="楷体" panose="02010609060101010101" charset="-122"/>
              </a:rPr>
              <a:t>文章的趣味性。</a:t>
            </a:r>
            <a:endParaRPr altLang="en-US" b="1" dirty="0" sz="2400" lang="zh-CN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80" name="组合 1"/>
          <p:cNvGrpSpPr/>
          <p:nvPr/>
        </p:nvGrpSpPr>
        <p:grpSpPr bwMode="auto">
          <a:xfrm>
            <a:off x="28575" y="854075"/>
            <a:ext cx="2006600" cy="521653"/>
            <a:chOff x="70" y="-63"/>
            <a:chExt cx="3160" cy="821"/>
          </a:xfrm>
        </p:grpSpPr>
        <p:sp>
          <p:nvSpPr>
            <p:cNvPr id="1048657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1"/>
            </a:xfrm>
            <a:prstGeom prst="rect"/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sz="2800" kumimoji="1" lang="zh-CN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  <a:endParaRPr altLang="en-US" sz="2800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45742" name="直线连接符 9"/>
            <p:cNvCxnSpPr>
              <a:cxnSpLocks/>
            </p:cNvCxnSpPr>
            <p:nvPr/>
          </p:nvCxnSpPr>
          <p:spPr>
            <a:xfrm>
              <a:off x="70" y="699"/>
              <a:ext cx="3160" cy="0"/>
            </a:xfrm>
            <a:prstGeom prst="line"/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658" name="菱形 14"/>
            <p:cNvSpPr/>
            <p:nvPr/>
          </p:nvSpPr>
          <p:spPr>
            <a:xfrm>
              <a:off x="125" y="147"/>
              <a:ext cx="553" cy="552"/>
            </a:xfrm>
            <a:prstGeom prst="diamond"/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altLang="en-US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81" name="组 1"/>
          <p:cNvGrpSpPr/>
          <p:nvPr/>
        </p:nvGrpSpPr>
        <p:grpSpPr bwMode="auto">
          <a:xfrm>
            <a:off x="323850" y="1455738"/>
            <a:ext cx="1811338" cy="460375"/>
            <a:chOff x="6317605" y="3829427"/>
            <a:chExt cx="1810395" cy="461196"/>
          </a:xfrm>
        </p:grpSpPr>
        <p:sp>
          <p:nvSpPr>
            <p:cNvPr id="1048659" name="圆角矩形 16"/>
            <p:cNvSpPr/>
            <p:nvPr/>
          </p:nvSpPr>
          <p:spPr>
            <a:xfrm>
              <a:off x="6317605" y="3840559"/>
              <a:ext cx="1810395" cy="450064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altLang="en-US" kumimoji="1" lang="zh-CN"/>
            </a:p>
          </p:txBody>
        </p:sp>
        <p:sp>
          <p:nvSpPr>
            <p:cNvPr id="1048660" name="文本框 30"/>
            <p:cNvSpPr txBox="1">
              <a:spLocks noChangeArrowheads="1"/>
            </p:cNvSpPr>
            <p:nvPr/>
          </p:nvSpPr>
          <p:spPr bwMode="auto">
            <a:xfrm>
              <a:off x="6565743" y="3829427"/>
              <a:ext cx="1550065" cy="461196"/>
            </a:xfrm>
            <a:prstGeom prst="rect"/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b="1" sz="2400" lang="zh-CN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写作提示</a:t>
              </a:r>
              <a:endParaRPr altLang="zh-CN" b="1" sz="2400" lang="en-US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dur="500" id="7"/>
                                        <p:tgtEl>
                                          <p:spTgt spid="1048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5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8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1" name="Text Box 2"/>
          <p:cNvSpPr txBox="1"/>
          <p:nvPr/>
        </p:nvSpPr>
        <p:spPr>
          <a:xfrm>
            <a:off x="827584" y="2409308"/>
            <a:ext cx="7213600" cy="1691641"/>
          </a:xfrm>
          <a:prstGeom prst="rect"/>
          <a:noFill/>
          <a:ln w="9525">
            <a:noFill/>
          </a:ln>
        </p:spPr>
        <p:txBody>
          <a:bodyPr wrap="square">
            <a:spAutoFit/>
          </a:bodyPr>
          <a:p>
            <a:pPr eaLnBrk="1" hangingPunct="1" latinLnBrk="0">
              <a:lnSpc>
                <a:spcPct val="150000"/>
              </a:lnSpc>
              <a:spcBef>
                <a:spcPts val="1200"/>
              </a:spcBef>
              <a:buFont typeface="Arial" panose="020B0604020202020204" pitchFamily="34" charset="0"/>
            </a:pPr>
            <a:r>
              <a:rPr altLang="en-US" b="1" dirty="0" sz="2400" lang="zh-CN" smtClean="0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三</a:t>
            </a:r>
            <a:r>
              <a:rPr altLang="en-US" b="1" dirty="0" sz="2400" lang="zh-CN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altLang="en-US" b="1" dirty="0" sz="2400" lang="zh-CN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你记录过自己一天的生活</a:t>
            </a:r>
            <a:r>
              <a:rPr altLang="en-US" b="1" dirty="0" sz="2400" lang="zh-CN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吗？在这一天中，哪些</a:t>
            </a:r>
            <a:r>
              <a:rPr altLang="en-US" b="1" dirty="0" sz="2400" lang="zh-CN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经历是你独有或者令你感触最深</a:t>
            </a:r>
            <a:r>
              <a:rPr altLang="en-US" b="1" dirty="0" sz="2400" lang="zh-CN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的？请以</a:t>
            </a:r>
            <a:r>
              <a:rPr altLang="zh-CN" b="1" dirty="0" sz="2400" lang="en-US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《</a:t>
            </a:r>
            <a:r>
              <a:rPr altLang="en-US" b="1" dirty="0" sz="2400" lang="zh-CN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我的一天</a:t>
            </a:r>
            <a:r>
              <a:rPr altLang="zh-CN" b="1" dirty="0" sz="2400" lang="en-US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》</a:t>
            </a:r>
            <a:r>
              <a:rPr altLang="en-US" b="1" dirty="0" sz="2400" lang="zh-CN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为题，写</a:t>
            </a:r>
            <a:r>
              <a:rPr altLang="en-US" b="1" dirty="0" sz="2400" lang="zh-CN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一篇</a:t>
            </a:r>
            <a:r>
              <a:rPr altLang="en-US" b="1" dirty="0" sz="2400" lang="zh-CN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作文。不少于</a:t>
            </a:r>
            <a:r>
              <a:rPr altLang="zh-CN" b="1" dirty="0" sz="2400" lang="en-US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500</a:t>
            </a:r>
            <a:r>
              <a:rPr altLang="en-US" b="1" dirty="0" sz="2400" lang="zh-CN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字</a:t>
            </a:r>
            <a:r>
              <a:rPr altLang="en-US" b="1" dirty="0" sz="2400" lang="zh-CN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altLang="en-US" b="1" dirty="0" sz="2400" lang="zh-CN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83" name="组合 9"/>
          <p:cNvGrpSpPr/>
          <p:nvPr/>
        </p:nvGrpSpPr>
        <p:grpSpPr bwMode="auto">
          <a:xfrm>
            <a:off x="28575" y="854075"/>
            <a:ext cx="2006600" cy="521653"/>
            <a:chOff x="70" y="-63"/>
            <a:chExt cx="3160" cy="821"/>
          </a:xfrm>
        </p:grpSpPr>
        <p:sp>
          <p:nvSpPr>
            <p:cNvPr id="1048662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1"/>
            </a:xfrm>
            <a:prstGeom prst="rect"/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sz="2800" kumimoji="1" lang="zh-CN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  <a:endParaRPr altLang="en-US" sz="2800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45743" name="直线连接符 9"/>
            <p:cNvCxnSpPr>
              <a:cxnSpLocks/>
            </p:cNvCxnSpPr>
            <p:nvPr/>
          </p:nvCxnSpPr>
          <p:spPr>
            <a:xfrm>
              <a:off x="70" y="699"/>
              <a:ext cx="3160" cy="0"/>
            </a:xfrm>
            <a:prstGeom prst="line"/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663" name="菱形 14"/>
            <p:cNvSpPr/>
            <p:nvPr/>
          </p:nvSpPr>
          <p:spPr>
            <a:xfrm>
              <a:off x="125" y="147"/>
              <a:ext cx="553" cy="552"/>
            </a:xfrm>
            <a:prstGeom prst="diamond"/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altLang="en-US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84" name="组 1"/>
          <p:cNvGrpSpPr/>
          <p:nvPr/>
        </p:nvGrpSpPr>
        <p:grpSpPr bwMode="auto">
          <a:xfrm>
            <a:off x="323850" y="1528465"/>
            <a:ext cx="1811338" cy="460375"/>
            <a:chOff x="6317605" y="3829427"/>
            <a:chExt cx="1810395" cy="461196"/>
          </a:xfrm>
        </p:grpSpPr>
        <p:sp>
          <p:nvSpPr>
            <p:cNvPr id="1048664" name="圆角矩形 16"/>
            <p:cNvSpPr/>
            <p:nvPr/>
          </p:nvSpPr>
          <p:spPr>
            <a:xfrm>
              <a:off x="6317605" y="3840560"/>
              <a:ext cx="1810395" cy="450063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altLang="en-US" kumimoji="1" lang="zh-CN"/>
            </a:p>
          </p:txBody>
        </p:sp>
        <p:sp>
          <p:nvSpPr>
            <p:cNvPr id="1048665" name="文本框 30"/>
            <p:cNvSpPr txBox="1">
              <a:spLocks noChangeArrowheads="1"/>
            </p:cNvSpPr>
            <p:nvPr/>
          </p:nvSpPr>
          <p:spPr bwMode="auto">
            <a:xfrm>
              <a:off x="6565743" y="3829427"/>
              <a:ext cx="1550065" cy="461196"/>
            </a:xfrm>
            <a:prstGeom prst="rect"/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b="1" sz="2400" lang="zh-CN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文题展示</a:t>
              </a:r>
              <a:endParaRPr altLang="zh-CN" b="1" sz="2400" lang="en-US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8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6" name="Text Box 2"/>
          <p:cNvSpPr txBox="1"/>
          <p:nvPr/>
        </p:nvSpPr>
        <p:spPr>
          <a:xfrm>
            <a:off x="285750" y="1988840"/>
            <a:ext cx="8752840" cy="3266440"/>
          </a:xfrm>
          <a:prstGeom prst="rect"/>
          <a:noFill/>
          <a:ln w="9525">
            <a:noFill/>
          </a:ln>
        </p:spPr>
        <p:txBody>
          <a:bodyPr wrap="square">
            <a:spAutoFit/>
          </a:bodyPr>
          <a:p>
            <a:pPr eaLnBrk="1" hangingPunct="1" latinLnBrk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</a:pPr>
            <a:r>
              <a:rPr altLang="zh-CN" b="1" dirty="0" sz="2400" lang="en-US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altLang="en-US" b="1" dirty="0" sz="2400" 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1.可以写具有特殊意义的一天，</a:t>
            </a:r>
            <a:r>
              <a:rPr altLang="en-US" b="1" dirty="0" sz="2400" lang="zh-CN">
                <a:latin typeface="楷体" panose="02010609060101010101" charset="-122"/>
                <a:ea typeface="楷体" panose="02010609060101010101" charset="-122"/>
              </a:rPr>
              <a:t>围绕“特殊”选择恰当的材料，注意材料的新颖；</a:t>
            </a:r>
            <a:r>
              <a:rPr altLang="en-US" b="1" dirty="0" sz="2400" 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也可以写平平</a:t>
            </a:r>
            <a:r>
              <a:rPr altLang="en-US" b="1" dirty="0" sz="2400" lang="zh-CN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常常</a:t>
            </a:r>
            <a:r>
              <a:rPr altLang="en-US" b="1" dirty="0" sz="2400" 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altLang="en-US" b="1" dirty="0" sz="2400" lang="zh-CN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一天</a:t>
            </a:r>
            <a:r>
              <a:rPr altLang="en-US" b="1" dirty="0" sz="2400" 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altLang="en-US" b="1" dirty="0" sz="2400" lang="zh-CN">
                <a:latin typeface="楷体" panose="02010609060101010101" charset="-122"/>
                <a:ea typeface="楷体" panose="02010609060101010101" charset="-122"/>
              </a:rPr>
              <a:t>但要写出你生活的</a:t>
            </a:r>
            <a:r>
              <a:rPr altLang="en-US" b="1" dirty="0" sz="2400" lang="zh-CN" smtClean="0">
                <a:latin typeface="楷体" panose="02010609060101010101" charset="-122"/>
                <a:ea typeface="楷体" panose="02010609060101010101" charset="-122"/>
              </a:rPr>
              <a:t>特点及</a:t>
            </a:r>
            <a:r>
              <a:rPr altLang="en-US" b="1" dirty="0" sz="2400" lang="zh-CN">
                <a:latin typeface="楷体" panose="02010609060101010101" charset="-122"/>
                <a:ea typeface="楷体" panose="02010609060101010101" charset="-122"/>
              </a:rPr>
              <a:t>你对平凡生活的独特感受，选择的材料应真实、可信。</a:t>
            </a:r>
            <a:endParaRPr altLang="en-US" b="1" dirty="0" sz="2400" lang="zh-CN"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 latinLnBrk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</a:pPr>
            <a:r>
              <a:rPr altLang="en-US" b="1" dirty="0" sz="2400" 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2</a:t>
            </a:r>
            <a:r>
              <a:rPr altLang="zh-CN" b="1" dirty="0" sz="2400" lang="en-US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altLang="en-US" b="1" dirty="0" sz="2400" 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写作时要突出重点，不能让材料游离中心，或把文章写成流水账。</a:t>
            </a:r>
            <a:r>
              <a:rPr altLang="en-US" b="1" dirty="0" sz="2400" lang="zh-CN">
                <a:latin typeface="楷体" panose="02010609060101010101" charset="-122"/>
                <a:ea typeface="楷体" panose="02010609060101010101" charset="-122"/>
              </a:rPr>
              <a:t>为了便于把握，可以先列出提纲。</a:t>
            </a:r>
            <a:endParaRPr altLang="en-US" b="1" dirty="0" sz="2400" lang="zh-CN"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 latinLnBrk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</a:pPr>
            <a:r>
              <a:rPr altLang="en-US" b="1" dirty="0" sz="2400" 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3</a:t>
            </a:r>
            <a:r>
              <a:rPr altLang="zh-CN" b="1" dirty="0" sz="2400" lang="en-US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altLang="en-US" b="1" dirty="0" sz="2400" 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可以运用多种表现手法，着力展现需要突出的</a:t>
            </a:r>
            <a:r>
              <a:rPr altLang="en-US" b="1" dirty="0" sz="2400" lang="zh-CN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部分。</a:t>
            </a:r>
            <a:r>
              <a:rPr altLang="en-US" b="1" dirty="0" sz="2400" lang="zh-CN" smtClean="0">
                <a:latin typeface="楷体" panose="02010609060101010101" charset="-122"/>
                <a:ea typeface="楷体" panose="02010609060101010101" charset="-122"/>
              </a:rPr>
              <a:t>与</a:t>
            </a:r>
            <a:r>
              <a:rPr altLang="en-US" b="1" dirty="0" sz="2400" lang="zh-CN">
                <a:latin typeface="楷体" panose="02010609060101010101" charset="-122"/>
                <a:ea typeface="楷体" panose="02010609060101010101" charset="-122"/>
              </a:rPr>
              <a:t>要展现的生活特点没有紧密关系的部分，可以用概括式的描述。</a:t>
            </a:r>
            <a:endParaRPr altLang="en-US" b="1" dirty="0" sz="2400" lang="zh-CN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86" name="组合 1"/>
          <p:cNvGrpSpPr/>
          <p:nvPr/>
        </p:nvGrpSpPr>
        <p:grpSpPr bwMode="auto">
          <a:xfrm>
            <a:off x="28575" y="854075"/>
            <a:ext cx="2006600" cy="521653"/>
            <a:chOff x="70" y="-63"/>
            <a:chExt cx="3160" cy="821"/>
          </a:xfrm>
        </p:grpSpPr>
        <p:sp>
          <p:nvSpPr>
            <p:cNvPr id="1048667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1"/>
            </a:xfrm>
            <a:prstGeom prst="rect"/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sz="2800" kumimoji="1" lang="zh-CN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  <a:endParaRPr altLang="en-US" sz="2800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45744" name="直线连接符 9"/>
            <p:cNvCxnSpPr>
              <a:cxnSpLocks/>
            </p:cNvCxnSpPr>
            <p:nvPr/>
          </p:nvCxnSpPr>
          <p:spPr>
            <a:xfrm>
              <a:off x="70" y="699"/>
              <a:ext cx="3160" cy="0"/>
            </a:xfrm>
            <a:prstGeom prst="line"/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668" name="菱形 14"/>
            <p:cNvSpPr/>
            <p:nvPr/>
          </p:nvSpPr>
          <p:spPr>
            <a:xfrm>
              <a:off x="125" y="147"/>
              <a:ext cx="553" cy="552"/>
            </a:xfrm>
            <a:prstGeom prst="diamond"/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altLang="en-US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87" name="组 1"/>
          <p:cNvGrpSpPr/>
          <p:nvPr/>
        </p:nvGrpSpPr>
        <p:grpSpPr bwMode="auto">
          <a:xfrm>
            <a:off x="323850" y="1455738"/>
            <a:ext cx="1811338" cy="460375"/>
            <a:chOff x="6317605" y="3829427"/>
            <a:chExt cx="1810395" cy="461196"/>
          </a:xfrm>
        </p:grpSpPr>
        <p:sp>
          <p:nvSpPr>
            <p:cNvPr id="1048669" name="圆角矩形 16"/>
            <p:cNvSpPr/>
            <p:nvPr/>
          </p:nvSpPr>
          <p:spPr>
            <a:xfrm>
              <a:off x="6317605" y="3840559"/>
              <a:ext cx="1810395" cy="450064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altLang="en-US" kumimoji="1" lang="zh-CN"/>
            </a:p>
          </p:txBody>
        </p:sp>
        <p:sp>
          <p:nvSpPr>
            <p:cNvPr id="1048670" name="文本框 30"/>
            <p:cNvSpPr txBox="1">
              <a:spLocks noChangeArrowheads="1"/>
            </p:cNvSpPr>
            <p:nvPr/>
          </p:nvSpPr>
          <p:spPr bwMode="auto">
            <a:xfrm>
              <a:off x="6565743" y="3829427"/>
              <a:ext cx="1550065" cy="461196"/>
            </a:xfrm>
            <a:prstGeom prst="rect"/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b="1" sz="2400" lang="zh-CN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写作提示</a:t>
              </a:r>
              <a:endParaRPr altLang="zh-CN" b="1" sz="2400" lang="en-US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dur="500" id="7"/>
                                        <p:tgtEl>
                                          <p:spTgt spid="1048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6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8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1" name="文本框 3"/>
          <p:cNvSpPr txBox="1">
            <a:spLocks noChangeArrowheads="1"/>
          </p:cNvSpPr>
          <p:nvPr/>
        </p:nvSpPr>
        <p:spPr bwMode="auto">
          <a:xfrm>
            <a:off x="251520" y="1412776"/>
            <a:ext cx="5236716" cy="3812541"/>
          </a:xfrm>
          <a:prstGeom prst="rect"/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 eaLnBrk="1" hangingPunct="1">
              <a:lnSpc>
                <a:spcPct val="150000"/>
              </a:lnSpc>
            </a:pPr>
            <a:r>
              <a:rPr altLang="en-US" b="1" dirty="0" sz="2000" lang="zh-CN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晒晒我们班的“牛人”</a:t>
            </a:r>
            <a:endParaRPr altLang="en-US" b="1" dirty="0" sz="2000" lang="zh-CN"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50000"/>
              </a:lnSpc>
            </a:pPr>
            <a:r>
              <a:rPr altLang="en-US" b="1" dirty="0" sz="2000" lang="zh-CN">
                <a:latin typeface="楷体" panose="02010609060101010101" charset="-122"/>
                <a:ea typeface="楷体" panose="02010609060101010101" charset="-122"/>
                <a:sym typeface="+mn-ea"/>
              </a:rPr>
              <a:t>    我们班</a:t>
            </a:r>
            <a:r>
              <a:rPr altLang="en-US" b="1" dirty="0" sz="2000" lang="zh-CN" smtClean="0">
                <a:latin typeface="楷体" panose="02010609060101010101" charset="-122"/>
                <a:ea typeface="楷体" panose="02010609060101010101" charset="-122"/>
                <a:sym typeface="+mn-ea"/>
              </a:rPr>
              <a:t>的“牛人”，</a:t>
            </a:r>
            <a:r>
              <a:rPr altLang="en-US" b="1" dirty="0" sz="2000" lang="zh-CN">
                <a:latin typeface="楷体" panose="02010609060101010101" charset="-122"/>
                <a:ea typeface="楷体" panose="02010609060101010101" charset="-122"/>
                <a:sym typeface="+mn-ea"/>
              </a:rPr>
              <a:t>可谓无人不知，无人不晓。谈起他们没有人不竖起</a:t>
            </a:r>
            <a:r>
              <a:rPr altLang="en-US" b="1" dirty="0" sz="2000" lang="zh-CN" smtClean="0">
                <a:latin typeface="楷体" panose="02010609060101010101" charset="-122"/>
                <a:ea typeface="楷体" panose="02010609060101010101" charset="-122"/>
                <a:sym typeface="+mn-ea"/>
              </a:rPr>
              <a:t>大拇指。</a:t>
            </a:r>
            <a:r>
              <a:rPr altLang="en-US" baseline="30000" b="1" dirty="0" sz="2000" 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①</a:t>
            </a:r>
            <a:endParaRPr altLang="en-US" b="1" dirty="0" sz="2000" lang="zh-CN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50000"/>
              </a:lnSpc>
            </a:pPr>
            <a:r>
              <a:rPr altLang="en-US" b="1" dirty="0" sz="2000" lang="zh-CN">
                <a:latin typeface="楷体" panose="02010609060101010101" charset="-122"/>
                <a:ea typeface="楷体" panose="02010609060101010101" charset="-122"/>
                <a:sym typeface="+mn-ea"/>
              </a:rPr>
              <a:t>    他们就是我们学校鼎鼎有名的“三</a:t>
            </a:r>
            <a:r>
              <a:rPr altLang="en-US" dirty="0" sz="2000" lang="zh-CN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  <a:sym typeface="+mn-ea"/>
              </a:rPr>
              <a:t>yi</a:t>
            </a:r>
            <a:r>
              <a:rPr altLang="en-US" b="1" dirty="0" sz="2000" lang="zh-CN">
                <a:latin typeface="楷体" panose="02010609060101010101" charset="-122"/>
                <a:ea typeface="楷体" panose="02010609060101010101" charset="-122"/>
                <a:sym typeface="+mn-ea"/>
              </a:rPr>
              <a:t>”：吴佳益、施奕鑫，当然也少不了我——吴俊逸。</a:t>
            </a:r>
            <a:endParaRPr altLang="en-US" b="1" dirty="0" sz="2000" lang="zh-CN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 eaLnBrk="1" hangingPunct="1">
              <a:lnSpc>
                <a:spcPct val="150000"/>
              </a:lnSpc>
              <a:buClrTx/>
              <a:buSzTx/>
              <a:buNone/>
            </a:pPr>
            <a:r>
              <a:rPr altLang="en-US" baseline="30000" b="1" dirty="0" sz="2000" 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       </a:t>
            </a:r>
            <a:r>
              <a:rPr altLang="en-US" b="1" dirty="0" sz="2000" lang="zh-CN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绘画“牛人”吴佳益</a:t>
            </a:r>
            <a:r>
              <a:rPr altLang="en-US" baseline="30000" b="1" dirty="0" sz="2000" lang="zh-CN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②</a:t>
            </a:r>
            <a:endParaRPr altLang="en-US" b="1" dirty="0" sz="2000" lang="zh-CN">
              <a:solidFill>
                <a:srgbClr val="FF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algn="l" eaLnBrk="1" hangingPunct="1">
              <a:lnSpc>
                <a:spcPct val="150000"/>
              </a:lnSpc>
              <a:buClrTx/>
              <a:buSzTx/>
              <a:buNone/>
            </a:pPr>
            <a:r>
              <a:rPr altLang="en-US" b="1" dirty="0" sz="2000" lang="zh-CN">
                <a:latin typeface="楷体" panose="02010609060101010101" charset="-122"/>
                <a:ea typeface="楷体" panose="02010609060101010101" charset="-122"/>
                <a:sym typeface="+mn-ea"/>
              </a:rPr>
              <a:t>    说起吴佳益，我不得不恭敬地叫上一声</a:t>
            </a:r>
            <a:r>
              <a:rPr altLang="en-US" b="1" dirty="0" sz="2000" lang="zh-CN" smtClean="0">
                <a:latin typeface="楷体" panose="02010609060101010101" charset="-122"/>
                <a:ea typeface="楷体" panose="02010609060101010101" charset="-122"/>
                <a:sym typeface="+mn-ea"/>
              </a:rPr>
              <a:t>“师父”</a:t>
            </a:r>
            <a:r>
              <a:rPr altLang="en-US" b="1" dirty="0" sz="2000" lang="zh-CN">
                <a:latin typeface="楷体" panose="02010609060101010101" charset="-122"/>
                <a:ea typeface="楷体" panose="02010609060101010101" charset="-122"/>
                <a:sym typeface="+mn-ea"/>
              </a:rPr>
              <a:t>。记得那次，佳益画完画走到我身</a:t>
            </a:r>
            <a:endParaRPr altLang="en-US" b="1" dirty="0" sz="2000" lang="zh-CN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cxnSp>
        <p:nvCxnSpPr>
          <p:cNvPr id="3145745" name="直接连接符 12"/>
          <p:cNvCxnSpPr>
            <a:cxnSpLocks/>
          </p:cNvCxnSpPr>
          <p:nvPr/>
        </p:nvCxnSpPr>
        <p:spPr>
          <a:xfrm rot="5400000">
            <a:off x="3525679" y="3687922"/>
            <a:ext cx="4071937" cy="0"/>
          </a:xfrm>
          <a:prstGeom prst="line"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48672" name="圆角矩形标注 6"/>
          <p:cNvSpPr/>
          <p:nvPr/>
        </p:nvSpPr>
        <p:spPr>
          <a:xfrm>
            <a:off x="5763944" y="1844825"/>
            <a:ext cx="3232736" cy="1440160"/>
          </a:xfrm>
          <a:prstGeom prst="wedgeRoundRectCallout">
            <a:avLst>
              <a:gd name="adj1" fmla="val -56585"/>
              <a:gd name="adj2" fmla="val 6648"/>
              <a:gd name="adj3" fmla="val 16667"/>
            </a:avLst>
          </a:prstGeom>
          <a:ln w="2222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p>
            <a:pPr eaLnBrk="0" hangingPunct="0"/>
            <a:r>
              <a:rPr altLang="en-US" b="1" dirty="0" sz="2000" lang="zh-CN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①</a:t>
            </a:r>
            <a:r>
              <a:rPr altLang="en-US" b="1" dirty="0" sz="2000" 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开篇点题，直截了当。“无人不知，无人不晓”“竖起大拇指”体现了一个“牛”字。</a:t>
            </a:r>
            <a:endParaRPr altLang="en-US" b="1" dirty="0" sz="2000" lang="zh-CN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0" hangingPunct="0"/>
            <a:endParaRPr altLang="en-US" b="1" dirty="0" sz="2000" lang="zh-CN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048673" name="圆角矩形标注 2"/>
          <p:cNvSpPr/>
          <p:nvPr/>
        </p:nvSpPr>
        <p:spPr>
          <a:xfrm>
            <a:off x="5871845" y="4254981"/>
            <a:ext cx="3124835" cy="1262251"/>
          </a:xfrm>
          <a:prstGeom prst="wedgeRoundRectCallout">
            <a:avLst>
              <a:gd name="adj1" fmla="val -59246"/>
              <a:gd name="adj2" fmla="val -42163"/>
              <a:gd name="adj3" fmla="val 16667"/>
            </a:avLst>
          </a:prstGeom>
          <a:ln w="2222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p>
            <a:pPr algn="l" defTabSz="914400" eaLnBrk="1" fontAlgn="base" hangingPunct="1" indent="0" latinLnBrk="0" lvl="0" marL="0" marR="0" rtl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altLang="en-US" b="1" dirty="0" sz="2000" lang="zh-CN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②</a:t>
            </a:r>
            <a:r>
              <a:rPr altLang="en-US" b="1" dirty="0" sz="2000" 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运用</a:t>
            </a:r>
            <a:r>
              <a:rPr altLang="en-US" b="1" dirty="0" sz="2000" lang="zh-CN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小标题的形式</a:t>
            </a:r>
            <a:r>
              <a:rPr altLang="en-US" b="1" dirty="0" sz="2000" 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，形式上整齐划一，内容上</a:t>
            </a:r>
            <a:r>
              <a:rPr altLang="en-US" b="1" dirty="0" sz="2000" lang="zh-CN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点明“牛人”的</a:t>
            </a:r>
            <a:r>
              <a:rPr altLang="en-US" b="1" dirty="0" sz="2000" 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不同特点。</a:t>
            </a:r>
            <a:endParaRPr altLang="en-US" b="1" dirty="0" sz="2000" lang="zh-CN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 defTabSz="914400" eaLnBrk="1" fontAlgn="base" hangingPunct="1" indent="0" latinLnBrk="0" lvl="0" marL="0" marR="0" rtl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altLang="en-US" b="1" dirty="0" sz="2000" lang="zh-CN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89" name="组合 11"/>
          <p:cNvGrpSpPr/>
          <p:nvPr/>
        </p:nvGrpSpPr>
        <p:grpSpPr bwMode="auto">
          <a:xfrm>
            <a:off x="0" y="857250"/>
            <a:ext cx="2051050" cy="521963"/>
            <a:chOff x="0" y="-63"/>
            <a:chExt cx="3231" cy="819"/>
          </a:xfrm>
        </p:grpSpPr>
        <p:sp>
          <p:nvSpPr>
            <p:cNvPr id="1048674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9" cy="819"/>
            </a:xfrm>
            <a:prstGeom prst="rect"/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sz="2800" kumimoji="1" lang="zh-CN">
                  <a:latin typeface="黑体" panose="02010609060101010101" pitchFamily="49" charset="-122"/>
                  <a:ea typeface="黑体" panose="02010609060101010101" pitchFamily="49" charset="-122"/>
                </a:rPr>
                <a:t>范文点评</a:t>
              </a:r>
              <a:endParaRPr altLang="en-US" sz="2800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45746" name="直线连接符 9"/>
            <p:cNvCxnSpPr>
              <a:cxnSpLocks/>
            </p:cNvCxnSpPr>
            <p:nvPr/>
          </p:nvCxnSpPr>
          <p:spPr>
            <a:xfrm>
              <a:off x="0" y="699"/>
              <a:ext cx="3231" cy="0"/>
            </a:xfrm>
            <a:prstGeom prst="line"/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675" name="菱形 11"/>
            <p:cNvSpPr/>
            <p:nvPr/>
          </p:nvSpPr>
          <p:spPr>
            <a:xfrm>
              <a:off x="125" y="149"/>
              <a:ext cx="553" cy="550"/>
            </a:xfrm>
            <a:prstGeom prst="diamond"/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altLang="en-US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dur="500" id="7"/>
                                        <p:tgtEl>
                                          <p:spTgt spid="1048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dur="500" id="12"/>
                                        <p:tgtEl>
                                          <p:spTgt spid="104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72" grpId="0" bldLvl="0" animBg="1"/>
      <p:bldP spid="1048673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9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47" name="直接连接符 12"/>
          <p:cNvCxnSpPr>
            <a:cxnSpLocks/>
          </p:cNvCxnSpPr>
          <p:nvPr/>
        </p:nvCxnSpPr>
        <p:spPr>
          <a:xfrm flipH="1">
            <a:off x="5561965" y="1494502"/>
            <a:ext cx="18415" cy="4382770"/>
          </a:xfrm>
          <a:prstGeom prst="line"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48676" name="Text Box 3"/>
          <p:cNvSpPr txBox="1"/>
          <p:nvPr/>
        </p:nvSpPr>
        <p:spPr>
          <a:xfrm>
            <a:off x="179512" y="1485939"/>
            <a:ext cx="5328860" cy="4206241"/>
          </a:xfrm>
          <a:prstGeom prst="rect"/>
          <a:noFill/>
          <a:ln w="9525">
            <a:noFill/>
          </a:ln>
        </p:spPr>
        <p:txBody>
          <a:bodyPr wrap="square">
            <a:spAutoFit/>
          </a:bodyPr>
          <a:p>
            <a:pPr algn="l" eaLnBrk="1" hangingPunct="1">
              <a:lnSpc>
                <a:spcPct val="150000"/>
              </a:lnSpc>
              <a:buClrTx/>
              <a:buSzTx/>
              <a:buNone/>
            </a:pPr>
            <a:r>
              <a:rPr altLang="en-US" b="1" dirty="0" sz="2000" lang="zh-CN">
                <a:latin typeface="楷体" panose="02010609060101010101" charset="-122"/>
                <a:ea typeface="楷体" panose="02010609060101010101" charset="-122"/>
                <a:sym typeface="+mn-ea"/>
              </a:rPr>
              <a:t>边，飞快地抢过我手中的毛笔：“让你看看，什么是徐悲鸿转世，马良附体！”</a:t>
            </a:r>
            <a:r>
              <a:rPr altLang="en-US" baseline="30000" b="1" dirty="0" sz="2000" 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③</a:t>
            </a:r>
            <a:r>
              <a:rPr altLang="en-US" b="1" dirty="0" sz="2000" lang="zh-CN">
                <a:latin typeface="楷体" panose="02010609060101010101" charset="-122"/>
                <a:ea typeface="楷体" panose="02010609060101010101" charset="-122"/>
                <a:sym typeface="+mn-ea"/>
              </a:rPr>
              <a:t>说完，佳益在纸上挥毫泼墨，一条龙便栩栩如生地出现在我面前。我看过后，不禁自愧不如，说了一声：“厉害呀，</a:t>
            </a:r>
            <a:r>
              <a:rPr altLang="en-US" b="1" dirty="0" sz="2000" lang="zh-CN" smtClean="0">
                <a:latin typeface="楷体" panose="02010609060101010101" charset="-122"/>
                <a:ea typeface="楷体" panose="02010609060101010101" charset="-122"/>
                <a:sym typeface="+mn-ea"/>
              </a:rPr>
              <a:t>师父！</a:t>
            </a:r>
            <a:r>
              <a:rPr altLang="en-US" b="1" dirty="0" sz="2000" lang="zh-CN">
                <a:latin typeface="楷体" panose="02010609060101010101" charset="-122"/>
                <a:ea typeface="楷体" panose="02010609060101010101" charset="-122"/>
                <a:sym typeface="+mn-ea"/>
              </a:rPr>
              <a:t>”</a:t>
            </a:r>
            <a:endParaRPr altLang="en-US" b="1" dirty="0" sz="2000" lang="zh-CN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 eaLnBrk="1" hangingPunct="1">
              <a:lnSpc>
                <a:spcPct val="150000"/>
              </a:lnSpc>
              <a:buClrTx/>
              <a:buSzTx/>
              <a:buNone/>
            </a:pPr>
            <a:r>
              <a:rPr altLang="en-US" b="1" dirty="0" sz="2000" lang="zh-CN">
                <a:latin typeface="楷体" panose="02010609060101010101" charset="-122"/>
                <a:ea typeface="楷体" panose="02010609060101010101" charset="-122"/>
                <a:sym typeface="+mn-ea"/>
              </a:rPr>
              <a:t>    当然，佳益不仅绘画有一手，他的光荣事迹更是数不胜数。其中最令他骄傲的是他编的科普报曾荣获市里比赛一等奖，还被发布到网上，张贴在画馆里供人欣赏呢！</a:t>
            </a:r>
            <a:r>
              <a:rPr altLang="en-US" baseline="30000" b="1" dirty="0" sz="2000" lang="zh-CN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④</a:t>
            </a:r>
            <a:endParaRPr altLang="en-US" b="1" dirty="0" sz="2000" lang="zh-CN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48677" name="圆角矩形标注 4"/>
          <p:cNvSpPr/>
          <p:nvPr/>
        </p:nvSpPr>
        <p:spPr>
          <a:xfrm>
            <a:off x="5868144" y="1716405"/>
            <a:ext cx="3147695" cy="724535"/>
          </a:xfrm>
          <a:prstGeom prst="wedgeRoundRectCallout">
            <a:avLst>
              <a:gd name="adj1" fmla="val -57318"/>
              <a:gd name="adj2" fmla="val 2585"/>
              <a:gd name="adj3" fmla="val 16667"/>
            </a:avLst>
          </a:prstGeom>
          <a:ln w="2222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p>
            <a:pPr eaLnBrk="0" hangingPunct="0"/>
            <a:r>
              <a:rPr altLang="en-US" b="1" dirty="0" sz="2000" lang="zh-CN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③</a:t>
            </a:r>
            <a:r>
              <a:rPr altLang="en-US" b="1" dirty="0" sz="2000" 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典型的动作，个性化的语言，凸显其“牛”</a:t>
            </a:r>
            <a:r>
              <a:rPr altLang="en-US" b="1" dirty="0" sz="2000" lang="zh-CN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altLang="en-US" b="1" dirty="0" sz="2000" lang="zh-CN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048678" name="圆角矩形标注 2"/>
          <p:cNvSpPr/>
          <p:nvPr/>
        </p:nvSpPr>
        <p:spPr>
          <a:xfrm>
            <a:off x="5841687" y="4856068"/>
            <a:ext cx="2978785" cy="805180"/>
          </a:xfrm>
          <a:prstGeom prst="wedgeRoundRectCallout">
            <a:avLst>
              <a:gd name="adj1" fmla="val -58420"/>
              <a:gd name="adj2" fmla="val 653"/>
              <a:gd name="adj3" fmla="val 16667"/>
            </a:avLst>
          </a:prstGeom>
          <a:ln w="2222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p>
            <a:pPr algn="l" defTabSz="914400" eaLnBrk="1" fontAlgn="base" hangingPunct="1" indent="0" latinLnBrk="0" lvl="0" marL="0" marR="0" rtl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altLang="en-US" b="1" dirty="0" sz="2000" lang="zh-CN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④</a:t>
            </a:r>
            <a:r>
              <a:rPr altLang="en-US" b="1" dirty="0" sz="2000" 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紧扣小标题，选取具体事例，印证其“牛”。</a:t>
            </a:r>
            <a:endParaRPr altLang="en-US" b="1" dirty="0" sz="2000" lang="zh-CN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91" name="组合 11"/>
          <p:cNvGrpSpPr/>
          <p:nvPr/>
        </p:nvGrpSpPr>
        <p:grpSpPr bwMode="auto">
          <a:xfrm>
            <a:off x="0" y="857250"/>
            <a:ext cx="2051050" cy="521963"/>
            <a:chOff x="0" y="-63"/>
            <a:chExt cx="3231" cy="819"/>
          </a:xfrm>
        </p:grpSpPr>
        <p:sp>
          <p:nvSpPr>
            <p:cNvPr id="1048679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9" cy="819"/>
            </a:xfrm>
            <a:prstGeom prst="rect"/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sz="2800" kumimoji="1" lang="zh-CN">
                  <a:latin typeface="黑体" panose="02010609060101010101" pitchFamily="49" charset="-122"/>
                  <a:ea typeface="黑体" panose="02010609060101010101" pitchFamily="49" charset="-122"/>
                </a:rPr>
                <a:t>范文点评</a:t>
              </a:r>
              <a:endParaRPr altLang="en-US" sz="2800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45748" name="直线连接符 9"/>
            <p:cNvCxnSpPr>
              <a:cxnSpLocks/>
            </p:cNvCxnSpPr>
            <p:nvPr/>
          </p:nvCxnSpPr>
          <p:spPr>
            <a:xfrm>
              <a:off x="0" y="699"/>
              <a:ext cx="3231" cy="0"/>
            </a:xfrm>
            <a:prstGeom prst="line"/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680" name="菱形 9"/>
            <p:cNvSpPr/>
            <p:nvPr/>
          </p:nvSpPr>
          <p:spPr>
            <a:xfrm>
              <a:off x="125" y="149"/>
              <a:ext cx="553" cy="550"/>
            </a:xfrm>
            <a:prstGeom prst="diamond"/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altLang="en-US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dur="500" id="7"/>
                                        <p:tgtEl>
                                          <p:spTgt spid="104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dur="500" id="12"/>
                                        <p:tgtEl>
                                          <p:spTgt spid="104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77" grpId="0" bldLvl="0" animBg="1"/>
      <p:bldP spid="1048678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9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49" name="直接连接符 12"/>
          <p:cNvCxnSpPr>
            <a:cxnSpLocks/>
          </p:cNvCxnSpPr>
          <p:nvPr/>
        </p:nvCxnSpPr>
        <p:spPr>
          <a:xfrm flipH="1">
            <a:off x="5561965" y="1341120"/>
            <a:ext cx="18415" cy="4382770"/>
          </a:xfrm>
          <a:prstGeom prst="line"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48681" name="Text Box 3"/>
          <p:cNvSpPr txBox="1"/>
          <p:nvPr/>
        </p:nvSpPr>
        <p:spPr>
          <a:xfrm>
            <a:off x="236220" y="1516608"/>
            <a:ext cx="5344160" cy="3749041"/>
          </a:xfrm>
          <a:prstGeom prst="rect"/>
          <a:noFill/>
          <a:ln w="9525">
            <a:noFill/>
          </a:ln>
        </p:spPr>
        <p:txBody>
          <a:bodyPr wrap="square">
            <a:spAutoFit/>
          </a:bodyPr>
          <a:p>
            <a:pPr eaLnBrk="1" hangingPunct="1">
              <a:lnSpc>
                <a:spcPct val="150000"/>
              </a:lnSpc>
            </a:pPr>
            <a:r>
              <a:rPr altLang="zh-CN" b="1" dirty="0" sz="2000" lang="en-US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altLang="en-US" b="1" dirty="0" sz="2000" lang="zh-CN">
                <a:latin typeface="楷体" panose="02010609060101010101" charset="-122"/>
                <a:ea typeface="楷体" panose="02010609060101010101" charset="-122"/>
                <a:sym typeface="+mn-ea"/>
              </a:rPr>
              <a:t>这学期，他仍然是绘画界的一匹“黑马”。今年学校举行了现场绘画比赛，过五关，斩六将，佳益顺利通过了校级的绘画比赛，摘取了桂冠！进入镇里，他更是一鼓作气，经验不多的他又在高手如林的情况下，以初生牛犊的气魄冲出重围，拿下了一等奖。</a:t>
            </a:r>
            <a:r>
              <a:rPr altLang="en-US" baseline="30000" b="1" dirty="0" sz="2000" 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⑤</a:t>
            </a:r>
            <a:endParaRPr altLang="en-US" b="1" dirty="0" sz="2000" lang="zh-CN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eaLnBrk="1" hangingPunct="1">
              <a:lnSpc>
                <a:spcPct val="150000"/>
              </a:lnSpc>
            </a:pPr>
            <a:r>
              <a:rPr altLang="en-US" b="1" dirty="0" sz="2000" lang="zh-CN">
                <a:latin typeface="楷体" panose="02010609060101010101" charset="-122"/>
                <a:ea typeface="楷体" panose="02010609060101010101" charset="-122"/>
                <a:sym typeface="+mn-ea"/>
              </a:rPr>
              <a:t>    比赛结束后，他说了一句至理名言：“平静地面对画画，你将觉得很简单！”</a:t>
            </a:r>
            <a:r>
              <a:rPr altLang="en-US" baseline="30000" b="1" dirty="0" sz="2000" 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⑥</a:t>
            </a:r>
            <a:endParaRPr altLang="en-US" baseline="30000" b="1" dirty="0" sz="2000" lang="zh-CN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048682" name="圆角矩形标注 1"/>
          <p:cNvSpPr/>
          <p:nvPr/>
        </p:nvSpPr>
        <p:spPr>
          <a:xfrm>
            <a:off x="5842000" y="2520950"/>
            <a:ext cx="2978785" cy="1204595"/>
          </a:xfrm>
          <a:prstGeom prst="wedgeRoundRectCallout">
            <a:avLst>
              <a:gd name="adj1" fmla="val -58100"/>
              <a:gd name="adj2" fmla="val 63916"/>
              <a:gd name="adj3" fmla="val 16667"/>
            </a:avLst>
          </a:prstGeom>
          <a:ln w="2222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p>
            <a:pPr algn="l" defTabSz="914400" eaLnBrk="1" fontAlgn="base" hangingPunct="1" indent="0" latinLnBrk="0" lvl="0" marL="0" marR="0" rtl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altLang="en-US" b="1" dirty="0" sz="2000" lang="zh-CN" smtClean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⑤</a:t>
            </a:r>
            <a:r>
              <a:rPr altLang="en-US" b="1" dirty="0" sz="2000" lang="zh-CN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详写学校、镇里绘画比赛的情况，突出其绘画才能。</a:t>
            </a:r>
            <a:endParaRPr altLang="en-US" b="1" dirty="0" sz="2000" lang="zh-CN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048683" name="圆角矩形标注 3"/>
          <p:cNvSpPr/>
          <p:nvPr/>
        </p:nvSpPr>
        <p:spPr>
          <a:xfrm>
            <a:off x="5842000" y="4213964"/>
            <a:ext cx="2978785" cy="871220"/>
          </a:xfrm>
          <a:prstGeom prst="wedgeRoundRectCallout">
            <a:avLst>
              <a:gd name="adj1" fmla="val -58420"/>
              <a:gd name="adj2" fmla="val 48177"/>
              <a:gd name="adj3" fmla="val 16667"/>
            </a:avLst>
          </a:prstGeom>
          <a:ln w="2222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p>
            <a:pPr lvl="0">
              <a:lnSpc>
                <a:spcPct val="120000"/>
              </a:lnSpc>
            </a:pPr>
            <a:r>
              <a:rPr altLang="en-US" b="1" dirty="0" sz="2000" lang="zh-CN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⑥</a:t>
            </a:r>
            <a:r>
              <a:rPr altLang="zh-CN" b="1" dirty="0" sz="2000" 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“</a:t>
            </a:r>
            <a:r>
              <a:rPr altLang="en-US" b="1" dirty="0" sz="2000" lang="zh-CN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牛人牛言</a:t>
            </a:r>
            <a:r>
              <a:rPr altLang="en-US" b="1" dirty="0" sz="2000" 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”，这里颇具韵味。</a:t>
            </a:r>
            <a:endParaRPr altLang="en-US" b="1" dirty="0" sz="2000" lang="zh-CN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93" name="组合 11"/>
          <p:cNvGrpSpPr/>
          <p:nvPr/>
        </p:nvGrpSpPr>
        <p:grpSpPr bwMode="auto">
          <a:xfrm>
            <a:off x="0" y="857250"/>
            <a:ext cx="2051050" cy="521963"/>
            <a:chOff x="0" y="-63"/>
            <a:chExt cx="3231" cy="819"/>
          </a:xfrm>
        </p:grpSpPr>
        <p:sp>
          <p:nvSpPr>
            <p:cNvPr id="1048684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9" cy="819"/>
            </a:xfrm>
            <a:prstGeom prst="rect"/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sz="2800" kumimoji="1" lang="zh-CN">
                  <a:latin typeface="黑体" panose="02010609060101010101" pitchFamily="49" charset="-122"/>
                  <a:ea typeface="黑体" panose="02010609060101010101" pitchFamily="49" charset="-122"/>
                </a:rPr>
                <a:t>范文点评</a:t>
              </a:r>
              <a:endParaRPr altLang="en-US" sz="2800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45750" name="直线连接符 9"/>
            <p:cNvCxnSpPr>
              <a:cxnSpLocks/>
            </p:cNvCxnSpPr>
            <p:nvPr/>
          </p:nvCxnSpPr>
          <p:spPr>
            <a:xfrm>
              <a:off x="0" y="699"/>
              <a:ext cx="3231" cy="0"/>
            </a:xfrm>
            <a:prstGeom prst="line"/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685" name="菱形 9"/>
            <p:cNvSpPr/>
            <p:nvPr/>
          </p:nvSpPr>
          <p:spPr>
            <a:xfrm>
              <a:off x="125" y="149"/>
              <a:ext cx="553" cy="550"/>
            </a:xfrm>
            <a:prstGeom prst="diamond"/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altLang="en-US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dur="500" id="7"/>
                                        <p:tgtEl>
                                          <p:spTgt spid="104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dur="500" id="12"/>
                                        <p:tgtEl>
                                          <p:spTgt spid="104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82" grpId="0" bldLvl="0" animBg="1"/>
      <p:bldP spid="1048683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2" name="文本框 13330"/>
          <p:cNvSpPr txBox="1">
            <a:spLocks noChangeArrowheads="1"/>
          </p:cNvSpPr>
          <p:nvPr/>
        </p:nvSpPr>
        <p:spPr bwMode="auto">
          <a:xfrm>
            <a:off x="191581" y="1772816"/>
            <a:ext cx="8844915" cy="3268980"/>
          </a:xfrm>
          <a:prstGeom prst="rect"/>
          <a:noFill/>
          <a:ln w="9525">
            <a:noFill/>
            <a:miter lim="800000"/>
          </a:ln>
        </p:spPr>
        <p:txBody>
          <a:bodyPr bIns="34290" lIns="68580" rIns="68580" tIns="34290" wrap="square">
            <a:spAutoFit/>
          </a:bodyPr>
          <a:p>
            <a:pPr>
              <a:lnSpc>
                <a:spcPct val="130000"/>
              </a:lnSpc>
              <a:buFont typeface="Times New Roman" panose="02020603050405020304" pitchFamily="18" charset="0"/>
              <a:buNone/>
            </a:pPr>
            <a:r>
              <a:rPr altLang="zh-CN" b="1" dirty="0" sz="2400" 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1.</a:t>
            </a:r>
            <a:r>
              <a:rPr altLang="en-US" b="1" dirty="0" sz="2400" 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理解选材对于写作的意义,明确写作时选材的来源——直接来源是生活,间接来源是自己读过的书籍、文章等。 </a:t>
            </a:r>
            <a:r>
              <a:rPr altLang="en-US" b="1" dirty="0" sz="2400" lang="zh-CN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altLang="en-US" b="1" dirty="0" sz="2400" 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重点）</a:t>
            </a:r>
            <a:endParaRPr altLang="en-US" b="1" dirty="0" sz="2400" lang="zh-CN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30000"/>
              </a:lnSpc>
              <a:buFont typeface="Times New Roman" panose="02020603050405020304" pitchFamily="18" charset="0"/>
              <a:buNone/>
            </a:pPr>
            <a:r>
              <a:rPr altLang="en-US" b="1" dirty="0" sz="2400" 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altLang="zh-CN" b="1" dirty="0" sz="2400" 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2.</a:t>
            </a:r>
            <a:r>
              <a:rPr altLang="en-US" b="1" dirty="0" sz="2400" 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理解选材的原则是要围绕文章中心进行选择,文章的中心决定材料的取舍和详略的安排,选取最有利于表现中心的材料作为重点展开。</a:t>
            </a:r>
            <a:r>
              <a:rPr altLang="en-US" b="1" dirty="0" sz="2400" 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（难点）</a:t>
            </a:r>
            <a:endParaRPr altLang="en-US" b="1" dirty="0" sz="2400" lang="zh-CN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30000"/>
              </a:lnSpc>
              <a:buFont typeface="Times New Roman" panose="02020603050405020304" pitchFamily="18" charset="0"/>
              <a:buNone/>
            </a:pPr>
            <a:r>
              <a:rPr altLang="en-US" b="1" dirty="0" sz="2400" 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altLang="zh-CN" b="1" dirty="0" sz="2400" 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3.</a:t>
            </a:r>
            <a:r>
              <a:rPr altLang="en-US" b="1" dirty="0" sz="2400" 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学习从生</a:t>
            </a:r>
            <a:r>
              <a:rPr altLang="en-US" b="1" dirty="0" sz="2400" lang="zh-CN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活的角度围</a:t>
            </a:r>
            <a:r>
              <a:rPr altLang="en-US" b="1" dirty="0" sz="2400" 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绕中心选择材料,进行写作实践,做到中心突出、详略得当</a:t>
            </a:r>
            <a:r>
              <a:rPr altLang="en-US" b="1" dirty="0" sz="2400" lang="zh-CN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altLang="en-US" b="1" dirty="0" sz="2400" lang="zh-CN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altLang="en-US" b="1" dirty="0" sz="2400" 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难点）</a:t>
            </a:r>
            <a:endParaRPr altLang="en-US" b="1" dirty="0" sz="2400" lang="zh-CN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51" name="组合 11"/>
          <p:cNvGrpSpPr/>
          <p:nvPr/>
        </p:nvGrpSpPr>
        <p:grpSpPr>
          <a:xfrm>
            <a:off x="0" y="914400"/>
            <a:ext cx="2006600" cy="521968"/>
            <a:chOff x="70" y="-63"/>
            <a:chExt cx="3161" cy="821"/>
          </a:xfrm>
        </p:grpSpPr>
        <p:sp>
          <p:nvSpPr>
            <p:cNvPr id="1048593" name="文本框 6"/>
            <p:cNvSpPr txBox="1"/>
            <p:nvPr/>
          </p:nvSpPr>
          <p:spPr>
            <a:xfrm>
              <a:off x="678" y="-63"/>
              <a:ext cx="2529" cy="821"/>
            </a:xfrm>
            <a:prstGeom prst="rect"/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altLang="en-US" dirty="0" sz="2800" lang="zh-CN">
                  <a:latin typeface="黑体" panose="02010609060101010101" pitchFamily="49" charset="-122"/>
                  <a:ea typeface="黑体" panose="02010609060101010101" pitchFamily="49" charset="-122"/>
                </a:rPr>
                <a:t>学习目标</a:t>
              </a:r>
              <a:endParaRPr altLang="en-US" dirty="0" sz="2800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45728" name="直线连接符 9"/>
            <p:cNvCxnSpPr>
              <a:cxnSpLocks/>
            </p:cNvCxnSpPr>
            <p:nvPr/>
          </p:nvCxnSpPr>
          <p:spPr>
            <a:xfrm>
              <a:off x="70" y="701"/>
              <a:ext cx="3161" cy="0"/>
            </a:xfrm>
            <a:prstGeom prst="line"/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594" name="菱形 12"/>
            <p:cNvSpPr/>
            <p:nvPr/>
          </p:nvSpPr>
          <p:spPr>
            <a:xfrm>
              <a:off x="125" y="149"/>
              <a:ext cx="553" cy="552"/>
            </a:xfrm>
            <a:prstGeom prst="diamond"/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defTabSz="914400" eaLnBrk="0" fontAlgn="base" hangingPunct="0" indent="0" latinLnBrk="0" lvl="0" marL="0" marR="0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altLang="en-US" baseline="0" b="0" cap="none" sz="1800" i="0" kern="1200" kumimoji="1" lang="zh-CN" noProof="0" normalizeH="0" spc="0" strike="noStrike" u="none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9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51" name="直接连接符 12"/>
          <p:cNvCxnSpPr>
            <a:cxnSpLocks/>
          </p:cNvCxnSpPr>
          <p:nvPr/>
        </p:nvCxnSpPr>
        <p:spPr>
          <a:xfrm flipH="1">
            <a:off x="5561965" y="1341120"/>
            <a:ext cx="18415" cy="4382770"/>
          </a:xfrm>
          <a:prstGeom prst="line"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48686" name="Text Box 3"/>
          <p:cNvSpPr txBox="1"/>
          <p:nvPr/>
        </p:nvSpPr>
        <p:spPr>
          <a:xfrm>
            <a:off x="368935" y="1442085"/>
            <a:ext cx="5211445" cy="4206241"/>
          </a:xfrm>
          <a:prstGeom prst="rect"/>
          <a:noFill/>
          <a:ln w="9525">
            <a:noFill/>
          </a:ln>
        </p:spPr>
        <p:txBody>
          <a:bodyPr wrap="square">
            <a:spAutoFit/>
          </a:bodyPr>
          <a:p>
            <a:pPr algn="ctr" eaLnBrk="1" hangingPunct="1">
              <a:lnSpc>
                <a:spcPct val="150000"/>
              </a:lnSpc>
            </a:pPr>
            <a:r>
              <a:rPr altLang="zh-CN" b="1" dirty="0" sz="2000" lang="en-US"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altLang="en-US" b="1" dirty="0" sz="2000" lang="zh-CN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泥工“牛人”施奕鑫</a:t>
            </a:r>
            <a:endParaRPr altLang="en-US" b="1" dirty="0" sz="2000" lang="zh-CN"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50000"/>
              </a:lnSpc>
            </a:pPr>
            <a:r>
              <a:rPr altLang="en-US" b="1" dirty="0" sz="2000" lang="zh-CN">
                <a:latin typeface="楷体" panose="02010609060101010101" charset="-122"/>
                <a:ea typeface="楷体" panose="02010609060101010101" charset="-122"/>
                <a:sym typeface="+mn-ea"/>
              </a:rPr>
              <a:t>    想必大家都知道捏泥人是一件挺难的事，必须有耐心并且细心，才能做出精致的泥工作品来。但是平时看起来贪玩、调皮，属于“急躁型”的施奕鑫，却能用他的巧手创造出一个个近乎完美的杰作。</a:t>
            </a:r>
            <a:r>
              <a:rPr altLang="en-US" baseline="30000" b="1" dirty="0" sz="2000" 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⑦</a:t>
            </a:r>
            <a:endParaRPr altLang="en-US" baseline="30000" b="1" dirty="0" sz="2000" lang="zh-CN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eaLnBrk="1" hangingPunct="1">
              <a:lnSpc>
                <a:spcPct val="150000"/>
              </a:lnSpc>
            </a:pPr>
            <a:r>
              <a:rPr altLang="en-US" b="1" dirty="0" sz="2000" lang="zh-CN">
                <a:latin typeface="楷体" panose="02010609060101010101" charset="-122"/>
                <a:ea typeface="楷体" panose="02010609060101010101" charset="-122"/>
                <a:sym typeface="+mn-ea"/>
              </a:rPr>
              <a:t>    说起来也许大家不相信，其实平时好动的施奕鑫是个十分刻苦的人。记得开学初，镇里开展了一场泥工</a:t>
            </a:r>
            <a:r>
              <a:rPr altLang="en-US" b="1" dirty="0" sz="2000" lang="zh-CN" smtClean="0">
                <a:latin typeface="楷体" panose="02010609060101010101" charset="-122"/>
                <a:ea typeface="楷体" panose="02010609060101010101" charset="-122"/>
                <a:sym typeface="+mn-ea"/>
              </a:rPr>
              <a:t>比赛。他</a:t>
            </a:r>
            <a:r>
              <a:rPr altLang="en-US" b="1" dirty="0" sz="2000" lang="zh-CN">
                <a:latin typeface="楷体" panose="02010609060101010101" charset="-122"/>
                <a:ea typeface="楷体" panose="02010609060101010101" charset="-122"/>
                <a:sym typeface="+mn-ea"/>
              </a:rPr>
              <a:t>跃跃欲试，决</a:t>
            </a:r>
            <a:endParaRPr altLang="en-US" b="1" dirty="0" sz="2000" lang="zh-CN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48687" name="圆角矩形标注 4"/>
          <p:cNvSpPr/>
          <p:nvPr/>
        </p:nvSpPr>
        <p:spPr>
          <a:xfrm>
            <a:off x="5796136" y="3211830"/>
            <a:ext cx="2824480" cy="1513314"/>
          </a:xfrm>
          <a:prstGeom prst="wedgeRoundRectCallout">
            <a:avLst>
              <a:gd name="adj1" fmla="val -55330"/>
              <a:gd name="adj2" fmla="val 45973"/>
              <a:gd name="adj3" fmla="val 16667"/>
            </a:avLst>
          </a:prstGeom>
          <a:ln w="2222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p>
            <a:pPr eaLnBrk="1" hangingPunct="1">
              <a:lnSpc>
                <a:spcPct val="150000"/>
              </a:lnSpc>
            </a:pPr>
            <a:r>
              <a:rPr altLang="en-US" b="1" dirty="0" sz="2000" lang="zh-CN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⑦</a:t>
            </a:r>
            <a:r>
              <a:rPr altLang="en-US" b="1" dirty="0" sz="2000" 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介绍第二</a:t>
            </a:r>
            <a:r>
              <a:rPr altLang="en-US" b="1" dirty="0" sz="2000" lang="zh-CN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位“牛人”，</a:t>
            </a:r>
            <a:r>
              <a:rPr altLang="en-US" b="1" dirty="0" sz="2000" 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点明其“牛”在泥工。</a:t>
            </a:r>
            <a:endParaRPr altLang="en-US" b="1" dirty="0" sz="2000" lang="zh-CN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95" name="组合 11"/>
          <p:cNvGrpSpPr/>
          <p:nvPr/>
        </p:nvGrpSpPr>
        <p:grpSpPr bwMode="auto">
          <a:xfrm>
            <a:off x="0" y="857250"/>
            <a:ext cx="2051050" cy="521963"/>
            <a:chOff x="0" y="-63"/>
            <a:chExt cx="3231" cy="819"/>
          </a:xfrm>
        </p:grpSpPr>
        <p:sp>
          <p:nvSpPr>
            <p:cNvPr id="1048688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9" cy="819"/>
            </a:xfrm>
            <a:prstGeom prst="rect"/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sz="2800" kumimoji="1" lang="zh-CN">
                  <a:latin typeface="黑体" panose="02010609060101010101" pitchFamily="49" charset="-122"/>
                  <a:ea typeface="黑体" panose="02010609060101010101" pitchFamily="49" charset="-122"/>
                </a:rPr>
                <a:t>范文点评</a:t>
              </a:r>
              <a:endParaRPr altLang="en-US" sz="2800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45752" name="直线连接符 9"/>
            <p:cNvCxnSpPr>
              <a:cxnSpLocks/>
            </p:cNvCxnSpPr>
            <p:nvPr/>
          </p:nvCxnSpPr>
          <p:spPr>
            <a:xfrm>
              <a:off x="0" y="699"/>
              <a:ext cx="3231" cy="0"/>
            </a:xfrm>
            <a:prstGeom prst="line"/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689" name="菱形 9"/>
            <p:cNvSpPr/>
            <p:nvPr/>
          </p:nvSpPr>
          <p:spPr>
            <a:xfrm>
              <a:off x="125" y="149"/>
              <a:ext cx="553" cy="550"/>
            </a:xfrm>
            <a:prstGeom prst="diamond"/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altLang="en-US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dur="500" id="7"/>
                                        <p:tgtEl>
                                          <p:spTgt spid="104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87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9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53" name="直接连接符 12"/>
          <p:cNvCxnSpPr>
            <a:cxnSpLocks/>
          </p:cNvCxnSpPr>
          <p:nvPr/>
        </p:nvCxnSpPr>
        <p:spPr>
          <a:xfrm flipH="1">
            <a:off x="5561965" y="1341120"/>
            <a:ext cx="18415" cy="4382770"/>
          </a:xfrm>
          <a:prstGeom prst="line"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48690" name="圆角矩形标注 2"/>
          <p:cNvSpPr/>
          <p:nvPr/>
        </p:nvSpPr>
        <p:spPr>
          <a:xfrm>
            <a:off x="5907405" y="3356992"/>
            <a:ext cx="2978785" cy="1296144"/>
          </a:xfrm>
          <a:prstGeom prst="wedgeRoundRectCallout">
            <a:avLst>
              <a:gd name="adj1" fmla="val -59699"/>
              <a:gd name="adj2" fmla="val 96428"/>
              <a:gd name="adj3" fmla="val 16667"/>
            </a:avLst>
          </a:prstGeom>
          <a:ln w="2222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p>
            <a:pPr algn="l" defTabSz="914400" eaLnBrk="1" fontAlgn="base" hangingPunct="1" indent="0" latinLnBrk="0" lvl="0" marL="0" marR="0" rtl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altLang="en-US" b="1" dirty="0" sz="2000" lang="zh-CN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⑧</a:t>
            </a:r>
            <a:r>
              <a:rPr altLang="en-US" b="1" dirty="0" sz="2000" 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详写泥工“牛人”施奕鑫不怕苦、不怕累，终于赢得佳绩的过程。</a:t>
            </a:r>
            <a:endParaRPr altLang="en-US" b="1" dirty="0" sz="2000" lang="zh-CN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048691" name="Text Box 3"/>
          <p:cNvSpPr txBox="1"/>
          <p:nvPr/>
        </p:nvSpPr>
        <p:spPr>
          <a:xfrm>
            <a:off x="368935" y="1442085"/>
            <a:ext cx="5211445" cy="4117340"/>
          </a:xfrm>
          <a:prstGeom prst="rect"/>
          <a:noFill/>
          <a:ln w="9525">
            <a:noFill/>
          </a:ln>
        </p:spPr>
        <p:txBody>
          <a:bodyPr wrap="square">
            <a:spAutoFit/>
          </a:bodyPr>
          <a:p>
            <a:pPr eaLnBrk="1" hangingPunct="1">
              <a:lnSpc>
                <a:spcPct val="150000"/>
              </a:lnSpc>
            </a:pPr>
            <a:r>
              <a:rPr altLang="en-US" b="1" dirty="0" sz="2000" lang="zh-CN" smtClean="0">
                <a:latin typeface="楷体" panose="02010609060101010101" charset="-122"/>
                <a:ea typeface="楷体" panose="02010609060101010101" charset="-122"/>
                <a:sym typeface="+mn-ea"/>
              </a:rPr>
              <a:t>心</a:t>
            </a:r>
            <a:r>
              <a:rPr altLang="en-US" b="1" dirty="0" sz="2000" lang="zh-CN">
                <a:latin typeface="楷体" panose="02010609060101010101" charset="-122"/>
                <a:ea typeface="楷体" panose="02010609060101010101" charset="-122"/>
                <a:sym typeface="+mn-ea"/>
              </a:rPr>
              <a:t>夺下第一。练习时，他是那样认真，那样投入。就在参赛的前两天晚上，施奕鑫那双原本稚嫩的双手，已经裂开了一条一条沟壑，有的地方甚至脱了皮，血迹斑斑。但是不怕苦、不怕累的他，仍然坚持不懈地练习。当然，付出了努力，就会有收获，施奕鑫如愿以偿地在镇里的泥工比赛中获得了一等奖，为学校、为老师、为自己赢得了一片掌声。</a:t>
            </a:r>
            <a:r>
              <a:rPr altLang="en-US" baseline="30000" b="1" dirty="0" sz="2000" 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⑧</a:t>
            </a:r>
            <a:endParaRPr altLang="en-US" baseline="30000" b="1" dirty="0" sz="2000" lang="zh-CN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97" name="组合 11"/>
          <p:cNvGrpSpPr/>
          <p:nvPr/>
        </p:nvGrpSpPr>
        <p:grpSpPr bwMode="auto">
          <a:xfrm>
            <a:off x="0" y="857250"/>
            <a:ext cx="2051050" cy="521963"/>
            <a:chOff x="0" y="-63"/>
            <a:chExt cx="3231" cy="819"/>
          </a:xfrm>
        </p:grpSpPr>
        <p:sp>
          <p:nvSpPr>
            <p:cNvPr id="1048692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9" cy="819"/>
            </a:xfrm>
            <a:prstGeom prst="rect"/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sz="2800" kumimoji="1" lang="zh-CN">
                  <a:latin typeface="黑体" panose="02010609060101010101" pitchFamily="49" charset="-122"/>
                  <a:ea typeface="黑体" panose="02010609060101010101" pitchFamily="49" charset="-122"/>
                </a:rPr>
                <a:t>范文点评</a:t>
              </a:r>
              <a:endParaRPr altLang="en-US" sz="2800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45754" name="直线连接符 9"/>
            <p:cNvCxnSpPr>
              <a:cxnSpLocks/>
            </p:cNvCxnSpPr>
            <p:nvPr/>
          </p:nvCxnSpPr>
          <p:spPr>
            <a:xfrm>
              <a:off x="0" y="699"/>
              <a:ext cx="3231" cy="0"/>
            </a:xfrm>
            <a:prstGeom prst="line"/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693" name="菱形 8"/>
            <p:cNvSpPr/>
            <p:nvPr/>
          </p:nvSpPr>
          <p:spPr>
            <a:xfrm>
              <a:off x="125" y="149"/>
              <a:ext cx="553" cy="550"/>
            </a:xfrm>
            <a:prstGeom prst="diamond"/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altLang="en-US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dur="500" id="7"/>
                                        <p:tgtEl>
                                          <p:spTgt spid="104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90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9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55" name="直接连接符 12"/>
          <p:cNvCxnSpPr>
            <a:cxnSpLocks/>
          </p:cNvCxnSpPr>
          <p:nvPr/>
        </p:nvCxnSpPr>
        <p:spPr>
          <a:xfrm flipH="1">
            <a:off x="5436096" y="1341120"/>
            <a:ext cx="18415" cy="4382770"/>
          </a:xfrm>
          <a:prstGeom prst="line"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48694" name="Text Box 3"/>
          <p:cNvSpPr txBox="1"/>
          <p:nvPr/>
        </p:nvSpPr>
        <p:spPr>
          <a:xfrm>
            <a:off x="350520" y="1270987"/>
            <a:ext cx="5211445" cy="4206241"/>
          </a:xfrm>
          <a:prstGeom prst="rect"/>
          <a:noFill/>
          <a:ln w="9525">
            <a:noFill/>
          </a:ln>
        </p:spPr>
        <p:txBody>
          <a:bodyPr wrap="square">
            <a:spAutoFit/>
          </a:bodyPr>
          <a:p>
            <a:pPr algn="ctr" eaLnBrk="1" hangingPunct="1">
              <a:lnSpc>
                <a:spcPct val="150000"/>
              </a:lnSpc>
            </a:pPr>
            <a:r>
              <a:rPr altLang="zh-CN" b="1" dirty="0" sz="2000" lang="en-US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altLang="en-US" b="1" dirty="0" sz="2000" lang="zh-CN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书法“牛人”吴俊逸</a:t>
            </a:r>
            <a:endParaRPr altLang="en-US" b="1" dirty="0" sz="2000" lang="zh-CN"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50000"/>
              </a:lnSpc>
            </a:pPr>
            <a:r>
              <a:rPr altLang="en-US" b="1" dirty="0" sz="2000" lang="zh-CN">
                <a:latin typeface="楷体" panose="02010609060101010101" charset="-122"/>
                <a:ea typeface="楷体" panose="02010609060101010101" charset="-122"/>
                <a:sym typeface="+mn-ea"/>
              </a:rPr>
              <a:t>    从现在开始，该说一说我自己了。</a:t>
            </a:r>
            <a:endParaRPr altLang="en-US" b="1" dirty="0" sz="2000" lang="zh-CN"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50000"/>
              </a:lnSpc>
            </a:pPr>
            <a:r>
              <a:rPr altLang="en-US" b="1" dirty="0" sz="2000" lang="zh-CN">
                <a:latin typeface="楷体" panose="02010609060101010101" charset="-122"/>
                <a:ea typeface="楷体" panose="02010609060101010101" charset="-122"/>
                <a:sym typeface="+mn-ea"/>
              </a:rPr>
              <a:t>    说起来，我的书法生涯也不能算长，虽然才短短6个月，可竟然在镇里的书法比赛中拿下了一等奖，还准备送一份作品到市里展览。而这一切跟我的勤奋练习和老师的鼓励是分不开的。</a:t>
            </a:r>
            <a:r>
              <a:rPr altLang="en-US" baseline="30000" b="1" dirty="0" sz="2000" 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⑨</a:t>
            </a:r>
            <a:endParaRPr altLang="en-US" baseline="30000" b="1" dirty="0" sz="2000" lang="zh-CN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eaLnBrk="1" hangingPunct="1">
              <a:lnSpc>
                <a:spcPct val="150000"/>
              </a:lnSpc>
            </a:pPr>
            <a:r>
              <a:rPr altLang="en-US" b="1" dirty="0" sz="2000" lang="zh-CN">
                <a:latin typeface="楷体" panose="02010609060101010101" charset="-122"/>
                <a:ea typeface="楷体" panose="02010609060101010101" charset="-122"/>
                <a:sym typeface="+mn-ea"/>
              </a:rPr>
              <a:t>    通过这件事我认识到：付出多少努力，就会得到多少回报。</a:t>
            </a:r>
            <a:endParaRPr altLang="en-US" b="1" dirty="0" sz="2000" lang="zh-CN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48695" name="圆角矩形标注 4"/>
          <p:cNvSpPr/>
          <p:nvPr/>
        </p:nvSpPr>
        <p:spPr>
          <a:xfrm>
            <a:off x="5561965" y="3040380"/>
            <a:ext cx="3453497" cy="1468740"/>
          </a:xfrm>
          <a:prstGeom prst="wedgeRoundRectCallout">
            <a:avLst>
              <a:gd name="adj1" fmla="val -58162"/>
              <a:gd name="adj2" fmla="val 36245"/>
              <a:gd name="adj3" fmla="val 16667"/>
            </a:avLst>
          </a:prstGeom>
          <a:ln w="2222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p>
            <a:pPr eaLnBrk="0" hangingPunct="0"/>
            <a:r>
              <a:rPr altLang="en-US" b="1" dirty="0" sz="2000" lang="zh-CN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⑨</a:t>
            </a:r>
            <a:r>
              <a:rPr altLang="en-US" b="1" dirty="0" sz="2000" 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略写“我”的“牛”。表明了“我”的“牛”是与自己的努力和老师的鼓励分不开的，表述有分寸。</a:t>
            </a:r>
            <a:endParaRPr altLang="en-US" b="1" dirty="0" sz="2000" lang="zh-CN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99" name="组合 11"/>
          <p:cNvGrpSpPr/>
          <p:nvPr/>
        </p:nvGrpSpPr>
        <p:grpSpPr bwMode="auto">
          <a:xfrm>
            <a:off x="0" y="857250"/>
            <a:ext cx="2051050" cy="521963"/>
            <a:chOff x="0" y="-63"/>
            <a:chExt cx="3231" cy="819"/>
          </a:xfrm>
        </p:grpSpPr>
        <p:sp>
          <p:nvSpPr>
            <p:cNvPr id="1048696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9" cy="819"/>
            </a:xfrm>
            <a:prstGeom prst="rect"/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sz="2800" kumimoji="1" lang="zh-CN">
                  <a:latin typeface="黑体" panose="02010609060101010101" pitchFamily="49" charset="-122"/>
                  <a:ea typeface="黑体" panose="02010609060101010101" pitchFamily="49" charset="-122"/>
                </a:rPr>
                <a:t>范文点评</a:t>
              </a:r>
              <a:endParaRPr altLang="en-US" sz="2800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45756" name="直线连接符 9"/>
            <p:cNvCxnSpPr>
              <a:cxnSpLocks/>
            </p:cNvCxnSpPr>
            <p:nvPr/>
          </p:nvCxnSpPr>
          <p:spPr>
            <a:xfrm>
              <a:off x="0" y="699"/>
              <a:ext cx="3231" cy="0"/>
            </a:xfrm>
            <a:prstGeom prst="line"/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697" name="菱形 9"/>
            <p:cNvSpPr/>
            <p:nvPr/>
          </p:nvSpPr>
          <p:spPr>
            <a:xfrm>
              <a:off x="125" y="149"/>
              <a:ext cx="553" cy="550"/>
            </a:xfrm>
            <a:prstGeom prst="diamond"/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altLang="en-US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overrideClrMapping accent1="accent1" accent2="accent2" accent3="accent3" accent4="accent4" accent5="accent5" accent6="accent6" bg1="lt1" bg2="lt2" tx1="dk1" tx2="dk2" hlink="hlink" folHlink="folHlink"/>
  </p:clrMapOvr>
  <p:transition spd="slow">
    <p:random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dur="500" id="7"/>
                                        <p:tgtEl>
                                          <p:spTgt spid="1048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95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0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57" name="直接连接符 12"/>
          <p:cNvCxnSpPr>
            <a:cxnSpLocks/>
          </p:cNvCxnSpPr>
          <p:nvPr/>
        </p:nvCxnSpPr>
        <p:spPr>
          <a:xfrm flipH="1">
            <a:off x="5579745" y="1341120"/>
            <a:ext cx="635" cy="1439545"/>
          </a:xfrm>
          <a:prstGeom prst="line"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48698" name="圆角矩形标注 2"/>
          <p:cNvSpPr/>
          <p:nvPr/>
        </p:nvSpPr>
        <p:spPr>
          <a:xfrm>
            <a:off x="5840730" y="2011045"/>
            <a:ext cx="2978785" cy="509905"/>
          </a:xfrm>
          <a:prstGeom prst="wedgeRoundRectCallout">
            <a:avLst>
              <a:gd name="adj1" fmla="val -58420"/>
              <a:gd name="adj2" fmla="val 653"/>
              <a:gd name="adj3" fmla="val 16667"/>
            </a:avLst>
          </a:prstGeom>
          <a:ln w="2222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p>
            <a:pPr algn="l" defTabSz="914400" eaLnBrk="1" fontAlgn="base" hangingPunct="1" indent="0" latinLnBrk="0" lvl="0" marL="0" marR="0" rtl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altLang="en-US" b="1" dirty="0" sz="2000" lang="zh-CN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⑩</a:t>
            </a:r>
            <a:r>
              <a:rPr altLang="en-US" b="1" dirty="0" sz="2000" 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反问作结，韵味悠长。</a:t>
            </a:r>
            <a:endParaRPr altLang="en-US" b="1" dirty="0" sz="2000" lang="zh-CN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048699" name="Text Box 3"/>
          <p:cNvSpPr txBox="1"/>
          <p:nvPr/>
        </p:nvSpPr>
        <p:spPr>
          <a:xfrm>
            <a:off x="350520" y="1527810"/>
            <a:ext cx="5211445" cy="1014730"/>
          </a:xfrm>
          <a:prstGeom prst="rect"/>
          <a:noFill/>
          <a:ln w="9525">
            <a:noFill/>
          </a:ln>
        </p:spPr>
        <p:txBody>
          <a:bodyPr wrap="square">
            <a:spAutoFit/>
          </a:bodyPr>
          <a:p>
            <a:pPr algn="l" eaLnBrk="1" hangingPunct="1">
              <a:lnSpc>
                <a:spcPct val="150000"/>
              </a:lnSpc>
            </a:pPr>
            <a:r>
              <a:rPr altLang="zh-CN" b="1" dirty="0" sz="2000" lang="en-US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altLang="en-US" dirty="0" sz="2000" lang="zh-CN">
                <a:latin typeface="宋体" panose="02010600030101010101" pitchFamily="2" charset="-122"/>
                <a:sym typeface="+mn-ea"/>
              </a:rPr>
              <a:t> </a:t>
            </a:r>
            <a:r>
              <a:rPr altLang="en-US" b="1" dirty="0" sz="2000" lang="zh-CN">
                <a:latin typeface="楷体" panose="02010609060101010101" charset="-122"/>
                <a:ea typeface="楷体" panose="02010609060101010101" charset="-122"/>
                <a:sym typeface="+mn-ea"/>
              </a:rPr>
              <a:t>怎么样，看了我们班的“牛人”，你一定收获不小吧？</a:t>
            </a:r>
            <a:r>
              <a:rPr altLang="en-US" baseline="30000" b="1" dirty="0" sz="2000" 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⑩</a:t>
            </a:r>
            <a:r>
              <a:rPr altLang="en-US" b="1" dirty="0" sz="2000" lang="zh-CN"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endParaRPr altLang="en-US" b="1" dirty="0" sz="2000" lang="zh-CN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48700" name="Text Box 3"/>
          <p:cNvSpPr txBox="1"/>
          <p:nvPr/>
        </p:nvSpPr>
        <p:spPr>
          <a:xfrm>
            <a:off x="512643" y="3500461"/>
            <a:ext cx="8091805" cy="1920241"/>
          </a:xfrm>
          <a:prstGeom prst="rect"/>
          <a:noFill/>
          <a:ln w="9525">
            <a:noFill/>
          </a:ln>
        </p:spPr>
        <p:txBody>
          <a:bodyPr wrap="square">
            <a:spAutoFit/>
          </a:bodyPr>
          <a:p>
            <a:pPr eaLnBrk="1" hangingPunct="1" latinLnBrk="0">
              <a:lnSpc>
                <a:spcPct val="130000"/>
              </a:lnSpc>
              <a:buFont typeface="Arial" panose="020B0604020202020204" pitchFamily="34" charset="0"/>
            </a:pPr>
            <a:r>
              <a:rPr altLang="zh-CN" b="1" dirty="0" sz="2400" lang="en-US">
                <a:solidFill>
                  <a:srgbClr val="0000CC"/>
                </a:solidFill>
                <a:latin typeface="宋体" panose="02010600030101010101" pitchFamily="2" charset="-122"/>
              </a:rPr>
              <a:t>    </a:t>
            </a:r>
            <a:r>
              <a:rPr altLang="en-US" b="1" dirty="0" sz="2400" lang="zh-CN">
                <a:solidFill>
                  <a:srgbClr val="0000CC"/>
                </a:solidFill>
                <a:latin typeface="宋体" panose="02010600030101010101" pitchFamily="2" charset="-122"/>
                <a:sym typeface="+mn-ea"/>
              </a:rPr>
              <a:t>本文列举了班里的三位“牛人”，性格各不相同，各有其“牛”。选材典型精当，语言诙谐幽默，风格独具。叙述过程中有详有略，很好地突出了中心。同时，注意了首尾呼应，使文章结构更加严谨、完整。</a:t>
            </a:r>
            <a:endParaRPr altLang="en-US" b="1" dirty="0" sz="2400" lang="zh-CN">
              <a:solidFill>
                <a:srgbClr val="0000CC"/>
              </a:solidFill>
              <a:latin typeface="宋体" panose="02010600030101010101" pitchFamily="2" charset="-122"/>
              <a:sym typeface="+mn-ea"/>
            </a:endParaRPr>
          </a:p>
        </p:txBody>
      </p:sp>
      <p:sp>
        <p:nvSpPr>
          <p:cNvPr id="1048701" name="文本框 3"/>
          <p:cNvSpPr txBox="1"/>
          <p:nvPr/>
        </p:nvSpPr>
        <p:spPr>
          <a:xfrm>
            <a:off x="467544" y="3004185"/>
            <a:ext cx="925195" cy="460375"/>
          </a:xfrm>
          <a:prstGeom prst="rect"/>
          <a:noFill/>
        </p:spPr>
        <p:txBody>
          <a:bodyPr rtlCol="0" wrap="square">
            <a:spAutoFit/>
          </a:bodyPr>
          <a:p>
            <a:r>
              <a:rPr altLang="en-US" b="1" dirty="0" sz="2400" lang="zh-CN">
                <a:solidFill>
                  <a:srgbClr val="FF0000"/>
                </a:solidFill>
              </a:rPr>
              <a:t>总评：</a:t>
            </a:r>
            <a:endParaRPr altLang="en-US" b="1" dirty="0" sz="2400" lang="zh-CN">
              <a:solidFill>
                <a:srgbClr val="FF0000"/>
              </a:solidFill>
            </a:endParaRPr>
          </a:p>
        </p:txBody>
      </p:sp>
      <p:grpSp>
        <p:nvGrpSpPr>
          <p:cNvPr id="101" name="组合 11"/>
          <p:cNvGrpSpPr/>
          <p:nvPr/>
        </p:nvGrpSpPr>
        <p:grpSpPr bwMode="auto">
          <a:xfrm>
            <a:off x="0" y="857250"/>
            <a:ext cx="2051050" cy="521963"/>
            <a:chOff x="0" y="-63"/>
            <a:chExt cx="3231" cy="819"/>
          </a:xfrm>
        </p:grpSpPr>
        <p:sp>
          <p:nvSpPr>
            <p:cNvPr id="1048702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9" cy="819"/>
            </a:xfrm>
            <a:prstGeom prst="rect"/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sz="2800" kumimoji="1" lang="zh-CN">
                  <a:latin typeface="黑体" panose="02010609060101010101" pitchFamily="49" charset="-122"/>
                  <a:ea typeface="黑体" panose="02010609060101010101" pitchFamily="49" charset="-122"/>
                </a:rPr>
                <a:t>范文点评</a:t>
              </a:r>
              <a:endParaRPr altLang="en-US" sz="2800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45758" name="直线连接符 9"/>
            <p:cNvCxnSpPr>
              <a:cxnSpLocks/>
            </p:cNvCxnSpPr>
            <p:nvPr/>
          </p:nvCxnSpPr>
          <p:spPr>
            <a:xfrm>
              <a:off x="0" y="699"/>
              <a:ext cx="3231" cy="0"/>
            </a:xfrm>
            <a:prstGeom prst="line"/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703" name="菱形 10"/>
            <p:cNvSpPr/>
            <p:nvPr/>
          </p:nvSpPr>
          <p:spPr>
            <a:xfrm>
              <a:off x="125" y="149"/>
              <a:ext cx="553" cy="550"/>
            </a:xfrm>
            <a:prstGeom prst="diamond"/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altLang="en-US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dur="500" id="7"/>
                                        <p:tgtEl>
                                          <p:spTgt spid="1048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27" presetSubtype="0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dur="80" id="12"/>
                                        <p:tgtEl>
                                          <p:spTgt spid="10487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dur="80" id="13"/>
                                        <p:tgtEl>
                                          <p:spTgt spid="1048701"/>
                                        </p:tgtEl>
                                        <p:attrNameLst>
                                          <p:attrName>fill.color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80" id="14"/>
                                        <p:tgtEl>
                                          <p:spTgt spid="10487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5">
                            <p:stCondLst>
                              <p:cond delay="159"/>
                            </p:stCondLst>
                            <p:childTnLst>
                              <p:par>
                                <p:cTn fill="hold" grpId="0" id="16" nodeType="after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000" fill="hold" id="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dur="1000" id="18"/>
                                        <p:tgtEl>
                                          <p:spTgt spid="1048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98" grpId="0" bldLvl="0" animBg="1"/>
      <p:bldP spid="1048700" grpId="0"/>
      <p:bldP spid="104870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0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组合 5"/>
          <p:cNvGrpSpPr/>
          <p:nvPr/>
        </p:nvGrpSpPr>
        <p:grpSpPr bwMode="auto">
          <a:xfrm>
            <a:off x="3419872" y="1489919"/>
            <a:ext cx="1778000" cy="642937"/>
            <a:chOff x="630" y="318"/>
            <a:chExt cx="2801" cy="1012"/>
          </a:xfrm>
        </p:grpSpPr>
        <p:sp>
          <p:nvSpPr>
            <p:cNvPr id="1048704" name="圆角矩形 8"/>
            <p:cNvSpPr/>
            <p:nvPr/>
          </p:nvSpPr>
          <p:spPr>
            <a:xfrm rot="555800">
              <a:off x="2546" y="493"/>
              <a:ext cx="715" cy="662"/>
            </a:xfrm>
            <a:prstGeom prst="roundRect"/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p>
              <a:pPr algn="ctr" eaLnBrk="0" hangingPunct="0"/>
              <a:endParaRPr altLang="en-US" kumimoji="1" lang="zh-CN"/>
            </a:p>
          </p:txBody>
        </p:sp>
        <p:sp>
          <p:nvSpPr>
            <p:cNvPr id="1048705" name="圆角矩形 9"/>
            <p:cNvSpPr/>
            <p:nvPr/>
          </p:nvSpPr>
          <p:spPr>
            <a:xfrm rot="20470821">
              <a:off x="1975" y="500"/>
              <a:ext cx="715" cy="662"/>
            </a:xfrm>
            <a:prstGeom prst="roundRect"/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p>
              <a:pPr algn="ctr" eaLnBrk="0" hangingPunct="0"/>
              <a:endParaRPr altLang="en-US" kumimoji="1" lang="zh-CN"/>
            </a:p>
          </p:txBody>
        </p:sp>
        <p:sp>
          <p:nvSpPr>
            <p:cNvPr id="1048706" name="圆角矩形 2"/>
            <p:cNvSpPr/>
            <p:nvPr/>
          </p:nvSpPr>
          <p:spPr>
            <a:xfrm rot="319204">
              <a:off x="1315" y="503"/>
              <a:ext cx="713" cy="665"/>
            </a:xfrm>
            <a:prstGeom prst="roundRect"/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p>
              <a:pPr algn="ctr" eaLnBrk="0" hangingPunct="0"/>
              <a:endParaRPr altLang="en-US" kumimoji="1" lang="zh-CN"/>
            </a:p>
          </p:txBody>
        </p:sp>
        <p:sp>
          <p:nvSpPr>
            <p:cNvPr id="1048707" name="圆角矩形 11"/>
            <p:cNvSpPr/>
            <p:nvPr/>
          </p:nvSpPr>
          <p:spPr>
            <a:xfrm rot="21148334">
              <a:off x="670" y="513"/>
              <a:ext cx="713" cy="665"/>
            </a:xfrm>
            <a:prstGeom prst="roundRect"/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p>
              <a:pPr algn="ctr" eaLnBrk="0" hangingPunct="0"/>
              <a:endParaRPr altLang="en-US" kumimoji="1" lang="zh-CN"/>
            </a:p>
          </p:txBody>
        </p:sp>
        <p:sp>
          <p:nvSpPr>
            <p:cNvPr id="1048708" name="矩形 1"/>
            <p:cNvSpPr>
              <a:spLocks noChangeArrowheads="1"/>
            </p:cNvSpPr>
            <p:nvPr/>
          </p:nvSpPr>
          <p:spPr bwMode="auto">
            <a:xfrm>
              <a:off x="630" y="318"/>
              <a:ext cx="2801" cy="1012"/>
            </a:xfrm>
            <a:prstGeom prst="rect"/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dist" eaLnBrk="0" hangingPunct="0">
                <a:lnSpc>
                  <a:spcPts val="4300"/>
                </a:lnSpc>
              </a:pPr>
              <a:r>
                <a:rPr altLang="en-US" b="1" sz="2800" lang="zh-CN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中考链接</a:t>
              </a:r>
              <a:endParaRPr altLang="en-US" b="1" sz="2800" lang="zh-CN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</p:grpSp>
      <p:sp>
        <p:nvSpPr>
          <p:cNvPr id="1048709" name="Text Box 2"/>
          <p:cNvSpPr txBox="1"/>
          <p:nvPr/>
        </p:nvSpPr>
        <p:spPr>
          <a:xfrm>
            <a:off x="604401" y="2329749"/>
            <a:ext cx="8080375" cy="2682241"/>
          </a:xfrm>
          <a:prstGeom prst="rect"/>
          <a:noFill/>
          <a:ln w="9525">
            <a:noFill/>
          </a:ln>
        </p:spPr>
        <p:txBody>
          <a:bodyPr wrap="square">
            <a:spAutoFit/>
          </a:bodyPr>
          <a:p>
            <a:pPr eaLnBrk="1" hangingPunct="1" latinLnBrk="0">
              <a:lnSpc>
                <a:spcPct val="150000"/>
              </a:lnSpc>
              <a:spcBef>
                <a:spcPts val="1200"/>
              </a:spcBef>
              <a:buFont typeface="Arial" panose="020B0604020202020204" pitchFamily="34" charset="0"/>
            </a:pPr>
            <a:r>
              <a:rPr b="1" dirty="0" sz="2400" smtClean="0">
                <a:latin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b="1" dirty="0" sz="2400">
                <a:latin typeface="宋体" panose="02010600030101010101" pitchFamily="2" charset="-122"/>
                <a:cs typeface="宋体" panose="02010600030101010101" pitchFamily="2" charset="-122"/>
              </a:rPr>
              <a:t>2018·江西)请以《小事》为题,写一篇文章。</a:t>
            </a:r>
            <a:endParaRPr b="1" dirty="0" sz="24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eaLnBrk="1" hangingPunct="1" latinLnBrk="0">
              <a:lnSpc>
                <a:spcPct val="150000"/>
              </a:lnSpc>
              <a:spcBef>
                <a:spcPts val="1200"/>
              </a:spcBef>
              <a:buFont typeface="Arial" panose="020B0604020202020204" pitchFamily="34" charset="0"/>
            </a:pPr>
            <a:r>
              <a:rPr b="1" dirty="0" sz="2400">
                <a:latin typeface="宋体" panose="02010600030101010101" pitchFamily="2" charset="-122"/>
                <a:cs typeface="宋体" panose="02010600030101010101" pitchFamily="2" charset="-122"/>
              </a:rPr>
              <a:t>要求:①文体不限(诗歌除外);</a:t>
            </a:r>
            <a:endParaRPr b="1" dirty="0" sz="24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eaLnBrk="1" hangingPunct="1" latinLnBrk="0">
              <a:lnSpc>
                <a:spcPct val="150000"/>
              </a:lnSpc>
              <a:spcBef>
                <a:spcPts val="1200"/>
              </a:spcBef>
              <a:buFont typeface="Arial" panose="020B0604020202020204" pitchFamily="34" charset="0"/>
            </a:pPr>
            <a:r>
              <a:rPr b="1" dirty="0" sz="2400">
                <a:latin typeface="宋体" panose="02010600030101010101" pitchFamily="2" charset="-122"/>
                <a:cs typeface="宋体" panose="02010600030101010101" pitchFamily="2" charset="-122"/>
              </a:rPr>
              <a:t>     ②不少于600字;</a:t>
            </a:r>
            <a:endParaRPr b="1" dirty="0" sz="24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eaLnBrk="1" hangingPunct="1" latinLnBrk="0">
              <a:lnSpc>
                <a:spcPct val="150000"/>
              </a:lnSpc>
              <a:spcBef>
                <a:spcPts val="1200"/>
              </a:spcBef>
              <a:buFont typeface="Arial" panose="020B0604020202020204" pitchFamily="34" charset="0"/>
            </a:pPr>
            <a:r>
              <a:rPr b="1" dirty="0" sz="2400">
                <a:latin typeface="宋体" panose="02010600030101010101" pitchFamily="2" charset="-122"/>
                <a:cs typeface="宋体" panose="02010600030101010101" pitchFamily="2" charset="-122"/>
              </a:rPr>
              <a:t>     ③文中不得出现真实的人名、校名、地名。</a:t>
            </a:r>
            <a:endParaRPr b="1" dirty="0" sz="2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104" name="组合 9"/>
          <p:cNvGrpSpPr/>
          <p:nvPr/>
        </p:nvGrpSpPr>
        <p:grpSpPr bwMode="auto">
          <a:xfrm>
            <a:off x="28575" y="854075"/>
            <a:ext cx="2006600" cy="521653"/>
            <a:chOff x="70" y="-63"/>
            <a:chExt cx="3160" cy="821"/>
          </a:xfrm>
        </p:grpSpPr>
        <p:sp>
          <p:nvSpPr>
            <p:cNvPr id="1048710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1"/>
            </a:xfrm>
            <a:prstGeom prst="rect"/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sz="2800" kumimoji="1" lang="zh-CN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  <a:endParaRPr altLang="en-US" sz="2800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45759" name="直线连接符 9"/>
            <p:cNvCxnSpPr>
              <a:cxnSpLocks/>
            </p:cNvCxnSpPr>
            <p:nvPr/>
          </p:nvCxnSpPr>
          <p:spPr>
            <a:xfrm>
              <a:off x="70" y="699"/>
              <a:ext cx="3160" cy="0"/>
            </a:xfrm>
            <a:prstGeom prst="line"/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711" name="菱形 14"/>
            <p:cNvSpPr/>
            <p:nvPr/>
          </p:nvSpPr>
          <p:spPr>
            <a:xfrm>
              <a:off x="125" y="147"/>
              <a:ext cx="553" cy="552"/>
            </a:xfrm>
            <a:prstGeom prst="diamond"/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altLang="en-US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0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2" name="文本框 1"/>
          <p:cNvSpPr txBox="1"/>
          <p:nvPr/>
        </p:nvSpPr>
        <p:spPr>
          <a:xfrm>
            <a:off x="179512" y="1895863"/>
            <a:ext cx="8856984" cy="3342641"/>
          </a:xfrm>
          <a:prstGeom prst="rect"/>
          <a:noFill/>
        </p:spPr>
        <p:txBody>
          <a:bodyPr rtlCol="0" wrap="square">
            <a:spAutoFit/>
          </a:bodyPr>
          <a:p>
            <a:pPr eaLnBrk="1" hangingPunct="1" latinLnBrk="0">
              <a:lnSpc>
                <a:spcPct val="130000"/>
              </a:lnSpc>
            </a:pPr>
            <a:r>
              <a:rPr altLang="en-US" b="1" dirty="0" sz="2200" lang="zh-CN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“</a:t>
            </a:r>
            <a:r>
              <a:rPr altLang="en-US" b="1" dirty="0" sz="2200" 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小事”,这是一道全命题作文题,题目简洁明了,审题没有困难。</a:t>
            </a:r>
            <a:endParaRPr altLang="en-US" b="1" dirty="0" sz="2200" lang="zh-CN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eaLnBrk="1" hangingPunct="1" latinLnBrk="0">
              <a:lnSpc>
                <a:spcPct val="130000"/>
              </a:lnSpc>
            </a:pPr>
            <a:r>
              <a:rPr altLang="en-US" b="1" dirty="0" sz="2200" lang="zh-CN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本</a:t>
            </a:r>
            <a:r>
              <a:rPr altLang="en-US" b="1" dirty="0" sz="2200" 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题在立意上,要写出“小事不小”的意味。如小事情,大意义;小事情,大道理;小事情,</a:t>
            </a:r>
            <a:r>
              <a:rPr altLang="en-US" b="1" dirty="0" sz="2200" lang="zh-CN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高品质；等等</a:t>
            </a:r>
            <a:r>
              <a:rPr altLang="en-US" b="1" dirty="0" sz="2200" 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。在手法上可以采用以小见大的手法,见微知著。文体上,可写记叙文,也可以写议论文。</a:t>
            </a:r>
            <a:endParaRPr altLang="en-US" b="1" dirty="0" sz="2200" lang="zh-CN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eaLnBrk="1" hangingPunct="1" latinLnBrk="0">
              <a:lnSpc>
                <a:spcPct val="130000"/>
              </a:lnSpc>
            </a:pPr>
            <a:r>
              <a:rPr altLang="en-US" b="1" dirty="0" sz="2200" lang="zh-CN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本</a:t>
            </a:r>
            <a:r>
              <a:rPr altLang="en-US" b="1" dirty="0" sz="2200" 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题的写作材料首选自己的亲历,写发生在自己身边的小事。如“我”随手丢了一片果皮,一个“红领巾”却把它捡了起来,丢进垃圾桶里。这件小事让“我”心里起了大波澜,深刻地</a:t>
            </a:r>
            <a:r>
              <a:rPr altLang="en-US" b="1" dirty="0" sz="2200" lang="zh-CN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反省了自己</a:t>
            </a:r>
            <a:r>
              <a:rPr altLang="en-US" b="1" dirty="0" sz="2200" 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在修养上的缺失</a:t>
            </a:r>
            <a:r>
              <a:rPr altLang="en-US" b="1" dirty="0" sz="2200" lang="zh-CN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,受到了教育</a:t>
            </a:r>
            <a:r>
              <a:rPr altLang="en-US" b="1" dirty="0" sz="2200" 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。也可以写别人发生的事情,阐明这些</a:t>
            </a:r>
            <a:r>
              <a:rPr altLang="en-US" b="1" dirty="0" sz="2200" lang="zh-CN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事情给我们的教育和启发</a:t>
            </a:r>
            <a:r>
              <a:rPr altLang="en-US" b="1" dirty="0" sz="2200" 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altLang="en-US" b="1" dirty="0" sz="2200" lang="zh-CN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48713" name="矩形 2"/>
          <p:cNvSpPr>
            <a:spLocks noChangeArrowheads="1"/>
          </p:cNvSpPr>
          <p:nvPr/>
        </p:nvSpPr>
        <p:spPr bwMode="auto">
          <a:xfrm>
            <a:off x="179388" y="1412875"/>
            <a:ext cx="2327910" cy="521970"/>
          </a:xfrm>
          <a:prstGeom prst="rect"/>
          <a:noFill/>
          <a:ln>
            <a:noFill/>
          </a:ln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685800" indent="-285750" marL="7429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685800" indent="-228600" marL="11430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685800" indent="-228600" marL="1600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685800" indent="-228600" marL="20574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685800" eaLnBrk="0" fontAlgn="base" hangingPunct="0" indent="-228600" marL="25146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685800" eaLnBrk="0" fontAlgn="base" hangingPunct="0" indent="-228600" marL="29718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685800" eaLnBrk="0" fontAlgn="base" hangingPunct="0" indent="-228600" marL="34290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685800" eaLnBrk="0" fontAlgn="base" hangingPunct="0" indent="-228600" marL="38862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altLang="en-US" b="1" dirty="0" sz="2800" 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【真题解说】</a:t>
            </a:r>
            <a:endParaRPr altLang="zh-CN" b="1" dirty="0" sz="2800" lang="en-US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06" name="组合 9"/>
          <p:cNvGrpSpPr/>
          <p:nvPr/>
        </p:nvGrpSpPr>
        <p:grpSpPr bwMode="auto">
          <a:xfrm>
            <a:off x="28575" y="854075"/>
            <a:ext cx="2006600" cy="521653"/>
            <a:chOff x="70" y="-63"/>
            <a:chExt cx="3160" cy="821"/>
          </a:xfrm>
        </p:grpSpPr>
        <p:sp>
          <p:nvSpPr>
            <p:cNvPr id="1048714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1"/>
            </a:xfrm>
            <a:prstGeom prst="rect"/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sz="2800" kumimoji="1" lang="zh-CN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  <a:endParaRPr altLang="en-US" sz="2800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45760" name="直线连接符 9"/>
            <p:cNvCxnSpPr>
              <a:cxnSpLocks/>
            </p:cNvCxnSpPr>
            <p:nvPr/>
          </p:nvCxnSpPr>
          <p:spPr>
            <a:xfrm>
              <a:off x="70" y="699"/>
              <a:ext cx="3160" cy="0"/>
            </a:xfrm>
            <a:prstGeom prst="line"/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715" name="菱形 15"/>
            <p:cNvSpPr/>
            <p:nvPr/>
          </p:nvSpPr>
          <p:spPr>
            <a:xfrm>
              <a:off x="125" y="147"/>
              <a:ext cx="553" cy="552"/>
            </a:xfrm>
            <a:prstGeom prst="diamond"/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altLang="en-US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dur="500" id="7"/>
                                        <p:tgtEl>
                                          <p:spTgt spid="1048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7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0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6" name="文本框 3"/>
          <p:cNvSpPr txBox="1">
            <a:spLocks noChangeArrowheads="1"/>
          </p:cNvSpPr>
          <p:nvPr/>
        </p:nvSpPr>
        <p:spPr bwMode="auto">
          <a:xfrm>
            <a:off x="107504" y="1938175"/>
            <a:ext cx="5423535" cy="3164840"/>
          </a:xfrm>
          <a:prstGeom prst="rect"/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eaLnBrk="1" hangingPunct="1" indent="0" latinLnBrk="0" marL="0">
              <a:lnSpc>
                <a:spcPct val="120000"/>
              </a:lnSpc>
            </a:pPr>
            <a:r>
              <a:rPr altLang="zh-CN" b="1" dirty="0" sz="2400" lang="en-US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夏</a:t>
            </a:r>
            <a:r>
              <a:rPr b="1" dirty="0" sz="2400" lang="en-US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蝉未鸣。</a:t>
            </a:r>
            <a:r>
              <a:rPr altLang="en-US" baseline="30000" b="1" dirty="0" sz="2400" 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①</a:t>
            </a:r>
            <a:endParaRPr b="1" dirty="0" sz="2400" lang="zh-CN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eaLnBrk="1" hangingPunct="1" indent="0" latinLnBrk="0" marL="0">
              <a:lnSpc>
                <a:spcPct val="120000"/>
              </a:lnSpc>
            </a:pPr>
            <a:r>
              <a:rPr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微风徐徐</a:t>
            </a:r>
            <a:r>
              <a:rPr b="1" dirty="0" sz="2400" lang="zh-CN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地</a:t>
            </a:r>
            <a:r>
              <a:rPr altLang="en-US" b="1" dirty="0" sz="2400" lang="zh-CN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吹</a:t>
            </a:r>
            <a:r>
              <a:rPr b="1" dirty="0" sz="2400" lang="zh-CN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过</a:t>
            </a:r>
            <a:r>
              <a:rPr b="1" dirty="0" sz="2400" 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b="1" dirty="0" sz="2400" 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阳光穿过云层</a:t>
            </a:r>
            <a:r>
              <a:rPr b="1" dirty="0" sz="2400" lang="zh-CN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、树杈</a:t>
            </a:r>
            <a:r>
              <a:rPr b="1" dirty="0" sz="2400" 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b="1" dirty="0" sz="2400" 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在地面上形成一个个圆形的斑点。</a:t>
            </a:r>
            <a:endParaRPr b="1" dirty="0" sz="2400" lang="zh-CN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eaLnBrk="1" hangingPunct="1" indent="0" latinLnBrk="0" marL="0">
              <a:lnSpc>
                <a:spcPct val="120000"/>
              </a:lnSpc>
            </a:pPr>
            <a:r>
              <a:rPr b="1" dirty="0" sz="2400" 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奶奶骑着一辆电动车</a:t>
            </a:r>
            <a:r>
              <a:rPr b="1" dirty="0" sz="2400" 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b="1" dirty="0" sz="2400" 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我斜靠在她柔软的背上</a:t>
            </a:r>
            <a:r>
              <a:rPr b="1" dirty="0" sz="2400" lang="en-US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altLang="en-US" b="1" dirty="0" sz="2400" lang="zh-CN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我们的</a:t>
            </a:r>
            <a:r>
              <a:rPr b="1" dirty="0" sz="2400" lang="zh-CN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目的地</a:t>
            </a:r>
            <a:r>
              <a:rPr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是菜市场。与往常没什么两样</a:t>
            </a:r>
            <a:r>
              <a:rPr b="1" dirty="0" sz="2400" lang="en-US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嘈杂的闹市、熙攘的人流和油污的地板。</a:t>
            </a:r>
            <a:r>
              <a:rPr altLang="en-US" baseline="30000" b="1" dirty="0" sz="2400" lang="zh-CN" smtClean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②</a:t>
            </a:r>
            <a:endParaRPr altLang="en-US" b="1" dirty="0" sz="2400" lang="zh-CN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cxnSp>
        <p:nvCxnSpPr>
          <p:cNvPr id="3145761" name="直接连接符 12"/>
          <p:cNvCxnSpPr>
            <a:cxnSpLocks/>
          </p:cNvCxnSpPr>
          <p:nvPr/>
        </p:nvCxnSpPr>
        <p:spPr>
          <a:xfrm rot="5400000">
            <a:off x="3525679" y="3687922"/>
            <a:ext cx="4071937" cy="0"/>
          </a:xfrm>
          <a:prstGeom prst="line"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48717" name="圆角矩形标注 6"/>
          <p:cNvSpPr/>
          <p:nvPr/>
        </p:nvSpPr>
        <p:spPr>
          <a:xfrm>
            <a:off x="5939095" y="2230755"/>
            <a:ext cx="3097402" cy="420370"/>
          </a:xfrm>
          <a:prstGeom prst="wedgeRoundRectCallout">
            <a:avLst>
              <a:gd name="adj1" fmla="val -63135"/>
              <a:gd name="adj2" fmla="val -31253"/>
              <a:gd name="adj3" fmla="val 16667"/>
            </a:avLst>
          </a:prstGeom>
          <a:ln w="2222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p>
            <a:pPr eaLnBrk="0" hangingPunct="0"/>
            <a:r>
              <a:rPr altLang="en-US" b="1" dirty="0" sz="2000" lang="zh-CN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①</a:t>
            </a:r>
            <a:r>
              <a:rPr altLang="en-US" b="1" dirty="0" sz="2000" 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交代事情发生的时间。</a:t>
            </a:r>
            <a:endParaRPr altLang="en-US" b="1" dirty="0" sz="2000" lang="zh-CN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048718" name="圆角矩形标注 2"/>
          <p:cNvSpPr/>
          <p:nvPr/>
        </p:nvSpPr>
        <p:spPr>
          <a:xfrm>
            <a:off x="5835243" y="4262730"/>
            <a:ext cx="3124835" cy="966470"/>
          </a:xfrm>
          <a:prstGeom prst="wedgeRoundRectCallout">
            <a:avLst>
              <a:gd name="adj1" fmla="val -59246"/>
              <a:gd name="adj2" fmla="val 49829"/>
              <a:gd name="adj3" fmla="val 16667"/>
            </a:avLst>
          </a:prstGeom>
          <a:ln w="2222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p>
            <a:pPr algn="l" defTabSz="914400" eaLnBrk="1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altLang="en-US" b="1" dirty="0" lang="zh-CN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②</a:t>
            </a:r>
            <a:r>
              <a:rPr altLang="en-US" b="1" dirty="0" 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交代“我”和奶奶去菜市场买菜,菜市场与往常没有什么两样。</a:t>
            </a:r>
            <a:endParaRPr altLang="en-US" b="1" dirty="0" lang="zh-CN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048719" name="文本框 4"/>
          <p:cNvSpPr txBox="1"/>
          <p:nvPr/>
        </p:nvSpPr>
        <p:spPr>
          <a:xfrm>
            <a:off x="2353945" y="1291590"/>
            <a:ext cx="1407160" cy="460375"/>
          </a:xfrm>
          <a:prstGeom prst="rect"/>
          <a:noFill/>
        </p:spPr>
        <p:txBody>
          <a:bodyPr rtlCol="0" wrap="none">
            <a:spAutoFit/>
          </a:bodyPr>
          <a:p>
            <a:pPr algn="l"/>
            <a:r>
              <a:rPr b="1" sz="2400" lang="zh-CN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书宋_GBK" charset="0"/>
                <a:sym typeface="+mn-ea"/>
              </a:rPr>
              <a:t>小　　事</a:t>
            </a:r>
            <a:endParaRPr altLang="en-US" b="1" sz="2400" lang="zh-CN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方正书宋_GBK" charset="0"/>
              <a:sym typeface="+mn-ea"/>
            </a:endParaRPr>
          </a:p>
        </p:txBody>
      </p:sp>
      <p:grpSp>
        <p:nvGrpSpPr>
          <p:cNvPr id="108" name="组合 9"/>
          <p:cNvGrpSpPr/>
          <p:nvPr/>
        </p:nvGrpSpPr>
        <p:grpSpPr bwMode="auto">
          <a:xfrm>
            <a:off x="34925" y="858838"/>
            <a:ext cx="2006600" cy="521653"/>
            <a:chOff x="70" y="-63"/>
            <a:chExt cx="3161" cy="823"/>
          </a:xfrm>
        </p:grpSpPr>
        <p:sp>
          <p:nvSpPr>
            <p:cNvPr id="1048720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9" cy="823"/>
            </a:xfrm>
            <a:prstGeom prst="rect"/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sz="2800" kumimoji="1" lang="zh-CN">
                  <a:latin typeface="黑体" panose="02010609060101010101" pitchFamily="49" charset="-122"/>
                  <a:ea typeface="黑体" panose="02010609060101010101" pitchFamily="49" charset="-122"/>
                </a:rPr>
                <a:t>范文点评</a:t>
              </a:r>
              <a:endParaRPr altLang="en-US" sz="2800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45762" name="直线连接符 9"/>
            <p:cNvCxnSpPr>
              <a:cxnSpLocks/>
            </p:cNvCxnSpPr>
            <p:nvPr/>
          </p:nvCxnSpPr>
          <p:spPr>
            <a:xfrm>
              <a:off x="70" y="701"/>
              <a:ext cx="3161" cy="0"/>
            </a:xfrm>
            <a:prstGeom prst="line"/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721" name="菱形 12"/>
            <p:cNvSpPr/>
            <p:nvPr/>
          </p:nvSpPr>
          <p:spPr>
            <a:xfrm>
              <a:off x="125" y="147"/>
              <a:ext cx="553" cy="554"/>
            </a:xfrm>
            <a:prstGeom prst="diamond"/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altLang="en-US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dur="500" id="7"/>
                                        <p:tgtEl>
                                          <p:spTgt spid="1048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dur="500" id="12"/>
                                        <p:tgtEl>
                                          <p:spTgt spid="1048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717" grpId="0" bldLvl="0" animBg="1"/>
      <p:bldP spid="1048718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0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组合 1"/>
          <p:cNvGrpSpPr/>
          <p:nvPr/>
        </p:nvGrpSpPr>
        <p:grpSpPr bwMode="auto">
          <a:xfrm>
            <a:off x="34925" y="858838"/>
            <a:ext cx="2006600" cy="521653"/>
            <a:chOff x="70" y="-63"/>
            <a:chExt cx="3161" cy="823"/>
          </a:xfrm>
        </p:grpSpPr>
        <p:sp>
          <p:nvSpPr>
            <p:cNvPr id="1048722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9" cy="823"/>
            </a:xfrm>
            <a:prstGeom prst="rect"/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sz="2800" kumimoji="1" lang="zh-CN">
                  <a:latin typeface="黑体" panose="02010609060101010101" pitchFamily="49" charset="-122"/>
                  <a:ea typeface="黑体" panose="02010609060101010101" pitchFamily="49" charset="-122"/>
                </a:rPr>
                <a:t>范文点评</a:t>
              </a:r>
              <a:endParaRPr altLang="en-US" sz="2800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45763" name="直线连接符 9"/>
            <p:cNvCxnSpPr>
              <a:cxnSpLocks/>
            </p:cNvCxnSpPr>
            <p:nvPr/>
          </p:nvCxnSpPr>
          <p:spPr>
            <a:xfrm>
              <a:off x="70" y="701"/>
              <a:ext cx="3161" cy="0"/>
            </a:xfrm>
            <a:prstGeom prst="line"/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723" name="菱形 4"/>
            <p:cNvSpPr/>
            <p:nvPr/>
          </p:nvSpPr>
          <p:spPr>
            <a:xfrm>
              <a:off x="125" y="147"/>
              <a:ext cx="553" cy="554"/>
            </a:xfrm>
            <a:prstGeom prst="diamond"/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altLang="en-US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048724" name="矩形 5"/>
          <p:cNvSpPr/>
          <p:nvPr/>
        </p:nvSpPr>
        <p:spPr>
          <a:xfrm>
            <a:off x="323528" y="1805310"/>
            <a:ext cx="4572000" cy="2733040"/>
          </a:xfrm>
          <a:prstGeom prst="rect"/>
        </p:spPr>
        <p:txBody>
          <a:bodyPr>
            <a:spAutoFit/>
          </a:bodyPr>
          <a:p>
            <a:pPr lvl="0">
              <a:lnSpc>
                <a:spcPct val="120000"/>
              </a:lnSpc>
            </a:pPr>
            <a:r>
              <a:rPr altLang="en-US" b="1" dirty="0" sz="2400" lang="zh-CN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大</a:t>
            </a:r>
            <a:r>
              <a:rPr altLang="en-US"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妈们围在一起</a:t>
            </a:r>
            <a:r>
              <a:rPr altLang="zh-CN" b="1" dirty="0" sz="2400" lang="en-US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altLang="en-US"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她们似乎在谈论一些什么</a:t>
            </a:r>
            <a:r>
              <a:rPr altLang="zh-CN" b="1" dirty="0" sz="2400" lang="en-US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altLang="en-US"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我和奶奶上前去。我侧耳一听</a:t>
            </a:r>
            <a:r>
              <a:rPr altLang="zh-CN" b="1" dirty="0" sz="2400" lang="en-US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altLang="en-US"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内容大约是今天谁家的菜新鲜、便宜</a:t>
            </a:r>
            <a:r>
              <a:rPr altLang="zh-CN" b="1" dirty="0" sz="2400" lang="en-US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altLang="en-US"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问到新鲜的果蔬出自哪</a:t>
            </a:r>
            <a:r>
              <a:rPr altLang="en-US" b="1" dirty="0" sz="2400" lang="zh-CN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家时</a:t>
            </a:r>
            <a:r>
              <a:rPr altLang="zh-CN" b="1" dirty="0" sz="2400" lang="en-US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altLang="en-US"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回答多半是老林家。</a:t>
            </a:r>
            <a:endParaRPr altLang="en-US" b="1" dirty="0" sz="2400" lang="zh-CN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lvl="0">
              <a:lnSpc>
                <a:spcPct val="120000"/>
              </a:lnSpc>
            </a:pPr>
            <a:r>
              <a:rPr altLang="en-US"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老林是谁</a:t>
            </a:r>
            <a:r>
              <a:rPr altLang="zh-CN" b="1" dirty="0" sz="2400" lang="en-US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?</a:t>
            </a:r>
            <a:r>
              <a:rPr altLang="en-US"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我心中嘀咕着。</a:t>
            </a:r>
            <a:r>
              <a:rPr altLang="en-US" baseline="30000" b="1" dirty="0" sz="2400" 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③</a:t>
            </a:r>
            <a:endParaRPr altLang="en-US" b="1" dirty="0" sz="2400" lang="zh-CN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cxnSp>
        <p:nvCxnSpPr>
          <p:cNvPr id="3145764" name="直接连接符 12"/>
          <p:cNvCxnSpPr>
            <a:cxnSpLocks/>
          </p:cNvCxnSpPr>
          <p:nvPr/>
        </p:nvCxnSpPr>
        <p:spPr>
          <a:xfrm rot="5400000">
            <a:off x="2968080" y="3664769"/>
            <a:ext cx="4071937" cy="0"/>
          </a:xfrm>
          <a:prstGeom prst="line"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48725" name="圆角矩形标注 7"/>
          <p:cNvSpPr/>
          <p:nvPr/>
        </p:nvSpPr>
        <p:spPr>
          <a:xfrm>
            <a:off x="5292080" y="3573016"/>
            <a:ext cx="3312368" cy="1080120"/>
          </a:xfrm>
          <a:prstGeom prst="wedgeRoundRectCallout">
            <a:avLst>
              <a:gd name="adj1" fmla="val -57322"/>
              <a:gd name="adj2" fmla="val 67025"/>
              <a:gd name="adj3" fmla="val 16667"/>
            </a:avLst>
          </a:prstGeom>
          <a:ln w="2222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p>
            <a:pPr eaLnBrk="0" hangingPunct="0"/>
            <a:r>
              <a:rPr altLang="en-US" b="1" dirty="0" sz="2000" lang="zh-CN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③“</a:t>
            </a:r>
            <a:r>
              <a:rPr altLang="en-US" b="1" dirty="0" sz="2000" lang="zh-CN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老林”勾</a:t>
            </a:r>
            <a:r>
              <a:rPr altLang="en-US" b="1" dirty="0" sz="2000" 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起了“我”的兴趣,也设置了</a:t>
            </a:r>
            <a:r>
              <a:rPr altLang="en-US" b="1" dirty="0" sz="2000" lang="zh-CN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悬念：为什么</a:t>
            </a:r>
            <a:r>
              <a:rPr altLang="en-US" b="1" dirty="0" sz="2000" 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大家都去老林家呢?</a:t>
            </a:r>
            <a:endParaRPr altLang="en-US" b="1" dirty="0" sz="2000" lang="zh-CN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dur="500" id="7"/>
                                        <p:tgtEl>
                                          <p:spTgt spid="1048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725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1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6" name="文本框 3"/>
          <p:cNvSpPr txBox="1">
            <a:spLocks noChangeArrowheads="1"/>
          </p:cNvSpPr>
          <p:nvPr/>
        </p:nvSpPr>
        <p:spPr bwMode="auto">
          <a:xfrm>
            <a:off x="179512" y="1611410"/>
            <a:ext cx="8563610" cy="3291840"/>
          </a:xfrm>
          <a:prstGeom prst="rect"/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eaLnBrk="1" hangingPunct="1" indent="0" latinLnBrk="0" marL="0">
              <a:lnSpc>
                <a:spcPct val="150000"/>
              </a:lnSpc>
            </a:pPr>
            <a:r>
              <a:rPr altLang="zh-CN" b="1" dirty="0" sz="2400" lang="en-US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奶奶骑着电动车,载着我径直向前骑去,一个围着围裙、拿着屠宰刀的大叔看见奶奶热情地打招呼,询问她到哪儿去买菜。</a:t>
            </a:r>
            <a:endParaRPr b="1" dirty="0" sz="2400" lang="zh-CN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eaLnBrk="1" hangingPunct="1" indent="0" latinLnBrk="0" marL="0">
              <a:lnSpc>
                <a:spcPct val="150000"/>
              </a:lnSpc>
            </a:pPr>
            <a:r>
              <a:rPr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“去老林家买呀,那里菜好。”</a:t>
            </a:r>
            <a:endParaRPr b="1" dirty="0" sz="2400" lang="zh-CN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eaLnBrk="1" hangingPunct="1" indent="0" latinLnBrk="0" marL="0">
              <a:lnSpc>
                <a:spcPct val="150000"/>
              </a:lnSpc>
            </a:pPr>
            <a:r>
              <a:rPr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“老林家,挺好的。”</a:t>
            </a:r>
            <a:endParaRPr b="1" dirty="0" sz="2400" lang="zh-CN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eaLnBrk="1" hangingPunct="1" indent="0" latinLnBrk="0" marL="0">
              <a:lnSpc>
                <a:spcPct val="150000"/>
              </a:lnSpc>
            </a:pPr>
            <a:r>
              <a:rPr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“老林到底是何方</a:t>
            </a:r>
            <a:r>
              <a:rPr b="1" dirty="0" sz="2400" lang="zh-CN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人物</a:t>
            </a:r>
            <a:r>
              <a:rPr altLang="en-US" b="1" dirty="0" sz="2400" lang="zh-CN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？</a:t>
            </a:r>
            <a:r>
              <a:rPr b="1" dirty="0" sz="2400" lang="zh-CN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为何</a:t>
            </a:r>
            <a:r>
              <a:rPr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大家都称赞她?”</a:t>
            </a:r>
            <a:endParaRPr b="1" dirty="0" sz="2400" lang="zh-CN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eaLnBrk="1" hangingPunct="1" indent="0" latinLnBrk="0" marL="0">
              <a:lnSpc>
                <a:spcPct val="150000"/>
              </a:lnSpc>
            </a:pPr>
            <a:r>
              <a:rPr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最后穿过一道塑料门帘,我便下了车</a:t>
            </a:r>
            <a:r>
              <a:rPr b="1" dirty="0" sz="2400" lang="zh-CN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b="1" dirty="0" sz="2400" lang="zh-CN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112" name="组合 3"/>
          <p:cNvGrpSpPr/>
          <p:nvPr/>
        </p:nvGrpSpPr>
        <p:grpSpPr bwMode="auto">
          <a:xfrm>
            <a:off x="34925" y="858838"/>
            <a:ext cx="2006600" cy="521653"/>
            <a:chOff x="70" y="-63"/>
            <a:chExt cx="3161" cy="823"/>
          </a:xfrm>
        </p:grpSpPr>
        <p:sp>
          <p:nvSpPr>
            <p:cNvPr id="1048727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9" cy="823"/>
            </a:xfrm>
            <a:prstGeom prst="rect"/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sz="2800" kumimoji="1" lang="zh-CN">
                  <a:latin typeface="黑体" panose="02010609060101010101" pitchFamily="49" charset="-122"/>
                  <a:ea typeface="黑体" panose="02010609060101010101" pitchFamily="49" charset="-122"/>
                </a:rPr>
                <a:t>范文点评</a:t>
              </a:r>
              <a:endParaRPr altLang="en-US" sz="2800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45765" name="直线连接符 9"/>
            <p:cNvCxnSpPr>
              <a:cxnSpLocks/>
            </p:cNvCxnSpPr>
            <p:nvPr/>
          </p:nvCxnSpPr>
          <p:spPr>
            <a:xfrm>
              <a:off x="70" y="701"/>
              <a:ext cx="3161" cy="0"/>
            </a:xfrm>
            <a:prstGeom prst="line"/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728" name="菱形 6"/>
            <p:cNvSpPr/>
            <p:nvPr/>
          </p:nvSpPr>
          <p:spPr>
            <a:xfrm>
              <a:off x="125" y="147"/>
              <a:ext cx="553" cy="554"/>
            </a:xfrm>
            <a:prstGeom prst="diamond"/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altLang="en-US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1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组合 1"/>
          <p:cNvGrpSpPr/>
          <p:nvPr/>
        </p:nvGrpSpPr>
        <p:grpSpPr bwMode="auto">
          <a:xfrm>
            <a:off x="34925" y="858838"/>
            <a:ext cx="2006600" cy="521653"/>
            <a:chOff x="70" y="-63"/>
            <a:chExt cx="3161" cy="823"/>
          </a:xfrm>
        </p:grpSpPr>
        <p:sp>
          <p:nvSpPr>
            <p:cNvPr id="1048729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9" cy="823"/>
            </a:xfrm>
            <a:prstGeom prst="rect"/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sz="2800" kumimoji="1" lang="zh-CN">
                  <a:latin typeface="黑体" panose="02010609060101010101" pitchFamily="49" charset="-122"/>
                  <a:ea typeface="黑体" panose="02010609060101010101" pitchFamily="49" charset="-122"/>
                </a:rPr>
                <a:t>范文点评</a:t>
              </a:r>
              <a:endParaRPr altLang="en-US" sz="2800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45766" name="直线连接符 9"/>
            <p:cNvCxnSpPr>
              <a:cxnSpLocks/>
            </p:cNvCxnSpPr>
            <p:nvPr/>
          </p:nvCxnSpPr>
          <p:spPr>
            <a:xfrm>
              <a:off x="70" y="701"/>
              <a:ext cx="3161" cy="0"/>
            </a:xfrm>
            <a:prstGeom prst="line"/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730" name="菱形 4"/>
            <p:cNvSpPr/>
            <p:nvPr/>
          </p:nvSpPr>
          <p:spPr>
            <a:xfrm>
              <a:off x="125" y="147"/>
              <a:ext cx="553" cy="554"/>
            </a:xfrm>
            <a:prstGeom prst="diamond"/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altLang="en-US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048731" name="矩形 5"/>
          <p:cNvSpPr/>
          <p:nvPr/>
        </p:nvSpPr>
        <p:spPr>
          <a:xfrm>
            <a:off x="395536" y="1700808"/>
            <a:ext cx="8136904" cy="3291840"/>
          </a:xfrm>
          <a:prstGeom prst="rect"/>
        </p:spPr>
        <p:txBody>
          <a:bodyPr wrap="square">
            <a:spAutoFit/>
          </a:bodyPr>
          <a:p>
            <a:pPr lvl="0">
              <a:lnSpc>
                <a:spcPct val="150000"/>
              </a:lnSpc>
            </a:pPr>
            <a:r>
              <a:rPr altLang="en-US" b="1" dirty="0" sz="2400" lang="zh-CN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终</a:t>
            </a:r>
            <a:r>
              <a:rPr altLang="en-US"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于来到老林的摊位前</a:t>
            </a:r>
            <a:r>
              <a:rPr altLang="zh-CN" b="1" dirty="0" sz="2400" lang="en-US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altLang="en-US"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摊上摆满各色蔬菜</a:t>
            </a:r>
            <a:r>
              <a:rPr altLang="zh-CN" b="1" dirty="0" sz="2400" lang="en-US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altLang="en-US"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嫩得可以掐出水的上海青</a:t>
            </a:r>
            <a:r>
              <a:rPr altLang="zh-CN" b="1" dirty="0" sz="2400" lang="en-US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altLang="en-US"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亮油油的紫皮茄子</a:t>
            </a:r>
            <a:r>
              <a:rPr altLang="zh-CN" b="1" dirty="0" sz="2400" lang="en-US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altLang="en-US"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带着花的碧绿黄瓜</a:t>
            </a:r>
            <a:r>
              <a:rPr altLang="zh-CN" b="1" dirty="0" sz="2400" lang="en-US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r>
              <a:rPr altLang="en-US"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蔬菜果然是不错的</a:t>
            </a:r>
            <a:r>
              <a:rPr altLang="zh-CN" b="1" dirty="0" sz="2400" lang="en-US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altLang="en-US"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再看看摊主老林。 </a:t>
            </a:r>
            <a:endParaRPr altLang="en-US" b="1" dirty="0" sz="2400" lang="zh-CN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lvl="0">
              <a:lnSpc>
                <a:spcPct val="150000"/>
              </a:lnSpc>
            </a:pPr>
            <a:r>
              <a:rPr altLang="en-US"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一副普通的中年妇女打扮</a:t>
            </a:r>
            <a:r>
              <a:rPr altLang="zh-CN" b="1" dirty="0" sz="2400" lang="en-US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altLang="en-US"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浅色褂子裹着</a:t>
            </a:r>
            <a:r>
              <a:rPr altLang="en-US" b="1" dirty="0" sz="2400" lang="zh-CN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矮胖的身材</a:t>
            </a:r>
            <a:r>
              <a:rPr altLang="zh-CN" b="1" dirty="0" sz="2400" lang="en-US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altLang="en-US"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再扎上百褶围裙</a:t>
            </a:r>
            <a:r>
              <a:rPr altLang="zh-CN" b="1" dirty="0" sz="2400" lang="en-US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altLang="en-US"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圆滚滚的</a:t>
            </a:r>
            <a:r>
              <a:rPr altLang="zh-CN" b="1" dirty="0" sz="2400" lang="en-US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altLang="en-US"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有点儿像一棵立起来的娃娃菜</a:t>
            </a:r>
            <a:r>
              <a:rPr altLang="zh-CN" b="1" dirty="0" sz="2400" lang="en-US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altLang="en-US"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放在人堆里也不显眼。  </a:t>
            </a:r>
            <a:endParaRPr altLang="en-US" b="1" dirty="0" sz="2400" lang="zh-CN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 spd="slow">
    <p:random/>
  </p:transition>
  <p:timing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文本框 1"/>
          <p:cNvSpPr txBox="1">
            <a:spLocks noChangeArrowheads="1"/>
          </p:cNvSpPr>
          <p:nvPr/>
        </p:nvSpPr>
        <p:spPr bwMode="auto">
          <a:xfrm>
            <a:off x="117475" y="1236970"/>
            <a:ext cx="1783080" cy="368300"/>
          </a:xfrm>
          <a:prstGeom prst="rect"/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eaLnBrk="0" hangingPunct="0"/>
            <a:r>
              <a:rPr altLang="en-US" lang="zh-CN">
                <a:solidFill>
                  <a:schemeClr val="bg1"/>
                </a:solidFill>
                <a:latin typeface="FZXingKai-S04"/>
                <a:ea typeface="FZXingKai-S04"/>
                <a:cs typeface="FZXingKai-S04"/>
              </a:rPr>
              <a:t>九年级语文上册</a:t>
            </a:r>
            <a:endParaRPr altLang="en-US" lang="zh-CN">
              <a:solidFill>
                <a:schemeClr val="bg1"/>
              </a:solidFill>
              <a:latin typeface="FZXingKai-S04"/>
              <a:ea typeface="FZXingKai-S04"/>
              <a:cs typeface="FZXingKai-S04"/>
            </a:endParaRPr>
          </a:p>
        </p:txBody>
      </p:sp>
      <p:sp>
        <p:nvSpPr>
          <p:cNvPr id="1048596" name="文本框 2"/>
          <p:cNvSpPr txBox="1"/>
          <p:nvPr/>
        </p:nvSpPr>
        <p:spPr>
          <a:xfrm>
            <a:off x="3681596" y="2197363"/>
            <a:ext cx="1394460" cy="583565"/>
          </a:xfrm>
          <a:prstGeom prst="rect"/>
          <a:noFill/>
        </p:spPr>
        <p:txBody>
          <a:bodyPr anchor="t" rtlCol="0" wrap="square">
            <a:spAutoFit/>
          </a:bodyPr>
          <a:p>
            <a:pPr algn="dist"/>
            <a:r>
              <a:rPr altLang="en-US" b="1" dirty="0" sz="3200" kern="0" lang="zh-CN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选材</a:t>
            </a:r>
            <a:endParaRPr altLang="en-US" b="1" dirty="0" sz="3200" kern="0" lang="zh-CN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048597" name="文本框 3"/>
          <p:cNvSpPr txBox="1"/>
          <p:nvPr/>
        </p:nvSpPr>
        <p:spPr>
          <a:xfrm>
            <a:off x="611560" y="2909431"/>
            <a:ext cx="7912100" cy="1383665"/>
          </a:xfrm>
          <a:prstGeom prst="rect"/>
          <a:noFill/>
        </p:spPr>
        <p:txBody>
          <a:bodyPr rtlCol="0" wrap="square">
            <a:spAutoFit/>
          </a:bodyPr>
          <a:p>
            <a:pPr eaLnBrk="1" hangingPunct="1" latinLnBrk="0">
              <a:lnSpc>
                <a:spcPct val="150000"/>
              </a:lnSpc>
            </a:pPr>
            <a:r>
              <a:rPr altLang="zh-CN" b="1" dirty="0" sz="2800" lang="en-US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altLang="zh-CN" b="1" dirty="0" sz="2800" lang="zh-CN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选材,就是根据主题的需要,有目</a:t>
            </a:r>
            <a:r>
              <a:rPr altLang="zh-CN" b="1" dirty="0" sz="2800" lang="zh-CN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altLang="en-US" b="1" dirty="0" sz="2800" lang="zh-CN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地</a:t>
            </a:r>
            <a:r>
              <a:rPr altLang="zh-CN" b="1" dirty="0" sz="2800" lang="zh-CN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选</a:t>
            </a:r>
            <a:r>
              <a:rPr altLang="zh-CN" b="1" dirty="0" sz="2800" lang="zh-CN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择恰当的材料来表现主题,使文章产生最好的效果</a:t>
            </a:r>
            <a:r>
              <a:rPr altLang="en-US" b="1" dirty="0" sz="2800" lang="zh-CN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altLang="en-US" b="1" dirty="0" sz="2800" lang="zh-CN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53" name="组合 11"/>
          <p:cNvGrpSpPr/>
          <p:nvPr/>
        </p:nvGrpSpPr>
        <p:grpSpPr bwMode="auto">
          <a:xfrm>
            <a:off x="0" y="857250"/>
            <a:ext cx="2051050" cy="521963"/>
            <a:chOff x="0" y="-63"/>
            <a:chExt cx="3231" cy="819"/>
          </a:xfrm>
        </p:grpSpPr>
        <p:sp>
          <p:nvSpPr>
            <p:cNvPr id="1048598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9" cy="819"/>
            </a:xfrm>
            <a:prstGeom prst="rect"/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sz="2800" kumimoji="1" lang="zh-CN">
                  <a:latin typeface="黑体" panose="02010609060101010101" pitchFamily="49" charset="-122"/>
                  <a:ea typeface="黑体" panose="02010609060101010101" pitchFamily="49" charset="-122"/>
                </a:rPr>
                <a:t>整体感知</a:t>
              </a:r>
              <a:endParaRPr altLang="en-US" sz="2800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45729" name="直线连接符 9"/>
            <p:cNvCxnSpPr>
              <a:cxnSpLocks/>
            </p:cNvCxnSpPr>
            <p:nvPr/>
          </p:nvCxnSpPr>
          <p:spPr>
            <a:xfrm>
              <a:off x="0" y="699"/>
              <a:ext cx="3231" cy="0"/>
            </a:xfrm>
            <a:prstGeom prst="line"/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599" name="菱形 18"/>
            <p:cNvSpPr/>
            <p:nvPr/>
          </p:nvSpPr>
          <p:spPr>
            <a:xfrm>
              <a:off x="125" y="149"/>
              <a:ext cx="553" cy="550"/>
            </a:xfrm>
            <a:prstGeom prst="diamond"/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altLang="en-US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54" name="组 1"/>
          <p:cNvGrpSpPr/>
          <p:nvPr/>
        </p:nvGrpSpPr>
        <p:grpSpPr bwMode="auto">
          <a:xfrm>
            <a:off x="239713" y="1528763"/>
            <a:ext cx="1811337" cy="460375"/>
            <a:chOff x="6317605" y="3829427"/>
            <a:chExt cx="1810395" cy="461196"/>
          </a:xfrm>
        </p:grpSpPr>
        <p:sp>
          <p:nvSpPr>
            <p:cNvPr id="1048600" name="圆角矩形 20"/>
            <p:cNvSpPr/>
            <p:nvPr/>
          </p:nvSpPr>
          <p:spPr>
            <a:xfrm>
              <a:off x="6317605" y="3840559"/>
              <a:ext cx="1810395" cy="450064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altLang="en-US" kumimoji="1" lang="zh-CN"/>
            </a:p>
          </p:txBody>
        </p:sp>
        <p:sp>
          <p:nvSpPr>
            <p:cNvPr id="1048601" name="文本框 30"/>
            <p:cNvSpPr txBox="1">
              <a:spLocks noChangeArrowheads="1"/>
            </p:cNvSpPr>
            <p:nvPr/>
          </p:nvSpPr>
          <p:spPr bwMode="auto">
            <a:xfrm>
              <a:off x="6565743" y="3829427"/>
              <a:ext cx="1550065" cy="461196"/>
            </a:xfrm>
            <a:prstGeom prst="rect"/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b="1" sz="2400" lang="zh-CN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写作指导</a:t>
              </a:r>
              <a:endParaRPr altLang="zh-CN" b="1" sz="2400" lang="en-US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cxnSp>
        <p:nvCxnSpPr>
          <p:cNvPr id="3145730" name="直接连接符 7"/>
          <p:cNvCxnSpPr>
            <a:cxnSpLocks/>
          </p:cNvCxnSpPr>
          <p:nvPr/>
        </p:nvCxnSpPr>
        <p:spPr>
          <a:xfrm>
            <a:off x="3635896" y="3501008"/>
            <a:ext cx="2042532" cy="0"/>
          </a:xfrm>
          <a:prstGeom prst="line"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31" name="直接连接符 25"/>
          <p:cNvCxnSpPr>
            <a:cxnSpLocks/>
          </p:cNvCxnSpPr>
          <p:nvPr/>
        </p:nvCxnSpPr>
        <p:spPr>
          <a:xfrm>
            <a:off x="1937792" y="4149080"/>
            <a:ext cx="2042532" cy="0"/>
          </a:xfrm>
          <a:prstGeom prst="line"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random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5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dur="500" id="7"/>
                                        <p:tgtEl>
                                          <p:spTgt spid="3145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5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dur="500" id="12"/>
                                        <p:tgtEl>
                                          <p:spTgt spid="3145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1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2" name="Text Box 3"/>
          <p:cNvSpPr txBox="1"/>
          <p:nvPr/>
        </p:nvSpPr>
        <p:spPr>
          <a:xfrm>
            <a:off x="179512" y="1474906"/>
            <a:ext cx="5976560" cy="3825241"/>
          </a:xfrm>
          <a:prstGeom prst="rect"/>
          <a:noFill/>
          <a:ln w="9525">
            <a:noFill/>
          </a:ln>
        </p:spPr>
        <p:txBody>
          <a:bodyPr wrap="square">
            <a:spAutoFit/>
          </a:bodyPr>
          <a:p>
            <a:pPr algn="l" eaLnBrk="1" hangingPunct="1" latinLnBrk="0">
              <a:lnSpc>
                <a:spcPct val="150000"/>
              </a:lnSpc>
              <a:buClrTx/>
              <a:buSzTx/>
              <a:buNone/>
            </a:pPr>
            <a:r>
              <a:rPr altLang="zh-CN" b="1" dirty="0" sz="2400" lang="en-US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她圆圆的脸上堆满笑意,可是眼神有些呆滞。</a:t>
            </a:r>
            <a:r>
              <a:rPr altLang="en-US" baseline="30000" b="1" dirty="0" sz="2400" 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④</a:t>
            </a:r>
            <a:endParaRPr altLang="en-US" b="1" dirty="0" sz="2400" lang="zh-CN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l" eaLnBrk="1" hangingPunct="1" indent="0" latinLnBrk="0" marL="0">
              <a:lnSpc>
                <a:spcPct val="150000"/>
              </a:lnSpc>
              <a:buNone/>
            </a:pPr>
            <a:r>
              <a:rPr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她的眼睛直勾勾地盯着前方,我顺着她的目光看去,却一无所获。</a:t>
            </a:r>
            <a:endParaRPr b="1" dirty="0" sz="2400" lang="zh-CN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algn="l" eaLnBrk="1" hangingPunct="1" indent="0" latinLnBrk="0" marL="0">
              <a:lnSpc>
                <a:spcPct val="150000"/>
              </a:lnSpc>
              <a:buNone/>
            </a:pPr>
            <a:r>
              <a:rPr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“妹妹,这些菜称好了。该给你二十五块。”</a:t>
            </a:r>
            <a:r>
              <a:rPr b="1" dirty="0" sz="2400" lang="zh-CN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奶奶一会儿</a:t>
            </a:r>
            <a:r>
              <a:rPr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工夫已经麻利地挑了几样菜,自行放在一旁的电子秤上称重</a:t>
            </a:r>
            <a:r>
              <a:rPr b="1" dirty="0" sz="2400" lang="zh-CN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    </a:t>
            </a:r>
            <a:endParaRPr altLang="en-US" b="1" dirty="0" sz="2400" lang="zh-CN"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3145767" name="直接连接符 12"/>
          <p:cNvCxnSpPr>
            <a:cxnSpLocks/>
          </p:cNvCxnSpPr>
          <p:nvPr/>
        </p:nvCxnSpPr>
        <p:spPr>
          <a:xfrm>
            <a:off x="6228080" y="1340485"/>
            <a:ext cx="0" cy="4320540"/>
          </a:xfrm>
          <a:prstGeom prst="line"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48733" name="圆角矩形标注 3"/>
          <p:cNvSpPr/>
          <p:nvPr/>
        </p:nvSpPr>
        <p:spPr>
          <a:xfrm>
            <a:off x="6365875" y="1617345"/>
            <a:ext cx="2378710" cy="1157605"/>
          </a:xfrm>
          <a:prstGeom prst="wedgeRoundRectCallout">
            <a:avLst>
              <a:gd name="adj1" fmla="val -62813"/>
              <a:gd name="adj2" fmla="val -40615"/>
              <a:gd name="adj3" fmla="val 16667"/>
            </a:avLst>
          </a:prstGeom>
          <a:ln w="2222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p>
            <a:pPr algn="l" defTabSz="914400" eaLnBrk="1" fontAlgn="base" hangingPunct="1" indent="0" latinLnBrk="0" lvl="0" marL="0" marR="0" rtl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altLang="en-US" b="1" dirty="0" 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altLang="en-US" b="1" dirty="0" lang="zh-CN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④</a:t>
            </a:r>
            <a:r>
              <a:rPr altLang="en-US" dirty="0" lang="zh-CN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描写老林的眼神呆滞,再次设置悬念。</a:t>
            </a:r>
            <a:endParaRPr altLang="en-US" dirty="0" lang="zh-CN">
              <a:solidFill>
                <a:srgbClr val="FF0000"/>
              </a:solidFill>
              <a:latin typeface="宋体" panose="02010600030101010101" pitchFamily="2" charset="-122"/>
              <a:sym typeface="+mn-ea"/>
            </a:endParaRPr>
          </a:p>
        </p:txBody>
      </p:sp>
      <p:grpSp>
        <p:nvGrpSpPr>
          <p:cNvPr id="116" name="组合 5"/>
          <p:cNvGrpSpPr/>
          <p:nvPr/>
        </p:nvGrpSpPr>
        <p:grpSpPr bwMode="auto">
          <a:xfrm>
            <a:off x="34925" y="858838"/>
            <a:ext cx="2006600" cy="521653"/>
            <a:chOff x="70" y="-63"/>
            <a:chExt cx="3161" cy="823"/>
          </a:xfrm>
        </p:grpSpPr>
        <p:sp>
          <p:nvSpPr>
            <p:cNvPr id="1048734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9" cy="823"/>
            </a:xfrm>
            <a:prstGeom prst="rect"/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sz="2800" kumimoji="1" lang="zh-CN">
                  <a:latin typeface="黑体" panose="02010609060101010101" pitchFamily="49" charset="-122"/>
                  <a:ea typeface="黑体" panose="02010609060101010101" pitchFamily="49" charset="-122"/>
                </a:rPr>
                <a:t>范文点评</a:t>
              </a:r>
              <a:endParaRPr altLang="en-US" sz="2800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45768" name="直线连接符 9"/>
            <p:cNvCxnSpPr>
              <a:cxnSpLocks/>
            </p:cNvCxnSpPr>
            <p:nvPr/>
          </p:nvCxnSpPr>
          <p:spPr>
            <a:xfrm>
              <a:off x="70" y="701"/>
              <a:ext cx="3161" cy="0"/>
            </a:xfrm>
            <a:prstGeom prst="line"/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735" name="菱形 9"/>
            <p:cNvSpPr/>
            <p:nvPr/>
          </p:nvSpPr>
          <p:spPr>
            <a:xfrm>
              <a:off x="125" y="147"/>
              <a:ext cx="553" cy="554"/>
            </a:xfrm>
            <a:prstGeom prst="diamond"/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altLang="en-US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dur="500" id="7"/>
                                        <p:tgtEl>
                                          <p:spTgt spid="1048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733" grpId="0" bldLvl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1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组合 1"/>
          <p:cNvGrpSpPr/>
          <p:nvPr/>
        </p:nvGrpSpPr>
        <p:grpSpPr bwMode="auto">
          <a:xfrm>
            <a:off x="34925" y="858838"/>
            <a:ext cx="2006600" cy="521653"/>
            <a:chOff x="70" y="-63"/>
            <a:chExt cx="3161" cy="823"/>
          </a:xfrm>
        </p:grpSpPr>
        <p:sp>
          <p:nvSpPr>
            <p:cNvPr id="1048736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9" cy="823"/>
            </a:xfrm>
            <a:prstGeom prst="rect"/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sz="2800" kumimoji="1" lang="zh-CN">
                  <a:latin typeface="黑体" panose="02010609060101010101" pitchFamily="49" charset="-122"/>
                  <a:ea typeface="黑体" panose="02010609060101010101" pitchFamily="49" charset="-122"/>
                </a:rPr>
                <a:t>范文点评</a:t>
              </a:r>
              <a:endParaRPr altLang="en-US" sz="2800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45769" name="直线连接符 9"/>
            <p:cNvCxnSpPr>
              <a:cxnSpLocks/>
            </p:cNvCxnSpPr>
            <p:nvPr/>
          </p:nvCxnSpPr>
          <p:spPr>
            <a:xfrm>
              <a:off x="70" y="701"/>
              <a:ext cx="3161" cy="0"/>
            </a:xfrm>
            <a:prstGeom prst="line"/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737" name="菱形 4"/>
            <p:cNvSpPr/>
            <p:nvPr/>
          </p:nvSpPr>
          <p:spPr>
            <a:xfrm>
              <a:off x="125" y="147"/>
              <a:ext cx="553" cy="554"/>
            </a:xfrm>
            <a:prstGeom prst="diamond"/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altLang="en-US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048738" name="矩形 5"/>
          <p:cNvSpPr/>
          <p:nvPr/>
        </p:nvSpPr>
        <p:spPr>
          <a:xfrm>
            <a:off x="323528" y="1674439"/>
            <a:ext cx="5832648" cy="3368041"/>
          </a:xfrm>
          <a:prstGeom prst="rect"/>
        </p:spPr>
        <p:txBody>
          <a:bodyPr wrap="square">
            <a:spAutoFit/>
          </a:bodyPr>
          <a:p>
            <a:pPr lvl="0">
              <a:lnSpc>
                <a:spcPct val="150000"/>
              </a:lnSpc>
            </a:pPr>
            <a:r>
              <a:rPr altLang="en-US" b="1" dirty="0" sz="2400" lang="zh-CN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老</a:t>
            </a:r>
            <a:r>
              <a:rPr altLang="en-US"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林的眼睛仍旧盯着前方。</a:t>
            </a:r>
            <a:r>
              <a:rPr altLang="en-US" baseline="30000" b="1" dirty="0" sz="2400" 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⑤</a:t>
            </a:r>
            <a:endParaRPr altLang="en-US" b="1" dirty="0" sz="2400" lang="zh-CN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lvl="0">
              <a:lnSpc>
                <a:spcPct val="150000"/>
              </a:lnSpc>
            </a:pPr>
            <a:r>
              <a:rPr altLang="en-US"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“妹妹</a:t>
            </a:r>
            <a:r>
              <a:rPr altLang="zh-CN" b="1" dirty="0" sz="2400" lang="en-US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altLang="en-US"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再送我两根大葱好吧</a:t>
            </a:r>
            <a:r>
              <a:rPr altLang="zh-CN" b="1" dirty="0" sz="2400" lang="en-US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?”</a:t>
            </a:r>
            <a:endParaRPr altLang="zh-CN" b="1" dirty="0" sz="2400" lang="en-US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lvl="0">
              <a:lnSpc>
                <a:spcPct val="150000"/>
              </a:lnSpc>
            </a:pPr>
            <a:r>
              <a:rPr altLang="en-US"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“拿去吧。”老林语气平静</a:t>
            </a:r>
            <a:r>
              <a:rPr altLang="zh-CN" b="1" dirty="0" sz="2400" lang="en-US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altLang="en-US"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依然面带微笑。</a:t>
            </a:r>
            <a:endParaRPr altLang="en-US" b="1" dirty="0" sz="2400" lang="zh-CN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lvl="0">
              <a:lnSpc>
                <a:spcPct val="150000"/>
              </a:lnSpc>
            </a:pPr>
            <a:r>
              <a:rPr altLang="en-US"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奶奶将钱放到菜摊边的铁盒内</a:t>
            </a:r>
            <a:r>
              <a:rPr altLang="zh-CN" b="1" dirty="0" sz="2400" lang="en-US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altLang="en-US"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装好菜便拽着我往前方去。老林仍旧呆呆地盯着前方</a:t>
            </a:r>
            <a:r>
              <a:rPr altLang="zh-CN" b="1" dirty="0" sz="2400" lang="en-US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altLang="en-US"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没有看我们一眼。</a:t>
            </a:r>
            <a:endParaRPr altLang="en-US" b="1" dirty="0" sz="2400" lang="zh-CN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cxnSp>
        <p:nvCxnSpPr>
          <p:cNvPr id="3145770" name="直接连接符 12"/>
          <p:cNvCxnSpPr>
            <a:cxnSpLocks/>
          </p:cNvCxnSpPr>
          <p:nvPr/>
        </p:nvCxnSpPr>
        <p:spPr>
          <a:xfrm>
            <a:off x="6228080" y="1340485"/>
            <a:ext cx="0" cy="4320540"/>
          </a:xfrm>
          <a:prstGeom prst="line"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48739" name="圆角矩形标注 7"/>
          <p:cNvSpPr/>
          <p:nvPr/>
        </p:nvSpPr>
        <p:spPr>
          <a:xfrm>
            <a:off x="6578600" y="1765429"/>
            <a:ext cx="2378710" cy="1735326"/>
          </a:xfrm>
          <a:prstGeom prst="wedgeRoundRectCallout">
            <a:avLst>
              <a:gd name="adj1" fmla="val -62813"/>
              <a:gd name="adj2" fmla="val -40615"/>
              <a:gd name="adj3" fmla="val 16667"/>
            </a:avLst>
          </a:prstGeom>
          <a:ln w="2222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p>
            <a:pPr algn="l" defTabSz="914400" eaLnBrk="1" fontAlgn="base" hangingPunct="1" indent="0" latinLnBrk="0" lvl="0" marL="0" marR="0" rtl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altLang="en-US" b="1" dirty="0" sz="2000" lang="zh-CN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⑤</a:t>
            </a:r>
            <a:r>
              <a:rPr altLang="en-US" b="1" dirty="0" sz="2000" 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老林“</a:t>
            </a:r>
            <a:r>
              <a:rPr altLang="en-US" b="1" dirty="0" sz="2000" lang="zh-CN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仍旧盯</a:t>
            </a:r>
            <a:r>
              <a:rPr altLang="en-US" b="1" dirty="0" sz="2000" 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着前方”,再次勾起了“我”的</a:t>
            </a:r>
            <a:r>
              <a:rPr altLang="en-US" b="1" dirty="0" sz="2000" lang="zh-CN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好奇心。</a:t>
            </a:r>
            <a:endParaRPr altLang="en-US" b="1" dirty="0" sz="2000" lang="zh-CN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dur="500" id="7"/>
                                        <p:tgtEl>
                                          <p:spTgt spid="1048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739" grpId="0" bldLvl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1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0" name="文本框 99"/>
          <p:cNvSpPr txBox="1"/>
          <p:nvPr/>
        </p:nvSpPr>
        <p:spPr>
          <a:xfrm>
            <a:off x="301441" y="1412776"/>
            <a:ext cx="8375015" cy="3825240"/>
          </a:xfrm>
          <a:prstGeom prst="rect"/>
          <a:noFill/>
          <a:ln w="9525">
            <a:noFill/>
          </a:ln>
        </p:spPr>
        <p:txBody>
          <a:bodyPr wrap="square">
            <a:spAutoFit/>
          </a:bodyPr>
          <a:p>
            <a:pPr eaLnBrk="1" hangingPunct="1" indent="0" latinLnBrk="0" marL="0">
              <a:lnSpc>
                <a:spcPct val="150000"/>
              </a:lnSpc>
            </a:pPr>
            <a:r>
              <a:rPr altLang="zh-CN" b="1" dirty="0" sz="2400" lang="en-US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我忽然想到了什么,悄悄问奶奶:“老林是不是……”</a:t>
            </a:r>
            <a:endParaRPr b="1" dirty="0" sz="2400" lang="zh-CN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eaLnBrk="1" hangingPunct="1" indent="0" latinLnBrk="0" marL="0">
              <a:lnSpc>
                <a:spcPct val="150000"/>
              </a:lnSpc>
            </a:pPr>
            <a:r>
              <a:rPr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奶奶叹了口气,说:“她瞧不见的。”</a:t>
            </a:r>
            <a:endParaRPr b="1" dirty="0" sz="2400" lang="zh-CN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eaLnBrk="1" hangingPunct="1" indent="0" latinLnBrk="0" marL="0">
              <a:lnSpc>
                <a:spcPct val="150000"/>
              </a:lnSpc>
            </a:pPr>
            <a:r>
              <a:rPr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我有些意外。</a:t>
            </a:r>
            <a:endParaRPr b="1" dirty="0" sz="2400" lang="zh-CN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eaLnBrk="1" hangingPunct="1" indent="0" latinLnBrk="0" marL="0">
              <a:lnSpc>
                <a:spcPct val="150000"/>
              </a:lnSpc>
            </a:pPr>
            <a:r>
              <a:rPr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奶奶匆匆走向下一个摊位,我频频回头,老林摊位前的顾客真不少,但都是自付自找。这让我想起了不久前读到的一则新闻,讲的是</a:t>
            </a:r>
            <a:r>
              <a:rPr b="1" dirty="0" sz="2400" 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</a:t>
            </a:r>
            <a:r>
              <a:rPr b="1" dirty="0" sz="2400" lang="zh-CN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个报</a:t>
            </a:r>
            <a:r>
              <a:rPr b="1" dirty="0" sz="2400" 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亭主人,他也是盲</a:t>
            </a:r>
            <a:r>
              <a:rPr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人,顾客自取自付,钱从来没少过。</a:t>
            </a:r>
            <a:endParaRPr b="1" dirty="0" sz="2400" lang="zh-CN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eaLnBrk="1" hangingPunct="1" indent="0" latinLnBrk="0" marL="0">
              <a:lnSpc>
                <a:spcPct val="150000"/>
              </a:lnSpc>
            </a:pPr>
            <a:r>
              <a:rPr b="1" dirty="0" sz="24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其实想想,这样的小事也挺温暖的。</a:t>
            </a:r>
            <a:endParaRPr b="1" dirty="0" sz="2400" lang="zh-CN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120" name="组合 4"/>
          <p:cNvGrpSpPr/>
          <p:nvPr/>
        </p:nvGrpSpPr>
        <p:grpSpPr bwMode="auto">
          <a:xfrm>
            <a:off x="34925" y="858838"/>
            <a:ext cx="2006600" cy="521653"/>
            <a:chOff x="70" y="-63"/>
            <a:chExt cx="3161" cy="823"/>
          </a:xfrm>
        </p:grpSpPr>
        <p:sp>
          <p:nvSpPr>
            <p:cNvPr id="1048741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9" cy="823"/>
            </a:xfrm>
            <a:prstGeom prst="rect"/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sz="2800" kumimoji="1" lang="zh-CN">
                  <a:latin typeface="黑体" panose="02010609060101010101" pitchFamily="49" charset="-122"/>
                  <a:ea typeface="黑体" panose="02010609060101010101" pitchFamily="49" charset="-122"/>
                </a:rPr>
                <a:t>范文点评</a:t>
              </a:r>
              <a:endParaRPr altLang="en-US" sz="2800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45771" name="直线连接符 9"/>
            <p:cNvCxnSpPr>
              <a:cxnSpLocks/>
            </p:cNvCxnSpPr>
            <p:nvPr/>
          </p:nvCxnSpPr>
          <p:spPr>
            <a:xfrm>
              <a:off x="70" y="701"/>
              <a:ext cx="3161" cy="0"/>
            </a:xfrm>
            <a:prstGeom prst="line"/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742" name="菱形 9"/>
            <p:cNvSpPr/>
            <p:nvPr/>
          </p:nvSpPr>
          <p:spPr>
            <a:xfrm>
              <a:off x="125" y="147"/>
              <a:ext cx="553" cy="554"/>
            </a:xfrm>
            <a:prstGeom prst="diamond"/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altLang="en-US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2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" name="组合 1"/>
          <p:cNvGrpSpPr/>
          <p:nvPr/>
        </p:nvGrpSpPr>
        <p:grpSpPr bwMode="auto">
          <a:xfrm>
            <a:off x="34925" y="858838"/>
            <a:ext cx="2006600" cy="521653"/>
            <a:chOff x="70" y="-63"/>
            <a:chExt cx="3161" cy="823"/>
          </a:xfrm>
        </p:grpSpPr>
        <p:sp>
          <p:nvSpPr>
            <p:cNvPr id="1048743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9" cy="823"/>
            </a:xfrm>
            <a:prstGeom prst="rect"/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sz="2800" kumimoji="1" lang="zh-CN">
                  <a:latin typeface="黑体" panose="02010609060101010101" pitchFamily="49" charset="-122"/>
                  <a:ea typeface="黑体" panose="02010609060101010101" pitchFamily="49" charset="-122"/>
                </a:rPr>
                <a:t>范文点评</a:t>
              </a:r>
              <a:endParaRPr altLang="en-US" sz="2800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45772" name="直线连接符 9"/>
            <p:cNvCxnSpPr>
              <a:cxnSpLocks/>
            </p:cNvCxnSpPr>
            <p:nvPr/>
          </p:nvCxnSpPr>
          <p:spPr>
            <a:xfrm>
              <a:off x="70" y="701"/>
              <a:ext cx="3161" cy="0"/>
            </a:xfrm>
            <a:prstGeom prst="line"/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744" name="菱形 4"/>
            <p:cNvSpPr/>
            <p:nvPr/>
          </p:nvSpPr>
          <p:spPr>
            <a:xfrm>
              <a:off x="125" y="147"/>
              <a:ext cx="553" cy="554"/>
            </a:xfrm>
            <a:prstGeom prst="diamond"/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altLang="en-US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048745" name="Text Box 3"/>
          <p:cNvSpPr txBox="1"/>
          <p:nvPr/>
        </p:nvSpPr>
        <p:spPr>
          <a:xfrm>
            <a:off x="395536" y="1960476"/>
            <a:ext cx="8568952" cy="2834641"/>
          </a:xfrm>
          <a:prstGeom prst="rect"/>
          <a:noFill/>
          <a:ln w="9525">
            <a:noFill/>
          </a:ln>
        </p:spPr>
        <p:txBody>
          <a:bodyPr wrap="square">
            <a:spAutoFit/>
          </a:bodyPr>
          <a:p>
            <a:pPr eaLnBrk="1" hangingPunct="1" latinLnBrk="0">
              <a:lnSpc>
                <a:spcPct val="130000"/>
              </a:lnSpc>
              <a:buFont typeface="Arial" panose="020B0604020202020204" pitchFamily="34" charset="0"/>
            </a:pPr>
            <a:r>
              <a:rPr altLang="zh-CN" b="1" dirty="0" sz="2400" lang="en-US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altLang="en-US" b="1" dirty="0" sz="2400" lang="zh-CN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本文写“我”跟着奶奶去买菜,在盲人摊主老林那里,大家自取自</a:t>
            </a:r>
            <a:r>
              <a:rPr altLang="en-US" b="1" dirty="0" sz="2400" lang="zh-CN" smtClean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付的事。</a:t>
            </a:r>
            <a:r>
              <a:rPr altLang="en-US" b="1" dirty="0" sz="2400" lang="zh-CN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文章写的是小人物,记的是小事情。人们愿意买老林的菜,是</a:t>
            </a:r>
            <a:r>
              <a:rPr altLang="en-US" b="1" dirty="0" sz="2400" lang="zh-CN" smtClean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因为她的菜新鲜，老林</a:t>
            </a:r>
            <a:r>
              <a:rPr altLang="en-US" b="1" dirty="0" sz="2400" lang="zh-CN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让大家自取自付,是对顾客的信任。文章赞美了一种诚信的社会风尚。写法上,作者选取的是生活中的素材,具有鲜活的生活</a:t>
            </a:r>
            <a:r>
              <a:rPr altLang="en-US" b="1" dirty="0" sz="2400" lang="zh-CN" smtClean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气息，作者</a:t>
            </a:r>
            <a:r>
              <a:rPr altLang="en-US" b="1" dirty="0" sz="2400" lang="zh-CN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采用小中见大的手法来表现主题,截取一件小事展示生活的大画面。</a:t>
            </a:r>
            <a:endParaRPr altLang="en-US" b="1" dirty="0" sz="2400" lang="zh-CN">
              <a:solidFill>
                <a:srgbClr val="0000C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048746" name="文本框 6"/>
          <p:cNvSpPr txBox="1"/>
          <p:nvPr/>
        </p:nvSpPr>
        <p:spPr>
          <a:xfrm>
            <a:off x="395536" y="1412776"/>
            <a:ext cx="1008112" cy="460375"/>
          </a:xfrm>
          <a:prstGeom prst="rect"/>
          <a:noFill/>
        </p:spPr>
        <p:txBody>
          <a:bodyPr rtlCol="0" wrap="square">
            <a:spAutoFit/>
          </a:bodyPr>
          <a:p>
            <a:r>
              <a:rPr altLang="en-US" b="1" dirty="0" sz="2400" lang="zh-CN">
                <a:solidFill>
                  <a:srgbClr val="FF0000"/>
                </a:solidFill>
              </a:rPr>
              <a:t>总评：</a:t>
            </a:r>
            <a:endParaRPr altLang="en-US" b="1" dirty="0" sz="2400" lang="zh-CN">
              <a:solidFill>
                <a:srgbClr val="FF0000"/>
              </a:solidFill>
            </a:endParaRPr>
          </a:p>
        </p:txBody>
      </p:sp>
      <p:pic>
        <p:nvPicPr>
          <p:cNvPr id="2097153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0">
            <a:off x="7079843" y="4524353"/>
            <a:ext cx="1884644" cy="1894470"/>
          </a:xfrm>
          <a:prstGeom prst="rect"/>
        </p:spPr>
      </p:pic>
    </p:spTree>
  </p:cSld>
  <p:clrMapOvr>
    <a:masterClrMapping/>
  </p:clrMapOvr>
  <p:transition spd="slow">
    <p:random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000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dur="1000" id="7"/>
                                        <p:tgtEl>
                                          <p:spTgt spid="1048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74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文本框 1"/>
          <p:cNvSpPr txBox="1"/>
          <p:nvPr/>
        </p:nvSpPr>
        <p:spPr>
          <a:xfrm>
            <a:off x="3131840" y="1484784"/>
            <a:ext cx="2557145" cy="521970"/>
          </a:xfrm>
          <a:prstGeom prst="rect"/>
          <a:noFill/>
        </p:spPr>
        <p:txBody>
          <a:bodyPr anchor="t" rtlCol="0" wrap="square">
            <a:spAutoFit/>
          </a:bodyPr>
          <a:p>
            <a:pPr algn="dist"/>
            <a:r>
              <a:rPr altLang="zh-CN" b="1" dirty="0" sz="2800" kern="0" lang="zh-CN" noProof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材料分类</a:t>
            </a:r>
            <a:endParaRPr altLang="zh-CN" b="1" dirty="0" sz="2800" kern="0" lang="zh-CN" noProof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048603" name="文本框 2"/>
          <p:cNvSpPr txBox="1"/>
          <p:nvPr/>
        </p:nvSpPr>
        <p:spPr>
          <a:xfrm>
            <a:off x="323528" y="2248545"/>
            <a:ext cx="1512168" cy="460375"/>
          </a:xfrm>
          <a:prstGeom prst="rect"/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txBody>
          <a:bodyPr wrap="square">
            <a:spAutoFit/>
          </a:bodyPr>
          <a:p>
            <a:pPr indent="0" marL="0"/>
            <a:r>
              <a:rPr altLang="en-US" b="1" dirty="0" sz="2400" lang="zh-CN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直接材</a:t>
            </a:r>
            <a:r>
              <a:rPr altLang="en-US" b="1" dirty="0" sz="2400" lang="zh-CN" smtClean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料：</a:t>
            </a:r>
            <a:endParaRPr altLang="en-US" b="1" dirty="0" sz="2400" lang="zh-CN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8604" name="文本框 5"/>
          <p:cNvSpPr txBox="1"/>
          <p:nvPr/>
        </p:nvSpPr>
        <p:spPr>
          <a:xfrm>
            <a:off x="395536" y="3615407"/>
            <a:ext cx="1437640" cy="460375"/>
          </a:xfrm>
          <a:prstGeom prst="rect"/>
          <a:solidFill>
            <a:schemeClr val="accent5">
              <a:lumMod val="20000"/>
              <a:lumOff val="80000"/>
            </a:schemeClr>
          </a:solidFill>
        </p:spPr>
        <p:txBody>
          <a:bodyPr rtlCol="0" wrap="square">
            <a:spAutoFit/>
          </a:bodyPr>
          <a:p>
            <a:pPr eaLnBrk="1" hangingPunct="1" latinLnBrk="0"/>
            <a:r>
              <a:rPr altLang="en-US" b="1" dirty="0" sz="2400" lang="zh-CN">
                <a:latin typeface="宋体" panose="02010600030101010101" pitchFamily="2" charset="-122"/>
                <a:cs typeface="楷体" panose="02010609060101010101" charset="-122"/>
              </a:rPr>
              <a:t>间接材料：</a:t>
            </a:r>
            <a:endParaRPr altLang="en-US" b="1" dirty="0" sz="2400" lang="zh-CN">
              <a:latin typeface="宋体" panose="02010600030101010101" pitchFamily="2" charset="-122"/>
              <a:cs typeface="楷体" panose="02010609060101010101" charset="-122"/>
            </a:endParaRPr>
          </a:p>
        </p:txBody>
      </p:sp>
      <p:sp>
        <p:nvSpPr>
          <p:cNvPr id="1048605" name="文本框 3"/>
          <p:cNvSpPr txBox="1"/>
          <p:nvPr/>
        </p:nvSpPr>
        <p:spPr>
          <a:xfrm>
            <a:off x="1835696" y="2160380"/>
            <a:ext cx="7200800" cy="1005840"/>
          </a:xfrm>
          <a:prstGeom prst="rect"/>
          <a:noFill/>
        </p:spPr>
        <p:txBody>
          <a:bodyPr rtlCol="0" wrap="square">
            <a:spAutoFit/>
          </a:bodyPr>
          <a:p>
            <a:pPr algn="l" eaLnBrk="1" hangingPunct="1" indent="0" latinLnBrk="0" marL="0">
              <a:lnSpc>
                <a:spcPct val="130000"/>
              </a:lnSpc>
            </a:pPr>
            <a:r>
              <a:rPr altLang="en-US" b="1" dirty="0" sz="2400" lang="zh-CN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我们日常所接触</a:t>
            </a:r>
            <a:r>
              <a:rPr altLang="en-US" b="1" dirty="0" sz="2400" lang="zh-CN" smtClean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到的各</a:t>
            </a:r>
            <a:r>
              <a:rPr altLang="en-US" b="1" dirty="0" sz="2400" lang="zh-CN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类人物，遇到的各种事情，都可以成为写作时的材料，这类材料是直接材料。</a:t>
            </a:r>
            <a:endParaRPr altLang="en-US" b="1" dirty="0" sz="2400" lang="zh-CN">
              <a:solidFill>
                <a:srgbClr val="0000CC"/>
              </a:solidFill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048606" name="文本框 4"/>
          <p:cNvSpPr txBox="1"/>
          <p:nvPr/>
        </p:nvSpPr>
        <p:spPr>
          <a:xfrm>
            <a:off x="1835696" y="3573016"/>
            <a:ext cx="6826270" cy="1005840"/>
          </a:xfrm>
          <a:prstGeom prst="rect"/>
          <a:noFill/>
        </p:spPr>
        <p:txBody>
          <a:bodyPr rtlCol="0" wrap="square">
            <a:spAutoFit/>
          </a:bodyPr>
          <a:p>
            <a:pPr algn="l" eaLnBrk="1" hangingPunct="1" indent="0" latinLnBrk="0" marL="0">
              <a:lnSpc>
                <a:spcPct val="130000"/>
              </a:lnSpc>
            </a:pPr>
            <a:r>
              <a:rPr altLang="en-US" b="1" dirty="0" sz="2400" lang="zh-CN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我们读过的书籍、文章，听别人讲述的故事、道理</a:t>
            </a:r>
            <a:r>
              <a:rPr altLang="en-US" b="1" dirty="0" sz="2400" lang="zh-CN" smtClean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，看过的影视</a:t>
            </a:r>
            <a:r>
              <a:rPr altLang="en-US" b="1" dirty="0" sz="2400" lang="zh-CN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节目，</a:t>
            </a:r>
            <a:r>
              <a:rPr altLang="en-US" b="1" dirty="0" sz="2400" lang="zh-CN" smtClean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网络见闻等</a:t>
            </a:r>
            <a:r>
              <a:rPr altLang="en-US" b="1" dirty="0" sz="2400" lang="zh-CN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都是间接材料。</a:t>
            </a:r>
            <a:endParaRPr altLang="en-US" b="1" dirty="0" sz="2400" lang="zh-CN">
              <a:solidFill>
                <a:srgbClr val="0000CC"/>
              </a:solidFill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048607" name="文本框 6"/>
          <p:cNvSpPr txBox="1"/>
          <p:nvPr/>
        </p:nvSpPr>
        <p:spPr>
          <a:xfrm>
            <a:off x="467544" y="4653136"/>
            <a:ext cx="8266430" cy="977265"/>
          </a:xfrm>
          <a:prstGeom prst="rect"/>
          <a:solidFill>
            <a:schemeClr val="accent3">
              <a:lumMod val="20000"/>
              <a:lumOff val="80000"/>
            </a:schemeClr>
          </a:solidFill>
        </p:spPr>
        <p:txBody>
          <a:bodyPr rtlCol="0" wrap="square">
            <a:spAutoFit/>
          </a:bodyPr>
          <a:p>
            <a:pPr eaLnBrk="1" hangingPunct="1" latinLnBrk="0">
              <a:lnSpc>
                <a:spcPct val="120000"/>
              </a:lnSpc>
            </a:pPr>
            <a:r>
              <a:rPr altLang="en-US" b="1" dirty="0" sz="2400" lang="zh-CN" smtClean="0">
                <a:solidFill>
                  <a:srgbClr val="FF0000"/>
                </a:solidFill>
                <a:latin typeface="宋体" panose="02010600030101010101" pitchFamily="2" charset="-122"/>
              </a:rPr>
              <a:t>    在</a:t>
            </a:r>
            <a:r>
              <a:rPr altLang="en-US" b="1" dirty="0" sz="2400" lang="zh-CN">
                <a:solidFill>
                  <a:srgbClr val="FF0000"/>
                </a:solidFill>
                <a:latin typeface="宋体" panose="02010600030101010101" pitchFamily="2" charset="-122"/>
              </a:rPr>
              <a:t>所有材料中，最重要的还是自己的亲身经历，我们对它的感受最直接、最真切、写起来能得心应手。</a:t>
            </a:r>
            <a:endParaRPr altLang="en-US" b="1" dirty="0" sz="2400" lang="zh-CN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048608" name="文本框 1"/>
          <p:cNvSpPr txBox="1">
            <a:spLocks noChangeArrowheads="1"/>
          </p:cNvSpPr>
          <p:nvPr/>
        </p:nvSpPr>
        <p:spPr bwMode="auto">
          <a:xfrm>
            <a:off x="117475" y="1236970"/>
            <a:ext cx="1783080" cy="368300"/>
          </a:xfrm>
          <a:prstGeom prst="rect"/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eaLnBrk="0" hangingPunct="0"/>
            <a:r>
              <a:rPr altLang="en-US" lang="zh-CN">
                <a:solidFill>
                  <a:schemeClr val="bg1"/>
                </a:solidFill>
                <a:latin typeface="FZXingKai-S04"/>
                <a:ea typeface="FZXingKai-S04"/>
                <a:cs typeface="FZXingKai-S04"/>
              </a:rPr>
              <a:t>九年级语文上册</a:t>
            </a:r>
            <a:endParaRPr altLang="en-US" lang="zh-CN">
              <a:solidFill>
                <a:schemeClr val="bg1"/>
              </a:solidFill>
              <a:latin typeface="FZXingKai-S04"/>
              <a:ea typeface="FZXingKai-S04"/>
              <a:cs typeface="FZXingKai-S04"/>
            </a:endParaRPr>
          </a:p>
        </p:txBody>
      </p:sp>
      <p:grpSp>
        <p:nvGrpSpPr>
          <p:cNvPr id="56" name="组合 11"/>
          <p:cNvGrpSpPr/>
          <p:nvPr/>
        </p:nvGrpSpPr>
        <p:grpSpPr bwMode="auto">
          <a:xfrm>
            <a:off x="0" y="857250"/>
            <a:ext cx="2051050" cy="521963"/>
            <a:chOff x="0" y="-63"/>
            <a:chExt cx="3231" cy="819"/>
          </a:xfrm>
        </p:grpSpPr>
        <p:sp>
          <p:nvSpPr>
            <p:cNvPr id="1048609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9" cy="819"/>
            </a:xfrm>
            <a:prstGeom prst="rect"/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dirty="0" sz="2800" kumimoji="1" lang="zh-CN">
                  <a:latin typeface="黑体" panose="02010609060101010101" pitchFamily="49" charset="-122"/>
                  <a:ea typeface="黑体" panose="02010609060101010101" pitchFamily="49" charset="-122"/>
                </a:rPr>
                <a:t>整体感知</a:t>
              </a:r>
              <a:endParaRPr altLang="en-US" dirty="0" sz="2800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45732" name="直线连接符 9"/>
            <p:cNvCxnSpPr>
              <a:cxnSpLocks/>
            </p:cNvCxnSpPr>
            <p:nvPr/>
          </p:nvCxnSpPr>
          <p:spPr>
            <a:xfrm>
              <a:off x="0" y="699"/>
              <a:ext cx="3231" cy="0"/>
            </a:xfrm>
            <a:prstGeom prst="line"/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610" name="菱形 18"/>
            <p:cNvSpPr/>
            <p:nvPr/>
          </p:nvSpPr>
          <p:spPr>
            <a:xfrm>
              <a:off x="125" y="149"/>
              <a:ext cx="553" cy="550"/>
            </a:xfrm>
            <a:prstGeom prst="diamond"/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altLang="en-US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57" name="组 1"/>
          <p:cNvGrpSpPr/>
          <p:nvPr/>
        </p:nvGrpSpPr>
        <p:grpSpPr bwMode="auto">
          <a:xfrm>
            <a:off x="239713" y="1528763"/>
            <a:ext cx="1811337" cy="460375"/>
            <a:chOff x="6317605" y="3829427"/>
            <a:chExt cx="1810395" cy="461196"/>
          </a:xfrm>
        </p:grpSpPr>
        <p:sp>
          <p:nvSpPr>
            <p:cNvPr id="1048611" name="圆角矩形 20"/>
            <p:cNvSpPr/>
            <p:nvPr/>
          </p:nvSpPr>
          <p:spPr>
            <a:xfrm>
              <a:off x="6317605" y="3840559"/>
              <a:ext cx="1810395" cy="450064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altLang="en-US" kumimoji="1" lang="zh-CN"/>
            </a:p>
          </p:txBody>
        </p:sp>
        <p:sp>
          <p:nvSpPr>
            <p:cNvPr id="1048612" name="文本框 30"/>
            <p:cNvSpPr txBox="1">
              <a:spLocks noChangeArrowheads="1"/>
            </p:cNvSpPr>
            <p:nvPr/>
          </p:nvSpPr>
          <p:spPr bwMode="auto">
            <a:xfrm>
              <a:off x="6565743" y="3829427"/>
              <a:ext cx="1550065" cy="461196"/>
            </a:xfrm>
            <a:prstGeom prst="rect"/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b="1" sz="2400" lang="zh-CN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写作指导</a:t>
              </a:r>
              <a:endParaRPr altLang="zh-CN" b="1" sz="2400" lang="en-US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7" presetSubtype="0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dur="80" id="7"/>
                                        <p:tgtEl>
                                          <p:spTgt spid="10486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dur="80" id="8"/>
                                        <p:tgtEl>
                                          <p:spTgt spid="1048603"/>
                                        </p:tgtEl>
                                        <p:attrNameLst>
                                          <p:attrName>fill.color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80" id="9"/>
                                        <p:tgtEl>
                                          <p:spTgt spid="10486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0">
                      <p:stCondLst>
                        <p:cond delay="indefinite"/>
                      </p:stCondLst>
                      <p:childTnLst>
                        <p:par>
                          <p:cTn fill="hold" id="11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2" nodeType="clickEffect" presetClass="entr" presetID="27" presetSubtype="0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dur="80" id="14"/>
                                        <p:tgtEl>
                                          <p:spTgt spid="10486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dur="80" id="15"/>
                                        <p:tgtEl>
                                          <p:spTgt spid="1048605"/>
                                        </p:tgtEl>
                                        <p:attrNameLst>
                                          <p:attrName>fill.color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80" id="16"/>
                                        <p:tgtEl>
                                          <p:spTgt spid="10486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7">
                      <p:stCondLst>
                        <p:cond delay="indefinite"/>
                      </p:stCondLst>
                      <p:childTnLst>
                        <p:par>
                          <p:cTn fill="hold" id="18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9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1"/>
                                        <p:tgtEl>
                                          <p:spTgt spid="1048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2"/>
                                        <p:tgtEl>
                                          <p:spTgt spid="1048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5" nodeType="clickEffect" presetClass="entr" presetID="27" presetSubtype="0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dur="80" id="27"/>
                                        <p:tgtEl>
                                          <p:spTgt spid="10486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dur="80" id="28"/>
                                        <p:tgtEl>
                                          <p:spTgt spid="1048606"/>
                                        </p:tgtEl>
                                        <p:attrNameLst>
                                          <p:attrName>fill.color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80" id="29"/>
                                        <p:tgtEl>
                                          <p:spTgt spid="10486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0">
                      <p:stCondLst>
                        <p:cond delay="indefinite"/>
                      </p:stCondLst>
                      <p:childTnLst>
                        <p:par>
                          <p:cTn fill="hold" id="31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2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34"/>
                                        <p:tgtEl>
                                          <p:spTgt spid="1048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35"/>
                                        <p:tgtEl>
                                          <p:spTgt spid="1048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03" grpId="0" bldLvl="0" animBg="1"/>
      <p:bldP spid="1048604" grpId="0" bldLvl="0" animBg="1"/>
      <p:bldP spid="1048605" grpId="0"/>
      <p:bldP spid="1048606" grpId="0"/>
      <p:bldP spid="1048607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3" name="矩形 6"/>
          <p:cNvSpPr>
            <a:spLocks noChangeArrowheads="1"/>
          </p:cNvSpPr>
          <p:nvPr/>
        </p:nvSpPr>
        <p:spPr bwMode="auto">
          <a:xfrm>
            <a:off x="351790" y="3928745"/>
            <a:ext cx="8288020" cy="1463041"/>
          </a:xfrm>
          <a:prstGeom prst="rect"/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indent="-285750" marL="7429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indent="-228600" marL="11430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indent="-228600" marL="1600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indent="-228600" marL="20574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 indent="-228600" marL="25146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 indent="-228600" marL="29718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 indent="-228600" marL="34290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 indent="-228600" marL="38862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30000"/>
              </a:lnSpc>
            </a:pPr>
            <a:r>
              <a:rPr altLang="zh-CN" b="1" dirty="0" sz="2400" lang="en-US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altLang="zh-CN" b="1" dirty="0" sz="2400" 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赞可夫说：“</a:t>
            </a:r>
            <a:r>
              <a:rPr altLang="zh-CN" b="1" dirty="0" sz="2400" lang="zh-CN">
                <a:solidFill>
                  <a:srgbClr val="0000CC"/>
                </a:solidFill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应该打开窗户，让沸腾的社会生活，奇异的自然现象映入学生的脑海，借以丰富学生的感情经验，激发学生的感</a:t>
            </a:r>
            <a:r>
              <a:rPr altLang="zh-CN" b="1" dirty="0" sz="2400" lang="zh-CN" smtClean="0">
                <a:solidFill>
                  <a:srgbClr val="0000CC"/>
                </a:solidFill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情。</a:t>
            </a:r>
            <a:r>
              <a:rPr altLang="zh-CN" b="1" dirty="0" sz="2400" lang="zh-CN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endParaRPr altLang="en-US" b="1" dirty="0" sz="2400" lang="zh-CN">
              <a:solidFill>
                <a:srgbClr val="0000C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48614" name="文本框 1"/>
          <p:cNvSpPr txBox="1"/>
          <p:nvPr/>
        </p:nvSpPr>
        <p:spPr>
          <a:xfrm>
            <a:off x="3159760" y="1412776"/>
            <a:ext cx="2557145" cy="521970"/>
          </a:xfrm>
          <a:prstGeom prst="rect"/>
          <a:noFill/>
        </p:spPr>
        <p:txBody>
          <a:bodyPr anchor="t" rtlCol="0" wrap="square">
            <a:spAutoFit/>
          </a:bodyPr>
          <a:p>
            <a:pPr algn="dist"/>
            <a:r>
              <a:rPr altLang="zh-CN" b="1" dirty="0" sz="2800" kern="0" lang="zh-CN" noProof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怎样选材</a:t>
            </a:r>
            <a:endParaRPr altLang="zh-CN" b="1" dirty="0" sz="2800" kern="0" lang="zh-CN" noProof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048615" name="文本框 2"/>
          <p:cNvSpPr txBox="1"/>
          <p:nvPr/>
        </p:nvSpPr>
        <p:spPr>
          <a:xfrm>
            <a:off x="280035" y="1883410"/>
            <a:ext cx="8583930" cy="977265"/>
          </a:xfrm>
          <a:prstGeom prst="rect"/>
          <a:noFill/>
        </p:spPr>
        <p:txBody>
          <a:bodyPr anchor="t" rtlCol="0" wrap="square">
            <a:spAutoFit/>
          </a:bodyPr>
          <a:p>
            <a:pPr algn="just" eaLnBrk="0" hangingPunct="0">
              <a:lnSpc>
                <a:spcPct val="120000"/>
              </a:lnSpc>
            </a:pPr>
            <a:r>
              <a:rPr altLang="zh-CN" b="1" dirty="0" sz="2400" lang="en-US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altLang="zh-CN" b="1" dirty="0" sz="2400" lang="zh-CN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如何才能从生活中选出真实、典型、新颖的素材呢？我们可从以下两个方面入手：</a:t>
            </a:r>
            <a:endParaRPr altLang="zh-CN" b="1" dirty="0" sz="2400" lang="zh-CN"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048616" name="矩形 3"/>
          <p:cNvSpPr/>
          <p:nvPr/>
        </p:nvSpPr>
        <p:spPr>
          <a:xfrm>
            <a:off x="819785" y="2860675"/>
            <a:ext cx="2339975" cy="534035"/>
          </a:xfrm>
          <a:prstGeom prst="rect"/>
          <a:noFill/>
          <a:ln w="9525">
            <a:noFill/>
          </a:ln>
        </p:spPr>
        <p:txBody>
          <a:bodyPr>
            <a:spAutoFit/>
          </a:bodyPr>
          <a:p>
            <a:pPr algn="just" eaLnBrk="0" hangingPunct="0">
              <a:lnSpc>
                <a:spcPct val="120000"/>
              </a:lnSpc>
            </a:pPr>
            <a:r>
              <a:rPr altLang="zh-CN" b="1" dirty="0" sz="2400" lang="zh-CN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（一）材料积累</a:t>
            </a:r>
            <a:endParaRPr altLang="zh-CN" b="1" dirty="0" sz="2400" lang="zh-CN">
              <a:solidFill>
                <a:srgbClr val="0000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48617" name="文本框 5"/>
          <p:cNvSpPr txBox="1"/>
          <p:nvPr/>
        </p:nvSpPr>
        <p:spPr>
          <a:xfrm>
            <a:off x="934720" y="3434199"/>
            <a:ext cx="5059681" cy="447040"/>
          </a:xfrm>
          <a:prstGeom prst="rect"/>
          <a:noFill/>
        </p:spPr>
        <p:txBody>
          <a:bodyPr rtlCol="0" wrap="none">
            <a:spAutoFit/>
          </a:bodyPr>
          <a:p>
            <a:pPr algn="l" eaLnBrk="0" hangingPunct="0">
              <a:lnSpc>
                <a:spcPct val="130000"/>
              </a:lnSpc>
            </a:pPr>
            <a:r>
              <a:rPr altLang="zh-CN" b="1" dirty="0" sz="2400" lang="zh-CN">
                <a:latin typeface="楷体" panose="02010609060101010101" charset="-122"/>
                <a:ea typeface="楷体" panose="02010609060101010101" charset="-122"/>
                <a:sym typeface="+mn-ea"/>
              </a:rPr>
              <a:t>做生活的热心人，勤观察，多思考。</a:t>
            </a:r>
            <a:endParaRPr altLang="zh-CN" b="1" dirty="0" sz="2400" lang="zh-CN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59" name="组合 11"/>
          <p:cNvGrpSpPr/>
          <p:nvPr/>
        </p:nvGrpSpPr>
        <p:grpSpPr bwMode="auto">
          <a:xfrm>
            <a:off x="0" y="857250"/>
            <a:ext cx="2051050" cy="521963"/>
            <a:chOff x="0" y="-63"/>
            <a:chExt cx="3231" cy="819"/>
          </a:xfrm>
        </p:grpSpPr>
        <p:sp>
          <p:nvSpPr>
            <p:cNvPr id="1048618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9" cy="819"/>
            </a:xfrm>
            <a:prstGeom prst="rect"/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dirty="0" sz="2800" kumimoji="1" lang="zh-CN">
                  <a:latin typeface="黑体" panose="02010609060101010101" pitchFamily="49" charset="-122"/>
                  <a:ea typeface="黑体" panose="02010609060101010101" pitchFamily="49" charset="-122"/>
                </a:rPr>
                <a:t>整体感知</a:t>
              </a:r>
              <a:endParaRPr altLang="en-US" dirty="0" sz="2800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45733" name="直线连接符 9"/>
            <p:cNvCxnSpPr>
              <a:cxnSpLocks/>
            </p:cNvCxnSpPr>
            <p:nvPr/>
          </p:nvCxnSpPr>
          <p:spPr>
            <a:xfrm>
              <a:off x="0" y="699"/>
              <a:ext cx="3231" cy="0"/>
            </a:xfrm>
            <a:prstGeom prst="line"/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619" name="菱形 15"/>
            <p:cNvSpPr/>
            <p:nvPr/>
          </p:nvSpPr>
          <p:spPr>
            <a:xfrm>
              <a:off x="125" y="149"/>
              <a:ext cx="553" cy="550"/>
            </a:xfrm>
            <a:prstGeom prst="diamond"/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altLang="en-US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dur="500" id="7"/>
                                        <p:tgtEl>
                                          <p:spTgt spid="1048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 id="12"/>
                                        <p:tgtEl>
                                          <p:spTgt spid="1048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5" nodeType="clickEffect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dur="500" id="17"/>
                                        <p:tgtEl>
                                          <p:spTgt spid="1048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grpId="1" id="20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2"/>
                                        <p:tgtEl>
                                          <p:spTgt spid="1048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3"/>
                                        <p:tgtEl>
                                          <p:spTgt spid="1048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13" grpId="1"/>
      <p:bldP spid="1048615" grpId="0"/>
      <p:bldP spid="1048616" grpId="0"/>
      <p:bldP spid="10486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0" name="文本框 4"/>
          <p:cNvSpPr txBox="1"/>
          <p:nvPr/>
        </p:nvSpPr>
        <p:spPr>
          <a:xfrm>
            <a:off x="323528" y="2252479"/>
            <a:ext cx="8496944" cy="2313941"/>
          </a:xfrm>
          <a:prstGeom prst="rect"/>
          <a:noFill/>
        </p:spPr>
        <p:txBody>
          <a:bodyPr rtlCol="0" wrap="square">
            <a:spAutoFit/>
          </a:bodyPr>
          <a:p>
            <a:pPr algn="l" eaLnBrk="1" hangingPunct="1" latinLnBrk="0">
              <a:lnSpc>
                <a:spcPct val="125000"/>
              </a:lnSpc>
            </a:pPr>
            <a:r>
              <a:rPr altLang="zh-CN" b="1" dirty="0" sz="2400" lang="en-US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altLang="zh-CN" b="1" dirty="0" sz="2400" lang="zh-CN">
                <a:latin typeface="楷体" panose="02010609060101010101" charset="-122"/>
                <a:ea typeface="楷体" panose="02010609060101010101" charset="-122"/>
                <a:sym typeface="+mn-ea"/>
              </a:rPr>
              <a:t>生活正在发生日新月异的变化，</a:t>
            </a:r>
            <a:r>
              <a:rPr altLang="zh-CN" b="1" dirty="0" sz="2400" lang="zh-CN" smtClean="0">
                <a:latin typeface="楷体" panose="02010609060101010101" charset="-122"/>
                <a:ea typeface="楷体" panose="02010609060101010101" charset="-122"/>
                <a:sym typeface="+mn-ea"/>
              </a:rPr>
              <a:t>周围</a:t>
            </a:r>
            <a:r>
              <a:rPr altLang="en-US" b="1" dirty="0" sz="2400" lang="zh-CN" smtClean="0">
                <a:latin typeface="楷体" panose="02010609060101010101" charset="-122"/>
                <a:ea typeface="楷体" panose="02010609060101010101" charset="-122"/>
                <a:sym typeface="+mn-ea"/>
              </a:rPr>
              <a:t>的</a:t>
            </a:r>
            <a:r>
              <a:rPr altLang="zh-CN" b="1" dirty="0" sz="2400" lang="zh-CN" smtClean="0">
                <a:latin typeface="楷体" panose="02010609060101010101" charset="-122"/>
                <a:ea typeface="楷体" panose="02010609060101010101" charset="-122"/>
                <a:sym typeface="+mn-ea"/>
              </a:rPr>
              <a:t>新人</a:t>
            </a:r>
            <a:r>
              <a:rPr altLang="zh-CN" b="1" dirty="0" sz="2400" lang="zh-CN">
                <a:latin typeface="楷体" panose="02010609060101010101" charset="-122"/>
                <a:ea typeface="楷体" panose="02010609060101010101" charset="-122"/>
                <a:sym typeface="+mn-ea"/>
              </a:rPr>
              <a:t>、新事、新物，随处可见。只要做生活的有心人，善于发现和捕捉，善于思考和剪裁，新鲜材料就会滚滚而来。关注时事，关注热点，紧跟时代的步伐，踏准时代的节奏，融入自己的真情，这样才能选出打动人心的材料。</a:t>
            </a:r>
            <a:endParaRPr altLang="zh-CN" b="1" dirty="0" sz="2400" lang="zh-CN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61" name="组合 11"/>
          <p:cNvGrpSpPr/>
          <p:nvPr/>
        </p:nvGrpSpPr>
        <p:grpSpPr bwMode="auto">
          <a:xfrm>
            <a:off x="0" y="857250"/>
            <a:ext cx="2051050" cy="521963"/>
            <a:chOff x="0" y="-63"/>
            <a:chExt cx="3231" cy="819"/>
          </a:xfrm>
        </p:grpSpPr>
        <p:sp>
          <p:nvSpPr>
            <p:cNvPr id="1048621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9" cy="819"/>
            </a:xfrm>
            <a:prstGeom prst="rect"/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dirty="0" sz="2800" kumimoji="1" lang="zh-CN">
                  <a:latin typeface="黑体" panose="02010609060101010101" pitchFamily="49" charset="-122"/>
                  <a:ea typeface="黑体" panose="02010609060101010101" pitchFamily="49" charset="-122"/>
                </a:rPr>
                <a:t>整体感知</a:t>
              </a:r>
              <a:endParaRPr altLang="en-US" dirty="0" sz="2800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45734" name="直线连接符 9"/>
            <p:cNvCxnSpPr>
              <a:cxnSpLocks/>
            </p:cNvCxnSpPr>
            <p:nvPr/>
          </p:nvCxnSpPr>
          <p:spPr>
            <a:xfrm>
              <a:off x="0" y="699"/>
              <a:ext cx="3231" cy="0"/>
            </a:xfrm>
            <a:prstGeom prst="line"/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622" name="菱形 6"/>
            <p:cNvSpPr/>
            <p:nvPr/>
          </p:nvSpPr>
          <p:spPr>
            <a:xfrm>
              <a:off x="125" y="149"/>
              <a:ext cx="553" cy="550"/>
            </a:xfrm>
            <a:prstGeom prst="diamond"/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altLang="en-US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048623" name="矩形 9"/>
          <p:cNvSpPr/>
          <p:nvPr/>
        </p:nvSpPr>
        <p:spPr>
          <a:xfrm>
            <a:off x="819785" y="1525317"/>
            <a:ext cx="2339975" cy="534035"/>
          </a:xfrm>
          <a:prstGeom prst="rect"/>
          <a:noFill/>
          <a:ln w="9525">
            <a:noFill/>
          </a:ln>
        </p:spPr>
        <p:txBody>
          <a:bodyPr>
            <a:spAutoFit/>
          </a:bodyPr>
          <a:p>
            <a:pPr algn="just" eaLnBrk="0" hangingPunct="0">
              <a:lnSpc>
                <a:spcPct val="120000"/>
              </a:lnSpc>
            </a:pPr>
            <a:r>
              <a:rPr altLang="zh-CN" b="1" dirty="0" sz="2400" lang="zh-CN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（一）材料积累</a:t>
            </a:r>
            <a:endParaRPr altLang="zh-CN" b="1" dirty="0" sz="2400" lang="zh-CN">
              <a:solidFill>
                <a:srgbClr val="0000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7" presetSubtype="0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dur="80" id="7"/>
                                        <p:tgtEl>
                                          <p:spTgt spid="10486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dur="80" id="8"/>
                                        <p:tgtEl>
                                          <p:spTgt spid="1048620"/>
                                        </p:tgtEl>
                                        <p:attrNameLst>
                                          <p:attrName>fill.color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80" id="9"/>
                                        <p:tgtEl>
                                          <p:spTgt spid="10486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4" name="矩形 1"/>
          <p:cNvSpPr/>
          <p:nvPr/>
        </p:nvSpPr>
        <p:spPr>
          <a:xfrm>
            <a:off x="762085" y="1484784"/>
            <a:ext cx="2316480" cy="447040"/>
          </a:xfrm>
          <a:prstGeom prst="rect"/>
          <a:noFill/>
          <a:ln w="9525">
            <a:noFill/>
          </a:ln>
        </p:spPr>
        <p:txBody>
          <a:bodyPr wrap="none">
            <a:spAutoFit/>
          </a:bodyPr>
          <a:p>
            <a:pPr algn="just" eaLnBrk="0" hangingPunct="0">
              <a:lnSpc>
                <a:spcPct val="120000"/>
              </a:lnSpc>
            </a:pPr>
            <a:r>
              <a:rPr altLang="zh-CN" b="1" dirty="0" sz="2400" lang="zh-CN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（二）材料选择</a:t>
            </a:r>
            <a:endParaRPr altLang="zh-CN" b="1" dirty="0" sz="2400" lang="zh-CN">
              <a:solidFill>
                <a:srgbClr val="0000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48625" name="矩形 1"/>
          <p:cNvSpPr/>
          <p:nvPr/>
        </p:nvSpPr>
        <p:spPr>
          <a:xfrm>
            <a:off x="991994" y="1988840"/>
            <a:ext cx="3796030" cy="534035"/>
          </a:xfrm>
          <a:prstGeom prst="rect"/>
        </p:spPr>
        <p:txBody>
          <a:bodyPr wrap="square">
            <a:spAutoFit/>
          </a:bodyPr>
          <a:p>
            <a:pPr algn="just" defTabSz="914400" eaLnBrk="0" fontAlgn="base" hangingPunct="0" indent="0" latinLnBrk="0" lvl="0" marL="0" marR="0" rtl="0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altLang="zh-CN" baseline="0" b="1" cap="none" dirty="0" sz="2400" i="0" kern="100" kumimoji="0" lang="en-US" noProof="0" normalizeH="0" spc="0" strike="noStrike" u="none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altLang="zh-CN" baseline="0" b="1" cap="none" dirty="0" sz="2400" i="0" kern="100" kumimoji="0" lang="zh-CN" noProof="0" normalizeH="0" spc="0" strike="noStrike" u="none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</a:rPr>
              <a:t>要围绕中心选材。</a:t>
            </a:r>
            <a:endParaRPr altLang="zh-CN" baseline="0" b="1" cap="none" dirty="0" sz="2400" i="0" kern="100" kumimoji="0" lang="zh-CN" noProof="0" normalizeH="0" spc="0" strike="noStrike" u="none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8626" name="文本框 3"/>
          <p:cNvSpPr txBox="1"/>
          <p:nvPr/>
        </p:nvSpPr>
        <p:spPr>
          <a:xfrm>
            <a:off x="259080" y="2634213"/>
            <a:ext cx="8626475" cy="2225040"/>
          </a:xfrm>
          <a:prstGeom prst="rect"/>
          <a:noFill/>
        </p:spPr>
        <p:txBody>
          <a:bodyPr rtlCol="0" wrap="square">
            <a:spAutoFit/>
          </a:bodyPr>
          <a:p>
            <a:pPr algn="just" defTabSz="914400" eaLnBrk="0" hangingPunct="0" indent="0" latinLnBrk="0" lvl="0" marL="0" marR="0" rtl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altLang="zh-CN" b="1" dirty="0" sz="2400" kern="100" lang="en-US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    </a:t>
            </a:r>
            <a:r>
              <a:rPr altLang="zh-CN" b="1" dirty="0" sz="2400" kern="100" lang="zh-CN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文章的中心决定了材料的</a:t>
            </a:r>
            <a:r>
              <a:rPr altLang="zh-CN" b="1" dirty="0" sz="2400" kern="100" lang="zh-CN" noProof="0" smtClean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取舍及</a:t>
            </a:r>
            <a:r>
              <a:rPr altLang="zh-CN" b="1" dirty="0" sz="2400" kern="100" lang="zh-CN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详略的安排：</a:t>
            </a:r>
            <a:r>
              <a:rPr altLang="zh-CN" b="1" dirty="0" sz="2400" kern="100" lang="zh-CN" noProof="0" u="dotDashHeavy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跟中心无关的，舍弃不取</a:t>
            </a:r>
            <a:r>
              <a:rPr altLang="zh-CN" b="1" dirty="0" sz="2400" kern="100" lang="zh-CN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；跟中心相关</a:t>
            </a:r>
            <a:r>
              <a:rPr altLang="zh-CN" b="1" dirty="0" sz="2400" kern="100" lang="zh-CN" noProof="0" smtClean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的</a:t>
            </a:r>
            <a:r>
              <a:rPr altLang="en-US" b="1" dirty="0" sz="2400" kern="100" lang="zh-CN" noProof="0" smtClean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altLang="zh-CN" b="1" dirty="0" sz="2400" kern="100" lang="zh-CN" noProof="0" u="sng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要</a:t>
            </a:r>
            <a:r>
              <a:rPr altLang="zh-CN" b="1" dirty="0" sz="2400" kern="100" lang="zh-CN" noProof="0" u="sng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分清主次</a:t>
            </a:r>
            <a:r>
              <a:rPr altLang="zh-CN" b="1" dirty="0" sz="2400" kern="100" lang="zh-CN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altLang="zh-CN" b="1" dirty="0" sz="2400" kern="100" lang="zh-CN" noProof="0" u="sng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选取最有利于表现中心的材料作为重点详细展开</a:t>
            </a:r>
            <a:r>
              <a:rPr altLang="zh-CN" b="1" dirty="0" sz="2400" kern="100" lang="zh-CN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，其他可以略写。游离中心选用</a:t>
            </a:r>
            <a:r>
              <a:rPr altLang="zh-CN" b="1" dirty="0" sz="2400" kern="100" lang="zh-CN" noProof="0" smtClean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材料</a:t>
            </a:r>
            <a:r>
              <a:rPr altLang="en-US" b="1" dirty="0" sz="2400" kern="100" lang="zh-CN" noProof="0" smtClean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altLang="zh-CN" b="1" dirty="0" sz="2400" kern="100" lang="zh-CN" noProof="0" smtClean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或</a:t>
            </a:r>
            <a:r>
              <a:rPr altLang="zh-CN" b="1" dirty="0" sz="2400" kern="100" lang="zh-CN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材料使用详略不当，都会影响中心的表达。</a:t>
            </a:r>
            <a:endParaRPr altLang="zh-CN" baseline="0" b="1" cap="none" dirty="0" sz="2400" i="0" kern="100" kumimoji="0" lang="zh-CN" noProof="0" normalizeH="0" spc="0" strike="noStrike" u="none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  <a:sym typeface="+mn-ea"/>
            </a:endParaRPr>
          </a:p>
        </p:txBody>
      </p:sp>
      <p:grpSp>
        <p:nvGrpSpPr>
          <p:cNvPr id="63" name="组合 11"/>
          <p:cNvGrpSpPr/>
          <p:nvPr/>
        </p:nvGrpSpPr>
        <p:grpSpPr bwMode="auto">
          <a:xfrm>
            <a:off x="0" y="857250"/>
            <a:ext cx="2051050" cy="521963"/>
            <a:chOff x="0" y="-63"/>
            <a:chExt cx="3231" cy="819"/>
          </a:xfrm>
        </p:grpSpPr>
        <p:sp>
          <p:nvSpPr>
            <p:cNvPr id="1048627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9" cy="819"/>
            </a:xfrm>
            <a:prstGeom prst="rect"/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dirty="0" sz="2800" kumimoji="1" lang="zh-CN">
                  <a:latin typeface="黑体" panose="02010609060101010101" pitchFamily="49" charset="-122"/>
                  <a:ea typeface="黑体" panose="02010609060101010101" pitchFamily="49" charset="-122"/>
                </a:rPr>
                <a:t>整体感知</a:t>
              </a:r>
              <a:endParaRPr altLang="en-US" dirty="0" sz="2800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45735" name="直线连接符 9"/>
            <p:cNvCxnSpPr>
              <a:cxnSpLocks/>
            </p:cNvCxnSpPr>
            <p:nvPr/>
          </p:nvCxnSpPr>
          <p:spPr>
            <a:xfrm>
              <a:off x="0" y="699"/>
              <a:ext cx="3231" cy="0"/>
            </a:xfrm>
            <a:prstGeom prst="line"/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628" name="菱形 15"/>
            <p:cNvSpPr/>
            <p:nvPr/>
          </p:nvSpPr>
          <p:spPr>
            <a:xfrm>
              <a:off x="125" y="149"/>
              <a:ext cx="553" cy="550"/>
            </a:xfrm>
            <a:prstGeom prst="diamond"/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altLang="en-US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 id="7"/>
                                        <p:tgtEl>
                                          <p:spTgt spid="1048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2"/>
                                        <p:tgtEl>
                                          <p:spTgt spid="1048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3"/>
                                        <p:tgtEl>
                                          <p:spTgt spid="1048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25" grpId="0"/>
      <p:bldP spid="10486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9" name="矩形 3"/>
          <p:cNvSpPr/>
          <p:nvPr/>
        </p:nvSpPr>
        <p:spPr>
          <a:xfrm>
            <a:off x="251520" y="1988840"/>
            <a:ext cx="8640960" cy="3291840"/>
          </a:xfrm>
          <a:prstGeom prst="rect"/>
        </p:spPr>
        <p:txBody>
          <a:bodyPr wrap="square">
            <a:spAutoFit/>
          </a:bodyPr>
          <a:p>
            <a:pPr algn="just" defTabSz="914400" eaLnBrk="0" hangingPunct="0" indent="0" latinLnBrk="0" lvl="0" marL="0" marR="0" rtl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altLang="zh-CN" baseline="0" b="1" cap="none" dirty="0" sz="2400" i="0" kern="100" kumimoji="0" lang="en-US" noProof="0" normalizeH="0" spc="0" strike="noStrike" u="none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altLang="zh-CN" baseline="0" b="1" cap="none" dirty="0" sz="2400" i="0" kern="100" kumimoji="0" lang="zh-CN" noProof="0" normalizeH="0" spc="0" strike="noStrike" u="none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真实，就是说选择的材料应是实实在在的真事，而不是道听途说甚至无中生有编造出来的，</a:t>
            </a:r>
            <a:r>
              <a:rPr altLang="zh-CN" baseline="0" b="1" cap="none" dirty="0" sz="2400" i="0" kern="100" kumimoji="0" lang="zh-CN" noProof="0" normalizeH="0" spc="0" strike="noStrike" u="sng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最好选择自己亲眼看到的、亲耳听到的、亲身经历过的事情</a:t>
            </a:r>
            <a:r>
              <a:rPr altLang="zh-CN" baseline="0" b="1" cap="none" dirty="0" sz="2400" i="0" kern="100" kumimoji="0" lang="zh-CN" noProof="0" normalizeH="0" spc="0" strike="noStrike" u="none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。要坚持从生活实际出发，选取自己最熟悉、感受最深、能反映事物本质意义的材料。只有真实的材料才能被</a:t>
            </a:r>
            <a:r>
              <a:rPr altLang="zh-CN" baseline="0" b="1" cap="none" dirty="0" sz="2400" i="0" kern="100" kumimoji="0" lang="zh-CN" noProof="0" normalizeH="0" spc="0" strike="noStrike" u="none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读者</a:t>
            </a:r>
            <a:r>
              <a:rPr altLang="en-US" baseline="0" b="1" cap="none" dirty="0" sz="2400" i="0" kern="100" kumimoji="0" lang="zh-CN" noProof="0" normalizeH="0" spc="0" strike="noStrike" u="none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所</a:t>
            </a:r>
            <a:r>
              <a:rPr altLang="zh-CN" baseline="0" b="1" cap="none" dirty="0" sz="2400" i="0" kern="100" kumimoji="0" lang="zh-CN" noProof="0" normalizeH="0" spc="0" strike="noStrike" u="none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接受</a:t>
            </a:r>
            <a:r>
              <a:rPr altLang="zh-CN" baseline="0" b="1" cap="none" dirty="0" sz="2400" i="0" kern="100" kumimoji="0" lang="zh-CN" noProof="0" normalizeH="0" spc="0" strike="noStrike" u="none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和认可，才能使文章具有说服力和感染力。</a:t>
            </a:r>
            <a:endParaRPr altLang="zh-CN" baseline="0" b="1" cap="none" dirty="0" sz="2400" i="0" kern="100" kumimoji="0" lang="zh-CN" noProof="0" normalizeH="0" spc="0" strike="noStrike" u="none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48630" name="文本框 1"/>
          <p:cNvSpPr txBox="1"/>
          <p:nvPr/>
        </p:nvSpPr>
        <p:spPr>
          <a:xfrm>
            <a:off x="971600" y="1527175"/>
            <a:ext cx="2557780" cy="447040"/>
          </a:xfrm>
          <a:prstGeom prst="rect"/>
          <a:noFill/>
        </p:spPr>
        <p:txBody>
          <a:bodyPr rtlCol="0" wrap="none">
            <a:spAutoFit/>
          </a:bodyPr>
          <a:p>
            <a:pPr algn="l"/>
            <a:r>
              <a:rPr altLang="zh-CN" b="1" dirty="0" sz="2400" kern="100" lang="en-US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2.</a:t>
            </a:r>
            <a:r>
              <a:rPr altLang="zh-CN" b="1" dirty="0" sz="2400" kern="100" lang="zh-CN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选真实的材料。</a:t>
            </a:r>
            <a:endParaRPr altLang="zh-CN" baseline="0" b="1" cap="none" dirty="0" sz="2400" i="0" kern="100" kumimoji="0" lang="zh-CN" noProof="0" normalizeH="0" spc="0" strike="noStrike" u="none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65" name="组合 11"/>
          <p:cNvGrpSpPr/>
          <p:nvPr/>
        </p:nvGrpSpPr>
        <p:grpSpPr bwMode="auto">
          <a:xfrm>
            <a:off x="0" y="857250"/>
            <a:ext cx="2051050" cy="521963"/>
            <a:chOff x="0" y="-63"/>
            <a:chExt cx="3231" cy="819"/>
          </a:xfrm>
        </p:grpSpPr>
        <p:sp>
          <p:nvSpPr>
            <p:cNvPr id="1048631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9" cy="819"/>
            </a:xfrm>
            <a:prstGeom prst="rect"/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dirty="0" sz="2800" kumimoji="1" lang="zh-CN">
                  <a:latin typeface="黑体" panose="02010609060101010101" pitchFamily="49" charset="-122"/>
                  <a:ea typeface="黑体" panose="02010609060101010101" pitchFamily="49" charset="-122"/>
                </a:rPr>
                <a:t>整体感知</a:t>
              </a:r>
              <a:endParaRPr altLang="en-US" dirty="0" sz="2800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45736" name="直线连接符 9"/>
            <p:cNvCxnSpPr>
              <a:cxnSpLocks/>
            </p:cNvCxnSpPr>
            <p:nvPr/>
          </p:nvCxnSpPr>
          <p:spPr>
            <a:xfrm>
              <a:off x="0" y="699"/>
              <a:ext cx="3231" cy="0"/>
            </a:xfrm>
            <a:prstGeom prst="line"/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632" name="菱形 15"/>
            <p:cNvSpPr/>
            <p:nvPr/>
          </p:nvSpPr>
          <p:spPr>
            <a:xfrm>
              <a:off x="125" y="149"/>
              <a:ext cx="553" cy="550"/>
            </a:xfrm>
            <a:prstGeom prst="diamond"/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altLang="en-US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 id="7"/>
                                        <p:tgtEl>
                                          <p:spTgt spid="1048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3" name="矩形 3"/>
          <p:cNvSpPr/>
          <p:nvPr/>
        </p:nvSpPr>
        <p:spPr>
          <a:xfrm>
            <a:off x="467544" y="2204864"/>
            <a:ext cx="7992888" cy="2758440"/>
          </a:xfrm>
          <a:prstGeom prst="rect"/>
        </p:spPr>
        <p:txBody>
          <a:bodyPr wrap="square">
            <a:spAutoFit/>
          </a:bodyPr>
          <a:p>
            <a:pPr algn="just" defTabSz="914400" eaLnBrk="0" hangingPunct="0" indent="0" latinLnBrk="0" lvl="0" marL="0" marR="0" rtl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altLang="zh-CN" baseline="0" b="1" cap="none" dirty="0" sz="2400" i="0" kern="100" kumimoji="0" lang="en-US" noProof="0" normalizeH="0" spc="0" strike="noStrike" u="none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altLang="zh-CN" baseline="0" b="1" cap="none" dirty="0" sz="2400" i="0" kern="100" kumimoji="0" lang="en-US" noProof="0" normalizeH="0" spc="0" strike="noStrike" u="sng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altLang="zh-CN" baseline="0" b="1" cap="none" dirty="0" sz="2400" i="0" kern="100" kumimoji="0" lang="zh-CN" noProof="0" normalizeH="0" spc="0" strike="noStrike" u="sng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典型材料是指那些最能反映事物本质的、最能打动人心的、最能表现文章中心的、具有广泛代表性和强大说服力的材料</a:t>
            </a:r>
            <a:r>
              <a:rPr altLang="zh-CN" baseline="0" b="1" cap="none" dirty="0" sz="2400" i="0" kern="100" kumimoji="0" lang="zh-CN" noProof="0" normalizeH="0" spc="0" strike="noStrike" u="none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。在选材时，要从可以表现中心思想的大量材料中进行选择和提炼，力争做到少而精，材料要以一当十、以质取胜，而不是以多求胜。</a:t>
            </a:r>
            <a:endParaRPr altLang="zh-CN" baseline="0" b="1" cap="none" dirty="0" sz="2400" i="0" kern="100" kumimoji="0" lang="zh-CN" noProof="0" normalizeH="0" spc="0" strike="noStrike" u="none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48634" name="文本框 4"/>
          <p:cNvSpPr txBox="1"/>
          <p:nvPr/>
        </p:nvSpPr>
        <p:spPr>
          <a:xfrm>
            <a:off x="974590" y="1743199"/>
            <a:ext cx="2557780" cy="447040"/>
          </a:xfrm>
          <a:prstGeom prst="rect"/>
          <a:noFill/>
        </p:spPr>
        <p:txBody>
          <a:bodyPr rtlCol="0" wrap="none">
            <a:spAutoFit/>
          </a:bodyPr>
          <a:p>
            <a:pPr algn="l"/>
            <a:r>
              <a:rPr altLang="zh-CN" b="1" dirty="0" sz="2400" kern="100" lang="en-US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3.</a:t>
            </a:r>
            <a:r>
              <a:rPr altLang="zh-CN" b="1" dirty="0" sz="2400" kern="100" lang="zh-CN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选典型的材料。</a:t>
            </a:r>
            <a:endParaRPr altLang="zh-CN" baseline="0" b="1" cap="none" dirty="0" sz="2400" i="0" kern="100" kumimoji="0" lang="zh-CN" noProof="0" normalizeH="0" spc="0" strike="noStrike" u="none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67" name="组合 11"/>
          <p:cNvGrpSpPr/>
          <p:nvPr/>
        </p:nvGrpSpPr>
        <p:grpSpPr bwMode="auto">
          <a:xfrm>
            <a:off x="0" y="857250"/>
            <a:ext cx="2051050" cy="521963"/>
            <a:chOff x="0" y="-63"/>
            <a:chExt cx="3231" cy="819"/>
          </a:xfrm>
        </p:grpSpPr>
        <p:sp>
          <p:nvSpPr>
            <p:cNvPr id="1048635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9" cy="819"/>
            </a:xfrm>
            <a:prstGeom prst="rect"/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indent="-285750" marL="7429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indent="-228600" marL="1143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indent="-228600" marL="1600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indent="-228600" marL="20574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 indent="-228600" marL="25146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 indent="-228600" marL="29718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 indent="-228600" marL="34290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 indent="-228600" marL="388620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altLang="en-US" dirty="0" sz="2800" kumimoji="1" lang="zh-CN">
                  <a:latin typeface="黑体" panose="02010609060101010101" pitchFamily="49" charset="-122"/>
                  <a:ea typeface="黑体" panose="02010609060101010101" pitchFamily="49" charset="-122"/>
                </a:rPr>
                <a:t>整体感知</a:t>
              </a:r>
              <a:endParaRPr altLang="en-US" dirty="0" sz="2800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45737" name="直线连接符 9"/>
            <p:cNvCxnSpPr>
              <a:cxnSpLocks/>
            </p:cNvCxnSpPr>
            <p:nvPr/>
          </p:nvCxnSpPr>
          <p:spPr>
            <a:xfrm>
              <a:off x="0" y="699"/>
              <a:ext cx="3231" cy="0"/>
            </a:xfrm>
            <a:prstGeom prst="line"/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636" name="菱形 15"/>
            <p:cNvSpPr/>
            <p:nvPr/>
          </p:nvSpPr>
          <p:spPr>
            <a:xfrm>
              <a:off x="125" y="149"/>
              <a:ext cx="553" cy="550"/>
            </a:xfrm>
            <a:prstGeom prst="diamond"/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altLang="en-US" kumimoji="1" lang="zh-CN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 id="7"/>
                                        <p:tgtEl>
                                          <p:spTgt spid="1048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33" grpId="0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WPS 演示</Application>
  <ScaleCrop>0</ScaleCrop>
  <LinksUpToDate>0</LinksUpToDate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幻灯片 1</dc:title>
  <dc:creator>Administrator</dc:creator>
  <cp:lastModifiedBy>编辑资料-刘洁</cp:lastModifiedBy>
  <dcterms:created xsi:type="dcterms:W3CDTF">2017-03-14T12:23:00Z</dcterms:created>
  <dcterms:modified xsi:type="dcterms:W3CDTF">2020-02-24T01:32:36Z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2052-11.1.0.9209</vt:lpwstr>
  </property>
</Properties>
</file>