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5" r:id="rId4"/>
    <p:sldId id="257" r:id="rId5"/>
    <p:sldId id="258" r:id="rId6"/>
    <p:sldId id="263" r:id="rId7"/>
    <p:sldId id="264" r:id="rId8"/>
    <p:sldId id="261" r:id="rId9"/>
    <p:sldId id="262" r:id="rId10"/>
    <p:sldId id="259" r:id="rId11"/>
    <p:sldId id="267" r:id="rId12"/>
    <p:sldId id="269" r:id="rId13"/>
    <p:sldId id="266" r:id="rId14"/>
    <p:sldId id="270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 sz="66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从百草园到三味书屋</a:t>
            </a:r>
            <a:endParaRPr lang="zh-CN" altLang="en-US" sz="66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zh-CN" altLang="en-US" sz="6000">
                <a:solidFill>
                  <a:schemeClr val="accent2"/>
                </a:solidFill>
              </a:rPr>
              <a:t>鲁迅</a:t>
            </a:r>
            <a:endParaRPr lang="zh-CN" altLang="en-US" sz="60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《祭师文》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580515"/>
            <a:ext cx="10515600" cy="4682490"/>
          </a:xfrm>
        </p:spPr>
        <p:txBody>
          <a:bodyPr>
            <a:normAutofit lnSpcReduction="20000"/>
          </a:bodyPr>
          <a:p>
            <a:pPr marL="0" indent="0">
              <a:buNone/>
            </a:pPr>
            <a:r>
              <a:rPr lang="zh-CN" altLang="en-US" sz="3600"/>
              <a:t>忽闻恩师仙逝，震惊万分，有感于怀，作此文以祭之</a:t>
            </a:r>
            <a:r>
              <a:rPr lang="en-US" altLang="zh-CN" sz="3600"/>
              <a:t>——</a:t>
            </a:r>
            <a:r>
              <a:rPr lang="zh-CN" altLang="en-US" sz="3600"/>
              <a:t>小引</a:t>
            </a:r>
            <a:endParaRPr lang="zh-CN" altLang="en-US" sz="3600"/>
          </a:p>
          <a:p>
            <a:pPr marL="0" indent="0">
              <a:buNone/>
            </a:pPr>
            <a:r>
              <a:rPr lang="zh-CN" altLang="en-US"/>
              <a:t>  </a:t>
            </a:r>
            <a:r>
              <a:rPr lang="zh-CN" altLang="en-US" sz="4400"/>
              <a:t>      </a:t>
            </a:r>
            <a:r>
              <a:rPr lang="zh-CN" altLang="en-US" sz="4000"/>
              <a:t>四十年风雨兼程，育桃李无数；课堂上侃侃而谈，辩曹奸关忠张狂；音容笑貌应犹在，却是无常隔阴阳。</a:t>
            </a:r>
            <a:endParaRPr lang="zh-CN" altLang="en-US" sz="4000"/>
          </a:p>
          <a:p>
            <a:pPr marL="0" indent="0">
              <a:buNone/>
            </a:pPr>
            <a:r>
              <a:rPr lang="zh-CN" altLang="en-US" sz="4000"/>
              <a:t>       夜来幽梦忽还乡，灯火阑珊轩窗处， 相顾无言，惟有泪两行；问君此去几时回，明月千里伴孤坟，物是人非，欲语还休。</a:t>
            </a:r>
            <a:endParaRPr lang="zh-CN" altLang="en-US" sz="4000"/>
          </a:p>
          <a:p>
            <a:pPr marL="0" indent="0">
              <a:buNone/>
            </a:pPr>
            <a:r>
              <a:rPr lang="zh-CN" altLang="en-US" sz="4000"/>
              <a:t>                                                         </a:t>
            </a:r>
            <a:r>
              <a:rPr lang="zh-CN" altLang="en-US" sz="3600"/>
              <a:t>     </a:t>
            </a:r>
            <a:r>
              <a:rPr lang="en-US" altLang="zh-CN" sz="3600"/>
              <a:t>2017</a:t>
            </a:r>
            <a:r>
              <a:rPr lang="zh-CN" altLang="en-US" sz="3600"/>
              <a:t>年</a:t>
            </a:r>
            <a:r>
              <a:rPr lang="en-US" altLang="zh-CN" sz="3600"/>
              <a:t>10</a:t>
            </a:r>
            <a:r>
              <a:rPr lang="zh-CN" altLang="en-US" sz="3600"/>
              <a:t>月  </a:t>
            </a:r>
            <a:r>
              <a:rPr lang="zh-CN" altLang="en-US"/>
              <a:t>     </a:t>
            </a:r>
            <a:endParaRPr lang="zh-CN" altLang="en-US"/>
          </a:p>
          <a:p>
            <a:pPr marL="0" indent="0">
              <a:buNone/>
            </a:pPr>
            <a:endParaRPr lang="en-US" altLang="zh-C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四、拓展延伸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sz="4000"/>
              <a:t>问题：如果让你接受作者所受的这种教育，十年二十年后的你，将会成为什么样的自己，请同学们大胆想象将来的自己？</a:t>
            </a:r>
            <a:endParaRPr lang="zh-CN" altLang="en-US" sz="4000"/>
          </a:p>
          <a:p>
            <a:r>
              <a:rPr lang="zh-CN" altLang="en-US" sz="4000"/>
              <a:t>如果我们都被培养成了那样的人，我们的国家将会怎样？我们的民族又将何去何从呢</a:t>
            </a:r>
            <a:r>
              <a:rPr lang="zh-CN" altLang="en-US" sz="4000"/>
              <a:t>？</a:t>
            </a:r>
            <a:endParaRPr lang="zh-CN" altLang="en-US" sz="4000"/>
          </a:p>
          <a:p>
            <a:r>
              <a:rPr lang="zh-CN" altLang="en-US" sz="3600"/>
              <a:t>形式：合作探究，交流共享</a:t>
            </a:r>
            <a:endParaRPr lang="zh-CN" altLang="en-US" sz="3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21250" y="483870"/>
            <a:ext cx="7209790" cy="63563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学生发展核心素养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91005"/>
            <a:ext cx="10515600" cy="4351338"/>
          </a:xfrm>
        </p:spPr>
        <p:txBody>
          <a:bodyPr/>
          <a:p>
            <a:r>
              <a:rPr lang="zh-CN" altLang="en-US" sz="3600"/>
              <a:t>学生应具备的，能够</a:t>
            </a:r>
            <a:endParaRPr lang="zh-CN" altLang="en-US" sz="3600"/>
          </a:p>
          <a:p>
            <a:pPr marL="0" indent="0">
              <a:buNone/>
            </a:pPr>
            <a:r>
              <a:rPr lang="zh-CN" altLang="en-US" sz="3600"/>
              <a:t>适应终身发展和社会</a:t>
            </a:r>
            <a:endParaRPr lang="zh-CN" altLang="en-US" sz="3600"/>
          </a:p>
          <a:p>
            <a:pPr marL="0" indent="0">
              <a:buNone/>
            </a:pPr>
            <a:r>
              <a:rPr lang="zh-CN" altLang="en-US" sz="3600"/>
              <a:t>发展需要的必备品格</a:t>
            </a:r>
            <a:endParaRPr lang="zh-CN" altLang="en-US" sz="3600"/>
          </a:p>
          <a:p>
            <a:pPr marL="0" indent="0">
              <a:buNone/>
            </a:pPr>
            <a:r>
              <a:rPr lang="zh-CN" altLang="en-US" sz="3600"/>
              <a:t>和关键能力。</a:t>
            </a:r>
            <a:endParaRPr lang="zh-CN" altLang="en-US" sz="3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6520" y="-131445"/>
            <a:ext cx="10884535" cy="759587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5400"/>
              <a:t>学习目标：</a:t>
            </a:r>
            <a:endParaRPr lang="zh-CN" altLang="en-US" sz="5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 sz="4000"/>
              <a:t>1</a:t>
            </a:r>
            <a:r>
              <a:rPr lang="zh-CN" altLang="en-US" sz="4000"/>
              <a:t>继续训练默读，注重阅读的完整性和阅读速度</a:t>
            </a:r>
            <a:endParaRPr lang="zh-CN" altLang="en-US" sz="4000"/>
          </a:p>
          <a:p>
            <a:r>
              <a:rPr lang="en-US" altLang="zh-CN" sz="4000"/>
              <a:t>2</a:t>
            </a:r>
            <a:r>
              <a:rPr lang="zh-CN" altLang="en-US" sz="4000"/>
              <a:t>训练学生通过学习外貌、语言、动作等人物描写方法，分析人物形象的能力</a:t>
            </a:r>
            <a:endParaRPr lang="zh-CN" altLang="en-US" sz="4000"/>
          </a:p>
          <a:p>
            <a:r>
              <a:rPr lang="en-US" altLang="zh-CN" sz="4000"/>
              <a:t>3</a:t>
            </a:r>
            <a:r>
              <a:rPr lang="zh-CN" altLang="en-US" sz="4000"/>
              <a:t>学习作者热爱生活和自然的情感</a:t>
            </a:r>
            <a:endParaRPr lang="zh-CN" altLang="en-US" sz="4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5400"/>
              <a:t>课前准备：</a:t>
            </a:r>
            <a:endParaRPr lang="zh-CN" altLang="en-US" sz="5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 sz="4400"/>
              <a:t>资料搜集</a:t>
            </a:r>
            <a:endParaRPr lang="zh-CN" altLang="en-US" sz="4400"/>
          </a:p>
          <a:p>
            <a:r>
              <a:rPr lang="en-US" altLang="zh-CN" sz="4400">
                <a:sym typeface="+mn-ea"/>
              </a:rPr>
              <a:t>1</a:t>
            </a:r>
            <a:r>
              <a:rPr lang="zh-CN" altLang="en-US" sz="4400">
                <a:sym typeface="+mn-ea"/>
              </a:rPr>
              <a:t>当时学生上书塾的历史文献资料</a:t>
            </a:r>
            <a:endParaRPr lang="zh-CN" altLang="en-US" sz="4400"/>
          </a:p>
          <a:p>
            <a:r>
              <a:rPr lang="en-US" altLang="zh-CN" sz="4400"/>
              <a:t>2“</a:t>
            </a:r>
            <a:r>
              <a:rPr lang="zh-CN" altLang="en-US" sz="4400"/>
              <a:t>三味书屋</a:t>
            </a:r>
            <a:r>
              <a:rPr lang="en-US" altLang="zh-CN" sz="4400"/>
              <a:t>”</a:t>
            </a:r>
            <a:r>
              <a:rPr lang="zh-CN" altLang="en-US" sz="4400"/>
              <a:t>的含义是什么？</a:t>
            </a:r>
            <a:endParaRPr lang="zh-CN" altLang="en-US" sz="4400"/>
          </a:p>
          <a:p>
            <a:r>
              <a:rPr lang="en-US" altLang="zh-CN" sz="4400">
                <a:sym typeface="+mn-ea"/>
              </a:rPr>
              <a:t>3</a:t>
            </a:r>
            <a:r>
              <a:rPr lang="zh-CN" altLang="en-US" sz="4400">
                <a:sym typeface="+mn-ea"/>
              </a:rPr>
              <a:t>了解寿镜吾其人</a:t>
            </a:r>
            <a:endParaRPr lang="zh-CN" altLang="en-US" sz="4400"/>
          </a:p>
          <a:p>
            <a:r>
              <a:rPr lang="en-US" altLang="zh-CN" sz="4400"/>
              <a:t>4</a:t>
            </a:r>
            <a:r>
              <a:rPr lang="zh-CN" altLang="en-US" sz="4400"/>
              <a:t>鲁迅早年读书时的背景资料或故事</a:t>
            </a:r>
            <a:endParaRPr lang="zh-CN" altLang="en-US" sz="4400"/>
          </a:p>
          <a:p>
            <a:r>
              <a:rPr lang="zh-CN" altLang="en-US" sz="4000"/>
              <a:t>形式：学生展示</a:t>
            </a:r>
            <a:endParaRPr lang="zh-CN" altLang="en-US" sz="4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5400"/>
              <a:t>一、自主学习，浅析人物</a:t>
            </a:r>
            <a:endParaRPr lang="zh-CN" altLang="en-US" sz="5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23790"/>
          </a:xfrm>
        </p:spPr>
        <p:txBody>
          <a:bodyPr/>
          <a:p>
            <a:pPr marL="0" indent="0">
              <a:buNone/>
            </a:pPr>
            <a:r>
              <a:rPr lang="en-US" altLang="zh-CN" sz="3600"/>
              <a:t>1</a:t>
            </a:r>
            <a:r>
              <a:rPr lang="zh-CN" altLang="en-US" sz="3600"/>
              <a:t>、</a:t>
            </a:r>
            <a:r>
              <a:rPr lang="zh-CN" altLang="en-US" sz="4400"/>
              <a:t>默读课文，了解文意</a:t>
            </a:r>
            <a:endParaRPr lang="zh-CN" altLang="en-US" sz="4400"/>
          </a:p>
          <a:p>
            <a:pPr marL="0" indent="0">
              <a:buNone/>
            </a:pPr>
            <a:r>
              <a:rPr lang="zh-CN" altLang="en-US" sz="3600"/>
              <a:t> 要求：不出声，不动唇，不回看，不指读，保证阅        读的完整性与阅读速度</a:t>
            </a:r>
            <a:endParaRPr lang="zh-CN" altLang="en-US" sz="3600"/>
          </a:p>
          <a:p>
            <a:pPr marL="0" indent="0">
              <a:buNone/>
            </a:pPr>
            <a:r>
              <a:rPr lang="zh-CN" altLang="en-US" sz="3600"/>
              <a:t> 形式：  学生默读</a:t>
            </a:r>
            <a:endParaRPr lang="zh-CN" altLang="en-US" sz="3600"/>
          </a:p>
          <a:p>
            <a:pPr marL="0" indent="0">
              <a:buNone/>
            </a:pPr>
            <a:r>
              <a:rPr lang="en-US" altLang="zh-CN" sz="3600"/>
              <a:t>2</a:t>
            </a:r>
            <a:r>
              <a:rPr lang="zh-CN" altLang="en-US" sz="3600"/>
              <a:t>、如果让寿老师穿越到我们这个年代，同学们，你喜欢这样的老师吗？</a:t>
            </a:r>
            <a:endParaRPr lang="zh-CN" altLang="en-US" sz="3600"/>
          </a:p>
          <a:p>
            <a:pPr marL="0" indent="0">
              <a:buNone/>
            </a:pPr>
            <a:r>
              <a:rPr lang="zh-CN" altLang="en-US" sz="3600"/>
              <a:t>   说明理由，言之成理，自圆其说即可</a:t>
            </a:r>
            <a:endParaRPr lang="zh-CN" altLang="en-US" sz="3600"/>
          </a:p>
          <a:p>
            <a:pPr marL="0" indent="0">
              <a:buNone/>
            </a:pPr>
            <a:r>
              <a:rPr lang="zh-CN" altLang="en-US" sz="3600"/>
              <a:t>形式：学生发言，</a:t>
            </a:r>
            <a:r>
              <a:rPr lang="zh-CN" altLang="en-US" sz="3600"/>
              <a:t>教师记录</a:t>
            </a:r>
            <a:endParaRPr lang="zh-CN" altLang="en-US" sz="3600"/>
          </a:p>
          <a:p>
            <a:pPr marL="0" indent="0">
              <a:buNone/>
            </a:pPr>
            <a:endParaRPr lang="zh-CN" altLang="en-US" sz="3600"/>
          </a:p>
          <a:p>
            <a:pPr marL="0" indent="0">
              <a:buNone/>
            </a:pPr>
            <a:endParaRPr lang="en-US" altLang="zh-CN" sz="3600"/>
          </a:p>
          <a:p>
            <a:pPr marL="0" indent="0">
              <a:buNone/>
            </a:pPr>
            <a:endParaRPr lang="en-US" altLang="zh-CN" sz="3600"/>
          </a:p>
          <a:p>
            <a:pPr marL="0" indent="0">
              <a:buNone/>
            </a:pP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5400"/>
              <a:t>二、合作探究，深析人物</a:t>
            </a:r>
            <a:endParaRPr lang="zh-CN" altLang="en-US" sz="5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 sz="4400"/>
              <a:t>问题：除了刚刚同学们从文中找到的这些词语，寿镜吾老师还有哪些性格特点？运用了何种描写方法？</a:t>
            </a:r>
            <a:endParaRPr lang="zh-CN" altLang="en-US" sz="4400"/>
          </a:p>
          <a:p>
            <a:pPr marL="0" indent="0">
              <a:buNone/>
            </a:pPr>
            <a:r>
              <a:rPr lang="zh-CN" altLang="en-US" sz="4000"/>
              <a:t>  要求：四字词语进行概括</a:t>
            </a:r>
            <a:endParaRPr lang="zh-CN" altLang="en-US" sz="4000"/>
          </a:p>
          <a:p>
            <a:pPr marL="0" indent="0">
              <a:buNone/>
            </a:pPr>
            <a:r>
              <a:rPr lang="zh-CN" altLang="en-US" sz="4000"/>
              <a:t>  形式：合作交流、展示，教师记录</a:t>
            </a:r>
            <a:endParaRPr lang="zh-CN" altLang="en-US" sz="4000"/>
          </a:p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b="1"/>
              <a:t>技能提升</a:t>
            </a:r>
            <a:r>
              <a:rPr lang="zh-CN" altLang="en-US"/>
              <a:t>：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9615" y="1511935"/>
            <a:ext cx="10515600" cy="4351338"/>
          </a:xfrm>
        </p:spPr>
        <p:txBody>
          <a:bodyPr>
            <a:noAutofit/>
          </a:bodyPr>
          <a:p>
            <a:r>
              <a:rPr lang="zh-CN" altLang="en-US" sz="4400"/>
              <a:t>对人物形象的分析和描写，要抓住人物描写的方法：</a:t>
            </a:r>
            <a:r>
              <a:rPr lang="zh-CN" altLang="en-US" sz="4400">
                <a:solidFill>
                  <a:srgbClr val="C00000"/>
                </a:solidFill>
              </a:rPr>
              <a:t>外貌描写、语言描写、动作描写、肖像描写，心理描写和神态描写</a:t>
            </a:r>
            <a:r>
              <a:rPr lang="zh-CN" altLang="en-US" sz="4400"/>
              <a:t>等，进行分析，这样人物性格、形象的分析才能精准，有针对性，运用这样的描写方法也才能将人物写活，写真实，写饱满。</a:t>
            </a:r>
            <a:endParaRPr lang="zh-CN" altLang="en-US" sz="4400"/>
          </a:p>
          <a:p>
            <a:r>
              <a:rPr lang="zh-CN" altLang="en-US" sz="4400"/>
              <a:t>方法小结：</a:t>
            </a:r>
            <a:endParaRPr lang="zh-CN" altLang="en-US" sz="4400"/>
          </a:p>
          <a:p>
            <a:r>
              <a:rPr lang="zh-CN" altLang="en-US" sz="4400">
                <a:solidFill>
                  <a:srgbClr val="FF0000"/>
                </a:solidFill>
              </a:rPr>
              <a:t>人物形象与性格，描写方法来探路</a:t>
            </a:r>
            <a:endParaRPr lang="zh-CN" altLang="en-US" sz="44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0" indent="0">
              <a:buNone/>
            </a:pPr>
            <a:r>
              <a:rPr lang="en-US" altLang="zh-CN" sz="4400"/>
              <a:t>1</a:t>
            </a:r>
            <a:r>
              <a:rPr lang="zh-CN" altLang="en-US" sz="4400"/>
              <a:t>、在这样的老师的教育熏陶下，儿时的</a:t>
            </a:r>
            <a:r>
              <a:rPr lang="en-US" altLang="zh-CN" sz="4400"/>
              <a:t>“</a:t>
            </a:r>
            <a:r>
              <a:rPr lang="zh-CN" altLang="en-US" sz="4400"/>
              <a:t>我</a:t>
            </a:r>
            <a:r>
              <a:rPr lang="en-US" altLang="zh-CN" sz="4400"/>
              <a:t>”</a:t>
            </a:r>
            <a:r>
              <a:rPr lang="zh-CN" altLang="en-US" sz="4400"/>
              <a:t>和</a:t>
            </a:r>
            <a:r>
              <a:rPr lang="en-US" altLang="zh-CN" sz="4400"/>
              <a:t>“</a:t>
            </a:r>
            <a:r>
              <a:rPr lang="zh-CN" altLang="en-US" sz="4400"/>
              <a:t>同伴</a:t>
            </a:r>
            <a:r>
              <a:rPr lang="en-US" altLang="zh-CN" sz="4400"/>
              <a:t>”</a:t>
            </a:r>
            <a:r>
              <a:rPr lang="zh-CN" altLang="en-US" sz="4400"/>
              <a:t>去到书塾，又有哪些精彩表现呢？</a:t>
            </a:r>
            <a:endParaRPr lang="zh-CN" altLang="en-US" sz="4400"/>
          </a:p>
          <a:p>
            <a:pPr marL="0" indent="0">
              <a:buNone/>
            </a:pPr>
            <a:r>
              <a:rPr lang="zh-CN" altLang="en-US" sz="4400"/>
              <a:t>形式：默读</a:t>
            </a:r>
            <a:r>
              <a:rPr lang="en-US" altLang="zh-CN" sz="4400"/>
              <a:t>“</a:t>
            </a:r>
            <a:r>
              <a:rPr lang="zh-CN" altLang="en-US" sz="4400"/>
              <a:t>三味书屋</a:t>
            </a:r>
            <a:r>
              <a:rPr lang="en-US" altLang="zh-CN" sz="4400"/>
              <a:t>”</a:t>
            </a:r>
            <a:r>
              <a:rPr lang="zh-CN" altLang="en-US" sz="4400"/>
              <a:t>部分   展示  补充  完善</a:t>
            </a:r>
            <a:endParaRPr lang="zh-CN" altLang="en-US" sz="4400"/>
          </a:p>
          <a:p>
            <a:pPr marL="0" indent="0">
              <a:buNone/>
            </a:pPr>
            <a:r>
              <a:rPr lang="en-US" altLang="zh-CN" sz="4400"/>
              <a:t>2</a:t>
            </a:r>
            <a:r>
              <a:rPr lang="zh-CN" altLang="en-US" sz="4400"/>
              <a:t>、你看到了一个怎样的鲁迅？</a:t>
            </a:r>
            <a:endParaRPr lang="zh-CN" altLang="en-US" sz="4400"/>
          </a:p>
          <a:p>
            <a:pPr marL="0" indent="0">
              <a:buNone/>
            </a:pPr>
            <a:r>
              <a:rPr lang="zh-CN" altLang="en-US" sz="4400">
                <a:latin typeface="宋体" panose="02010600030101010101" pitchFamily="2" charset="-122"/>
                <a:ea typeface="宋体" panose="02010600030101010101" pitchFamily="2" charset="-122"/>
              </a:rPr>
              <a:t>形式：学生展示</a:t>
            </a:r>
            <a:endParaRPr lang="zh-CN" altLang="en-US" sz="4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2155"/>
          </a:xfrm>
        </p:spPr>
        <p:txBody>
          <a:bodyPr>
            <a:normAutofit fontScale="90000" lnSpcReduction="20000"/>
          </a:bodyPr>
          <a:p>
            <a:endParaRPr lang="zh-CN" altLang="en-US" sz="44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r>
              <a:rPr lang="zh-CN" altLang="en-US" sz="4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教师小结：</a:t>
            </a:r>
            <a:endParaRPr lang="zh-CN" altLang="en-US" sz="44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endParaRPr lang="zh-CN" altLang="en-US" sz="44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None/>
            </a:pPr>
            <a:r>
              <a:rPr lang="zh-CN" altLang="en-US" sz="4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爱玩是儿童的天性，但作为学生的我们，需要适度，什么年龄做什么事，这是自然法则，人生定律，我们要明白，这就是成长，痛并快乐着，烦恼并开心着，当有一天，你认识到人生来就是要遍尝人生百味之时，你就成长了，因为没有谁的人生是一帆风顺的，我们能做的就是在能力范围内，成为更好的自己，为梦想而努力奋斗，鲁迅如此，我们大家也如此。</a:t>
            </a:r>
            <a:endParaRPr lang="zh-CN" altLang="en-US" sz="44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三、随堂练笔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280795"/>
            <a:ext cx="10515600" cy="5645785"/>
          </a:xfrm>
        </p:spPr>
        <p:txBody>
          <a:bodyPr>
            <a:normAutofit fontScale="90000" lnSpcReduction="10000"/>
          </a:bodyPr>
          <a:p>
            <a:r>
              <a:rPr lang="zh-CN" altLang="en-US" sz="4400"/>
              <a:t>这样的老师无疑是可敬的，这样的学生无疑也是可爱的，那么，同学们，在你人生的旅途中，有没有这样可敬的老师或可爱的同学呢，现在请同学们</a:t>
            </a:r>
            <a:r>
              <a:rPr lang="zh-CN" altLang="en-US" sz="4400">
                <a:solidFill>
                  <a:srgbClr val="C00000"/>
                </a:solidFill>
              </a:rPr>
              <a:t>运用人物描写的方法</a:t>
            </a:r>
            <a:r>
              <a:rPr lang="zh-CN" altLang="en-US" sz="4400"/>
              <a:t>，写一个</a:t>
            </a:r>
            <a:r>
              <a:rPr lang="zh-CN" altLang="en-US" sz="4400">
                <a:solidFill>
                  <a:srgbClr val="C00000"/>
                </a:solidFill>
              </a:rPr>
              <a:t>你最熟悉的老师的教学片断或同学的学习、生活瞬间</a:t>
            </a:r>
            <a:r>
              <a:rPr lang="zh-CN" altLang="en-US" sz="4400"/>
              <a:t>。（认真审题，特别是红字部分）</a:t>
            </a:r>
            <a:endParaRPr lang="zh-CN" altLang="en-US" sz="4400"/>
          </a:p>
          <a:p>
            <a:r>
              <a:rPr lang="zh-CN" altLang="en-US" sz="4000"/>
              <a:t>要求：</a:t>
            </a:r>
            <a:r>
              <a:rPr lang="en-US" altLang="zh-CN" sz="4000"/>
              <a:t>1</a:t>
            </a:r>
            <a:r>
              <a:rPr lang="zh-CN" altLang="en-US" sz="4000"/>
              <a:t>、</a:t>
            </a:r>
            <a:r>
              <a:rPr lang="en-US" altLang="zh-CN" sz="4000"/>
              <a:t>100--150</a:t>
            </a:r>
            <a:r>
              <a:rPr lang="zh-CN" altLang="en-US" sz="4000"/>
              <a:t>字左右</a:t>
            </a:r>
            <a:endParaRPr lang="zh-CN" altLang="en-US" sz="4000"/>
          </a:p>
          <a:p>
            <a:pPr marL="0" indent="0">
              <a:buNone/>
            </a:pPr>
            <a:r>
              <a:rPr lang="zh-CN" altLang="en-US" sz="4000"/>
              <a:t>                </a:t>
            </a:r>
            <a:r>
              <a:rPr lang="en-US" altLang="zh-CN" sz="4000"/>
              <a:t>2</a:t>
            </a:r>
            <a:r>
              <a:rPr lang="zh-CN" altLang="en-US" sz="4000"/>
              <a:t>、至少运用一种描写方法</a:t>
            </a:r>
            <a:endParaRPr lang="zh-CN" altLang="en-US" sz="4000"/>
          </a:p>
          <a:p>
            <a:pPr marL="0" indent="0">
              <a:buNone/>
            </a:pPr>
            <a:r>
              <a:rPr lang="zh-CN" altLang="en-US" sz="4000"/>
              <a:t>  形式：学生动笔写作，成品展示，教师点拨</a:t>
            </a:r>
            <a:endParaRPr lang="zh-CN" altLang="en-US" sz="4000"/>
          </a:p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1325</Words>
  <Application>WPS 演示</Application>
  <PresentationFormat>宽屏</PresentationFormat>
  <Paragraphs>84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Arial</vt:lpstr>
      <vt:lpstr>宋体</vt:lpstr>
      <vt:lpstr>Wingdings</vt:lpstr>
      <vt:lpstr>Calibri Light</vt:lpstr>
      <vt:lpstr>Calibri</vt:lpstr>
      <vt:lpstr>微软雅黑</vt:lpstr>
      <vt:lpstr>Arial Unicode MS</vt:lpstr>
      <vt:lpstr>Office 主题</vt:lpstr>
      <vt:lpstr>从百草园到三味书屋</vt:lpstr>
      <vt:lpstr>学习目标：</vt:lpstr>
      <vt:lpstr>课前准备：</vt:lpstr>
      <vt:lpstr>一、自主学习，浅析人物</vt:lpstr>
      <vt:lpstr>二、合作探究，深析人物</vt:lpstr>
      <vt:lpstr>技能提升：</vt:lpstr>
      <vt:lpstr>PowerPoint 演示文稿</vt:lpstr>
      <vt:lpstr>PowerPoint 演示文稿</vt:lpstr>
      <vt:lpstr>三、随堂练笔</vt:lpstr>
      <vt:lpstr>《祭师文》</vt:lpstr>
      <vt:lpstr>四、拓展延伸</vt:lpstr>
      <vt:lpstr>学生发展核心素养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一树一菩提</cp:lastModifiedBy>
  <cp:revision>15</cp:revision>
  <dcterms:created xsi:type="dcterms:W3CDTF">2015-05-05T08:02:00Z</dcterms:created>
  <dcterms:modified xsi:type="dcterms:W3CDTF">2019-10-08T06:58:25Z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2052-10.1.0.7245</vt:lpwstr>
  </property>
</Properties>
</file>