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496" r:id="rId3"/>
    <p:sldId id="271" r:id="rId4"/>
    <p:sldId id="307" r:id="rId5"/>
    <p:sldId id="308" r:id="rId6"/>
    <p:sldId id="387" r:id="rId8"/>
    <p:sldId id="310" r:id="rId9"/>
    <p:sldId id="439" r:id="rId10"/>
    <p:sldId id="312" r:id="rId11"/>
    <p:sldId id="314" r:id="rId12"/>
    <p:sldId id="470" r:id="rId13"/>
    <p:sldId id="497" r:id="rId14"/>
    <p:sldId id="474" r:id="rId15"/>
    <p:sldId id="391" r:id="rId16"/>
    <p:sldId id="319" r:id="rId17"/>
    <p:sldId id="392" r:id="rId18"/>
    <p:sldId id="456" r:id="rId19"/>
    <p:sldId id="393" r:id="rId20"/>
    <p:sldId id="476" r:id="rId21"/>
    <p:sldId id="457" r:id="rId22"/>
    <p:sldId id="459" r:id="rId23"/>
    <p:sldId id="460" r:id="rId24"/>
    <p:sldId id="461" r:id="rId25"/>
    <p:sldId id="462" r:id="rId26"/>
    <p:sldId id="478" r:id="rId27"/>
    <p:sldId id="318" r:id="rId28"/>
    <p:sldId id="395" r:id="rId29"/>
    <p:sldId id="464" r:id="rId30"/>
    <p:sldId id="348" r:id="rId31"/>
    <p:sldId id="397" r:id="rId32"/>
    <p:sldId id="349" r:id="rId33"/>
  </p:sldIdLst>
  <p:sldSz cx="12192000" cy="6858000"/>
  <p:notesSz cx="6858000" cy="9144000"/>
  <p:defaultTextStyle>
    <a:defPPr>
      <a:defRPr lang="zh-CN"/>
    </a:defPPr>
    <a:lvl1pPr marL="0" lvl="0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ky123.Org" initials="S" lastIdx="11" clrIdx="0"/>
  <p:cmAuthor id="2" name="Administrat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8000"/>
    <a:srgbClr val="0099CC"/>
    <a:srgbClr val="FF00FF"/>
    <a:srgbClr val="00CC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2058" y="102"/>
      </p:cViewPr>
      <p:guideLst>
        <p:guide orient="horz" pos="214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幻灯片图像占位符 53251"/>
          <p:cNvSpPr>
            <a:spLocks noRo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2E54B85-8FFD-45E1-93EE-7C6D6022818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幻灯片图像占位符 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147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66607"/>
            <a:ext cx="109728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133600"/>
            <a:ext cx="109728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66607"/>
            <a:ext cx="109728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2133600"/>
            <a:ext cx="109728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66607"/>
            <a:ext cx="109728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366607"/>
            <a:ext cx="109728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图片 2" descr="6ed7acbc4e2f4a65e8d6511c9d835755_看图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973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文本框 3"/>
          <p:cNvSpPr txBox="1"/>
          <p:nvPr/>
        </p:nvSpPr>
        <p:spPr>
          <a:xfrm>
            <a:off x="3632200" y="2036763"/>
            <a:ext cx="6526213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en-US" altLang="zh-CN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  </a:t>
            </a:r>
            <a:r>
              <a:rPr lang="zh-CN" altLang="en-US" sz="7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    看</a:t>
            </a:r>
            <a:endParaRPr lang="zh-CN" altLang="en-US" sz="7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99"/>
          <p:cNvSpPr txBox="1"/>
          <p:nvPr/>
        </p:nvSpPr>
        <p:spPr>
          <a:xfrm>
            <a:off x="4019550" y="341313"/>
            <a:ext cx="5311775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266700" eaLnBrk="1" hangingPunct="1">
              <a:buNone/>
            </a:pPr>
            <a:r>
              <a:rPr lang="zh-CN" altLang="zh-CN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归纳五节诗的内容：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9113" y="1336675"/>
            <a:ext cx="1143476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第一节：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描绘了一幅春天的北方原野的美丽图景：如波浪一般起伏的青草。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0375" y="2598738"/>
            <a:ext cx="1155382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第二节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描绘了一幅美丽的夕阳落照图：在天空滑翔至远空深处，逐渐消失不见的飞鸟，夕阳染红的流云。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9113" y="3889375"/>
            <a:ext cx="11258550" cy="58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第三节：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面对春天的夕阳美景，诗人情不自禁地回首往事。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9113" y="4670425"/>
            <a:ext cx="89916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第四节：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怀古舒今，表达对生命、自然的热爱。</a:t>
            </a:r>
            <a:endParaRPr lang="zh-CN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buNone/>
            </a:pP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4475" y="5548313"/>
            <a:ext cx="1125855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266700" eaLnBrk="1" hangingPunct="1">
              <a:buNone/>
            </a:pPr>
            <a:r>
              <a:rPr lang="zh-CN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第五节：</a:t>
            </a:r>
            <a:r>
              <a:rPr lang="zh-CN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诗人以含蓄、稳健的笔致烘托了安稳的气氛，表达了对和谐和自然生命的渴望。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6" name="椭圆 9225"/>
          <p:cNvSpPr/>
          <p:nvPr/>
        </p:nvSpPr>
        <p:spPr>
          <a:xfrm>
            <a:off x="358775" y="285750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整体感知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文本框 1"/>
          <p:cNvSpPr txBox="1"/>
          <p:nvPr/>
        </p:nvSpPr>
        <p:spPr>
          <a:xfrm>
            <a:off x="1049338" y="712788"/>
            <a:ext cx="9729787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dirty="0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从诗人所表达的内容上看，前两节与后三节主要写了什么？</a:t>
            </a:r>
            <a:endParaRPr lang="zh-CN" altLang="en-US" sz="3600" dirty="0">
              <a:solidFill>
                <a:srgbClr val="FF0000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3315" name="文本框 2"/>
          <p:cNvSpPr txBox="1"/>
          <p:nvPr/>
        </p:nvSpPr>
        <p:spPr>
          <a:xfrm>
            <a:off x="965200" y="2097088"/>
            <a:ext cx="10728325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题目为“我看”。春天的傍晚，在瑰丽大自然面前。诗人激情澎 湃。前两节是“我所看”，后面三节是“我所思”。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 （</a:t>
            </a: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）看什么？思什么？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看什么？</a:t>
            </a: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----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大自然的美。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/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思什么？</a:t>
            </a: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----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人生的意义。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文本框 1"/>
          <p:cNvSpPr txBox="1"/>
          <p:nvPr/>
        </p:nvSpPr>
        <p:spPr>
          <a:xfrm>
            <a:off x="409575" y="628650"/>
            <a:ext cx="11576050" cy="1814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围绕题目“我看”找出诗中的意象，分析所描绘的意境。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None/>
            </a:pPr>
            <a:r>
              <a:rPr lang="zh-CN" altLang="en-US" sz="3200" b="1" dirty="0">
                <a:latin typeface="Arial" panose="020B0604020202020204" pitchFamily="34" charset="0"/>
                <a:ea typeface="宋体" panose="02010600030101010101" pitchFamily="2" charset="-122"/>
              </a:rPr>
              <a:t>      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1175" y="2090738"/>
            <a:ext cx="1137285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意象：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春风、青草、绿潮、飞鸟、晴空、流云、大地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9575" y="2973388"/>
            <a:ext cx="11214100" cy="258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意境：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向晚的春风悄悄地吹过丰润的草地，荡起一片片绿潮，飞鸟在深远的晴空中静静地平展翅翼飞翔，天空中的白云在夕阳的映照下泛着红晕无意的流动。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29" name="文本框 1"/>
          <p:cNvSpPr txBox="1"/>
          <p:nvPr/>
        </p:nvSpPr>
        <p:spPr>
          <a:xfrm>
            <a:off x="850900" y="2214563"/>
            <a:ext cx="6726238" cy="3876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我看一阵向晚的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春风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悄悄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揉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过丰润的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青草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，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我看它们低首又低首，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也许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远水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荡起了一片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绿潮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；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51203" name="文本框 9218"/>
          <p:cNvSpPr txBox="1"/>
          <p:nvPr/>
        </p:nvSpPr>
        <p:spPr>
          <a:xfrm>
            <a:off x="665163" y="1100138"/>
            <a:ext cx="5748338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再读课文，欣赏诗意。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6815138" y="174625"/>
            <a:ext cx="5441950" cy="2873375"/>
          </a:xfrm>
          <a:prstGeom prst="cloudCallout">
            <a:avLst>
              <a:gd name="adj1" fmla="val -53369"/>
              <a:gd name="adj2" fmla="val 6458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17412" name="文本框 1"/>
          <p:cNvSpPr txBox="1"/>
          <p:nvPr/>
        </p:nvSpPr>
        <p:spPr>
          <a:xfrm>
            <a:off x="663575" y="1847850"/>
            <a:ext cx="3062288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第一节：</a:t>
            </a:r>
            <a:endParaRPr lang="zh-CN" altLang="en-US" sz="40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6" name="椭圆 9225"/>
          <p:cNvSpPr/>
          <p:nvPr/>
        </p:nvSpPr>
        <p:spPr>
          <a:xfrm>
            <a:off x="850900" y="174625"/>
            <a:ext cx="3049588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细读感悟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7414" name="文本框 1"/>
          <p:cNvSpPr txBox="1"/>
          <p:nvPr/>
        </p:nvSpPr>
        <p:spPr>
          <a:xfrm>
            <a:off x="7472363" y="1038225"/>
            <a:ext cx="4435475" cy="1322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None/>
            </a:pP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大自然的勃勃生机和美丽动人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8" name="文本框 1"/>
          <p:cNvSpPr txBox="1"/>
          <p:nvPr/>
        </p:nvSpPr>
        <p:spPr>
          <a:xfrm>
            <a:off x="7273925" y="3716338"/>
            <a:ext cx="4633913" cy="954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“揉”用的妙。写出了风的力度和温柔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29" grpId="0"/>
      <p:bldP spid="51203" grpId="0"/>
      <p:bldP spid="17412" grpId="0"/>
      <p:bldP spid="174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5" name="文本框 9218"/>
          <p:cNvSpPr txBox="1"/>
          <p:nvPr/>
        </p:nvSpPr>
        <p:spPr>
          <a:xfrm>
            <a:off x="363538" y="84138"/>
            <a:ext cx="11214100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划出能表现春风和春草特点的词语，分析它们的表达效果。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1963" y="2170113"/>
            <a:ext cx="11115675" cy="4398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lvl="0" indent="-457200" eaLnBrk="1" hangingPunct="1">
              <a:lnSpc>
                <a:spcPct val="140000"/>
              </a:lnSpc>
              <a:buClr>
                <a:srgbClr val="B7DEE8"/>
              </a:buClr>
              <a:buFont typeface="Wingdings" panose="05000000000000000000" pitchFamily="2" charset="2"/>
              <a:buChar char=""/>
            </a:pP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“揉过”“低首”运用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拟人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的修辞方法，写出了春风吹过草地，小草随风摇曳的情景。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marL="457200" lvl="0" indent="-457200" eaLnBrk="1" hangingPunct="1">
              <a:lnSpc>
                <a:spcPct val="140000"/>
              </a:lnSpc>
              <a:buClr>
                <a:srgbClr val="B7DEE8"/>
              </a:buClr>
              <a:buFont typeface="Wingdings" panose="05000000000000000000" pitchFamily="2" charset="2"/>
              <a:buChar char=""/>
            </a:pP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“也许</a:t>
            </a: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……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绿潮”，运用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比喻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的修辞方法，把草地比作“绿潮”，写出绿草像“潮水”一样涌动，给人带来无限生机和活力。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rcRect t="-1303"/>
          <a:stretch>
            <a:fillRect/>
          </a:stretch>
        </p:blipFill>
        <p:spPr>
          <a:xfrm>
            <a:off x="5751513" y="765175"/>
            <a:ext cx="5314950" cy="467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9090" name="文本框 1"/>
          <p:cNvSpPr txBox="1"/>
          <p:nvPr/>
        </p:nvSpPr>
        <p:spPr>
          <a:xfrm>
            <a:off x="781050" y="1314450"/>
            <a:ext cx="6667500" cy="3876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我看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飞鸟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平展着翅翼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静静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吸入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深远的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晴空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里，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我看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流云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慢慢地红晕，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无意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沉醉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了凝望它的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大地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。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12" name="文本框 2"/>
          <p:cNvSpPr txBox="1"/>
          <p:nvPr/>
        </p:nvSpPr>
        <p:spPr>
          <a:xfrm>
            <a:off x="781050" y="765175"/>
            <a:ext cx="30607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第二节：</a:t>
            </a:r>
            <a:endParaRPr lang="zh-CN" altLang="en-US" sz="40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文本框 1"/>
          <p:cNvSpPr txBox="1"/>
          <p:nvPr/>
        </p:nvSpPr>
        <p:spPr>
          <a:xfrm>
            <a:off x="7542213" y="3101975"/>
            <a:ext cx="4319587" cy="309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“吸入”是关键词。应该是被吸进去。平展翅翼的静鸟好像与天空融为一体。晚霞沉 醉了大地，不说“染红了 ”，而说“沉醉了”大地。真是高明的表达。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3" name="文本框 9218"/>
          <p:cNvSpPr txBox="1"/>
          <p:nvPr/>
        </p:nvSpPr>
        <p:spPr>
          <a:xfrm>
            <a:off x="461963" y="336550"/>
            <a:ext cx="7448550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诗人描绘了一幅怎样的画面？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61963" y="1084263"/>
            <a:ext cx="11115675" cy="2122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在黄昏时分，鸟儿在深邃的天空中翱翔，夕阳染红了天边的流云，彩霞铺满天空，也映红了大地。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5025" y="2573338"/>
            <a:ext cx="9823450" cy="4165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7" name="文本框 1"/>
          <p:cNvSpPr txBox="1"/>
          <p:nvPr/>
        </p:nvSpPr>
        <p:spPr>
          <a:xfrm>
            <a:off x="1208088" y="817563"/>
            <a:ext cx="7267575" cy="3876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哦，逝去的多少欢乐和忧戚，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我枉然在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你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的心胸里描画！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哦！多少年来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你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丰润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的生命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永在寂静的谐奏里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勃发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。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7" name="文本框 9218"/>
          <p:cNvSpPr txBox="1"/>
          <p:nvPr/>
        </p:nvSpPr>
        <p:spPr>
          <a:xfrm>
            <a:off x="5294313" y="4554538"/>
            <a:ext cx="4700587" cy="1938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lvl="0" indent="-457200" eaLnBrk="1" hangingPunct="1">
              <a:lnSpc>
                <a:spcPct val="150000"/>
              </a:lnSpc>
              <a:buClr>
                <a:srgbClr val="4BACC6"/>
              </a:buClr>
              <a:buFont typeface="Wingdings" panose="05000000000000000000" pitchFamily="2" charset="2"/>
              <a:buChar char=""/>
            </a:pPr>
            <a:r>
              <a:rPr lang="zh-CN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大自然</a:t>
            </a:r>
            <a:endParaRPr lang="zh-CN" altLang="zh-CN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lvl="0" indent="-457200" eaLnBrk="1" hangingPunct="1">
              <a:lnSpc>
                <a:spcPct val="150000"/>
              </a:lnSpc>
              <a:buClr>
                <a:srgbClr val="4BACC6"/>
              </a:buClr>
              <a:buFont typeface="Wingdings" panose="05000000000000000000" pitchFamily="2" charset="2"/>
              <a:buChar char=""/>
            </a:pPr>
            <a:r>
              <a:rPr lang="zh-CN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充满生机的万物</a:t>
            </a:r>
            <a:endParaRPr lang="zh-CN" altLang="zh-CN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" name="肘形连接符 2"/>
          <p:cNvCxnSpPr/>
          <p:nvPr/>
        </p:nvCxnSpPr>
        <p:spPr>
          <a:xfrm rot="5400000" flipV="1">
            <a:off x="3254375" y="2946400"/>
            <a:ext cx="2767013" cy="1658938"/>
          </a:xfrm>
          <a:prstGeom prst="bentConnector3">
            <a:avLst>
              <a:gd name="adj1" fmla="val 100076"/>
            </a:avLst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61" name="文本框 1"/>
          <p:cNvSpPr txBox="1"/>
          <p:nvPr/>
        </p:nvSpPr>
        <p:spPr>
          <a:xfrm>
            <a:off x="222250" y="111125"/>
            <a:ext cx="3062288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第三节：</a:t>
            </a:r>
            <a:endParaRPr lang="zh-CN" altLang="en-US" sz="40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肘形连接符 4"/>
          <p:cNvCxnSpPr/>
          <p:nvPr/>
        </p:nvCxnSpPr>
        <p:spPr>
          <a:xfrm rot="5400000" flipV="1">
            <a:off x="4190206" y="4134644"/>
            <a:ext cx="2746375" cy="1608138"/>
          </a:xfrm>
          <a:prstGeom prst="bentConnector3">
            <a:avLst>
              <a:gd name="adj1" fmla="val 91264"/>
            </a:avLst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文本框 1"/>
          <p:cNvSpPr txBox="1"/>
          <p:nvPr/>
        </p:nvSpPr>
        <p:spPr>
          <a:xfrm>
            <a:off x="808038" y="460375"/>
            <a:ext cx="8886825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年轻的诗人面对瑰丽的大自然，在春风晚霞中想到了什么呢？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0088" y="2333625"/>
            <a:ext cx="10885487" cy="1333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时间和生命。人的一生转瞬即逝，我们的欢乐忧伤，与大自然的生生不息的生命力相比，多么微不足道。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1" name="文本框 9218"/>
          <p:cNvSpPr txBox="1"/>
          <p:nvPr/>
        </p:nvSpPr>
        <p:spPr>
          <a:xfrm>
            <a:off x="461963" y="192088"/>
            <a:ext cx="10912475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在作者笔下“大自然”有什么特点？是通过哪些词语表现出来的？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92138" y="2171700"/>
            <a:ext cx="11006137" cy="3641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</a:t>
            </a: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大自然包容一切，能给人带来欢乐，又能驱除人的烦恼，大自然给人带来心理的慰藉。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“欢乐和忧戚”，“在你的心胸里描画”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1" name="文本框 4"/>
          <p:cNvSpPr txBox="1"/>
          <p:nvPr/>
        </p:nvSpPr>
        <p:spPr>
          <a:xfrm>
            <a:off x="544513" y="1182688"/>
            <a:ext cx="10956925" cy="4187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1.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有感情地朗读课文，整体感知诗歌所描绘的物象，感受作者抒发的情感。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2.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揣摩词语和重点语句的表现力，赏析诗歌的艺术特色，感受诗歌的语言魅力。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AutoShape 14" descr="u=659003504,3790867401&amp;fm=214&amp;gp=0"/>
          <p:cNvSpPr>
            <a:spLocks noChangeAspect="1"/>
          </p:cNvSpPr>
          <p:nvPr/>
        </p:nvSpPr>
        <p:spPr>
          <a:xfrm>
            <a:off x="5892800" y="3225800"/>
            <a:ext cx="406400" cy="406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>
              <a:buNone/>
            </a:pPr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6" name="AutoShape 16" descr="u=659003504,3790867401&amp;fm=214&amp;gp=0"/>
          <p:cNvSpPr>
            <a:spLocks noChangeAspect="1"/>
          </p:cNvSpPr>
          <p:nvPr/>
        </p:nvSpPr>
        <p:spPr>
          <a:xfrm>
            <a:off x="5892800" y="3225800"/>
            <a:ext cx="406400" cy="4064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>
              <a:buNone/>
            </a:pPr>
            <a:endParaRPr lang="zh-CN" altLang="en-US" sz="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7" name="椭圆 9225"/>
          <p:cNvSpPr/>
          <p:nvPr/>
        </p:nvSpPr>
        <p:spPr>
          <a:xfrm>
            <a:off x="944563" y="468313"/>
            <a:ext cx="2933700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学习目标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09" name="文本框 1"/>
          <p:cNvSpPr txBox="1"/>
          <p:nvPr/>
        </p:nvSpPr>
        <p:spPr>
          <a:xfrm>
            <a:off x="885825" y="696913"/>
            <a:ext cx="6667500" cy="3506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也许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远古的哲人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怀着热望，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曾向你舒出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咏赞的叹息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，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如今却只见他生命的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静流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随着季节的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起伏而飘逸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。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7" name="文本框 9218"/>
          <p:cNvSpPr txBox="1"/>
          <p:nvPr/>
        </p:nvSpPr>
        <p:spPr>
          <a:xfrm>
            <a:off x="7180263" y="525463"/>
            <a:ext cx="5011737" cy="3052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buClr>
                <a:srgbClr val="4BACC6"/>
              </a:buClr>
              <a:buFont typeface="Wingdings" panose="05000000000000000000" pitchFamily="2" charset="2"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古往今来那些伟大的文学家、艺术家，怀着对“大自然”无比热爱的情感，用不同的艺术形式表达对大自然的热爱之情。例如诗歌、绘画。</a:t>
            </a:r>
            <a:endParaRPr lang="zh-CN" altLang="zh-CN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532" name="文本框 1"/>
          <p:cNvSpPr txBox="1"/>
          <p:nvPr/>
        </p:nvSpPr>
        <p:spPr>
          <a:xfrm>
            <a:off x="246063" y="168275"/>
            <a:ext cx="2155825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第四节：</a:t>
            </a:r>
            <a:endParaRPr lang="zh-CN" altLang="en-US" sz="40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3" name="文本框 1"/>
          <p:cNvSpPr txBox="1"/>
          <p:nvPr/>
        </p:nvSpPr>
        <p:spPr>
          <a:xfrm>
            <a:off x="3352800" y="4376738"/>
            <a:ext cx="6332538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向远古的哲人致敬，但是他们的咏叹再怎么伟大，在大自然面前仍然是一缕静流。这里让我想到“子在川上曰，逝者如斯夫”。</a:t>
            </a:r>
            <a:endParaRPr lang="zh-CN" altLang="en-US" sz="280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文本框 1"/>
          <p:cNvSpPr txBox="1"/>
          <p:nvPr/>
        </p:nvSpPr>
        <p:spPr>
          <a:xfrm>
            <a:off x="806450" y="923925"/>
            <a:ext cx="6080125" cy="3870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  <a:buNone/>
            </a:pPr>
            <a:r>
              <a:rPr lang="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去吧，去吧，哦生命的</a:t>
            </a:r>
            <a:r>
              <a:rPr lang="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飞奔</a:t>
            </a:r>
            <a:r>
              <a:rPr lang="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， </a:t>
            </a:r>
            <a:endParaRPr lang="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None/>
            </a:pPr>
            <a:r>
              <a:rPr lang="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叫天风挽你</a:t>
            </a:r>
            <a:r>
              <a:rPr lang="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坦荡地漫游</a:t>
            </a:r>
            <a:r>
              <a:rPr lang="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， </a:t>
            </a:r>
            <a:endParaRPr lang="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None/>
            </a:pPr>
            <a:r>
              <a:rPr lang="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像</a:t>
            </a:r>
            <a:r>
              <a:rPr lang="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鸟</a:t>
            </a:r>
            <a:r>
              <a:rPr lang="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的歌唱，</a:t>
            </a:r>
            <a:r>
              <a:rPr lang="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云</a:t>
            </a:r>
            <a:r>
              <a:rPr lang="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的流盼，</a:t>
            </a:r>
            <a:r>
              <a:rPr lang="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树</a:t>
            </a:r>
            <a:r>
              <a:rPr lang="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的摇曳； </a:t>
            </a:r>
            <a:endParaRPr lang="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None/>
            </a:pPr>
            <a:r>
              <a:rPr lang="" altLang="zh-CN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哦，让我的呼吸与自然合流！ </a:t>
            </a:r>
            <a:endParaRPr lang="" altLang="zh-CN" sz="2800" b="1" u="sng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None/>
            </a:pPr>
            <a:r>
              <a:rPr lang="" altLang="zh-CN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让欢笑和哀愁洒向我心里， </a:t>
            </a:r>
            <a:endParaRPr lang="" altLang="zh-CN" sz="2800" b="1" u="sng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None/>
            </a:pPr>
            <a:r>
              <a:rPr lang="" altLang="zh-CN" sz="28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像季节燃起花朵又把它吹熄。</a:t>
            </a:r>
            <a:endParaRPr lang="" altLang="zh-CN" sz="2800" b="1" u="sng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3555" name="文本框 1"/>
          <p:cNvSpPr txBox="1"/>
          <p:nvPr/>
        </p:nvSpPr>
        <p:spPr>
          <a:xfrm>
            <a:off x="177800" y="66675"/>
            <a:ext cx="30622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solidFill>
                  <a:srgbClr val="008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第五节：</a:t>
            </a:r>
            <a:endParaRPr lang="zh-CN" altLang="en-US" sz="4000" b="1" dirty="0">
              <a:solidFill>
                <a:srgbClr val="008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56" name="文本框 1"/>
          <p:cNvSpPr txBox="1"/>
          <p:nvPr/>
        </p:nvSpPr>
        <p:spPr>
          <a:xfrm>
            <a:off x="7072313" y="1049338"/>
            <a:ext cx="4370387" cy="1322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尽管人的生命在大自然面前渺小无比，我们还是要活出精彩。要飞奔吧，要漫游吧，要如鸟、如云、如树，活得自由自在。</a:t>
            </a:r>
            <a:endParaRPr lang="zh-CN" altLang="en-US" sz="2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文本框 2"/>
          <p:cNvSpPr txBox="1"/>
          <p:nvPr/>
        </p:nvSpPr>
        <p:spPr>
          <a:xfrm>
            <a:off x="6191250" y="3925888"/>
            <a:ext cx="4999038" cy="1939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2400" u="sng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最后三句达到高潮，点出主旨</a:t>
            </a:r>
            <a:r>
              <a:rPr lang="zh-CN" altLang="en-US" sz="240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：“让我的呼吸与自然合流！”与大自然拥抱在一起，欢笑与哀愁都是生命的一部分，也如同花朵一样开了又谢。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7" name="文本框 9218"/>
          <p:cNvSpPr txBox="1"/>
          <p:nvPr/>
        </p:nvSpPr>
        <p:spPr>
          <a:xfrm>
            <a:off x="461963" y="192088"/>
            <a:ext cx="10912475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作者在这里因自然的激发而生出怎样的愿望？是通过哪些词语体现出来的？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8013" y="1992313"/>
            <a:ext cx="6413500" cy="2860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“让我的呼吸与自然合流”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飞奔”“坦荡地漫游”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r>
              <a:rPr lang="zh-CN" altLang="zh-CN" sz="40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“歌唱”“流盼”“摇曳”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70763" y="1990725"/>
            <a:ext cx="4430712" cy="2862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r>
              <a:rPr lang="zh-CN" altLang="zh-CN" sz="4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和大自然融为一体，自由自在、愉快地生活。</a:t>
            </a:r>
            <a:endParaRPr lang="zh-CN" altLang="zh-CN" sz="4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" name="右大括号 1"/>
          <p:cNvSpPr/>
          <p:nvPr/>
        </p:nvSpPr>
        <p:spPr>
          <a:xfrm>
            <a:off x="6742113" y="2309813"/>
            <a:ext cx="398463" cy="2225675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2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7281" name="文本框 9218"/>
          <p:cNvSpPr txBox="1"/>
          <p:nvPr/>
        </p:nvSpPr>
        <p:spPr>
          <a:xfrm>
            <a:off x="461963" y="287338"/>
            <a:ext cx="10912475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    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结合时代背景，思考作者心中为什么有“忧戚”和“哀愁”呢？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4850" y="2408238"/>
            <a:ext cx="10669588" cy="3048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B7DEE8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    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这首诗写于1938年，日本帝国主义已全面侵华，中华民族陷入民族危急，诗人心中充满着对祖国的忧虑。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文本框 1"/>
          <p:cNvSpPr txBox="1"/>
          <p:nvPr/>
        </p:nvSpPr>
        <p:spPr>
          <a:xfrm>
            <a:off x="514350" y="-41275"/>
            <a:ext cx="11133138" cy="2430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None/>
            </a:pP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小组合作探究，体会作者的思想感情。</a:t>
            </a:r>
            <a:endParaRPr lang="zh-CN" altLang="en-US" sz="4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buNone/>
            </a:pP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zh-CN" altLang="en-US" sz="3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7538" y="1962150"/>
            <a:ext cx="11244262" cy="3536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40000"/>
              </a:lnSpc>
              <a:buNone/>
            </a:pP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明确：诗人看到美丽的自然之景，联想到自己及人类经历的欢乐和忧戚在自然面前显得如此的平静，希望自己能像自然一样平静的对待生活，表达了诗人宽广的胸怀和聊以自慰的心理。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8" name="椭圆 9225"/>
          <p:cNvSpPr/>
          <p:nvPr/>
        </p:nvSpPr>
        <p:spPr>
          <a:xfrm>
            <a:off x="944563" y="217488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合作探究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431800" y="1352550"/>
            <a:ext cx="11137900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1.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用丰富的意象来隐喻和暗示诗人的内心世界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1800" y="2100263"/>
            <a:ext cx="11137900" cy="3784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  <a:buNone/>
            </a:pPr>
            <a:r>
              <a:rPr lang="en-US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这首诗以鲜明深邃的诗歌意象传达情感，阐述思想。诗歌中的大量意象可谓是形神兼备，形情兼备，形理兼备。如：</a:t>
            </a:r>
            <a:r>
              <a:rPr lang="zh-CN" altLang="zh-CN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向晚的春风、丰润的青草、展翅的飞鸟、深远的睛空</a:t>
            </a: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等。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652" name="椭圆 9225"/>
          <p:cNvSpPr/>
          <p:nvPr/>
        </p:nvSpPr>
        <p:spPr>
          <a:xfrm>
            <a:off x="693738" y="344488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写作特色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9329" name="文本框 5"/>
          <p:cNvSpPr txBox="1"/>
          <p:nvPr/>
        </p:nvSpPr>
        <p:spPr>
          <a:xfrm>
            <a:off x="647700" y="598488"/>
            <a:ext cx="6750050" cy="749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2.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富有节奏美和音乐美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7700" y="1725613"/>
            <a:ext cx="10896600" cy="4706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lvl="0" indent="-45720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Char char=""/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全诗一共五节，第一节押ao韵；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lvl="0" indent="-45720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Char char=""/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第二节押i韵；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lvl="0" indent="-45720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Char char=""/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第三节第一句承第二节的i韵，又换韵为a韵；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lvl="0" indent="-45720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Char char=""/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第四节又换韵为i；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lvl="0" indent="-45720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Char char=""/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第五节又换韵为iu和i。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53" name="文本框 5"/>
          <p:cNvSpPr txBox="1"/>
          <p:nvPr/>
        </p:nvSpPr>
        <p:spPr>
          <a:xfrm>
            <a:off x="601663" y="369888"/>
            <a:ext cx="6750050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3.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首尾照应，结构严谨。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8775" y="1074738"/>
            <a:ext cx="11474450" cy="4708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①第五节的“天风”“ 鸟的歌唱，云的流盼，树的摇曳”照应了第一节和第二节；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②“欢笑和哀愁洒向我心里”又照应了第三节的“逝去的多少欢乐和忧戚”；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150000"/>
              </a:lnSpc>
              <a:buClr>
                <a:srgbClr val="B7DEE8"/>
              </a:buClr>
              <a:buFont typeface="Wingdings" panose="05000000000000000000" pitchFamily="2" charset="2"/>
              <a:buNone/>
            </a:pP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③“像季节燃起花朵”又照应了第一节的“春”。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8" name="文本框 1"/>
          <p:cNvSpPr txBox="1"/>
          <p:nvPr/>
        </p:nvSpPr>
        <p:spPr>
          <a:xfrm>
            <a:off x="541338" y="904875"/>
            <a:ext cx="10668000" cy="2208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这首诗通过对春天的所见所感，表现生命的春天有着旺盛的生命力，充满了渴望和追求，也抒发了作者的欢乐、忧戚之情。</a:t>
            </a:r>
            <a:endParaRPr kumimoji="0" lang="zh-CN" altLang="zh-CN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23" name="椭圆 9225"/>
          <p:cNvSpPr/>
          <p:nvPr/>
        </p:nvSpPr>
        <p:spPr>
          <a:xfrm>
            <a:off x="541338" y="188913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课堂小结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1338" y="3113088"/>
            <a:ext cx="11368087" cy="3411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            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同学们，我们现在生活在新时代，在优越的条件下时常觉得生活枯燥，学习无味；对比我们的前辈，对比革命年代的生活，我们真是生活在蜜罐里呀！时代不同，苦乐的标准也有所不同，希望我们能从作者的思想情感中学到对待生活的方法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cc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8" name="文本框 1"/>
          <p:cNvSpPr txBox="1"/>
          <p:nvPr/>
        </p:nvSpPr>
        <p:spPr>
          <a:xfrm>
            <a:off x="5265738" y="806450"/>
            <a:ext cx="1660525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我 看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69988" y="1752600"/>
            <a:ext cx="1814513" cy="747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我看：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045575" y="1793875"/>
            <a:ext cx="2560638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ts val="1800"/>
              </a:spcBef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（春天之景）</a:t>
            </a:r>
            <a:endParaRPr lang="zh-CN" altLang="zh-CN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00688" y="4162425"/>
            <a:ext cx="5627687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ts val="1800"/>
              </a:spcBef>
              <a:buNone/>
            </a:pPr>
            <a:r>
              <a:rPr lang="zh-CN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（大自然充满生机和活力，抚平人的心灵。）</a:t>
            </a:r>
            <a:endParaRPr lang="zh-CN" altLang="zh-CN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617538" y="2009775"/>
            <a:ext cx="471488" cy="2840038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751" name="椭圆 9225"/>
          <p:cNvSpPr/>
          <p:nvPr/>
        </p:nvSpPr>
        <p:spPr>
          <a:xfrm>
            <a:off x="617538" y="384175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板书设计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31752" name="图片 4"/>
          <p:cNvPicPr/>
          <p:nvPr/>
        </p:nvPicPr>
        <p:blipFill>
          <a:blip r:embed="rId1"/>
          <a:stretch>
            <a:fillRect/>
          </a:stretch>
        </p:blipFill>
        <p:spPr>
          <a:xfrm>
            <a:off x="3556000" y="3495675"/>
            <a:ext cx="19050" cy="28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169988" y="4265613"/>
            <a:ext cx="4521200" cy="706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我愿—与自然合流 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05100" y="1793875"/>
            <a:ext cx="6500813" cy="644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—春风  春草  绿潮  飞鸟  流云</a:t>
            </a:r>
            <a:r>
              <a:rPr lang="zh-CN" altLang="en-US" sz="36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69988" y="2949575"/>
            <a:ext cx="8859837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None/>
            </a:pPr>
            <a:r>
              <a:rPr lang="zh-CN" altLang="en-US" sz="4000" b="1" dirty="0">
                <a:latin typeface="Arial" panose="020B0604020202020204" pitchFamily="34" charset="0"/>
                <a:ea typeface="宋体" panose="02010600030101010101" pitchFamily="2" charset="-122"/>
              </a:rPr>
              <a:t>我想—逝去的欢乐、忧戚　哲人的热望</a:t>
            </a:r>
            <a:endParaRPr lang="zh-CN" altLang="en-US" sz="40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2" grpId="0"/>
      <p:bldP spid="3" grpId="0"/>
      <p:bldP spid="4" grpId="0"/>
      <p:bldP spid="7" grpId="0" bldLvl="0" animBg="1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椭圆 9225"/>
          <p:cNvSpPr/>
          <p:nvPr/>
        </p:nvSpPr>
        <p:spPr>
          <a:xfrm>
            <a:off x="666750" y="252413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新课导入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4099" name="文本框 99"/>
          <p:cNvSpPr txBox="1"/>
          <p:nvPr/>
        </p:nvSpPr>
        <p:spPr>
          <a:xfrm>
            <a:off x="417513" y="1273175"/>
            <a:ext cx="11493500" cy="496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266700" eaLnBrk="1" hangingPunct="1">
              <a:lnSpc>
                <a:spcPct val="110000"/>
              </a:lnSpc>
              <a:buNone/>
            </a:pPr>
            <a:r>
              <a:rPr lang="en-US" altLang="zh-CN" sz="4800" dirty="0">
                <a:latin typeface="华文中宋" pitchFamily="2" charset="-122"/>
                <a:ea typeface="华文中宋" pitchFamily="2" charset="-122"/>
              </a:rPr>
              <a:t>    “</a:t>
            </a:r>
            <a:r>
              <a:rPr lang="zh-CN" altLang="zh-CN" sz="4800" dirty="0">
                <a:latin typeface="华文中宋" pitchFamily="2" charset="-122"/>
                <a:ea typeface="华文中宋" pitchFamily="2" charset="-122"/>
              </a:rPr>
              <a:t>西风残照，汉家陵阙</a:t>
            </a:r>
            <a:r>
              <a:rPr lang="en-US" altLang="zh-CN" sz="4800" dirty="0">
                <a:latin typeface="华文中宋" pitchFamily="2" charset="-122"/>
                <a:ea typeface="华文中宋" pitchFamily="2" charset="-122"/>
              </a:rPr>
              <a:t>”“</a:t>
            </a:r>
            <a:r>
              <a:rPr lang="zh-CN" altLang="zh-CN" sz="4800" dirty="0">
                <a:latin typeface="华文中宋" pitchFamily="2" charset="-122"/>
                <a:ea typeface="华文中宋" pitchFamily="2" charset="-122"/>
              </a:rPr>
              <a:t>落霞与孤鹜齐飞，秋水共长天一色</a:t>
            </a:r>
            <a:r>
              <a:rPr lang="en-US" altLang="zh-CN" sz="4800" dirty="0">
                <a:latin typeface="华文中宋" pitchFamily="2" charset="-122"/>
                <a:ea typeface="华文中宋" pitchFamily="2" charset="-122"/>
              </a:rPr>
              <a:t>”“</a:t>
            </a:r>
            <a:r>
              <a:rPr lang="zh-CN" altLang="zh-CN" sz="4800" dirty="0">
                <a:latin typeface="华文中宋" pitchFamily="2" charset="-122"/>
                <a:ea typeface="华文中宋" pitchFamily="2" charset="-122"/>
              </a:rPr>
              <a:t>大漠孤烟直，长河落日圆</a:t>
            </a:r>
            <a:r>
              <a:rPr lang="en-US" altLang="zh-CN" sz="4800" dirty="0">
                <a:latin typeface="华文中宋" pitchFamily="2" charset="-122"/>
                <a:ea typeface="华文中宋" pitchFamily="2" charset="-122"/>
              </a:rPr>
              <a:t>”……</a:t>
            </a:r>
            <a:r>
              <a:rPr lang="zh-CN" altLang="zh-CN" sz="4800" dirty="0">
                <a:latin typeface="华文中宋" pitchFamily="2" charset="-122"/>
                <a:ea typeface="华文中宋" pitchFamily="2" charset="-122"/>
              </a:rPr>
              <a:t>这是古人的写景。</a:t>
            </a:r>
            <a:endParaRPr lang="zh-CN" altLang="zh-CN" sz="4800" dirty="0">
              <a:latin typeface="华文中宋" pitchFamily="2" charset="-122"/>
              <a:ea typeface="华文中宋" pitchFamily="2" charset="-122"/>
            </a:endParaRPr>
          </a:p>
          <a:p>
            <a:pPr lvl="0" indent="266700" eaLnBrk="1" hangingPunct="1">
              <a:lnSpc>
                <a:spcPct val="110000"/>
              </a:lnSpc>
              <a:buNone/>
            </a:pPr>
            <a:r>
              <a:rPr lang="zh-CN" altLang="zh-CN" sz="4800" dirty="0">
                <a:latin typeface="华文中宋" pitchFamily="2" charset="-122"/>
                <a:ea typeface="华文中宋" pitchFamily="2" charset="-122"/>
              </a:rPr>
              <a:t>     作为</a:t>
            </a:r>
            <a:r>
              <a:rPr lang="en-US" altLang="zh-CN" sz="4800" dirty="0">
                <a:latin typeface="华文中宋" pitchFamily="2" charset="-122"/>
                <a:ea typeface="华文中宋" pitchFamily="2" charset="-122"/>
              </a:rPr>
              <a:t>“</a:t>
            </a:r>
            <a:r>
              <a:rPr lang="zh-CN" altLang="zh-CN" sz="4800" dirty="0">
                <a:latin typeface="华文中宋" pitchFamily="2" charset="-122"/>
                <a:ea typeface="华文中宋" pitchFamily="2" charset="-122"/>
              </a:rPr>
              <a:t>九叶诗派</a:t>
            </a:r>
            <a:r>
              <a:rPr lang="en-US" altLang="zh-CN" sz="4800" dirty="0">
                <a:latin typeface="华文中宋" pitchFamily="2" charset="-122"/>
                <a:ea typeface="华文中宋" pitchFamily="2" charset="-122"/>
              </a:rPr>
              <a:t>”</a:t>
            </a:r>
            <a:r>
              <a:rPr lang="zh-CN" altLang="zh-CN" sz="4800" dirty="0">
                <a:latin typeface="华文中宋" pitchFamily="2" charset="-122"/>
                <a:ea typeface="华文中宋" pitchFamily="2" charset="-122"/>
              </a:rPr>
              <a:t>的代表人物穆旦又是怎样写景的呢？今天我们就一起来学习穆旦的一首诗歌。</a:t>
            </a:r>
            <a:endParaRPr lang="zh-CN" altLang="en-US" sz="4800" dirty="0"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4753" name="文本框 1"/>
          <p:cNvSpPr txBox="1"/>
          <p:nvPr/>
        </p:nvSpPr>
        <p:spPr>
          <a:xfrm>
            <a:off x="711200" y="1484313"/>
            <a:ext cx="10769600" cy="2916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1.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学习本文之后，同学们对春天又有怎样新的看法呢？结合自身经历谈谈。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2.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诗歌以</a:t>
            </a: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“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我看</a:t>
            </a: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”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为题，有什么妙处？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2771" name="椭圆 9225"/>
          <p:cNvSpPr/>
          <p:nvPr/>
        </p:nvSpPr>
        <p:spPr>
          <a:xfrm>
            <a:off x="881063" y="531813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随堂练习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8938" y="4400550"/>
            <a:ext cx="11091862" cy="2084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我看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是诗歌的主线，诗中主要写了诗人看到的春天的美丽景色，暗示了文章的中心</a:t>
            </a: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-----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表达热爱生命、热爱自然之情；设置了悬念，能激发读者的阅读兴趣。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47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3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451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69250" y="1052513"/>
            <a:ext cx="3556000" cy="556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椭圆 9225"/>
          <p:cNvSpPr/>
          <p:nvPr/>
        </p:nvSpPr>
        <p:spPr>
          <a:xfrm>
            <a:off x="428625" y="233363"/>
            <a:ext cx="29749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走近作者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124" name="文本框 99"/>
          <p:cNvSpPr txBox="1"/>
          <p:nvPr/>
        </p:nvSpPr>
        <p:spPr>
          <a:xfrm>
            <a:off x="428625" y="1052513"/>
            <a:ext cx="7227888" cy="55038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268605" eaLnBrk="1" hangingPunct="1">
              <a:lnSpc>
                <a:spcPct val="110000"/>
              </a:lnSpc>
              <a:buNone/>
            </a:pPr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穆旦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(1918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1977)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原名查良铮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生于天津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祖籍浙江海宁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与金庸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(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原名查良镛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同一家族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中国著名诗人</a:t>
            </a:r>
            <a:r>
              <a:rPr lang="zh-CN" altLang="zh-CN" sz="3200" b="1" dirty="0">
                <a:latin typeface="Arial" panose="020B0604020202020204" pitchFamily="34" charset="0"/>
                <a:ea typeface="MingLiU_HKSCS" panose="02020500000000000000" charset="-120"/>
              </a:rPr>
              <a:t>、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翻译家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九叶诗派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成员之一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268605" eaLnBrk="1" hangingPunct="1">
              <a:lnSpc>
                <a:spcPct val="110000"/>
              </a:lnSpc>
              <a:buNone/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    20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世纪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80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年代之后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许多现代文学专家推其为现代诗歌第一人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代表作有《探险队》《穆旦诗集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(1939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－</a:t>
            </a: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1945)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》《旗》《冬》等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翻译代表作有：《普希金抒情诗集》《欧根</a:t>
            </a:r>
            <a:r>
              <a:rPr lang="en-US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·</a:t>
            </a:r>
            <a:r>
              <a:rPr lang="zh-CN" altLang="zh-CN" sz="3200" b="1" dirty="0">
                <a:latin typeface="Arial" panose="020B0604020202020204" pitchFamily="34" charset="0"/>
                <a:ea typeface="宋体" panose="02010600030101010101" pitchFamily="2" charset="-122"/>
              </a:rPr>
              <a:t>奥涅金》《唐璜》《英国现代诗选》等</a:t>
            </a:r>
            <a:r>
              <a:rPr lang="zh-CN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。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文本框 96258"/>
          <p:cNvSpPr txBox="1"/>
          <p:nvPr/>
        </p:nvSpPr>
        <p:spPr>
          <a:xfrm>
            <a:off x="627063" y="1052513"/>
            <a:ext cx="11136312" cy="53006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1940年在西南联大毕业后留校任教。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1949年赴美国留学，入芝加哥大学英国文学系学习。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1952年获文学硕士学位。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110000"/>
              </a:lnSpc>
              <a:spcBef>
                <a:spcPct val="50000"/>
              </a:spcBef>
              <a:buNone/>
            </a:pP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1953年回国后，任南开大学外文系副教授。1958年受到政治迫害，调图书馆工作。</a:t>
            </a: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1977年因心脏病突发去世。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  <a:buNone/>
            </a:pPr>
            <a:endParaRPr lang="en-US" altLang="zh-CN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穆旦是一位思想艺术 都达到相当高度的中国现代诗人。他一生坎坷，但是诗是他人生的火炬。</a:t>
            </a:r>
            <a:endParaRPr lang="zh-CN" altLang="en-US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我看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这首诗是穆旦在昆明西南联大的大学时代所写。其中充沛的激情、博大的胸怀，是他青春时代的色彩。</a:t>
            </a:r>
            <a:r>
              <a:rPr lang="en-US" altLang="zh-CN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20</a:t>
            </a:r>
            <a:r>
              <a:rPr lang="zh-CN" altLang="en-US" sz="24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岁，是人生的春天。</a:t>
            </a:r>
            <a:endParaRPr lang="zh-CN" altLang="en-US" sz="2400" b="1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90000"/>
              </a:lnSpc>
              <a:spcBef>
                <a:spcPct val="50000"/>
              </a:spcBef>
              <a:buNone/>
            </a:pPr>
            <a:endParaRPr lang="zh-CN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1" name="椭圆 9225"/>
          <p:cNvSpPr/>
          <p:nvPr/>
        </p:nvSpPr>
        <p:spPr>
          <a:xfrm>
            <a:off x="428625" y="233363"/>
            <a:ext cx="29749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走近作者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Text Box 6"/>
          <p:cNvSpPr txBox="1"/>
          <p:nvPr/>
        </p:nvSpPr>
        <p:spPr>
          <a:xfrm>
            <a:off x="290513" y="1858963"/>
            <a:ext cx="11168063" cy="3048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抗战后期和解放战争时期的一个具有现代主义倾向的诗歌流派。主要刊物有《诗创造》《中国新诗》。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14900" y="1287463"/>
            <a:ext cx="2362200" cy="747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九叶诗派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196" name="椭圆 9225"/>
          <p:cNvSpPr/>
          <p:nvPr/>
        </p:nvSpPr>
        <p:spPr>
          <a:xfrm>
            <a:off x="468313" y="688975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资料链接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18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18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418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418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929877" y="211663"/>
            <a:ext cx="2895600" cy="4069927"/>
          </a:xfrm>
          <a:prstGeom prst="rect">
            <a:avLst/>
          </a:prstGeom>
          <a:solidFill>
            <a:schemeClr val="lt1"/>
          </a:solidFill>
          <a:scene3d>
            <a:camera prst="orthographicFront">
              <a:rot lat="600000" lon="600000" rev="0"/>
            </a:camera>
            <a:lightRig rig="threePt" dir="t"/>
          </a:scene3d>
          <a:sp3d extrusionH="381000"/>
        </p:spPr>
      </p:pic>
      <p:sp>
        <p:nvSpPr>
          <p:cNvPr id="82946" name="Text Box 6"/>
          <p:cNvSpPr txBox="1"/>
          <p:nvPr/>
        </p:nvSpPr>
        <p:spPr>
          <a:xfrm>
            <a:off x="292100" y="596900"/>
            <a:ext cx="7385050" cy="521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九位诗人分别为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曹辛之（杭约赫）、辛笛（王馨迪）、陈敬容、郑敏、唐祈、唐湜、杜运燮、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穆旦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和袁可嘉。</a:t>
            </a:r>
            <a:r>
              <a:rPr kumimoji="0" lang="zh-CN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他们于1981年出版了《九叶集》，因此被称为九叶诗人。</a:t>
            </a:r>
            <a:endParaRPr kumimoji="0" lang="zh-CN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3098" y="2941531"/>
            <a:ext cx="2932007" cy="3843867"/>
          </a:xfrm>
          <a:prstGeom prst="rect">
            <a:avLst/>
          </a:prstGeom>
          <a:solidFill>
            <a:schemeClr val="lt1"/>
          </a:solidFill>
          <a:scene3d>
            <a:camera prst="orthographicFront">
              <a:rot lat="600000" lon="600000" rev="0"/>
            </a:camera>
            <a:lightRig rig="threePt" dir="t"/>
          </a:scene3d>
          <a:sp3d extrusionH="381000"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文本框 4"/>
          <p:cNvSpPr txBox="1"/>
          <p:nvPr/>
        </p:nvSpPr>
        <p:spPr>
          <a:xfrm>
            <a:off x="660400" y="981075"/>
            <a:ext cx="6554788" cy="7477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忧戚</a:t>
            </a:r>
            <a:r>
              <a:rPr kumimoji="0" lang="en-US" altLang="zh-CN" sz="4265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  <a:sym typeface="+mn-ea"/>
              </a:rPr>
              <a:t>(qī)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：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忧伤烦恼。</a:t>
            </a:r>
            <a:endParaRPr kumimoji="0" lang="en-US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文本框 4"/>
          <p:cNvSpPr txBox="1"/>
          <p:nvPr/>
        </p:nvSpPr>
        <p:spPr>
          <a:xfrm>
            <a:off x="701675" y="1728788"/>
            <a:ext cx="6292850" cy="7477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枉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（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wǎng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）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然：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白白地。</a:t>
            </a:r>
            <a:endParaRPr kumimoji="0" lang="en-US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4"/>
          <p:cNvSpPr txBox="1"/>
          <p:nvPr/>
        </p:nvSpPr>
        <p:spPr>
          <a:xfrm>
            <a:off x="701675" y="2476500"/>
            <a:ext cx="7834313" cy="7477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飘逸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（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yì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）：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漂浮，飘散。</a:t>
            </a:r>
            <a:endParaRPr kumimoji="0" lang="en-US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658813" y="3973513"/>
            <a:ext cx="7543800" cy="7477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摇曳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（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宋体" panose="02010600030101010101" pitchFamily="2" charset="-122"/>
              </a:rPr>
              <a:t>yè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宋体" panose="02010600030101010101" pitchFamily="2" charset="-122"/>
              </a:rPr>
              <a:t>）：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摇荡，晃动。</a:t>
            </a:r>
            <a:endParaRPr kumimoji="0" lang="en-US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1675" y="3225800"/>
            <a:ext cx="6978650" cy="7477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流盼：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转动目光观看。</a:t>
            </a:r>
            <a:endParaRPr kumimoji="0" lang="en-US" altLang="zh-CN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270" name="文本框 99"/>
          <p:cNvSpPr txBox="1"/>
          <p:nvPr/>
        </p:nvSpPr>
        <p:spPr>
          <a:xfrm>
            <a:off x="473075" y="4819650"/>
            <a:ext cx="6875463" cy="156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266700" eaLnBrk="1" hangingPunct="1">
              <a:lnSpc>
                <a:spcPct val="120000"/>
              </a:lnSpc>
              <a:buNone/>
            </a:pPr>
            <a:r>
              <a:rPr lang="zh-CN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丰润</a:t>
            </a: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(rùn)</a:t>
            </a:r>
            <a:r>
              <a:rPr lang="zh-CN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红晕</a:t>
            </a: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(yùn)</a:t>
            </a:r>
            <a:r>
              <a:rPr lang="zh-CN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indent="266700" eaLnBrk="1" hangingPunct="1">
              <a:lnSpc>
                <a:spcPct val="120000"/>
              </a:lnSpc>
              <a:buNone/>
            </a:pPr>
            <a:r>
              <a:rPr lang="zh-CN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谐奏</a:t>
            </a: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(zòu)   </a:t>
            </a:r>
            <a:r>
              <a:rPr lang="zh-CN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坦</a:t>
            </a:r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(tǎn)</a:t>
            </a:r>
            <a:r>
              <a:rPr lang="zh-CN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荡</a:t>
            </a:r>
            <a:endParaRPr lang="en-US" altLang="zh-CN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8" name="椭圆 9225"/>
          <p:cNvSpPr/>
          <p:nvPr/>
        </p:nvSpPr>
        <p:spPr>
          <a:xfrm>
            <a:off x="473075" y="161925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字词积累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  <p:bldP spid="2" grpId="0"/>
      <p:bldP spid="3" grpId="0"/>
      <p:bldP spid="4" grpId="0"/>
      <p:bldP spid="5" grpId="0"/>
      <p:bldP spid="112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5"/>
          <p:cNvSpPr/>
          <p:nvPr/>
        </p:nvSpPr>
        <p:spPr>
          <a:xfrm>
            <a:off x="7604125" y="1422400"/>
            <a:ext cx="4194175" cy="4033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CCFF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要求：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CCFF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读准字音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CCFF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读准节奏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CCFF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读出感情</a:t>
            </a:r>
            <a:endParaRPr kumimoji="0" lang="zh-CN" altLang="en-US" sz="4265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19" name=" 219"/>
          <p:cNvSpPr/>
          <p:nvPr/>
        </p:nvSpPr>
        <p:spPr>
          <a:xfrm>
            <a:off x="4711700" y="665163"/>
            <a:ext cx="2768600" cy="695325"/>
          </a:xfrm>
          <a:prstGeom prst="roundRect">
            <a:avLst>
              <a:gd name="adj" fmla="val 50000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265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  </a:t>
            </a:r>
            <a:r>
              <a:rPr kumimoji="0" lang="zh-CN" altLang="en-US" sz="4265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朗 诵</a:t>
            </a:r>
            <a:endParaRPr kumimoji="0" lang="zh-CN" altLang="en-US" sz="4265" b="0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67173" y="2135289"/>
            <a:ext cx="6813127" cy="4378961"/>
          </a:xfrm>
          <a:prstGeom prst="ellipse">
            <a:avLst/>
          </a:prstGeom>
          <a:solidFill>
            <a:schemeClr val="lt1"/>
          </a:solidFill>
          <a:effectLst>
            <a:softEdge rad="63500"/>
          </a:effectLst>
        </p:spPr>
      </p:pic>
      <p:sp>
        <p:nvSpPr>
          <p:cNvPr id="11269" name="椭圆 9225"/>
          <p:cNvSpPr/>
          <p:nvPr/>
        </p:nvSpPr>
        <p:spPr>
          <a:xfrm>
            <a:off x="887413" y="1058863"/>
            <a:ext cx="3533775" cy="819150"/>
          </a:xfrm>
          <a:prstGeom prst="ellipse">
            <a:avLst/>
          </a:prstGeom>
          <a:solidFill>
            <a:srgbClr val="66CC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algn="ctr" eaLnBrk="1" hangingPunct="1">
              <a:buNone/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朗诵全诗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9" grpId="0" bldLvl="0" animBg="1"/>
    </p:bldLst>
  </p:timing>
</p:sld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3228</Words>
  <Application>WPS 演示</Application>
  <PresentationFormat>宽屏</PresentationFormat>
  <Paragraphs>235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Arial</vt:lpstr>
      <vt:lpstr>宋体</vt:lpstr>
      <vt:lpstr>Wingdings</vt:lpstr>
      <vt:lpstr>Calibri</vt:lpstr>
      <vt:lpstr>楷体</vt:lpstr>
      <vt:lpstr>Times New Roman</vt:lpstr>
      <vt:lpstr>黑体</vt:lpstr>
      <vt:lpstr>华文中宋</vt:lpstr>
      <vt:lpstr>MingLiU_HKSCS</vt:lpstr>
      <vt:lpstr>+mn-ea</vt:lpstr>
      <vt:lpstr>微软雅黑</vt:lpstr>
      <vt:lpstr>华文琥珀</vt:lpstr>
      <vt:lpstr>Segoe Print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236</cp:revision>
  <dcterms:created xsi:type="dcterms:W3CDTF">2016-01-14T05:53:56Z</dcterms:created>
  <dcterms:modified xsi:type="dcterms:W3CDTF">2018-09-12T13:28:49Z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