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257" r:id="rId3"/>
    <p:sldId id="284" r:id="rId5"/>
    <p:sldId id="290" r:id="rId6"/>
    <p:sldId id="268" r:id="rId7"/>
    <p:sldId id="269" r:id="rId8"/>
    <p:sldId id="270" r:id="rId9"/>
    <p:sldId id="271" r:id="rId10"/>
    <p:sldId id="272" r:id="rId11"/>
    <p:sldId id="291" r:id="rId12"/>
    <p:sldId id="332" r:id="rId13"/>
    <p:sldId id="333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288" r:id="rId24"/>
    <p:sldId id="258" r:id="rId25"/>
    <p:sldId id="289" r:id="rId26"/>
    <p:sldId id="259" r:id="rId27"/>
    <p:sldId id="285" r:id="rId28"/>
    <p:sldId id="260" r:id="rId29"/>
    <p:sldId id="286" r:id="rId30"/>
    <p:sldId id="261" r:id="rId31"/>
    <p:sldId id="287" r:id="rId32"/>
    <p:sldId id="262" r:id="rId33"/>
    <p:sldId id="283" r:id="rId34"/>
    <p:sldId id="266" r:id="rId35"/>
    <p:sldId id="26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55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7.wav"/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7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8" Type="http://schemas.openxmlformats.org/officeDocument/2006/relationships/slideLayout" Target="../slideLayouts/slideLayout2.xml"/><Relationship Id="rId17" Type="http://schemas.openxmlformats.org/officeDocument/2006/relationships/audio" Target="../media/audio1.wav"/><Relationship Id="rId16" Type="http://schemas.openxmlformats.org/officeDocument/2006/relationships/image" Target="../media/image19.jpeg"/><Relationship Id="rId15" Type="http://schemas.openxmlformats.org/officeDocument/2006/relationships/image" Target="../media/image18.jpeg"/><Relationship Id="rId14" Type="http://schemas.openxmlformats.org/officeDocument/2006/relationships/image" Target="../media/image17.jpeg"/><Relationship Id="rId13" Type="http://schemas.openxmlformats.org/officeDocument/2006/relationships/image" Target="../media/image16.jpeg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2771" name="图片 4100" descr="虹桥45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73025"/>
            <a:ext cx="11558270" cy="6644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4305" y="1516380"/>
            <a:ext cx="12018010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9900" b="1">
                <a:solidFill>
                  <a:srgbClr val="FF0000"/>
                </a:solidFill>
              </a:rPr>
              <a:t>梦回繁华</a:t>
            </a:r>
            <a:endParaRPr lang="zh-CN" altLang="en-US" sz="199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15" y="100965"/>
            <a:ext cx="12063095" cy="6558915"/>
          </a:xfrm>
        </p:spPr>
        <p:txBody>
          <a:bodyPr/>
          <a:p>
            <a:r>
              <a:rPr lang="zh-CN" altLang="en-US" sz="4400" b="1"/>
              <a:t>（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齐读</a:t>
            </a:r>
            <a:r>
              <a:rPr lang="zh-CN" altLang="en-US" sz="4400" b="1"/>
              <a:t>）赶集的乡人驱赶着往城内送炭的毛驴</a:t>
            </a:r>
            <a:r>
              <a:rPr lang="zh-CN" altLang="en-US" sz="6600" b="1">
                <a:solidFill>
                  <a:srgbClr val="FF0000"/>
                </a:solidFill>
              </a:rPr>
              <a:t>tuó</a:t>
            </a:r>
            <a:r>
              <a:rPr lang="zh-CN" altLang="en-US" sz="4400" b="1"/>
              <a:t>队。在进入大道的</a:t>
            </a:r>
            <a:r>
              <a:rPr lang="zh-CN" altLang="en-US" sz="6000" b="1">
                <a:solidFill>
                  <a:srgbClr val="FF0000"/>
                </a:solidFill>
              </a:rPr>
              <a:t>chà</a:t>
            </a:r>
            <a:r>
              <a:rPr lang="zh-CN" altLang="en-US" sz="4400" b="1"/>
              <a:t>道上，是众多仆从簇拥的较长队伍，从插满柳枝的轿顶可知，是踏青扫墓归来的权贵，近处小路上，骑驴而行的则是长途</a:t>
            </a:r>
            <a:r>
              <a:rPr lang="zh-CN" altLang="en-US" sz="6600" b="1">
                <a:solidFill>
                  <a:srgbClr val="FF0000"/>
                </a:solidFill>
              </a:rPr>
              <a:t>bá</a:t>
            </a:r>
            <a:r>
              <a:rPr lang="zh-CN" altLang="en-US" sz="4800" b="1">
                <a:solidFill>
                  <a:srgbClr val="FF0000"/>
                </a:solidFill>
              </a:rPr>
              <a:t>shè</a:t>
            </a:r>
            <a:r>
              <a:rPr lang="zh-CN" altLang="en-US" sz="4400" b="1"/>
              <a:t>的行旅。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7505065" y="4117340"/>
            <a:ext cx="2543175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600" b="1">
                <a:solidFill>
                  <a:srgbClr val="FF0000"/>
                </a:solidFill>
                <a:sym typeface="+mn-ea"/>
              </a:rPr>
              <a:t>驮</a:t>
            </a:r>
            <a:endParaRPr lang="zh-CN" altLang="en-US" sz="16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5655" y="3506470"/>
            <a:ext cx="2672080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岔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925" y="4445000"/>
            <a:ext cx="230759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簇</a:t>
            </a:r>
            <a:endParaRPr lang="zh-CN" altLang="en-US" sz="13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9460" y="1645285"/>
            <a:ext cx="339090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  <a:sym typeface="+mn-ea"/>
              </a:rPr>
              <a:t>跋涉</a:t>
            </a:r>
            <a:endParaRPr lang="zh-CN" altLang="en-US" sz="115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8890" y="36195"/>
            <a:ext cx="12144375" cy="5041265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（齐读）</a:t>
            </a:r>
            <a:r>
              <a:rPr lang="zh-CN" altLang="en-US" sz="6000" b="1"/>
              <a:t>汴河是当时南北交通的孔道，也是北宋王朝国家</a:t>
            </a:r>
            <a:r>
              <a:rPr lang="zh-CN" altLang="en-US" sz="7200" b="1">
                <a:solidFill>
                  <a:srgbClr val="FF0000"/>
                </a:solidFill>
              </a:rPr>
              <a:t>cáo</a:t>
            </a:r>
            <a:r>
              <a:rPr lang="zh-CN" altLang="en-US" sz="6000" b="1"/>
              <a:t>运的</a:t>
            </a:r>
            <a:r>
              <a:rPr lang="zh-CN" altLang="en-US" sz="7200" b="1">
                <a:solidFill>
                  <a:srgbClr val="FF0000"/>
                </a:solidFill>
              </a:rPr>
              <a:t>shū </a:t>
            </a:r>
            <a:r>
              <a:rPr lang="zh-CN" altLang="en-US" sz="8000" b="1">
                <a:solidFill>
                  <a:srgbClr val="FF0000"/>
                </a:solidFill>
              </a:rPr>
              <a:t>niǔ</a:t>
            </a:r>
            <a:r>
              <a:rPr lang="zh-CN" altLang="en-US" sz="6000" b="1"/>
              <a:t>。</a:t>
            </a:r>
            <a:endParaRPr lang="zh-CN" altLang="en-US" sz="6000" b="1"/>
          </a:p>
        </p:txBody>
      </p:sp>
      <p:sp>
        <p:nvSpPr>
          <p:cNvPr id="4" name="文本框 3"/>
          <p:cNvSpPr txBox="1"/>
          <p:nvPr/>
        </p:nvSpPr>
        <p:spPr>
          <a:xfrm>
            <a:off x="1013460" y="3583940"/>
            <a:ext cx="217233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sym typeface="+mn-ea"/>
              </a:rPr>
              <a:t>漕</a:t>
            </a:r>
            <a:endParaRPr lang="zh-CN" altLang="en-US" sz="13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2635" y="3244850"/>
            <a:ext cx="45910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sym typeface="+mn-ea"/>
              </a:rPr>
              <a:t>枢</a:t>
            </a:r>
            <a:endParaRPr lang="zh-CN" altLang="en-US" sz="13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85530" y="3244850"/>
            <a:ext cx="175006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sym typeface="+mn-ea"/>
              </a:rPr>
              <a:t>纽</a:t>
            </a:r>
            <a:endParaRPr lang="zh-CN" altLang="en-US" sz="13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31800"/>
            <a:ext cx="10852150" cy="3683635"/>
          </a:xfrm>
        </p:spPr>
        <p:txBody>
          <a:bodyPr/>
          <a:p>
            <a:r>
              <a:rPr lang="zh-CN" altLang="en-US" sz="7200">
                <a:solidFill>
                  <a:srgbClr val="FF0000"/>
                </a:solidFill>
              </a:rPr>
              <a:t>按提示写出课文中的词语</a:t>
            </a:r>
            <a:endParaRPr lang="zh-CN" altLang="en-US" sz="7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930" y="431800"/>
            <a:ext cx="11320145" cy="863600"/>
          </a:xfrm>
        </p:spPr>
        <p:txBody>
          <a:bodyPr/>
          <a:p>
            <a:r>
              <a:rPr lang="zh-CN" altLang="en-US" sz="3600">
                <a:solidFill>
                  <a:srgbClr val="FF0000"/>
                </a:solidFill>
              </a:rPr>
              <a:t>两字词：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15" y="1327785"/>
            <a:ext cx="12078335" cy="5009515"/>
          </a:xfrm>
        </p:spPr>
        <p:txBody>
          <a:bodyPr/>
          <a:p>
            <a:r>
              <a:rPr lang="zh-CN" altLang="en-US" sz="5400"/>
              <a:t>裱成横幅的书画长卷，只供案头观赏，能卷舒，不能悬挂。</a:t>
            </a:r>
            <a:endParaRPr lang="zh-CN" altLang="en-US" sz="5400"/>
          </a:p>
        </p:txBody>
      </p:sp>
      <p:sp>
        <p:nvSpPr>
          <p:cNvPr id="4" name="文本框 3"/>
          <p:cNvSpPr txBox="1"/>
          <p:nvPr/>
        </p:nvSpPr>
        <p:spPr>
          <a:xfrm>
            <a:off x="4611370" y="3825875"/>
            <a:ext cx="393446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手卷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两字词：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10" y="1264285"/>
            <a:ext cx="11981815" cy="5121910"/>
          </a:xfrm>
        </p:spPr>
        <p:txBody>
          <a:bodyPr/>
          <a:p>
            <a:r>
              <a:rPr lang="zh-CN" altLang="en-US" sz="7200" b="1">
                <a:latin typeface="微软雅黑" panose="020B0503020204020204" charset="-122"/>
                <a:ea typeface="微软雅黑" panose="020B0503020204020204" charset="-122"/>
              </a:rPr>
              <a:t>爬山过水，形容旅途艰辛。</a:t>
            </a:r>
            <a:endParaRPr lang="zh-CN" altLang="en-US" sz="7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3580" y="3244850"/>
            <a:ext cx="5548630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600" b="1">
                <a:solidFill>
                  <a:srgbClr val="FF0000"/>
                </a:solidFill>
              </a:rPr>
              <a:t>跋涉</a:t>
            </a:r>
            <a:endParaRPr lang="zh-CN" altLang="en-US" sz="1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两字词：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10" y="1264285"/>
            <a:ext cx="11467465" cy="5073015"/>
          </a:xfrm>
        </p:spPr>
        <p:txBody>
          <a:bodyPr/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写在绢上或画在绢上的字画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31485" y="3244850"/>
            <a:ext cx="457962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绢本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两字词：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" y="908050"/>
            <a:ext cx="11481435" cy="5429250"/>
          </a:xfrm>
        </p:spPr>
        <p:txBody>
          <a:bodyPr/>
          <a:p>
            <a:r>
              <a:rPr lang="zh-CN" altLang="en-US" sz="13800" b="1"/>
              <a:t>雄健有力</a:t>
            </a:r>
            <a:endParaRPr lang="zh-CN" altLang="en-US" sz="13800" b="1"/>
          </a:p>
        </p:txBody>
      </p:sp>
      <p:sp>
        <p:nvSpPr>
          <p:cNvPr id="4" name="文本框 3"/>
          <p:cNvSpPr txBox="1"/>
          <p:nvPr/>
        </p:nvSpPr>
        <p:spPr>
          <a:xfrm>
            <a:off x="5224780" y="3244850"/>
            <a:ext cx="529018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</a:rPr>
              <a:t>遒劲</a:t>
            </a:r>
            <a:endParaRPr lang="zh-CN" altLang="en-US" sz="13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四字词：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" y="748030"/>
            <a:ext cx="12061825" cy="5589270"/>
          </a:xfrm>
        </p:spPr>
        <p:txBody>
          <a:bodyPr/>
          <a:p>
            <a:r>
              <a:rPr lang="zh-CN" altLang="en-US" sz="7200" b="1"/>
              <a:t>肩挨肩，脚碰脚，形容人很多，很拥挤。</a:t>
            </a:r>
            <a:endParaRPr lang="zh-CN" altLang="en-US" sz="7200" b="1"/>
          </a:p>
        </p:txBody>
      </p:sp>
      <p:sp>
        <p:nvSpPr>
          <p:cNvPr id="4" name="文本框 3"/>
          <p:cNvSpPr txBox="1"/>
          <p:nvPr/>
        </p:nvSpPr>
        <p:spPr>
          <a:xfrm>
            <a:off x="347345" y="3276600"/>
            <a:ext cx="10963275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摩肩接踵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4400">
                <a:solidFill>
                  <a:srgbClr val="FF0000"/>
                </a:solidFill>
                <a:sym typeface="+mn-ea"/>
              </a:rPr>
              <a:t>四字词：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15" y="594360"/>
            <a:ext cx="12078970" cy="5258435"/>
          </a:xfrm>
        </p:spPr>
        <p:txBody>
          <a:bodyPr/>
          <a:p>
            <a:r>
              <a:rPr lang="zh-CN" altLang="en-US" sz="8800" b="1"/>
              <a:t>人、车等往来不断，前后相接。</a:t>
            </a:r>
            <a:endParaRPr lang="zh-CN" altLang="en-US" sz="8800" b="1"/>
          </a:p>
        </p:txBody>
      </p:sp>
      <p:sp>
        <p:nvSpPr>
          <p:cNvPr id="4" name="文本框 3"/>
          <p:cNvSpPr txBox="1"/>
          <p:nvPr/>
        </p:nvSpPr>
        <p:spPr>
          <a:xfrm>
            <a:off x="669925" y="3620135"/>
            <a:ext cx="11593195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络绎不绝</a:t>
            </a:r>
            <a:endParaRPr lang="zh-CN" altLang="en-US" sz="199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四字词：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10" y="972820"/>
            <a:ext cx="11998325" cy="5364480"/>
          </a:xfrm>
        </p:spPr>
        <p:txBody>
          <a:bodyPr/>
          <a:p>
            <a:r>
              <a:rPr lang="zh-CN" altLang="en-US" sz="11500" b="1"/>
              <a:t>船只首尾相衔接</a:t>
            </a:r>
            <a:endParaRPr lang="zh-CN" altLang="en-US" sz="11500" b="1"/>
          </a:p>
        </p:txBody>
      </p:sp>
      <p:sp>
        <p:nvSpPr>
          <p:cNvPr id="4" name="文本框 3"/>
          <p:cNvSpPr txBox="1"/>
          <p:nvPr/>
        </p:nvSpPr>
        <p:spPr>
          <a:xfrm>
            <a:off x="105410" y="3244850"/>
            <a:ext cx="11998325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舳舻相接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5890" y="467360"/>
            <a:ext cx="12006580" cy="6462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latin typeface="楷体" panose="02010609060101010101" charset="-122"/>
                <a:ea typeface="楷体" panose="02010609060101010101" charset="-122"/>
              </a:rPr>
              <a:t>这幅画的名字叫什么？</a:t>
            </a:r>
            <a:endParaRPr lang="zh-CN" altLang="en-US" sz="13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3800" b="1">
                <a:latin typeface="楷体" panose="02010609060101010101" charset="-122"/>
                <a:ea typeface="楷体" panose="02010609060101010101" charset="-122"/>
              </a:rPr>
              <a:t>谁画的？</a:t>
            </a:r>
            <a:endParaRPr lang="zh-CN" altLang="en-US" sz="13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四字词：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0" y="1078865"/>
            <a:ext cx="12159615" cy="5258435"/>
          </a:xfrm>
        </p:spPr>
        <p:txBody>
          <a:bodyPr/>
          <a:p>
            <a:r>
              <a:rPr lang="zh-CN" altLang="en-US" sz="8800" b="1"/>
              <a:t>工笔与写意相结合的绘画手法</a:t>
            </a:r>
            <a:endParaRPr lang="zh-CN" altLang="en-US" sz="8800" b="1"/>
          </a:p>
        </p:txBody>
      </p:sp>
      <p:sp>
        <p:nvSpPr>
          <p:cNvPr id="4" name="文本框 3"/>
          <p:cNvSpPr txBox="1"/>
          <p:nvPr/>
        </p:nvSpPr>
        <p:spPr>
          <a:xfrm>
            <a:off x="267970" y="4536440"/>
            <a:ext cx="1143127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兼工带写</a:t>
            </a:r>
            <a:endParaRPr lang="zh-CN" altLang="en-US" sz="13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下列红色字注音完全正确的一项是（    ）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文本框 2"/>
          <p:cNvSpPr txBox="1"/>
          <p:nvPr/>
        </p:nvSpPr>
        <p:spPr>
          <a:xfrm>
            <a:off x="63500" y="100330"/>
            <a:ext cx="12074525" cy="5033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遒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劲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(qi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ú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绢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(juàn)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春寒料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峭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(qiào)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田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畴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(chóu)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灭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(fǔ)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摩肩接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踵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400" b="1" err="1">
                <a:latin typeface="黑体" panose="02010609060101010101" pitchFamily="49" charset="-122"/>
                <a:ea typeface="黑体" panose="02010609060101010101" pitchFamily="49" charset="-122"/>
              </a:rPr>
              <a:t>chǒng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汴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(bi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à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舳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舻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(zh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ó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u)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长途跋涉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(sè)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纤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400" b="1" err="1"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 握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篙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(hāo)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绎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不绝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(yì)</a:t>
            </a:r>
            <a:endParaRPr lang="en-US" altLang="zh-CN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7445" y="3545840"/>
            <a:ext cx="2810510" cy="315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19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繁赵楷" panose="02010604000101010101" pitchFamily="2" charset="-122"/>
                <a:ea typeface="迷你繁赵楷" panose="02010604000101010101" pitchFamily="2" charset="-122"/>
              </a:rPr>
              <a:t>A</a:t>
            </a:r>
            <a:endParaRPr lang="en-US" altLang="zh-CN" sz="19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繁赵楷" panose="02010604000101010101" pitchFamily="2" charset="-122"/>
              <a:ea typeface="迷你繁赵楷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040" y="515620"/>
            <a:ext cx="1168844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8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下列成语书写完全正确的一项是（   </a:t>
            </a:r>
            <a:r>
              <a:rPr lang="zh-CN" altLang="en-US" sz="8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8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>
          <a:xfrm>
            <a:off x="9551988" y="5514975"/>
            <a:ext cx="1116012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2"/>
          <p:cNvSpPr txBox="1"/>
          <p:nvPr/>
        </p:nvSpPr>
        <p:spPr>
          <a:xfrm>
            <a:off x="-32385" y="56515"/>
            <a:ext cx="12113260" cy="6829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自出心栽            内忧外患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俯仰生恣            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眼花瞭乱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一应具全            舳舻相接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持之以恒            孜孜不倦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04605" y="1341755"/>
            <a:ext cx="2538095" cy="4507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8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28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6760" y="1226820"/>
            <a:ext cx="1108646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8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下列句子加点词语使用不恰当的一项是（  </a:t>
            </a:r>
            <a:r>
              <a:rPr lang="zh-CN" altLang="en-US" sz="8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8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>
          <a:xfrm>
            <a:off x="9688513" y="5583238"/>
            <a:ext cx="1160462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2"/>
          <p:cNvSpPr txBox="1"/>
          <p:nvPr/>
        </p:nvSpPr>
        <p:spPr>
          <a:xfrm>
            <a:off x="-40640" y="50800"/>
            <a:ext cx="12183110" cy="6000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星期天，街上行人</a:t>
            </a:r>
            <a:r>
              <a:rPr lang="zh-CN" altLang="en-US" sz="4800" b="1" u="sng">
                <a:latin typeface="黑体" panose="02010609060101010101" pitchFamily="49" charset="-122"/>
                <a:ea typeface="黑体" panose="02010609060101010101" pitchFamily="49" charset="-122"/>
              </a:rPr>
              <a:t>摩肩接踵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，热闹极了。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经过半个小时的</a:t>
            </a:r>
            <a:r>
              <a:rPr lang="zh-CN" altLang="en-US" sz="4800" b="1" u="sng">
                <a:latin typeface="黑体" panose="02010609060101010101" pitchFamily="49" charset="-122"/>
                <a:ea typeface="黑体" panose="02010609060101010101" pitchFamily="49" charset="-122"/>
              </a:rPr>
              <a:t>长途跋涉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，我们终于到达了目的地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习家池。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那是一个阴冷的漆黑之夜。</a:t>
            </a:r>
            <a:r>
              <a:rPr lang="zh-CN" altLang="en-US" sz="4800" b="1" u="sng">
                <a:latin typeface="黑体" panose="02010609060101010101" pitchFamily="49" charset="-122"/>
                <a:ea typeface="黑体" panose="02010609060101010101" pitchFamily="49" charset="-122"/>
              </a:rPr>
              <a:t>春寒料峭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，风雨凄凄。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在展出的各幅画前无不人头攒动，尤其是张择端的《清明上河图》前，观看的人更是</a:t>
            </a:r>
            <a:r>
              <a:rPr lang="zh-CN" altLang="en-US" sz="4800" b="1" u="sng">
                <a:latin typeface="黑体" panose="02010609060101010101" pitchFamily="49" charset="-122"/>
                <a:ea typeface="黑体" panose="02010609060101010101" pitchFamily="49" charset="-122"/>
              </a:rPr>
              <a:t>络绎不绝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2155" y="50165"/>
            <a:ext cx="9751060" cy="7724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496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496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940" y="1000125"/>
            <a:ext cx="1202626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8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根据语境选词填空，最恰当的一项是（   </a:t>
            </a:r>
            <a:r>
              <a:rPr lang="zh-CN" altLang="en-US" sz="8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8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>
          <a:xfrm>
            <a:off x="9551988" y="5514975"/>
            <a:ext cx="1116012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2"/>
          <p:cNvSpPr txBox="1"/>
          <p:nvPr/>
        </p:nvSpPr>
        <p:spPr>
          <a:xfrm>
            <a:off x="94615" y="100330"/>
            <a:ext cx="11970385" cy="67621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北宋汴梁商业</a:t>
            </a:r>
            <a:r>
              <a:rPr lang="zh-CN" altLang="en-US" sz="4000" b="1" u="sng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，除贵族</a:t>
            </a:r>
            <a:r>
              <a:rPr lang="zh-CN" altLang="en-US" sz="4000" b="1" u="sng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，还有大量的商人、手工业者和市民，城市的文化生活也十分</a:t>
            </a:r>
            <a:r>
              <a:rPr lang="zh-CN" altLang="en-US" sz="4000" b="1" u="sng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u="sng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，绘画的题材范围在反映现实生活方面得到了极大地拓展，从唐代以描绘重大历史事件和贵族生活为主，扩展到描绘城乡市井平民生活的各个方面。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密集    聚集    活跃    由此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繁盛    聚集    活跃    由此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繁盛    居住    丰富    因此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密集    居住    丰富    因此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5550" y="998855"/>
            <a:ext cx="4051935" cy="6447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41300" b="1">
                <a:solidFill>
                  <a:srgbClr val="FF0000"/>
                </a:solidFill>
                <a:latin typeface="迷你繁赵楷" panose="02010604000101010101" pitchFamily="2" charset="-122"/>
                <a:ea typeface="迷你繁赵楷" panose="02010604000101010101" pitchFamily="2" charset="-122"/>
              </a:rPr>
              <a:t>B</a:t>
            </a:r>
            <a:endParaRPr lang="en-US" altLang="zh-CN" sz="41300" b="1">
              <a:solidFill>
                <a:srgbClr val="FF0000"/>
              </a:solidFill>
              <a:latin typeface="迷你繁赵楷" panose="02010604000101010101" pitchFamily="2" charset="-122"/>
              <a:ea typeface="迷你繁赵楷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960" y="661035"/>
            <a:ext cx="116173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 </a:t>
            </a:r>
            <a:r>
              <a:rPr lang="zh-CN" altLang="en-US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这句使用的说明方法是（   </a:t>
            </a:r>
            <a:r>
              <a:rPr lang="zh-CN" altLang="en-US" sz="9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9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1270" descr="房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260350"/>
            <a:ext cx="2692400" cy="4049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2" descr="C:\Users\Soloman\Desktop\荷叶.png"/>
          <p:cNvPicPr>
            <a:picLocks noChangeAspect="1"/>
          </p:cNvPicPr>
          <p:nvPr/>
        </p:nvPicPr>
        <p:blipFill>
          <a:blip r:embed="rId2"/>
          <a:srcRect l="83331" t="36375" r="2292" b="40009"/>
          <a:stretch>
            <a:fillRect/>
          </a:stretch>
        </p:blipFill>
        <p:spPr>
          <a:xfrm>
            <a:off x="9480550" y="5373688"/>
            <a:ext cx="1244600" cy="153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6148" descr="虹桥45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388" y="3484563"/>
            <a:ext cx="4379912" cy="246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11268"/>
          <p:cNvSpPr txBox="1"/>
          <p:nvPr/>
        </p:nvSpPr>
        <p:spPr>
          <a:xfrm>
            <a:off x="170815" y="260985"/>
            <a:ext cx="11747500" cy="6590665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齐读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）有一件享誉古今中外的传世杰作。在问世以后的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多年里，曾被无数收藏家和鉴赏家把玩欣赏，是后世帝王权贵巧取豪夺的目标，它曾辗转飘零，几经战火，历尽劫难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它曾五次进入宫廷，四次被盗出宫，演绎出了许多传奇故事，它是我国绘画史上的无价之宝，同学们知道这幅画是什么了吧？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>
          <a:xfrm>
            <a:off x="9551988" y="5514975"/>
            <a:ext cx="1116012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2"/>
          <p:cNvSpPr txBox="1"/>
          <p:nvPr/>
        </p:nvSpPr>
        <p:spPr>
          <a:xfrm>
            <a:off x="230505" y="233680"/>
            <a:ext cx="11792585" cy="6405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5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张择端画的《清明上河图》绢本、设色，纵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25.5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厘米，横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525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厘米。    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）</a:t>
            </a:r>
            <a:endParaRPr lang="en-US" altLang="zh-CN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整个长卷犹如一部乐章。 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 ）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画面细节的刻画也十分真实，如桥梁的结构，车马的样式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……          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   ）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655" y="5787073"/>
            <a:ext cx="431958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举例子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3628" y="1866900"/>
            <a:ext cx="2520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列数字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655" y="3389630"/>
            <a:ext cx="40379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打比方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245" y="1695450"/>
            <a:ext cx="1209548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6.</a:t>
            </a:r>
            <a:r>
              <a:rPr lang="zh-CN" altLang="en-US" sz="6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下列</a:t>
            </a:r>
            <a:r>
              <a:rPr lang="zh-CN" altLang="en-US" sz="6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句子</a:t>
            </a:r>
            <a:r>
              <a:rPr lang="zh-CN" altLang="en-US" sz="6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中的加点词语能否去掉，为什么？</a:t>
            </a:r>
            <a:endParaRPr lang="zh-CN" altLang="en-US" sz="66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1" name="内容占位符 68610"/>
          <p:cNvSpPr>
            <a:spLocks noGrp="1"/>
          </p:cNvSpPr>
          <p:nvPr>
            <p:ph idx="1"/>
          </p:nvPr>
        </p:nvSpPr>
        <p:spPr>
          <a:xfrm>
            <a:off x="23495" y="59055"/>
            <a:ext cx="12024360" cy="6548120"/>
          </a:xfrm>
        </p:spPr>
        <p:txBody>
          <a:bodyPr anchor="t"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）画中所描绘的景物，与文献中有关汴梁的记载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一致。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不能去掉，“基本”表程度上的限定，是画中所描绘的景物，与文献中有关汴梁的记载大体一致，并不完全相同；去掉后，变成完全一致，与事实不符；“基本”一词，体现了说明文语言的准确性。</a:t>
            </a:r>
            <a:endParaRPr lang="zh-CN" altLang="en-US" sz="3600" b="1" dirty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3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charRg st="35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占位符 69634"/>
          <p:cNvSpPr>
            <a:spLocks noGrp="1"/>
          </p:cNvSpPr>
          <p:nvPr>
            <p:ph idx="1"/>
          </p:nvPr>
        </p:nvSpPr>
        <p:spPr>
          <a:xfrm>
            <a:off x="1992313" y="549275"/>
            <a:ext cx="8229600" cy="4525963"/>
          </a:xfrm>
        </p:spPr>
        <p:txBody>
          <a:bodyPr anchor="t"/>
          <a:p>
            <a:pPr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）画面细节的刻画也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真实。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69637" name="矩形 69636"/>
          <p:cNvSpPr/>
          <p:nvPr/>
        </p:nvSpPr>
        <p:spPr>
          <a:xfrm>
            <a:off x="324485" y="2028825"/>
            <a:ext cx="1178560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54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不能去掉，“十分”表程度上的限定，说明画面细节的刻画非常真实；去掉后，语气减弱，与作者的原意不符；“十分”一词，体现了说明文语言的准确性。</a:t>
            </a:r>
            <a:endParaRPr lang="zh-CN" altLang="en-US" sz="5400" b="1" dirty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3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-177165" y="908050"/>
            <a:ext cx="12353290" cy="773557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欣赏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4" name="图片 819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4965" y="41275"/>
            <a:ext cx="12748895" cy="8227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8195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165" y="482600"/>
            <a:ext cx="16529050" cy="8926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8196" descr="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" y="481965"/>
            <a:ext cx="16418560" cy="8400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8197" descr="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5260" y="238760"/>
            <a:ext cx="15897860" cy="8643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8198" descr="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6530" y="-15875"/>
            <a:ext cx="15527655" cy="8795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8199" descr="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6870" y="-15875"/>
            <a:ext cx="12463780" cy="828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图片 8200" descr="0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75895" y="238125"/>
            <a:ext cx="12352020" cy="8030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8201" descr="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76530" y="482600"/>
            <a:ext cx="12569825" cy="778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图片 8202" descr="0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54965" y="41275"/>
            <a:ext cx="12531090" cy="838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图片 8203" descr="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75895" y="482600"/>
            <a:ext cx="12569190" cy="794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4" name="图片 8204" descr="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76530" y="41275"/>
            <a:ext cx="11926570" cy="8227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8205" descr="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56235" y="41275"/>
            <a:ext cx="12347575" cy="8602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6" name="图片 8206" descr="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5600" y="41275"/>
            <a:ext cx="12501245" cy="8738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图片 8207" descr="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77165" y="238125"/>
            <a:ext cx="12783185" cy="8030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图片 8208" descr="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354965" y="41275"/>
            <a:ext cx="12748260" cy="8227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9" name="图片 8209" descr="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54965" y="-15875"/>
            <a:ext cx="12461240" cy="80060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31800"/>
            <a:ext cx="10852150" cy="6245860"/>
          </a:xfrm>
        </p:spPr>
        <p:txBody>
          <a:bodyPr/>
          <a:p>
            <a:pPr algn="ctr"/>
            <a:r>
              <a:rPr lang="zh-CN" altLang="en-US" sz="19900"/>
              <a:t>按拼音</a:t>
            </a:r>
            <a:br>
              <a:rPr lang="zh-CN" altLang="en-US" sz="19900"/>
            </a:br>
            <a:r>
              <a:rPr lang="zh-CN" altLang="en-US" sz="19900"/>
              <a:t>写汉字</a:t>
            </a:r>
            <a:endParaRPr lang="zh-CN" altLang="en-US" sz="199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055" y="262890"/>
            <a:ext cx="11336020" cy="6074410"/>
          </a:xfrm>
        </p:spPr>
        <p:txBody>
          <a:bodyPr/>
          <a:p>
            <a:r>
              <a:rPr lang="zh-CN" altLang="en-US" sz="6600"/>
              <a:t>画面开卷处描绘的是</a:t>
            </a:r>
            <a:r>
              <a:rPr lang="zh-CN" altLang="en-US" sz="7200" b="1">
                <a:solidFill>
                  <a:srgbClr val="FF0000"/>
                </a:solidFill>
              </a:rPr>
              <a:t>biàn</a:t>
            </a:r>
            <a:r>
              <a:rPr lang="zh-CN" altLang="en-US" sz="6600"/>
              <a:t>京近郊的风光，</a:t>
            </a:r>
            <a:r>
              <a:rPr lang="zh-CN" altLang="en-US" sz="8800" b="1">
                <a:solidFill>
                  <a:srgbClr val="FF0000"/>
                </a:solidFill>
              </a:rPr>
              <a:t>shū</a:t>
            </a:r>
            <a:r>
              <a:rPr lang="zh-CN" altLang="en-US" sz="6600"/>
              <a:t>林薄雾，农舍田</a:t>
            </a:r>
            <a:r>
              <a:rPr lang="zh-CN" altLang="en-US" sz="8000" b="1">
                <a:solidFill>
                  <a:srgbClr val="FF0000"/>
                </a:solidFill>
              </a:rPr>
              <a:t>chóu</a:t>
            </a:r>
            <a:r>
              <a:rPr lang="zh-CN" altLang="en-US" sz="6600"/>
              <a:t>，春寒料</a:t>
            </a:r>
            <a:r>
              <a:rPr lang="zh-CN" altLang="en-US" sz="8000" b="1">
                <a:solidFill>
                  <a:srgbClr val="FF0000"/>
                </a:solidFill>
              </a:rPr>
              <a:t>qiào</a:t>
            </a:r>
            <a:r>
              <a:rPr lang="zh-CN" altLang="en-US" sz="6600"/>
              <a:t>，</a:t>
            </a:r>
            <a:endParaRPr lang="zh-CN" altLang="en-US" sz="6600"/>
          </a:p>
        </p:txBody>
      </p:sp>
      <p:sp>
        <p:nvSpPr>
          <p:cNvPr id="4" name="文本框 3"/>
          <p:cNvSpPr txBox="1"/>
          <p:nvPr/>
        </p:nvSpPr>
        <p:spPr>
          <a:xfrm>
            <a:off x="669925" y="4311015"/>
            <a:ext cx="275272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>
                <a:latin typeface="楷体" panose="02010609060101010101" charset="-122"/>
                <a:ea typeface="楷体" panose="02010609060101010101" charset="-122"/>
                <a:sym typeface="+mn-ea"/>
              </a:rPr>
              <a:t>汴</a:t>
            </a:r>
            <a:endParaRPr lang="zh-CN" altLang="en-US" sz="13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1080" y="4664710"/>
            <a:ext cx="20256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ym typeface="+mn-ea"/>
              </a:rPr>
              <a:t>畴</a:t>
            </a:r>
            <a:endParaRPr lang="zh-CN" altLang="en-US" sz="115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2635" y="4311015"/>
            <a:ext cx="230124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ym typeface="+mn-ea"/>
              </a:rPr>
              <a:t>峭</a:t>
            </a:r>
            <a:endParaRPr lang="zh-CN" altLang="en-US" sz="138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3220" y="4122420"/>
            <a:ext cx="1935480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800" b="1">
                <a:sym typeface="+mn-ea"/>
              </a:rPr>
              <a:t>疏</a:t>
            </a:r>
            <a:endParaRPr lang="zh-CN" altLang="en-US" sz="13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" y="101600"/>
            <a:ext cx="11965940" cy="6607175"/>
          </a:xfrm>
        </p:spPr>
        <p:txBody>
          <a:bodyPr/>
          <a:p>
            <a:r>
              <a:rPr lang="zh-CN" altLang="en-US" sz="7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街上，行人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mó</a:t>
            </a:r>
            <a:r>
              <a:rPr lang="zh-CN" altLang="en-US" sz="7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肩接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zhǒng</a:t>
            </a:r>
            <a:r>
              <a:rPr lang="zh-CN" altLang="en-US" sz="7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luò</a:t>
            </a:r>
            <a:r>
              <a:rPr lang="zh-CN" altLang="en-US" sz="7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yì</a:t>
            </a:r>
            <a:r>
              <a:rPr lang="zh-CN" altLang="en-US" sz="7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不绝，士农工商、男女老少、各行各业，无所不备。</a:t>
            </a:r>
            <a:endParaRPr lang="zh-CN" altLang="en-US" sz="72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8620" y="4213225"/>
            <a:ext cx="2324735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摩</a:t>
            </a:r>
            <a:endParaRPr lang="zh-CN" altLang="en-US" sz="1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3355" y="4062730"/>
            <a:ext cx="2268855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踵</a:t>
            </a:r>
            <a:endParaRPr lang="zh-CN" altLang="en-US" sz="1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68820" y="4213225"/>
            <a:ext cx="183261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络</a:t>
            </a:r>
            <a:endParaRPr lang="zh-CN" altLang="en-US" sz="13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94190" y="4213225"/>
            <a:ext cx="186499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绎</a:t>
            </a:r>
            <a:endParaRPr lang="zh-CN" altLang="en-US" sz="13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535" y="85725"/>
            <a:ext cx="12061825" cy="6267450"/>
          </a:xfrm>
        </p:spPr>
        <p:txBody>
          <a:bodyPr/>
          <a:p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船正在放倒</a:t>
            </a:r>
            <a:r>
              <a:rPr lang="zh-CN" altLang="en-US" sz="6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wéi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杆，准备过桥，船夫们呼唤叫喊，握</a:t>
            </a:r>
            <a:r>
              <a:rPr lang="zh-CN" altLang="en-US" sz="5400" b="1">
                <a:solidFill>
                  <a:srgbClr val="FF0000"/>
                </a:solidFill>
              </a:rPr>
              <a:t>gāo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盘</a:t>
            </a:r>
            <a:r>
              <a:rPr lang="zh-CN" altLang="en-US" sz="4800" b="1">
                <a:solidFill>
                  <a:srgbClr val="FF0000"/>
                </a:solidFill>
              </a:rPr>
              <a:t>suǒ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，桥上呼应相接，岸边挥</a:t>
            </a:r>
            <a:r>
              <a:rPr lang="zh-CN" altLang="en-US" sz="4400" b="1">
                <a:solidFill>
                  <a:srgbClr val="FF0000"/>
                </a:solidFill>
              </a:rPr>
              <a:t>bì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助阵，过往行人聚集在桥头围观，而那些赶脚、推车、挑担的人们却无</a:t>
            </a:r>
            <a:r>
              <a:rPr lang="zh-CN" altLang="en-US" sz="4400" b="1">
                <a:solidFill>
                  <a:srgbClr val="FF0000"/>
                </a:solidFill>
              </a:rPr>
              <a:t>xiá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一顾，这紧张的一幕成为全画的一个高潮。</a:t>
            </a:r>
            <a:endParaRPr lang="zh-CN" altLang="en-US" sz="4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040" y="4907915"/>
            <a:ext cx="13144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9600" b="1">
                <a:solidFill>
                  <a:srgbClr val="FF0000"/>
                </a:solidFill>
                <a:sym typeface="+mn-ea"/>
              </a:rPr>
              <a:t>桅</a:t>
            </a:r>
            <a:endParaRPr lang="zh-CN" altLang="en-US" sz="9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4210" y="4784725"/>
            <a:ext cx="13157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9600" b="1">
                <a:solidFill>
                  <a:srgbClr val="FF0000"/>
                </a:solidFill>
                <a:sym typeface="+mn-ea"/>
              </a:rPr>
              <a:t>篙</a:t>
            </a:r>
            <a:endParaRPr lang="zh-CN" altLang="en-US" sz="9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4440" y="4491990"/>
            <a:ext cx="136398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  <a:sym typeface="+mn-ea"/>
              </a:rPr>
              <a:t>索</a:t>
            </a:r>
            <a:endParaRPr lang="zh-CN" altLang="en-US" sz="115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2460" y="4491990"/>
            <a:ext cx="159004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  <a:sym typeface="+mn-ea"/>
              </a:rPr>
              <a:t>臂</a:t>
            </a:r>
            <a:endParaRPr lang="zh-CN" altLang="en-US" sz="115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0780" y="4491990"/>
            <a:ext cx="1643380" cy="1861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1500" b="1">
                <a:solidFill>
                  <a:srgbClr val="FF0000"/>
                </a:solidFill>
                <a:sym typeface="+mn-ea"/>
              </a:rPr>
              <a:t>暇</a:t>
            </a:r>
            <a:endParaRPr lang="zh-CN" altLang="en-US" sz="115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10" y="121920"/>
            <a:ext cx="12047855" cy="6599555"/>
          </a:xfrm>
        </p:spPr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（</a:t>
            </a:r>
            <a:r>
              <a:rPr lang="zh-CN" altLang="en-US" sz="44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齐读</a:t>
            </a:r>
            <a:r>
              <a:rPr lang="zh-CN" altLang="en-US" sz="4400">
                <a:solidFill>
                  <a:srgbClr val="FF0000"/>
                </a:solidFill>
              </a:rPr>
              <a:t>）清明上河图采用了中国传统绘画特有的手卷形式，以移动的试点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shè</a:t>
            </a:r>
            <a:r>
              <a:rPr lang="zh-CN" altLang="en-US" sz="4400">
                <a:solidFill>
                  <a:srgbClr val="FF0000"/>
                </a:solidFill>
              </a:rPr>
              <a:t>取对象，全图内容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páng</a:t>
            </a:r>
            <a:r>
              <a:rPr lang="zh-CN" altLang="en-US" sz="4400">
                <a:solidFill>
                  <a:srgbClr val="FF0000"/>
                </a:solidFill>
              </a:rPr>
              <a:t>大却繁而不乱，长而不肿，段落清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xī</a:t>
            </a:r>
            <a:r>
              <a:rPr lang="zh-CN" altLang="en-US" sz="4400">
                <a:solidFill>
                  <a:srgbClr val="FF0000"/>
                </a:solidFill>
              </a:rPr>
              <a:t>，结构严谨；画中人物达500之多，形态各异。采用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jiān</a:t>
            </a:r>
            <a:r>
              <a:rPr lang="zh-CN" altLang="en-US" sz="4400">
                <a:solidFill>
                  <a:srgbClr val="FF0000"/>
                </a:solidFill>
              </a:rPr>
              <a:t>工带写的手法，线条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qiú</a:t>
            </a:r>
            <a:r>
              <a:rPr lang="zh-CN" altLang="en-US" sz="4400">
                <a:solidFill>
                  <a:srgbClr val="FF0000"/>
                </a:solidFill>
              </a:rPr>
              <a:t>劲，笔法灵动，有别于一般的界画。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3415" y="3568065"/>
            <a:ext cx="3219450" cy="31534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9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摄</a:t>
            </a:r>
            <a:endParaRPr lang="zh-CN" altLang="en-US" sz="19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6900" y="414655"/>
            <a:ext cx="2816860" cy="31534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9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庞</a:t>
            </a:r>
            <a:endParaRPr lang="zh-CN" altLang="en-US" sz="19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0285" y="3568065"/>
            <a:ext cx="473710" cy="31534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9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晰</a:t>
            </a:r>
            <a:endParaRPr lang="zh-CN" altLang="en-US" sz="19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88705" y="121920"/>
            <a:ext cx="495935" cy="31534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9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遒</a:t>
            </a:r>
            <a:endParaRPr lang="zh-CN" altLang="en-US" sz="19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3750" y="5399405"/>
            <a:ext cx="1379855" cy="13220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兼</a:t>
            </a:r>
            <a:endParaRPr lang="zh-CN" altLang="en-US" sz="8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1857</Words>
  <Application>WPS 演示</Application>
  <PresentationFormat>宽屏</PresentationFormat>
  <Paragraphs>183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楷体</vt:lpstr>
      <vt:lpstr>黑体</vt:lpstr>
      <vt:lpstr>新宋体</vt:lpstr>
      <vt:lpstr>Arial Unicode MS</vt:lpstr>
      <vt:lpstr>迷你繁赵楷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按拼音 写汉字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按提示写出课文中的词语</vt:lpstr>
      <vt:lpstr>两字词：</vt:lpstr>
      <vt:lpstr>两字词： </vt:lpstr>
      <vt:lpstr>两字词： </vt:lpstr>
      <vt:lpstr>两字词： </vt:lpstr>
      <vt:lpstr>四字词： </vt:lpstr>
      <vt:lpstr>四字词：</vt:lpstr>
      <vt:lpstr>四字词：</vt:lpstr>
      <vt:lpstr>四字词：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暮色劲松</cp:lastModifiedBy>
  <cp:revision>71</cp:revision>
  <dcterms:created xsi:type="dcterms:W3CDTF">2019-06-19T02:08:00Z</dcterms:created>
  <dcterms:modified xsi:type="dcterms:W3CDTF">2019-12-24T01:21:19Z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