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notesMasterIdLst>
    <p:notesMasterId r:id="rId24"/>
  </p:notesMasterIdLst>
  <p:sldIdLst>
    <p:sldId id="275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9" r:id="rId15"/>
    <p:sldId id="268" r:id="rId16"/>
    <p:sldId id="270" r:id="rId17"/>
    <p:sldId id="276" r:id="rId18"/>
    <p:sldId id="302" r:id="rId19"/>
    <p:sldId id="277" r:id="rId20"/>
    <p:sldId id="279" r:id="rId21"/>
    <p:sldId id="290" r:id="rId22"/>
    <p:sldId id="291" r:id="rId23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-111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F43D1E-21BF-4426-A01E-C9E75BE1132C}" type="datetimeFigureOut">
              <a:rPr lang="zh-CN" altLang="en-US" smtClean="0"/>
              <a:t>2019/1/9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0E0E6C7-890E-4321-86EE-9B15F510BD3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63500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E0E6C7-890E-4321-86EE-9B15F510BD32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599811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2019/1/9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994029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2019/1/9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820525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2019/1/9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978043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2019/1/9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592260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2019/1/9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765521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2019/1/9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360059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2019/1/9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65234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2019/1/9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508768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2019/1/9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098105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2019/1/9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226167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2019/1/9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599984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t>2019/1/9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460742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84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zh-CN" altLang="zh-CN" sz="5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语文复习之《病句修改》</a:t>
            </a:r>
            <a:endParaRPr lang="zh-CN" altLang="en-US" sz="5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895129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05861" y="0"/>
            <a:ext cx="295465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zh-CN" altLang="zh-CN" sz="5400" b="1" cap="all" dirty="0">
                <a:ln/>
                <a:solidFill>
                  <a:srgbClr val="FF00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典例剖析</a:t>
            </a:r>
            <a:endParaRPr lang="zh-CN" altLang="en-US" sz="5400" b="1" cap="all" dirty="0">
              <a:ln/>
              <a:solidFill>
                <a:srgbClr val="FF0000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211612" y="2204864"/>
            <a:ext cx="8477302" cy="403187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lvl="0"/>
            <a:r>
              <a:rPr lang="zh-CN" altLang="zh-CN" sz="3200" i="1" u="sng" dirty="0" smtClean="0"/>
              <a:t>思想</a:t>
            </a:r>
            <a:r>
              <a:rPr lang="zh-CN" altLang="zh-CN" sz="3200" i="1" u="sng" dirty="0"/>
              <a:t>和语言</a:t>
            </a:r>
            <a:r>
              <a:rPr lang="zh-CN" altLang="zh-CN" sz="3200" dirty="0"/>
              <a:t>的关系是</a:t>
            </a:r>
            <a:r>
              <a:rPr lang="zh-CN" altLang="zh-CN" sz="3200" i="1" u="sng" dirty="0"/>
              <a:t>形式和内容</a:t>
            </a:r>
            <a:r>
              <a:rPr lang="zh-CN" altLang="zh-CN" sz="3200" dirty="0"/>
              <a:t>的关系。</a:t>
            </a:r>
          </a:p>
          <a:p>
            <a:pPr lvl="0"/>
            <a:endParaRPr lang="en-US" altLang="zh-CN" sz="3200" dirty="0" smtClean="0"/>
          </a:p>
          <a:p>
            <a:pPr lvl="0"/>
            <a:endParaRPr lang="en-US" altLang="zh-CN" sz="3200" dirty="0"/>
          </a:p>
          <a:p>
            <a:pPr lvl="0"/>
            <a:endParaRPr lang="en-US" altLang="zh-CN" sz="3200" dirty="0" smtClean="0"/>
          </a:p>
          <a:p>
            <a:pPr lvl="0"/>
            <a:r>
              <a:rPr lang="zh-CN" altLang="zh-CN" sz="3200" dirty="0" smtClean="0"/>
              <a:t>他</a:t>
            </a:r>
            <a:r>
              <a:rPr lang="zh-CN" altLang="zh-CN" sz="3200" dirty="0"/>
              <a:t>不仅能用马克思主义的</a:t>
            </a:r>
            <a:r>
              <a:rPr lang="zh-CN" altLang="zh-CN" sz="3200" dirty="0">
                <a:solidFill>
                  <a:srgbClr val="FF0000"/>
                </a:solidFill>
              </a:rPr>
              <a:t>理论来指导</a:t>
            </a:r>
            <a:r>
              <a:rPr lang="zh-CN" altLang="zh-CN" sz="3200" dirty="0"/>
              <a:t>自己的工作，而且还能</a:t>
            </a:r>
            <a:r>
              <a:rPr lang="zh-CN" altLang="zh-CN" sz="3200" dirty="0">
                <a:solidFill>
                  <a:srgbClr val="FF0000"/>
                </a:solidFill>
              </a:rPr>
              <a:t>吃透这些理论</a:t>
            </a:r>
            <a:r>
              <a:rPr lang="zh-CN" altLang="zh-CN" sz="3200" dirty="0"/>
              <a:t>的精神实质。</a:t>
            </a:r>
          </a:p>
          <a:p>
            <a:pPr lvl="0"/>
            <a:r>
              <a:rPr lang="zh-CN" altLang="zh-CN" sz="3200" dirty="0"/>
              <a:t>我们要善于</a:t>
            </a:r>
            <a:r>
              <a:rPr lang="zh-CN" altLang="zh-CN" sz="3200" dirty="0">
                <a:solidFill>
                  <a:srgbClr val="FF0000"/>
                </a:solidFill>
              </a:rPr>
              <a:t>解决问题</a:t>
            </a:r>
            <a:r>
              <a:rPr lang="zh-CN" altLang="zh-CN" sz="3200" dirty="0"/>
              <a:t>，还要善于</a:t>
            </a:r>
            <a:r>
              <a:rPr lang="zh-CN" altLang="zh-CN" sz="3200" dirty="0">
                <a:solidFill>
                  <a:srgbClr val="FF0000"/>
                </a:solidFill>
              </a:rPr>
              <a:t>发现和分析问题。</a:t>
            </a:r>
          </a:p>
        </p:txBody>
      </p:sp>
      <p:sp>
        <p:nvSpPr>
          <p:cNvPr id="5" name="矩形 4"/>
          <p:cNvSpPr/>
          <p:nvPr/>
        </p:nvSpPr>
        <p:spPr>
          <a:xfrm>
            <a:off x="3491880" y="441061"/>
            <a:ext cx="4339650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altLang="zh-CN" sz="5400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(</a:t>
            </a:r>
            <a:r>
              <a:rPr lang="zh-CN" altLang="zh-CN" sz="5400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二</a:t>
            </a:r>
            <a:r>
              <a:rPr lang="en-US" altLang="zh-CN" sz="5400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)</a:t>
            </a:r>
            <a:r>
              <a:rPr lang="zh-CN" altLang="zh-CN" sz="5400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语序不当</a:t>
            </a:r>
          </a:p>
        </p:txBody>
      </p:sp>
      <p:sp>
        <p:nvSpPr>
          <p:cNvPr id="3" name="矩形 2"/>
          <p:cNvSpPr/>
          <p:nvPr/>
        </p:nvSpPr>
        <p:spPr>
          <a:xfrm>
            <a:off x="251520" y="1372512"/>
            <a:ext cx="4548040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zh-CN" altLang="zh-CN" sz="4000" dirty="0">
                <a:solidFill>
                  <a:srgbClr val="FF0000"/>
                </a:solidFill>
              </a:rPr>
              <a:t>（</a:t>
            </a:r>
            <a:r>
              <a:rPr lang="en-US" altLang="zh-CN" sz="4000" dirty="0">
                <a:solidFill>
                  <a:srgbClr val="FF0000"/>
                </a:solidFill>
              </a:rPr>
              <a:t>6</a:t>
            </a:r>
            <a:r>
              <a:rPr lang="zh-CN" altLang="zh-CN" sz="4000" dirty="0">
                <a:solidFill>
                  <a:srgbClr val="FF0000"/>
                </a:solidFill>
              </a:rPr>
              <a:t>）对应次序不当</a:t>
            </a:r>
          </a:p>
        </p:txBody>
      </p:sp>
      <p:sp>
        <p:nvSpPr>
          <p:cNvPr id="6" name="矩形 5"/>
          <p:cNvSpPr/>
          <p:nvPr/>
        </p:nvSpPr>
        <p:spPr>
          <a:xfrm>
            <a:off x="251520" y="3140968"/>
            <a:ext cx="4548040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zh-CN" altLang="zh-CN" sz="4000" dirty="0">
                <a:solidFill>
                  <a:srgbClr val="FF0000"/>
                </a:solidFill>
              </a:rPr>
              <a:t>（</a:t>
            </a:r>
            <a:r>
              <a:rPr lang="en-US" altLang="zh-CN" sz="4000" dirty="0">
                <a:solidFill>
                  <a:srgbClr val="FF0000"/>
                </a:solidFill>
              </a:rPr>
              <a:t>7</a:t>
            </a:r>
            <a:r>
              <a:rPr lang="zh-CN" altLang="zh-CN" sz="4000" dirty="0">
                <a:solidFill>
                  <a:srgbClr val="FF0000"/>
                </a:solidFill>
              </a:rPr>
              <a:t>）分句次序不当</a:t>
            </a:r>
          </a:p>
        </p:txBody>
      </p:sp>
    </p:spTree>
    <p:extLst>
      <p:ext uri="{BB962C8B-B14F-4D97-AF65-F5344CB8AC3E}">
        <p14:creationId xmlns:p14="http://schemas.microsoft.com/office/powerpoint/2010/main" val="29655883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05861" y="0"/>
            <a:ext cx="295465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zh-CN" altLang="zh-CN" sz="5400" b="1" cap="all" dirty="0">
                <a:ln/>
                <a:solidFill>
                  <a:srgbClr val="FF00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典例剖析</a:t>
            </a:r>
            <a:endParaRPr lang="zh-CN" altLang="en-US" sz="5400" b="1" cap="all" dirty="0">
              <a:ln/>
              <a:solidFill>
                <a:srgbClr val="FF0000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382571" y="116632"/>
            <a:ext cx="406713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en-US" altLang="zh-CN" sz="5400" dirty="0"/>
              <a:t>(</a:t>
            </a:r>
            <a:r>
              <a:rPr lang="zh-CN" altLang="zh-CN" sz="5400" dirty="0"/>
              <a:t>三</a:t>
            </a:r>
            <a:r>
              <a:rPr lang="en-US" altLang="zh-CN" sz="5400" dirty="0"/>
              <a:t>)</a:t>
            </a:r>
            <a:r>
              <a:rPr lang="zh-CN" altLang="zh-CN" sz="5400" dirty="0"/>
              <a:t>搭配不当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51521" y="956486"/>
            <a:ext cx="8568952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endParaRPr lang="en-US" altLang="zh-CN" sz="2400" b="1" dirty="0" smtClean="0">
              <a:solidFill>
                <a:schemeClr val="tx2"/>
              </a:solidFill>
              <a:latin typeface="Adobe 楷体 Std R" pitchFamily="18" charset="-122"/>
              <a:ea typeface="Adobe 楷体 Std R" pitchFamily="18" charset="-122"/>
            </a:endParaRPr>
          </a:p>
          <a:p>
            <a:pPr lvl="0"/>
            <a:r>
              <a:rPr lang="zh-CN" altLang="zh-CN" sz="2400" b="1" dirty="0" smtClean="0">
                <a:solidFill>
                  <a:schemeClr val="tx2"/>
                </a:solidFill>
                <a:latin typeface="Adobe 楷体 Std R" pitchFamily="18" charset="-122"/>
                <a:ea typeface="Adobe 楷体 Std R" pitchFamily="18" charset="-122"/>
              </a:rPr>
              <a:t>他</a:t>
            </a:r>
            <a:r>
              <a:rPr lang="zh-CN" altLang="zh-CN" sz="2400" b="1" dirty="0">
                <a:solidFill>
                  <a:schemeClr val="tx2"/>
                </a:solidFill>
                <a:latin typeface="Adobe 楷体 Std R" pitchFamily="18" charset="-122"/>
                <a:ea typeface="Adobe 楷体 Std R" pitchFamily="18" charset="-122"/>
              </a:rPr>
              <a:t>那和蔼可亲的音容笑貌，循循善诱的教导，又重新出现在我面前。</a:t>
            </a:r>
          </a:p>
          <a:p>
            <a:pPr lvl="0"/>
            <a:r>
              <a:rPr lang="zh-CN" altLang="zh-CN" sz="2400" b="1" dirty="0">
                <a:solidFill>
                  <a:schemeClr val="tx2"/>
                </a:solidFill>
                <a:latin typeface="Adobe 楷体 Std R" pitchFamily="18" charset="-122"/>
                <a:ea typeface="Adobe 楷体 Std R" pitchFamily="18" charset="-122"/>
              </a:rPr>
              <a:t>结冰时期，各层水中溶解的氧很充足，水的温度较暖，鱼多集中在水底。</a:t>
            </a:r>
          </a:p>
          <a:p>
            <a:pPr lvl="0"/>
            <a:r>
              <a:rPr lang="zh-CN" altLang="zh-CN" sz="2400" b="1" dirty="0">
                <a:solidFill>
                  <a:schemeClr val="tx2"/>
                </a:solidFill>
                <a:latin typeface="Adobe 楷体 Std R" pitchFamily="18" charset="-122"/>
                <a:ea typeface="Adobe 楷体 Std R" pitchFamily="18" charset="-122"/>
              </a:rPr>
              <a:t>艺术团到达的城市，都毫无例外地受到当地人民的欢迎。</a:t>
            </a:r>
          </a:p>
          <a:p>
            <a:pPr lvl="0"/>
            <a:endParaRPr lang="en-US" altLang="zh-CN" sz="2400" b="1" dirty="0" smtClean="0">
              <a:solidFill>
                <a:schemeClr val="tx2"/>
              </a:solidFill>
              <a:latin typeface="Adobe 楷体 Std R" pitchFamily="18" charset="-122"/>
              <a:ea typeface="Adobe 楷体 Std R" pitchFamily="18" charset="-122"/>
            </a:endParaRPr>
          </a:p>
          <a:p>
            <a:pPr lvl="0"/>
            <a:endParaRPr lang="en-US" altLang="zh-CN" sz="2400" b="1" dirty="0">
              <a:solidFill>
                <a:schemeClr val="tx2"/>
              </a:solidFill>
              <a:latin typeface="Adobe 楷体 Std R" pitchFamily="18" charset="-122"/>
              <a:ea typeface="Adobe 楷体 Std R" pitchFamily="18" charset="-122"/>
            </a:endParaRPr>
          </a:p>
          <a:p>
            <a:pPr lvl="0"/>
            <a:r>
              <a:rPr lang="zh-CN" altLang="zh-CN" sz="2400" b="1" dirty="0" smtClean="0">
                <a:solidFill>
                  <a:schemeClr val="tx2"/>
                </a:solidFill>
                <a:latin typeface="Adobe 楷体 Std R" pitchFamily="18" charset="-122"/>
                <a:ea typeface="Adobe 楷体 Std R" pitchFamily="18" charset="-122"/>
              </a:rPr>
              <a:t>我们</a:t>
            </a:r>
            <a:r>
              <a:rPr lang="zh-CN" altLang="zh-CN" sz="2400" b="1" dirty="0">
                <a:solidFill>
                  <a:schemeClr val="tx2"/>
                </a:solidFill>
                <a:latin typeface="Adobe 楷体 Std R" pitchFamily="18" charset="-122"/>
                <a:ea typeface="Adobe 楷体 Std R" pitchFamily="18" charset="-122"/>
              </a:rPr>
              <a:t>应该接受大家的意见，</a:t>
            </a:r>
            <a:r>
              <a:rPr lang="zh-CN" altLang="zh-CN" sz="2400" b="1" dirty="0" smtClean="0">
                <a:solidFill>
                  <a:schemeClr val="tx2"/>
                </a:solidFill>
                <a:latin typeface="Adobe 楷体 Std R" pitchFamily="18" charset="-122"/>
                <a:ea typeface="Adobe 楷体 Std R" pitchFamily="18" charset="-122"/>
              </a:rPr>
              <a:t>改</a:t>
            </a:r>
            <a:r>
              <a:rPr lang="zh-CN" altLang="en-US" sz="2400" b="1" dirty="0">
                <a:solidFill>
                  <a:schemeClr val="tx2"/>
                </a:solidFill>
                <a:latin typeface="Adobe 楷体 Std R" pitchFamily="18" charset="-122"/>
                <a:ea typeface="Adobe 楷体 Std R" pitchFamily="18" charset="-122"/>
              </a:rPr>
              <a:t>进</a:t>
            </a:r>
            <a:r>
              <a:rPr lang="zh-CN" altLang="zh-CN" sz="2400" b="1" dirty="0" smtClean="0">
                <a:solidFill>
                  <a:schemeClr val="tx2"/>
                </a:solidFill>
                <a:latin typeface="Adobe 楷体 Std R" pitchFamily="18" charset="-122"/>
                <a:ea typeface="Adobe 楷体 Std R" pitchFamily="18" charset="-122"/>
              </a:rPr>
              <a:t>工作</a:t>
            </a:r>
            <a:r>
              <a:rPr lang="zh-CN" altLang="zh-CN" sz="2400" b="1" dirty="0">
                <a:solidFill>
                  <a:schemeClr val="tx2"/>
                </a:solidFill>
                <a:latin typeface="Adobe 楷体 Std R" pitchFamily="18" charset="-122"/>
                <a:ea typeface="Adobe 楷体 Std R" pitchFamily="18" charset="-122"/>
              </a:rPr>
              <a:t>中的错误和缺点。</a:t>
            </a:r>
          </a:p>
          <a:p>
            <a:pPr lvl="0"/>
            <a:r>
              <a:rPr lang="zh-CN" altLang="zh-CN" sz="2400" b="1" dirty="0">
                <a:solidFill>
                  <a:schemeClr val="tx2"/>
                </a:solidFill>
                <a:latin typeface="Adobe 楷体 Std R" pitchFamily="18" charset="-122"/>
                <a:ea typeface="Adobe 楷体 Std R" pitchFamily="18" charset="-122"/>
              </a:rPr>
              <a:t>我们多次抢险救灾，保护了人民群众生命财产的安全。</a:t>
            </a:r>
          </a:p>
          <a:p>
            <a:pPr lvl="0"/>
            <a:r>
              <a:rPr lang="zh-CN" altLang="zh-CN" sz="2400" b="1" dirty="0">
                <a:solidFill>
                  <a:schemeClr val="tx2"/>
                </a:solidFill>
                <a:latin typeface="Adobe 楷体 Std R" pitchFamily="18" charset="-122"/>
                <a:ea typeface="Adobe 楷体 Std R" pitchFamily="18" charset="-122"/>
              </a:rPr>
              <a:t>这次活动，大大增强了干群关系。</a:t>
            </a:r>
          </a:p>
          <a:p>
            <a:pPr lvl="0"/>
            <a:endParaRPr lang="en-US" altLang="zh-CN" sz="2400" b="1" dirty="0" smtClean="0">
              <a:solidFill>
                <a:schemeClr val="tx2"/>
              </a:solidFill>
              <a:latin typeface="Adobe 楷体 Std R" pitchFamily="18" charset="-122"/>
              <a:ea typeface="Adobe 楷体 Std R" pitchFamily="18" charset="-122"/>
            </a:endParaRPr>
          </a:p>
          <a:p>
            <a:pPr lvl="0"/>
            <a:endParaRPr lang="en-US" altLang="zh-CN" sz="2400" b="1" dirty="0">
              <a:solidFill>
                <a:schemeClr val="tx2"/>
              </a:solidFill>
              <a:latin typeface="Adobe 楷体 Std R" pitchFamily="18" charset="-122"/>
              <a:ea typeface="Adobe 楷体 Std R" pitchFamily="18" charset="-122"/>
            </a:endParaRPr>
          </a:p>
          <a:p>
            <a:pPr lvl="0"/>
            <a:r>
              <a:rPr lang="zh-CN" altLang="zh-CN" sz="2400" b="1" dirty="0" smtClean="0">
                <a:solidFill>
                  <a:schemeClr val="tx2"/>
                </a:solidFill>
                <a:latin typeface="Adobe 楷体 Std R" pitchFamily="18" charset="-122"/>
                <a:ea typeface="Adobe 楷体 Std R" pitchFamily="18" charset="-122"/>
              </a:rPr>
              <a:t>天山</a:t>
            </a:r>
            <a:r>
              <a:rPr lang="zh-CN" altLang="zh-CN" sz="2400" b="1" dirty="0">
                <a:solidFill>
                  <a:schemeClr val="tx2"/>
                </a:solidFill>
                <a:latin typeface="Adobe 楷体 Std R" pitchFamily="18" charset="-122"/>
                <a:ea typeface="Adobe 楷体 Std R" pitchFamily="18" charset="-122"/>
              </a:rPr>
              <a:t>的夏天简直就是一个美丽的大花园。</a:t>
            </a:r>
          </a:p>
          <a:p>
            <a:pPr lvl="0"/>
            <a:r>
              <a:rPr lang="zh-CN" altLang="zh-CN" sz="2400" b="1" dirty="0">
                <a:solidFill>
                  <a:schemeClr val="tx2"/>
                </a:solidFill>
                <a:latin typeface="Adobe 楷体 Std R" pitchFamily="18" charset="-122"/>
                <a:ea typeface="Adobe 楷体 Std R" pitchFamily="18" charset="-122"/>
              </a:rPr>
              <a:t>我们这个班的基础是整个年级中较好的一个班</a:t>
            </a:r>
            <a:r>
              <a:rPr lang="zh-CN" altLang="zh-CN" sz="2400" dirty="0"/>
              <a:t>。</a:t>
            </a:r>
          </a:p>
          <a:p>
            <a:r>
              <a:rPr lang="en-US" altLang="zh-CN" sz="2400" dirty="0"/>
              <a:t> </a:t>
            </a:r>
            <a:endParaRPr lang="zh-CN" altLang="en-US" sz="2400" dirty="0"/>
          </a:p>
        </p:txBody>
      </p:sp>
      <p:sp>
        <p:nvSpPr>
          <p:cNvPr id="5" name="矩形 4"/>
          <p:cNvSpPr/>
          <p:nvPr/>
        </p:nvSpPr>
        <p:spPr>
          <a:xfrm>
            <a:off x="105862" y="882637"/>
            <a:ext cx="3122756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zh-CN" altLang="zh-CN" sz="3200" b="1" dirty="0">
                <a:solidFill>
                  <a:schemeClr val="tx2"/>
                </a:solidFill>
                <a:latin typeface="Adobe 楷体 Std R" pitchFamily="18" charset="-122"/>
                <a:ea typeface="Adobe 楷体 Std R" pitchFamily="18" charset="-122"/>
              </a:rPr>
              <a:t>（</a:t>
            </a:r>
            <a:r>
              <a:rPr lang="en-US" altLang="zh-CN" sz="3200" b="1" dirty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dobe 楷体 Std R" pitchFamily="18" charset="-122"/>
                <a:ea typeface="Adobe 楷体 Std R" pitchFamily="18" charset="-122"/>
              </a:rPr>
              <a:t>1</a:t>
            </a:r>
            <a:r>
              <a:rPr lang="zh-CN" altLang="zh-CN" sz="3200" b="1" dirty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dobe 楷体 Std R" pitchFamily="18" charset="-122"/>
                <a:ea typeface="Adobe 楷体 Std R" pitchFamily="18" charset="-122"/>
              </a:rPr>
              <a:t>）主谓搭配</a:t>
            </a:r>
          </a:p>
        </p:txBody>
      </p:sp>
      <p:sp>
        <p:nvSpPr>
          <p:cNvPr id="6" name="矩形 5"/>
          <p:cNvSpPr/>
          <p:nvPr/>
        </p:nvSpPr>
        <p:spPr>
          <a:xfrm>
            <a:off x="253659" y="3252972"/>
            <a:ext cx="3144130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zh-CN" altLang="zh-CN" sz="3200" b="1" dirty="0">
                <a:solidFill>
                  <a:schemeClr val="tx2"/>
                </a:solidFill>
                <a:latin typeface="Adobe 楷体 Std R" pitchFamily="18" charset="-122"/>
                <a:ea typeface="Adobe 楷体 Std R" pitchFamily="18" charset="-122"/>
              </a:rPr>
              <a:t>（</a:t>
            </a:r>
            <a:r>
              <a:rPr lang="en-US" altLang="zh-CN" sz="3200" b="1" dirty="0">
                <a:solidFill>
                  <a:srgbClr val="FF0000"/>
                </a:solidFill>
                <a:latin typeface="Adobe 楷体 Std R" pitchFamily="18" charset="-122"/>
                <a:ea typeface="Adobe 楷体 Std R" pitchFamily="18" charset="-122"/>
              </a:rPr>
              <a:t>2</a:t>
            </a:r>
            <a:r>
              <a:rPr lang="zh-CN" altLang="zh-CN" sz="3200" b="1" dirty="0">
                <a:solidFill>
                  <a:srgbClr val="FF0000"/>
                </a:solidFill>
                <a:latin typeface="Adobe 楷体 Std R" pitchFamily="18" charset="-122"/>
                <a:ea typeface="Adobe 楷体 Std R" pitchFamily="18" charset="-122"/>
              </a:rPr>
              <a:t>）动宾搭配</a:t>
            </a:r>
          </a:p>
        </p:txBody>
      </p:sp>
      <p:sp>
        <p:nvSpPr>
          <p:cNvPr id="7" name="矩形 6"/>
          <p:cNvSpPr/>
          <p:nvPr/>
        </p:nvSpPr>
        <p:spPr>
          <a:xfrm>
            <a:off x="419683" y="5097805"/>
            <a:ext cx="2672526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en-US" altLang="zh-CN" sz="3200" b="1" dirty="0">
                <a:solidFill>
                  <a:srgbClr val="FF0000"/>
                </a:solidFill>
                <a:latin typeface="Adobe 楷体 Std R" pitchFamily="18" charset="-122"/>
                <a:ea typeface="Adobe 楷体 Std R" pitchFamily="18" charset="-122"/>
              </a:rPr>
              <a:t> (3) </a:t>
            </a:r>
            <a:r>
              <a:rPr lang="zh-CN" altLang="zh-CN" sz="3200" b="1" dirty="0">
                <a:solidFill>
                  <a:srgbClr val="FF0000"/>
                </a:solidFill>
                <a:latin typeface="Adobe 楷体 Std R" pitchFamily="18" charset="-122"/>
                <a:ea typeface="Adobe 楷体 Std R" pitchFamily="18" charset="-122"/>
              </a:rPr>
              <a:t>主宾搭配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51520" y="955749"/>
            <a:ext cx="8568952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endParaRPr lang="en-US" altLang="zh-CN" sz="2400" b="1" dirty="0" smtClean="0">
              <a:solidFill>
                <a:schemeClr val="tx2"/>
              </a:solidFill>
              <a:latin typeface="Adobe 楷体 Std R" pitchFamily="18" charset="-122"/>
              <a:ea typeface="Adobe 楷体 Std R" pitchFamily="18" charset="-122"/>
            </a:endParaRPr>
          </a:p>
          <a:p>
            <a:pPr lvl="0"/>
            <a:r>
              <a:rPr lang="zh-CN" altLang="zh-CN" sz="2400" b="1" dirty="0" smtClean="0">
                <a:solidFill>
                  <a:schemeClr val="tx2"/>
                </a:solidFill>
                <a:latin typeface="Adobe 楷体 Std R" pitchFamily="18" charset="-122"/>
                <a:ea typeface="Adobe 楷体 Std R" pitchFamily="18" charset="-122"/>
              </a:rPr>
              <a:t>他</a:t>
            </a:r>
            <a:r>
              <a:rPr lang="zh-CN" altLang="zh-CN" sz="2400" b="1" dirty="0">
                <a:solidFill>
                  <a:schemeClr val="tx2"/>
                </a:solidFill>
                <a:latin typeface="Adobe 楷体 Std R" pitchFamily="18" charset="-122"/>
                <a:ea typeface="Adobe 楷体 Std R" pitchFamily="18" charset="-122"/>
              </a:rPr>
              <a:t>那和蔼可亲的音容笑貌，循循善诱的</a:t>
            </a:r>
            <a:r>
              <a:rPr lang="zh-CN" altLang="zh-CN" sz="2400" b="1" dirty="0">
                <a:solidFill>
                  <a:srgbClr val="FF0000"/>
                </a:solidFill>
                <a:latin typeface="Adobe 楷体 Std R" pitchFamily="18" charset="-122"/>
                <a:ea typeface="Adobe 楷体 Std R" pitchFamily="18" charset="-122"/>
              </a:rPr>
              <a:t>教导</a:t>
            </a:r>
            <a:r>
              <a:rPr lang="zh-CN" altLang="zh-CN" sz="2400" b="1" dirty="0">
                <a:solidFill>
                  <a:schemeClr val="tx2"/>
                </a:solidFill>
                <a:latin typeface="Adobe 楷体 Std R" pitchFamily="18" charset="-122"/>
                <a:ea typeface="Adobe 楷体 Std R" pitchFamily="18" charset="-122"/>
              </a:rPr>
              <a:t>，又重新</a:t>
            </a:r>
            <a:r>
              <a:rPr lang="zh-CN" altLang="zh-CN" sz="2400" b="1" dirty="0">
                <a:solidFill>
                  <a:srgbClr val="FF0000"/>
                </a:solidFill>
                <a:latin typeface="Adobe 楷体 Std R" pitchFamily="18" charset="-122"/>
                <a:ea typeface="Adobe 楷体 Std R" pitchFamily="18" charset="-122"/>
              </a:rPr>
              <a:t>出现</a:t>
            </a:r>
            <a:r>
              <a:rPr lang="zh-CN" altLang="zh-CN" sz="2400" b="1" dirty="0">
                <a:solidFill>
                  <a:schemeClr val="tx2"/>
                </a:solidFill>
                <a:latin typeface="Adobe 楷体 Std R" pitchFamily="18" charset="-122"/>
                <a:ea typeface="Adobe 楷体 Std R" pitchFamily="18" charset="-122"/>
              </a:rPr>
              <a:t>在我面前。</a:t>
            </a:r>
          </a:p>
          <a:p>
            <a:pPr lvl="0"/>
            <a:r>
              <a:rPr lang="zh-CN" altLang="zh-CN" sz="2400" b="1" dirty="0">
                <a:solidFill>
                  <a:schemeClr val="tx2"/>
                </a:solidFill>
                <a:latin typeface="Adobe 楷体 Std R" pitchFamily="18" charset="-122"/>
                <a:ea typeface="Adobe 楷体 Std R" pitchFamily="18" charset="-122"/>
              </a:rPr>
              <a:t>结冰时期，各层水中溶解的氧很充足，水的</a:t>
            </a:r>
            <a:r>
              <a:rPr lang="zh-CN" altLang="zh-CN" sz="2400" b="1" dirty="0">
                <a:solidFill>
                  <a:srgbClr val="FF0000"/>
                </a:solidFill>
                <a:latin typeface="Adobe 楷体 Std R" pitchFamily="18" charset="-122"/>
                <a:ea typeface="Adobe 楷体 Std R" pitchFamily="18" charset="-122"/>
              </a:rPr>
              <a:t>温度较暖</a:t>
            </a:r>
            <a:r>
              <a:rPr lang="zh-CN" altLang="zh-CN" sz="2400" b="1" dirty="0">
                <a:solidFill>
                  <a:schemeClr val="tx2"/>
                </a:solidFill>
                <a:latin typeface="Adobe 楷体 Std R" pitchFamily="18" charset="-122"/>
                <a:ea typeface="Adobe 楷体 Std R" pitchFamily="18" charset="-122"/>
              </a:rPr>
              <a:t>，鱼多集中在水底。</a:t>
            </a:r>
          </a:p>
          <a:p>
            <a:pPr lvl="0"/>
            <a:r>
              <a:rPr lang="zh-CN" altLang="zh-CN" sz="2400" b="1" dirty="0">
                <a:solidFill>
                  <a:schemeClr val="tx2"/>
                </a:solidFill>
                <a:latin typeface="Adobe 楷体 Std R" pitchFamily="18" charset="-122"/>
                <a:ea typeface="Adobe 楷体 Std R" pitchFamily="18" charset="-122"/>
              </a:rPr>
              <a:t>艺术团到达的</a:t>
            </a:r>
            <a:r>
              <a:rPr lang="zh-CN" altLang="zh-CN" sz="2400" b="1" dirty="0">
                <a:solidFill>
                  <a:srgbClr val="FF0000"/>
                </a:solidFill>
                <a:latin typeface="Adobe 楷体 Std R" pitchFamily="18" charset="-122"/>
                <a:ea typeface="Adobe 楷体 Std R" pitchFamily="18" charset="-122"/>
              </a:rPr>
              <a:t>城市</a:t>
            </a:r>
            <a:r>
              <a:rPr lang="zh-CN" altLang="zh-CN" sz="2400" b="1" dirty="0">
                <a:solidFill>
                  <a:schemeClr val="tx2"/>
                </a:solidFill>
                <a:latin typeface="Adobe 楷体 Std R" pitchFamily="18" charset="-122"/>
                <a:ea typeface="Adobe 楷体 Std R" pitchFamily="18" charset="-122"/>
              </a:rPr>
              <a:t>，都毫无例外地</a:t>
            </a:r>
            <a:r>
              <a:rPr lang="zh-CN" altLang="zh-CN" sz="2400" b="1" dirty="0">
                <a:solidFill>
                  <a:srgbClr val="FF0000"/>
                </a:solidFill>
                <a:latin typeface="Adobe 楷体 Std R" pitchFamily="18" charset="-122"/>
                <a:ea typeface="Adobe 楷体 Std R" pitchFamily="18" charset="-122"/>
              </a:rPr>
              <a:t>受到</a:t>
            </a:r>
            <a:r>
              <a:rPr lang="zh-CN" altLang="zh-CN" sz="2400" b="1" dirty="0">
                <a:solidFill>
                  <a:schemeClr val="tx2"/>
                </a:solidFill>
                <a:latin typeface="Adobe 楷体 Std R" pitchFamily="18" charset="-122"/>
                <a:ea typeface="Adobe 楷体 Std R" pitchFamily="18" charset="-122"/>
              </a:rPr>
              <a:t>当地人民的</a:t>
            </a:r>
            <a:r>
              <a:rPr lang="zh-CN" altLang="zh-CN" sz="2400" b="1" dirty="0">
                <a:solidFill>
                  <a:srgbClr val="FF0000"/>
                </a:solidFill>
                <a:latin typeface="Adobe 楷体 Std R" pitchFamily="18" charset="-122"/>
                <a:ea typeface="Adobe 楷体 Std R" pitchFamily="18" charset="-122"/>
              </a:rPr>
              <a:t>欢迎</a:t>
            </a:r>
            <a:r>
              <a:rPr lang="zh-CN" altLang="zh-CN" sz="2400" b="1" dirty="0">
                <a:solidFill>
                  <a:schemeClr val="tx2"/>
                </a:solidFill>
                <a:latin typeface="Adobe 楷体 Std R" pitchFamily="18" charset="-122"/>
                <a:ea typeface="Adobe 楷体 Std R" pitchFamily="18" charset="-122"/>
              </a:rPr>
              <a:t>。</a:t>
            </a:r>
          </a:p>
          <a:p>
            <a:pPr lvl="0"/>
            <a:endParaRPr lang="en-US" altLang="zh-CN" sz="2400" b="1" dirty="0" smtClean="0">
              <a:solidFill>
                <a:schemeClr val="tx2"/>
              </a:solidFill>
              <a:latin typeface="Adobe 楷体 Std R" pitchFamily="18" charset="-122"/>
              <a:ea typeface="Adobe 楷体 Std R" pitchFamily="18" charset="-122"/>
            </a:endParaRPr>
          </a:p>
          <a:p>
            <a:pPr lvl="0"/>
            <a:endParaRPr lang="en-US" altLang="zh-CN" sz="2400" b="1" dirty="0">
              <a:solidFill>
                <a:schemeClr val="tx2"/>
              </a:solidFill>
              <a:latin typeface="Adobe 楷体 Std R" pitchFamily="18" charset="-122"/>
              <a:ea typeface="Adobe 楷体 Std R" pitchFamily="18" charset="-122"/>
            </a:endParaRPr>
          </a:p>
          <a:p>
            <a:pPr lvl="0"/>
            <a:r>
              <a:rPr lang="zh-CN" altLang="zh-CN" sz="2400" b="1" dirty="0" smtClean="0">
                <a:solidFill>
                  <a:schemeClr val="tx2"/>
                </a:solidFill>
                <a:latin typeface="Adobe 楷体 Std R" pitchFamily="18" charset="-122"/>
                <a:ea typeface="Adobe 楷体 Std R" pitchFamily="18" charset="-122"/>
              </a:rPr>
              <a:t>我们</a:t>
            </a:r>
            <a:r>
              <a:rPr lang="zh-CN" altLang="zh-CN" sz="2400" b="1" dirty="0">
                <a:solidFill>
                  <a:schemeClr val="tx2"/>
                </a:solidFill>
                <a:latin typeface="Adobe 楷体 Std R" pitchFamily="18" charset="-122"/>
                <a:ea typeface="Adobe 楷体 Std R" pitchFamily="18" charset="-122"/>
              </a:rPr>
              <a:t>应该接受大家的意见，</a:t>
            </a:r>
            <a:r>
              <a:rPr lang="zh-CN" altLang="zh-CN" sz="2400" b="1" dirty="0" smtClean="0">
                <a:solidFill>
                  <a:srgbClr val="FF0000"/>
                </a:solidFill>
                <a:latin typeface="Adobe 楷体 Std R" pitchFamily="18" charset="-122"/>
                <a:ea typeface="Adobe 楷体 Std R" pitchFamily="18" charset="-122"/>
              </a:rPr>
              <a:t>改</a:t>
            </a:r>
            <a:r>
              <a:rPr lang="zh-CN" altLang="en-US" sz="2400" b="1" dirty="0">
                <a:solidFill>
                  <a:srgbClr val="FF0000"/>
                </a:solidFill>
                <a:latin typeface="Adobe 楷体 Std R" pitchFamily="18" charset="-122"/>
                <a:ea typeface="Adobe 楷体 Std R" pitchFamily="18" charset="-122"/>
              </a:rPr>
              <a:t>进</a:t>
            </a:r>
            <a:r>
              <a:rPr lang="zh-CN" altLang="zh-CN" sz="2400" b="1" dirty="0" smtClean="0">
                <a:solidFill>
                  <a:schemeClr val="tx2"/>
                </a:solidFill>
                <a:latin typeface="Adobe 楷体 Std R" pitchFamily="18" charset="-122"/>
                <a:ea typeface="Adobe 楷体 Std R" pitchFamily="18" charset="-122"/>
              </a:rPr>
              <a:t>工作</a:t>
            </a:r>
            <a:r>
              <a:rPr lang="zh-CN" altLang="zh-CN" sz="2400" b="1" dirty="0">
                <a:solidFill>
                  <a:schemeClr val="tx2"/>
                </a:solidFill>
                <a:latin typeface="Adobe 楷体 Std R" pitchFamily="18" charset="-122"/>
                <a:ea typeface="Adobe 楷体 Std R" pitchFamily="18" charset="-122"/>
              </a:rPr>
              <a:t>中的</a:t>
            </a:r>
            <a:r>
              <a:rPr lang="zh-CN" altLang="zh-CN" sz="2400" b="1" dirty="0">
                <a:solidFill>
                  <a:srgbClr val="FF0000"/>
                </a:solidFill>
                <a:latin typeface="Adobe 楷体 Std R" pitchFamily="18" charset="-122"/>
                <a:ea typeface="Adobe 楷体 Std R" pitchFamily="18" charset="-122"/>
              </a:rPr>
              <a:t>错误和缺点</a:t>
            </a:r>
            <a:r>
              <a:rPr lang="zh-CN" altLang="zh-CN" sz="2400" b="1" dirty="0">
                <a:solidFill>
                  <a:schemeClr val="tx2"/>
                </a:solidFill>
                <a:latin typeface="Adobe 楷体 Std R" pitchFamily="18" charset="-122"/>
                <a:ea typeface="Adobe 楷体 Std R" pitchFamily="18" charset="-122"/>
              </a:rPr>
              <a:t>。</a:t>
            </a:r>
          </a:p>
          <a:p>
            <a:pPr lvl="0"/>
            <a:r>
              <a:rPr lang="zh-CN" altLang="zh-CN" sz="2400" b="1" dirty="0">
                <a:solidFill>
                  <a:schemeClr val="tx2"/>
                </a:solidFill>
                <a:latin typeface="Adobe 楷体 Std R" pitchFamily="18" charset="-122"/>
                <a:ea typeface="Adobe 楷体 Std R" pitchFamily="18" charset="-122"/>
              </a:rPr>
              <a:t>我们多次抢险救灾，</a:t>
            </a:r>
            <a:r>
              <a:rPr lang="zh-CN" altLang="zh-CN" sz="2400" b="1" dirty="0">
                <a:solidFill>
                  <a:srgbClr val="FF0000"/>
                </a:solidFill>
                <a:latin typeface="Adobe 楷体 Std R" pitchFamily="18" charset="-122"/>
                <a:ea typeface="Adobe 楷体 Std R" pitchFamily="18" charset="-122"/>
              </a:rPr>
              <a:t>保护</a:t>
            </a:r>
            <a:r>
              <a:rPr lang="zh-CN" altLang="zh-CN" sz="2400" b="1" dirty="0">
                <a:solidFill>
                  <a:schemeClr val="tx2"/>
                </a:solidFill>
                <a:latin typeface="Adobe 楷体 Std R" pitchFamily="18" charset="-122"/>
                <a:ea typeface="Adobe 楷体 Std R" pitchFamily="18" charset="-122"/>
              </a:rPr>
              <a:t>了人民群众生命财产的</a:t>
            </a:r>
            <a:r>
              <a:rPr lang="zh-CN" altLang="zh-CN" sz="2400" b="1" dirty="0">
                <a:solidFill>
                  <a:srgbClr val="FF0000"/>
                </a:solidFill>
                <a:latin typeface="Adobe 楷体 Std R" pitchFamily="18" charset="-122"/>
                <a:ea typeface="Adobe 楷体 Std R" pitchFamily="18" charset="-122"/>
              </a:rPr>
              <a:t>安全</a:t>
            </a:r>
            <a:r>
              <a:rPr lang="zh-CN" altLang="zh-CN" sz="2400" b="1" dirty="0">
                <a:solidFill>
                  <a:schemeClr val="tx2"/>
                </a:solidFill>
                <a:latin typeface="Adobe 楷体 Std R" pitchFamily="18" charset="-122"/>
                <a:ea typeface="Adobe 楷体 Std R" pitchFamily="18" charset="-122"/>
              </a:rPr>
              <a:t>。</a:t>
            </a:r>
          </a:p>
          <a:p>
            <a:pPr lvl="0"/>
            <a:r>
              <a:rPr lang="zh-CN" altLang="zh-CN" sz="2400" b="1" dirty="0">
                <a:solidFill>
                  <a:schemeClr val="tx2"/>
                </a:solidFill>
                <a:latin typeface="Adobe 楷体 Std R" pitchFamily="18" charset="-122"/>
                <a:ea typeface="Adobe 楷体 Std R" pitchFamily="18" charset="-122"/>
              </a:rPr>
              <a:t>这次活动，大大</a:t>
            </a:r>
            <a:r>
              <a:rPr lang="zh-CN" altLang="zh-CN" sz="2400" b="1" dirty="0">
                <a:solidFill>
                  <a:srgbClr val="FF0000"/>
                </a:solidFill>
                <a:latin typeface="Adobe 楷体 Std R" pitchFamily="18" charset="-122"/>
                <a:ea typeface="Adobe 楷体 Std R" pitchFamily="18" charset="-122"/>
              </a:rPr>
              <a:t>增强</a:t>
            </a:r>
            <a:r>
              <a:rPr lang="zh-CN" altLang="zh-CN" sz="2400" b="1" dirty="0">
                <a:solidFill>
                  <a:schemeClr val="tx2"/>
                </a:solidFill>
                <a:latin typeface="Adobe 楷体 Std R" pitchFamily="18" charset="-122"/>
                <a:ea typeface="Adobe 楷体 Std R" pitchFamily="18" charset="-122"/>
              </a:rPr>
              <a:t>了干群</a:t>
            </a:r>
            <a:r>
              <a:rPr lang="zh-CN" altLang="zh-CN" sz="2400" b="1" dirty="0">
                <a:solidFill>
                  <a:srgbClr val="FF0000"/>
                </a:solidFill>
                <a:latin typeface="Adobe 楷体 Std R" pitchFamily="18" charset="-122"/>
                <a:ea typeface="Adobe 楷体 Std R" pitchFamily="18" charset="-122"/>
              </a:rPr>
              <a:t>关系</a:t>
            </a:r>
            <a:r>
              <a:rPr lang="zh-CN" altLang="zh-CN" sz="2400" b="1" dirty="0">
                <a:solidFill>
                  <a:schemeClr val="tx2"/>
                </a:solidFill>
                <a:latin typeface="Adobe 楷体 Std R" pitchFamily="18" charset="-122"/>
                <a:ea typeface="Adobe 楷体 Std R" pitchFamily="18" charset="-122"/>
              </a:rPr>
              <a:t>。</a:t>
            </a:r>
          </a:p>
          <a:p>
            <a:pPr lvl="0"/>
            <a:endParaRPr lang="en-US" altLang="zh-CN" sz="2400" b="1" dirty="0" smtClean="0">
              <a:solidFill>
                <a:schemeClr val="tx2"/>
              </a:solidFill>
              <a:latin typeface="Adobe 楷体 Std R" pitchFamily="18" charset="-122"/>
              <a:ea typeface="Adobe 楷体 Std R" pitchFamily="18" charset="-122"/>
            </a:endParaRPr>
          </a:p>
          <a:p>
            <a:pPr lvl="0"/>
            <a:endParaRPr lang="en-US" altLang="zh-CN" sz="2400" b="1" dirty="0">
              <a:solidFill>
                <a:schemeClr val="tx2"/>
              </a:solidFill>
              <a:latin typeface="Adobe 楷体 Std R" pitchFamily="18" charset="-122"/>
              <a:ea typeface="Adobe 楷体 Std R" pitchFamily="18" charset="-122"/>
            </a:endParaRPr>
          </a:p>
          <a:p>
            <a:pPr lvl="0"/>
            <a:r>
              <a:rPr lang="zh-CN" altLang="zh-CN" sz="2400" b="1" dirty="0" smtClean="0">
                <a:solidFill>
                  <a:schemeClr val="tx2"/>
                </a:solidFill>
                <a:latin typeface="Adobe 楷体 Std R" pitchFamily="18" charset="-122"/>
                <a:ea typeface="Adobe 楷体 Std R" pitchFamily="18" charset="-122"/>
              </a:rPr>
              <a:t>天山</a:t>
            </a:r>
            <a:r>
              <a:rPr lang="zh-CN" altLang="zh-CN" sz="2400" b="1" dirty="0">
                <a:solidFill>
                  <a:schemeClr val="tx2"/>
                </a:solidFill>
                <a:latin typeface="Adobe 楷体 Std R" pitchFamily="18" charset="-122"/>
                <a:ea typeface="Adobe 楷体 Std R" pitchFamily="18" charset="-122"/>
              </a:rPr>
              <a:t>的</a:t>
            </a:r>
            <a:r>
              <a:rPr lang="zh-CN" altLang="zh-CN" sz="2400" b="1" dirty="0">
                <a:solidFill>
                  <a:srgbClr val="FF0000"/>
                </a:solidFill>
                <a:latin typeface="Adobe 楷体 Std R" pitchFamily="18" charset="-122"/>
                <a:ea typeface="Adobe 楷体 Std R" pitchFamily="18" charset="-122"/>
              </a:rPr>
              <a:t>夏天</a:t>
            </a:r>
            <a:r>
              <a:rPr lang="zh-CN" altLang="zh-CN" sz="2400" b="1" dirty="0">
                <a:solidFill>
                  <a:schemeClr val="tx2"/>
                </a:solidFill>
                <a:latin typeface="Adobe 楷体 Std R" pitchFamily="18" charset="-122"/>
                <a:ea typeface="Adobe 楷体 Std R" pitchFamily="18" charset="-122"/>
              </a:rPr>
              <a:t>简直就是一个美丽的</a:t>
            </a:r>
            <a:r>
              <a:rPr lang="zh-CN" altLang="zh-CN" sz="2400" b="1" dirty="0">
                <a:solidFill>
                  <a:srgbClr val="FF0000"/>
                </a:solidFill>
                <a:latin typeface="Adobe 楷体 Std R" pitchFamily="18" charset="-122"/>
                <a:ea typeface="Adobe 楷体 Std R" pitchFamily="18" charset="-122"/>
              </a:rPr>
              <a:t>大花园</a:t>
            </a:r>
            <a:r>
              <a:rPr lang="zh-CN" altLang="zh-CN" sz="2400" b="1" dirty="0">
                <a:solidFill>
                  <a:schemeClr val="tx2"/>
                </a:solidFill>
                <a:latin typeface="Adobe 楷体 Std R" pitchFamily="18" charset="-122"/>
                <a:ea typeface="Adobe 楷体 Std R" pitchFamily="18" charset="-122"/>
              </a:rPr>
              <a:t>。</a:t>
            </a:r>
          </a:p>
          <a:p>
            <a:pPr lvl="0"/>
            <a:r>
              <a:rPr lang="zh-CN" altLang="zh-CN" sz="2400" b="1" dirty="0">
                <a:solidFill>
                  <a:schemeClr val="tx2"/>
                </a:solidFill>
                <a:latin typeface="Adobe 楷体 Std R" pitchFamily="18" charset="-122"/>
                <a:ea typeface="Adobe 楷体 Std R" pitchFamily="18" charset="-122"/>
              </a:rPr>
              <a:t>我们这个班的</a:t>
            </a:r>
            <a:r>
              <a:rPr lang="zh-CN" altLang="zh-CN" sz="2400" b="1" dirty="0">
                <a:solidFill>
                  <a:srgbClr val="FF0000"/>
                </a:solidFill>
                <a:latin typeface="Adobe 楷体 Std R" pitchFamily="18" charset="-122"/>
                <a:ea typeface="Adobe 楷体 Std R" pitchFamily="18" charset="-122"/>
              </a:rPr>
              <a:t>基础</a:t>
            </a:r>
            <a:r>
              <a:rPr lang="zh-CN" altLang="zh-CN" sz="2400" b="1" dirty="0">
                <a:solidFill>
                  <a:schemeClr val="tx2"/>
                </a:solidFill>
                <a:latin typeface="Adobe 楷体 Std R" pitchFamily="18" charset="-122"/>
                <a:ea typeface="Adobe 楷体 Std R" pitchFamily="18" charset="-122"/>
              </a:rPr>
              <a:t>是整个年级中较好的</a:t>
            </a:r>
            <a:r>
              <a:rPr lang="zh-CN" altLang="zh-CN" sz="2400" b="1" dirty="0">
                <a:solidFill>
                  <a:srgbClr val="FF0000"/>
                </a:solidFill>
                <a:latin typeface="Adobe 楷体 Std R" pitchFamily="18" charset="-122"/>
                <a:ea typeface="Adobe 楷体 Std R" pitchFamily="18" charset="-122"/>
              </a:rPr>
              <a:t>一个班</a:t>
            </a:r>
            <a:r>
              <a:rPr lang="zh-CN" altLang="zh-CN" sz="2400" dirty="0"/>
              <a:t>。</a:t>
            </a:r>
          </a:p>
          <a:p>
            <a:r>
              <a:rPr lang="en-US" altLang="zh-CN" sz="2400" dirty="0"/>
              <a:t> </a:t>
            </a:r>
            <a:endParaRPr lang="zh-CN" altLang="en-US" sz="2400" dirty="0"/>
          </a:p>
        </p:txBody>
      </p:sp>
    </p:spTree>
    <p:extLst>
      <p:ext uri="{BB962C8B-B14F-4D97-AF65-F5344CB8AC3E}">
        <p14:creationId xmlns:p14="http://schemas.microsoft.com/office/powerpoint/2010/main" val="29655883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64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6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05861" y="0"/>
            <a:ext cx="295465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zh-CN" altLang="zh-CN" sz="5400" b="1" cap="all" dirty="0">
                <a:ln/>
                <a:solidFill>
                  <a:srgbClr val="FF00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典例剖析</a:t>
            </a:r>
            <a:endParaRPr lang="zh-CN" altLang="en-US" sz="5400" b="1" cap="all" dirty="0">
              <a:ln/>
              <a:solidFill>
                <a:srgbClr val="FF0000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05264" y="858022"/>
            <a:ext cx="8964488" cy="6124754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endParaRPr lang="en-US" altLang="zh-CN" sz="2800" b="1" dirty="0" smtClean="0">
              <a:solidFill>
                <a:schemeClr val="tx2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r>
              <a:rPr lang="en-US" altLang="zh-CN" sz="2800" b="1" dirty="0" smtClean="0">
                <a:solidFill>
                  <a:schemeClr val="tx2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    </a:t>
            </a:r>
            <a:r>
              <a:rPr lang="zh-CN" altLang="zh-CN" sz="2800" b="1" dirty="0" smtClean="0">
                <a:solidFill>
                  <a:schemeClr val="tx2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班级</a:t>
            </a:r>
            <a:r>
              <a:rPr lang="zh-CN" altLang="zh-CN" sz="2800" b="1" dirty="0">
                <a:solidFill>
                  <a:schemeClr val="tx2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面貌变不变，最根本之点在于全班同学对学习</a:t>
            </a:r>
            <a:r>
              <a:rPr lang="zh-CN" altLang="zh-CN" sz="2800" b="1" dirty="0" smtClean="0">
                <a:solidFill>
                  <a:schemeClr val="tx2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的</a:t>
            </a:r>
            <a:r>
              <a:rPr lang="en-US" altLang="zh-CN" sz="2800" b="1" dirty="0" smtClean="0">
                <a:solidFill>
                  <a:schemeClr val="tx2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       </a:t>
            </a:r>
            <a:r>
              <a:rPr lang="zh-CN" altLang="zh-CN" sz="2800" b="1" dirty="0" smtClean="0">
                <a:solidFill>
                  <a:schemeClr val="tx2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目的</a:t>
            </a:r>
            <a:r>
              <a:rPr lang="zh-CN" altLang="zh-CN" sz="2800" b="1" dirty="0">
                <a:solidFill>
                  <a:schemeClr val="tx2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意义要有正确的认识</a:t>
            </a:r>
          </a:p>
          <a:p>
            <a:pPr lvl="0"/>
            <a:endParaRPr lang="en-US" altLang="zh-CN" sz="2800" b="1" dirty="0" smtClean="0">
              <a:solidFill>
                <a:schemeClr val="tx2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lvl="0"/>
            <a:r>
              <a:rPr lang="en-US" altLang="zh-CN" sz="2800" b="1" dirty="0" smtClean="0">
                <a:solidFill>
                  <a:schemeClr val="tx2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   </a:t>
            </a:r>
          </a:p>
          <a:p>
            <a:pPr lvl="0"/>
            <a:r>
              <a:rPr lang="en-US" altLang="zh-CN" sz="2800" b="1" dirty="0" smtClean="0">
                <a:solidFill>
                  <a:schemeClr val="tx2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     </a:t>
            </a:r>
            <a:r>
              <a:rPr lang="zh-CN" altLang="zh-CN" sz="2800" b="1" dirty="0" smtClean="0">
                <a:solidFill>
                  <a:schemeClr val="tx2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各种</a:t>
            </a:r>
            <a:r>
              <a:rPr lang="zh-CN" altLang="zh-CN" sz="2800" b="1" dirty="0">
                <a:solidFill>
                  <a:schemeClr val="tx2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读书声交织在一起，汇成</a:t>
            </a:r>
            <a:r>
              <a:rPr lang="zh-CN" altLang="zh-CN" sz="2800" b="1" dirty="0">
                <a:solidFill>
                  <a:srgbClr val="7030A0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一支</a:t>
            </a:r>
            <a:r>
              <a:rPr lang="zh-CN" altLang="zh-CN" sz="2800" b="1" dirty="0">
                <a:solidFill>
                  <a:schemeClr val="tx2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动人的</a:t>
            </a:r>
            <a:r>
              <a:rPr lang="zh-CN" altLang="zh-CN" sz="2800" b="1" dirty="0">
                <a:solidFill>
                  <a:srgbClr val="7030A0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歌声</a:t>
            </a:r>
            <a:r>
              <a:rPr lang="zh-CN" altLang="zh-CN" sz="2800" b="1" dirty="0">
                <a:solidFill>
                  <a:schemeClr val="tx2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。</a:t>
            </a:r>
          </a:p>
          <a:p>
            <a:pPr lvl="0"/>
            <a:endParaRPr lang="en-US" altLang="zh-CN" sz="2800" b="1" dirty="0" smtClean="0">
              <a:solidFill>
                <a:schemeClr val="tx2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lvl="0"/>
            <a:r>
              <a:rPr lang="en-US" altLang="zh-CN" sz="2800" b="1" dirty="0" smtClean="0">
                <a:solidFill>
                  <a:schemeClr val="tx2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     </a:t>
            </a:r>
            <a:r>
              <a:rPr lang="zh-CN" altLang="zh-CN" sz="2800" b="1" dirty="0" smtClean="0">
                <a:solidFill>
                  <a:schemeClr val="tx2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在</a:t>
            </a:r>
            <a:r>
              <a:rPr lang="zh-CN" altLang="zh-CN" sz="2800" b="1" dirty="0">
                <a:solidFill>
                  <a:schemeClr val="tx2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会上，他</a:t>
            </a:r>
            <a:r>
              <a:rPr lang="zh-CN" altLang="zh-CN" sz="2800" b="1" dirty="0">
                <a:solidFill>
                  <a:srgbClr val="7030A0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积极</a:t>
            </a:r>
            <a:r>
              <a:rPr lang="zh-CN" altLang="zh-CN" sz="2800" b="1" dirty="0">
                <a:solidFill>
                  <a:schemeClr val="tx2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地</a:t>
            </a:r>
            <a:r>
              <a:rPr lang="zh-CN" altLang="zh-CN" sz="2800" b="1" dirty="0">
                <a:solidFill>
                  <a:srgbClr val="7030A0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听取</a:t>
            </a:r>
            <a:r>
              <a:rPr lang="zh-CN" altLang="zh-CN" sz="2800" b="1" dirty="0">
                <a:solidFill>
                  <a:schemeClr val="tx2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人家对他的批评。</a:t>
            </a:r>
          </a:p>
          <a:p>
            <a:pPr lvl="0"/>
            <a:r>
              <a:rPr lang="en-US" altLang="zh-CN" sz="2800" b="1" dirty="0" smtClean="0">
                <a:solidFill>
                  <a:schemeClr val="tx2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     </a:t>
            </a:r>
            <a:r>
              <a:rPr lang="zh-CN" altLang="zh-CN" sz="2800" b="1" dirty="0" smtClean="0">
                <a:solidFill>
                  <a:schemeClr val="tx2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四年来</a:t>
            </a:r>
            <a:r>
              <a:rPr lang="zh-CN" altLang="zh-CN" sz="2800" b="1" dirty="0">
                <a:solidFill>
                  <a:schemeClr val="tx2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，他刻苦钻研，已经</a:t>
            </a:r>
            <a:r>
              <a:rPr lang="zh-CN" altLang="zh-CN" sz="2800" b="1" dirty="0">
                <a:solidFill>
                  <a:srgbClr val="7030A0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成熟</a:t>
            </a:r>
            <a:r>
              <a:rPr lang="zh-CN" altLang="zh-CN" sz="2800" b="1" dirty="0">
                <a:solidFill>
                  <a:schemeClr val="tx2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地</a:t>
            </a:r>
            <a:r>
              <a:rPr lang="zh-CN" altLang="zh-CN" sz="2800" b="1" dirty="0">
                <a:solidFill>
                  <a:srgbClr val="7030A0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掌握</a:t>
            </a:r>
            <a:r>
              <a:rPr lang="zh-CN" altLang="zh-CN" sz="2800" b="1" dirty="0">
                <a:solidFill>
                  <a:schemeClr val="tx2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了这门技术</a:t>
            </a:r>
            <a:r>
              <a:rPr lang="zh-CN" altLang="zh-CN" sz="2800" b="1" dirty="0" smtClean="0">
                <a:solidFill>
                  <a:schemeClr val="tx2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。</a:t>
            </a:r>
            <a:endParaRPr lang="en-US" altLang="zh-CN" sz="2800" b="1" dirty="0" smtClean="0">
              <a:solidFill>
                <a:schemeClr val="tx2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lvl="0"/>
            <a:endParaRPr lang="en-US" altLang="zh-CN" sz="2800" dirty="0" smtClean="0">
              <a:solidFill>
                <a:srgbClr val="002060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lvl="0"/>
            <a:r>
              <a:rPr lang="en-US" altLang="zh-CN" sz="2800" dirty="0" smtClean="0">
                <a:solidFill>
                  <a:srgbClr val="00206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   </a:t>
            </a:r>
          </a:p>
          <a:p>
            <a:pPr lvl="0"/>
            <a:r>
              <a:rPr lang="en-US" altLang="zh-CN" sz="2800" dirty="0" smtClean="0">
                <a:solidFill>
                  <a:srgbClr val="00206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    </a:t>
            </a:r>
            <a:r>
              <a:rPr lang="zh-CN" altLang="zh-CN" sz="2800" b="1" dirty="0" smtClean="0">
                <a:solidFill>
                  <a:srgbClr val="00206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他</a:t>
            </a:r>
            <a:r>
              <a:rPr lang="zh-CN" altLang="zh-CN" sz="2800" b="1" dirty="0">
                <a:solidFill>
                  <a:srgbClr val="00206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在劳动时</a:t>
            </a:r>
            <a:r>
              <a:rPr lang="zh-CN" altLang="zh-CN" sz="2800" b="1" dirty="0">
                <a:solidFill>
                  <a:srgbClr val="7030A0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虽然</a:t>
            </a:r>
            <a:r>
              <a:rPr lang="zh-CN" altLang="zh-CN" sz="2800" b="1" dirty="0">
                <a:solidFill>
                  <a:srgbClr val="00206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不感到疲倦，</a:t>
            </a:r>
            <a:r>
              <a:rPr lang="zh-CN" altLang="zh-CN" sz="2800" b="1" dirty="0">
                <a:solidFill>
                  <a:srgbClr val="7030A0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反而</a:t>
            </a:r>
            <a:r>
              <a:rPr lang="zh-CN" altLang="zh-CN" sz="2800" b="1" dirty="0">
                <a:solidFill>
                  <a:srgbClr val="00206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越干越有劲</a:t>
            </a:r>
          </a:p>
          <a:p>
            <a:pPr lvl="0"/>
            <a:r>
              <a:rPr lang="en-US" altLang="zh-CN" sz="2800" b="1" dirty="0" smtClean="0">
                <a:solidFill>
                  <a:srgbClr val="00206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    </a:t>
            </a:r>
            <a:r>
              <a:rPr lang="zh-CN" altLang="zh-CN" sz="2800" b="1" dirty="0" smtClean="0">
                <a:solidFill>
                  <a:srgbClr val="7030A0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不管</a:t>
            </a:r>
            <a:r>
              <a:rPr lang="zh-CN" altLang="zh-CN" sz="2800" b="1" dirty="0">
                <a:solidFill>
                  <a:srgbClr val="00206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工作任务这么重，我们</a:t>
            </a:r>
            <a:r>
              <a:rPr lang="zh-CN" altLang="zh-CN" sz="2800" b="1" dirty="0">
                <a:solidFill>
                  <a:srgbClr val="7030A0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也</a:t>
            </a:r>
            <a:r>
              <a:rPr lang="zh-CN" altLang="zh-CN" sz="2800" b="1" dirty="0">
                <a:solidFill>
                  <a:srgbClr val="00206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能完成。</a:t>
            </a:r>
          </a:p>
          <a:p>
            <a:pPr lvl="0"/>
            <a:endParaRPr lang="zh-CN" altLang="zh-CN" sz="2800" b="1" dirty="0">
              <a:solidFill>
                <a:srgbClr val="002060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79512" y="908720"/>
            <a:ext cx="3583032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en-US" altLang="zh-CN" sz="3200" dirty="0">
                <a:solidFill>
                  <a:srgbClr val="FF0000"/>
                </a:solidFill>
              </a:rPr>
              <a:t> </a:t>
            </a:r>
            <a:r>
              <a:rPr lang="en-US" altLang="zh-CN" sz="3200" b="1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(4)</a:t>
            </a:r>
            <a:r>
              <a:rPr lang="zh-CN" altLang="zh-CN" sz="3200" b="1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一面和两面搭配</a:t>
            </a:r>
          </a:p>
        </p:txBody>
      </p:sp>
      <p:sp>
        <p:nvSpPr>
          <p:cNvPr id="5" name="矩形 4"/>
          <p:cNvSpPr/>
          <p:nvPr/>
        </p:nvSpPr>
        <p:spPr>
          <a:xfrm>
            <a:off x="198239" y="2348880"/>
            <a:ext cx="3900427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en-US" altLang="zh-CN" sz="3200" b="1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(5)</a:t>
            </a:r>
            <a:r>
              <a:rPr lang="zh-CN" altLang="zh-CN" sz="3200" b="1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定语与中心词搭配</a:t>
            </a:r>
          </a:p>
        </p:txBody>
      </p:sp>
      <p:sp>
        <p:nvSpPr>
          <p:cNvPr id="6" name="矩形 5"/>
          <p:cNvSpPr/>
          <p:nvPr/>
        </p:nvSpPr>
        <p:spPr>
          <a:xfrm>
            <a:off x="198240" y="3429000"/>
            <a:ext cx="3900427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en-US" altLang="zh-CN" sz="3200" b="1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(6)</a:t>
            </a:r>
            <a:r>
              <a:rPr lang="zh-CN" altLang="zh-CN" sz="3200" b="1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状语和中心词搭配</a:t>
            </a:r>
          </a:p>
        </p:txBody>
      </p:sp>
      <p:sp>
        <p:nvSpPr>
          <p:cNvPr id="7" name="矩形 6"/>
          <p:cNvSpPr/>
          <p:nvPr/>
        </p:nvSpPr>
        <p:spPr>
          <a:xfrm>
            <a:off x="200963" y="4869160"/>
            <a:ext cx="3105337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en-US" altLang="zh-CN" sz="3200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(7)</a:t>
            </a:r>
            <a:r>
              <a:rPr lang="zh-CN" altLang="zh-CN" sz="3200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关联词语搭配</a:t>
            </a:r>
          </a:p>
        </p:txBody>
      </p:sp>
      <p:sp>
        <p:nvSpPr>
          <p:cNvPr id="8" name="矩形 7"/>
          <p:cNvSpPr/>
          <p:nvPr/>
        </p:nvSpPr>
        <p:spPr>
          <a:xfrm>
            <a:off x="3563888" y="80863"/>
            <a:ext cx="3273653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en-US" altLang="zh-CN" sz="4000" b="1" dirty="0">
                <a:latin typeface="黑体" panose="02010609060101010101" pitchFamily="49" charset="-122"/>
                <a:ea typeface="黑体" panose="02010609060101010101" pitchFamily="49" charset="-122"/>
              </a:rPr>
              <a:t>(</a:t>
            </a:r>
            <a:r>
              <a:rPr lang="zh-CN" altLang="zh-CN" sz="4000" b="1" dirty="0">
                <a:latin typeface="黑体" panose="02010609060101010101" pitchFamily="49" charset="-122"/>
                <a:ea typeface="黑体" panose="02010609060101010101" pitchFamily="49" charset="-122"/>
              </a:rPr>
              <a:t>三</a:t>
            </a:r>
            <a:r>
              <a:rPr lang="en-US" altLang="zh-CN" sz="4000" b="1" dirty="0">
                <a:latin typeface="黑体" panose="02010609060101010101" pitchFamily="49" charset="-122"/>
                <a:ea typeface="黑体" panose="02010609060101010101" pitchFamily="49" charset="-122"/>
              </a:rPr>
              <a:t>)</a:t>
            </a:r>
            <a:r>
              <a:rPr lang="zh-CN" altLang="zh-CN" sz="4000" b="1" dirty="0">
                <a:latin typeface="黑体" panose="02010609060101010101" pitchFamily="49" charset="-122"/>
                <a:ea typeface="黑体" panose="02010609060101010101" pitchFamily="49" charset="-122"/>
              </a:rPr>
              <a:t>搭配不当</a:t>
            </a:r>
          </a:p>
        </p:txBody>
      </p:sp>
    </p:spTree>
    <p:extLst>
      <p:ext uri="{BB962C8B-B14F-4D97-AF65-F5344CB8AC3E}">
        <p14:creationId xmlns:p14="http://schemas.microsoft.com/office/powerpoint/2010/main" val="29655883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05861" y="0"/>
            <a:ext cx="295465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zh-CN" altLang="zh-CN" sz="5400" b="1" cap="all" dirty="0">
                <a:ln/>
                <a:solidFill>
                  <a:srgbClr val="FF00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典例剖析</a:t>
            </a:r>
            <a:endParaRPr lang="zh-CN" altLang="en-US" sz="5400" b="1" cap="all" dirty="0">
              <a:ln/>
              <a:solidFill>
                <a:srgbClr val="FF0000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3491880" y="215444"/>
            <a:ext cx="3775393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zh-CN" altLang="en-US" sz="4000" dirty="0">
                <a:latin typeface="黑体" panose="02010609060101010101" pitchFamily="49" charset="-122"/>
                <a:ea typeface="黑体" panose="02010609060101010101" pitchFamily="49" charset="-122"/>
              </a:rPr>
              <a:t> </a:t>
            </a:r>
            <a:r>
              <a:rPr lang="en-US" altLang="zh-CN" sz="4000" dirty="0">
                <a:latin typeface="黑体" panose="02010609060101010101" pitchFamily="49" charset="-122"/>
                <a:ea typeface="黑体" panose="02010609060101010101" pitchFamily="49" charset="-122"/>
              </a:rPr>
              <a:t>(</a:t>
            </a:r>
            <a:r>
              <a:rPr lang="zh-CN" altLang="en-US" sz="4000" dirty="0">
                <a:latin typeface="黑体" panose="02010609060101010101" pitchFamily="49" charset="-122"/>
                <a:ea typeface="黑体" panose="02010609060101010101" pitchFamily="49" charset="-122"/>
              </a:rPr>
              <a:t>四</a:t>
            </a:r>
            <a:r>
              <a:rPr lang="en-US" altLang="zh-CN" sz="4000" dirty="0">
                <a:latin typeface="黑体" panose="02010609060101010101" pitchFamily="49" charset="-122"/>
                <a:ea typeface="黑体" panose="02010609060101010101" pitchFamily="49" charset="-122"/>
              </a:rPr>
              <a:t>)</a:t>
            </a:r>
            <a:r>
              <a:rPr lang="zh-CN" altLang="en-US" sz="4000" dirty="0">
                <a:latin typeface="黑体" panose="02010609060101010101" pitchFamily="49" charset="-122"/>
                <a:ea typeface="黑体" panose="02010609060101010101" pitchFamily="49" charset="-122"/>
              </a:rPr>
              <a:t>成分残缺</a:t>
            </a:r>
            <a:r>
              <a:rPr lang="en-US" altLang="zh-CN" sz="4000" dirty="0">
                <a:latin typeface="黑体" panose="02010609060101010101" pitchFamily="49" charset="-122"/>
                <a:ea typeface="黑体" panose="02010609060101010101" pitchFamily="49" charset="-122"/>
              </a:rPr>
              <a:t>:</a:t>
            </a:r>
          </a:p>
        </p:txBody>
      </p:sp>
      <p:sp>
        <p:nvSpPr>
          <p:cNvPr id="10" name="Text Box 2"/>
          <p:cNvSpPr txBox="1">
            <a:spLocks noChangeArrowheads="1"/>
          </p:cNvSpPr>
          <p:nvPr/>
        </p:nvSpPr>
        <p:spPr bwMode="auto">
          <a:xfrm>
            <a:off x="228600" y="685800"/>
            <a:ext cx="86106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zh-CN" altLang="zh-CN" sz="3200" b="1" i="0" u="none" strike="noStrike" kern="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宋体" pitchFamily="2" charset="-122"/>
              </a:rPr>
              <a:t>        </a:t>
            </a:r>
          </a:p>
        </p:txBody>
      </p:sp>
      <p:sp>
        <p:nvSpPr>
          <p:cNvPr id="11" name="Text Box 4"/>
          <p:cNvSpPr txBox="1">
            <a:spLocks noChangeArrowheads="1"/>
          </p:cNvSpPr>
          <p:nvPr/>
        </p:nvSpPr>
        <p:spPr bwMode="auto">
          <a:xfrm>
            <a:off x="468313" y="908050"/>
            <a:ext cx="7315200" cy="11387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zh-CN" altLang="zh-CN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宋体" pitchFamily="2" charset="-122"/>
              </a:rPr>
              <a:t>成分残缺，主要是缺少主语、宾语。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zh-CN" altLang="zh-CN" sz="2400" b="1" i="0" u="none" strike="noStrike" kern="0" cap="none" spc="0" normalizeH="0" baseline="0" noProof="0" dirty="0" smtClean="0">
              <a:ln>
                <a:noFill/>
              </a:ln>
              <a:solidFill>
                <a:srgbClr val="545472"/>
              </a:solidFill>
              <a:effectLst/>
              <a:uLnTx/>
              <a:uFillTx/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12" name="Text Box 5"/>
          <p:cNvSpPr txBox="1">
            <a:spLocks noChangeArrowheads="1"/>
          </p:cNvSpPr>
          <p:nvPr/>
        </p:nvSpPr>
        <p:spPr bwMode="auto">
          <a:xfrm>
            <a:off x="611188" y="1484313"/>
            <a:ext cx="807720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zh-CN" altLang="zh-CN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FF3300"/>
                </a:solidFill>
                <a:effectLst/>
                <a:uLnTx/>
                <a:uFillTx/>
                <a:latin typeface="Times New Roman" pitchFamily="18" charset="0"/>
                <a:ea typeface="宋体" pitchFamily="2" charset="-122"/>
              </a:rPr>
              <a:t>如：</a:t>
            </a:r>
            <a:r>
              <a:rPr kumimoji="0" lang="zh-CN" altLang="zh-CN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4C1DA9"/>
                </a:solidFill>
                <a:effectLst/>
                <a:uLnTx/>
                <a:uFillTx/>
                <a:latin typeface="Times New Roman" pitchFamily="18" charset="0"/>
                <a:ea typeface="宋体" pitchFamily="2" charset="-122"/>
              </a:rPr>
              <a:t>当听到这个故事的时候，使我想起许多往事。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zh-CN" altLang="zh-CN" sz="2400" b="0" i="0" u="none" strike="noStrike" kern="0" cap="none" spc="0" normalizeH="0" baseline="0" noProof="0" dirty="0" smtClean="0">
              <a:ln>
                <a:noFill/>
              </a:ln>
              <a:solidFill>
                <a:srgbClr val="545472"/>
              </a:solidFill>
              <a:effectLst/>
              <a:uLnTx/>
              <a:uFillTx/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13" name="Text Box 6"/>
          <p:cNvSpPr txBox="1">
            <a:spLocks noChangeArrowheads="1"/>
          </p:cNvSpPr>
          <p:nvPr/>
        </p:nvSpPr>
        <p:spPr bwMode="auto">
          <a:xfrm>
            <a:off x="1042988" y="2133600"/>
            <a:ext cx="5867400" cy="1160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zh-CN" altLang="zh-CN" sz="2800" b="1" i="0" u="none" strike="noStrike" kern="0" cap="none" spc="0" normalizeH="0" baseline="0" noProof="0" smtClean="0">
                <a:ln>
                  <a:noFill/>
                </a:ln>
                <a:solidFill>
                  <a:srgbClr val="FF3300"/>
                </a:solidFill>
                <a:effectLst/>
                <a:uLnTx/>
                <a:uFillTx/>
                <a:latin typeface="Times New Roman" pitchFamily="18" charset="0"/>
                <a:ea typeface="宋体" pitchFamily="2" charset="-122"/>
              </a:rPr>
              <a:t>（没有主语，去掉“使”）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zh-CN" altLang="zh-CN" sz="2800" b="0" i="0" u="none" strike="noStrike" kern="0" cap="none" spc="0" normalizeH="0" baseline="0" noProof="0" smtClean="0">
              <a:ln>
                <a:noFill/>
              </a:ln>
              <a:solidFill>
                <a:srgbClr val="FF3300"/>
              </a:solidFill>
              <a:effectLst/>
              <a:uLnTx/>
              <a:uFillTx/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14" name="Text Box 7"/>
          <p:cNvSpPr txBox="1">
            <a:spLocks noChangeArrowheads="1"/>
          </p:cNvSpPr>
          <p:nvPr/>
        </p:nvSpPr>
        <p:spPr bwMode="auto">
          <a:xfrm>
            <a:off x="539750" y="5084763"/>
            <a:ext cx="800100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zh-CN" altLang="zh-CN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FF3300"/>
                </a:solidFill>
                <a:effectLst/>
                <a:uLnTx/>
                <a:uFillTx/>
                <a:latin typeface="Times New Roman" pitchFamily="18" charset="0"/>
                <a:ea typeface="宋体" pitchFamily="2" charset="-122"/>
              </a:rPr>
              <a:t>  如：</a:t>
            </a:r>
            <a:r>
              <a:rPr kumimoji="0" lang="zh-CN" altLang="zh-CN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4C1DA9"/>
                </a:solidFill>
                <a:effectLst/>
                <a:uLnTx/>
                <a:uFillTx/>
                <a:latin typeface="Times New Roman" pitchFamily="18" charset="0"/>
                <a:ea typeface="宋体" pitchFamily="2" charset="-122"/>
              </a:rPr>
              <a:t>工商管理部门立即查清了这家商场擅自提价。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zh-CN" altLang="zh-CN" sz="2400" b="0" i="0" u="none" strike="noStrike" kern="0" cap="none" spc="0" normalizeH="0" baseline="0" noProof="0" dirty="0" smtClean="0">
              <a:ln>
                <a:noFill/>
              </a:ln>
              <a:solidFill>
                <a:srgbClr val="545472"/>
              </a:solidFill>
              <a:effectLst/>
              <a:uLnTx/>
              <a:uFillTx/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15" name="Text Box 8"/>
          <p:cNvSpPr txBox="1">
            <a:spLocks noChangeArrowheads="1"/>
          </p:cNvSpPr>
          <p:nvPr/>
        </p:nvSpPr>
        <p:spPr bwMode="auto">
          <a:xfrm>
            <a:off x="1116013" y="5734050"/>
            <a:ext cx="61722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zh-CN" altLang="zh-CN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FF3300"/>
                </a:solidFill>
                <a:effectLst/>
                <a:uLnTx/>
                <a:uFillTx/>
                <a:latin typeface="Times New Roman" pitchFamily="18" charset="0"/>
                <a:ea typeface="宋体" pitchFamily="2" charset="-122"/>
              </a:rPr>
              <a:t>（缺少宾语，在句末加上“的问题”）</a:t>
            </a:r>
          </a:p>
        </p:txBody>
      </p:sp>
      <p:sp>
        <p:nvSpPr>
          <p:cNvPr id="16" name="Text Box 9"/>
          <p:cNvSpPr txBox="1">
            <a:spLocks noChangeArrowheads="1"/>
          </p:cNvSpPr>
          <p:nvPr/>
        </p:nvSpPr>
        <p:spPr bwMode="auto">
          <a:xfrm>
            <a:off x="684213" y="2781300"/>
            <a:ext cx="7924800" cy="946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zh-CN" altLang="zh-CN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FF3300"/>
                </a:solidFill>
                <a:effectLst/>
                <a:uLnTx/>
                <a:uFillTx/>
                <a:latin typeface="Times New Roman" pitchFamily="18" charset="0"/>
                <a:ea typeface="宋体" pitchFamily="2" charset="-122"/>
              </a:rPr>
              <a:t>如：</a:t>
            </a:r>
            <a:r>
              <a:rPr kumimoji="0" lang="zh-CN" altLang="zh-CN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4C1DA9"/>
                </a:solidFill>
                <a:effectLst/>
                <a:uLnTx/>
                <a:uFillTx/>
                <a:latin typeface="Times New Roman" pitchFamily="18" charset="0"/>
                <a:ea typeface="宋体" pitchFamily="2" charset="-122"/>
              </a:rPr>
              <a:t>可见对工人阶级的关心和负责的态度到何等的薄弱程度。</a:t>
            </a:r>
          </a:p>
        </p:txBody>
      </p:sp>
      <p:sp>
        <p:nvSpPr>
          <p:cNvPr id="17" name="Text Box 10"/>
          <p:cNvSpPr txBox="1">
            <a:spLocks noChangeArrowheads="1"/>
          </p:cNvSpPr>
          <p:nvPr/>
        </p:nvSpPr>
        <p:spPr bwMode="auto">
          <a:xfrm>
            <a:off x="611188" y="3789363"/>
            <a:ext cx="8532812" cy="1552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zh-CN" altLang="zh-CN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FF3300"/>
                </a:solidFill>
                <a:effectLst/>
                <a:uLnTx/>
                <a:uFillTx/>
                <a:latin typeface="Times New Roman" pitchFamily="18" charset="0"/>
                <a:ea typeface="宋体" pitchFamily="2" charset="-122"/>
              </a:rPr>
              <a:t>（缺谓语，“到”在这里不能做谓语的主要成分，只能将“薄弱”提上来，可“态度”是不能薄弱的，句子应改为“......的关心和负责薄弱到何种程度”。）</a:t>
            </a:r>
            <a:br>
              <a:rPr kumimoji="0" lang="zh-CN" altLang="zh-CN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FF3300"/>
                </a:solidFill>
                <a:effectLst/>
                <a:uLnTx/>
                <a:uFillTx/>
                <a:latin typeface="Times New Roman" pitchFamily="18" charset="0"/>
                <a:ea typeface="宋体" pitchFamily="2" charset="-122"/>
              </a:rPr>
            </a:br>
            <a:endParaRPr kumimoji="0" lang="zh-CN" altLang="zh-CN" sz="2400" b="1" i="0" u="none" strike="noStrike" kern="0" cap="none" spc="0" normalizeH="0" baseline="0" noProof="0" dirty="0" smtClean="0">
              <a:ln>
                <a:noFill/>
              </a:ln>
              <a:solidFill>
                <a:srgbClr val="FF3300"/>
              </a:solidFill>
              <a:effectLst/>
              <a:uLnTx/>
              <a:uFillTx/>
              <a:latin typeface="Times New Roman" pitchFamily="18" charset="0"/>
              <a:ea typeface="宋体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655883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99450" y="0"/>
            <a:ext cx="296748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zh-CN" altLang="en-US" sz="5400" b="1" cap="all" dirty="0" smtClean="0">
                <a:ln/>
                <a:solidFill>
                  <a:srgbClr val="FF00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课堂小结</a:t>
            </a:r>
            <a:endParaRPr lang="zh-CN" altLang="en-US" sz="5400" b="1" cap="all" dirty="0">
              <a:ln/>
              <a:solidFill>
                <a:srgbClr val="FF0000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272983" y="1268760"/>
            <a:ext cx="8064896" cy="489364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altLang="zh-CN" sz="2400" b="1" dirty="0"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</a:rPr>
              <a:t>(</a:t>
            </a:r>
            <a:r>
              <a:rPr lang="zh-CN" altLang="en-US" sz="2400" b="1" dirty="0"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</a:rPr>
              <a:t>一</a:t>
            </a:r>
            <a:r>
              <a:rPr lang="en-US" altLang="zh-CN" sz="2400" b="1" dirty="0"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</a:rPr>
              <a:t>)</a:t>
            </a:r>
            <a:r>
              <a:rPr lang="zh-CN" altLang="en-US" sz="2400" b="1" dirty="0"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</a:rPr>
              <a:t>原则：保持原意，力求少改。</a:t>
            </a:r>
          </a:p>
          <a:p>
            <a:r>
              <a:rPr lang="en-US" altLang="zh-CN" sz="2400" b="1" dirty="0"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</a:rPr>
              <a:t>(</a:t>
            </a:r>
            <a:r>
              <a:rPr lang="zh-CN" altLang="en-US" sz="2400" b="1" dirty="0"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</a:rPr>
              <a:t>二</a:t>
            </a:r>
            <a:r>
              <a:rPr lang="en-US" altLang="zh-CN" sz="2400" b="1" dirty="0"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</a:rPr>
              <a:t>)</a:t>
            </a:r>
            <a:r>
              <a:rPr lang="zh-CN" altLang="en-US" sz="2400" b="1" dirty="0"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</a:rPr>
              <a:t>步骤：</a:t>
            </a:r>
          </a:p>
          <a:p>
            <a:r>
              <a:rPr lang="en-US" altLang="zh-CN" sz="2400" b="1" dirty="0"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</a:rPr>
              <a:t>1.</a:t>
            </a:r>
            <a:r>
              <a:rPr lang="zh-CN" altLang="en-US" sz="2400" b="1" dirty="0"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</a:rPr>
              <a:t>读懂原文，摸清说话人本来想说的意思。然后找准病因，辨清</a:t>
            </a:r>
          </a:p>
          <a:p>
            <a:r>
              <a:rPr lang="zh-CN" altLang="en-US" sz="2400" b="1" dirty="0"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</a:rPr>
              <a:t>病句的类型。</a:t>
            </a:r>
          </a:p>
          <a:p>
            <a:r>
              <a:rPr lang="en-US" altLang="zh-CN" sz="2400" b="1" dirty="0"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</a:rPr>
              <a:t>2.</a:t>
            </a:r>
            <a:r>
              <a:rPr lang="zh-CN" altLang="en-US" sz="2400" b="1" dirty="0"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</a:rPr>
              <a:t>画</a:t>
            </a:r>
            <a:r>
              <a:rPr lang="en-US" altLang="zh-CN" sz="2400" b="1" dirty="0"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</a:rPr>
              <a:t>,</a:t>
            </a:r>
            <a:r>
              <a:rPr lang="zh-CN" altLang="en-US" sz="2400" b="1" dirty="0"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</a:rPr>
              <a:t>用铅笔在病句上画出需要修改的部分，进行分析，修改。</a:t>
            </a:r>
          </a:p>
          <a:p>
            <a:r>
              <a:rPr lang="en-US" altLang="zh-CN" sz="2400" b="1" dirty="0"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</a:rPr>
              <a:t>3.</a:t>
            </a:r>
            <a:r>
              <a:rPr lang="zh-CN" altLang="en-US" sz="2400" b="1" dirty="0"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</a:rPr>
              <a:t>改，成分残缺可采用“增”的办法 ，重复的，杂糅的可用“删”的办法。</a:t>
            </a:r>
          </a:p>
          <a:p>
            <a:r>
              <a:rPr lang="en-US" altLang="zh-CN" sz="2400" b="1" dirty="0"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</a:rPr>
              <a:t>4.</a:t>
            </a:r>
            <a:r>
              <a:rPr lang="zh-CN" altLang="en-US" sz="2400" b="1" dirty="0"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</a:rPr>
              <a:t>搭配不当的，可用“换”的办法。</a:t>
            </a:r>
          </a:p>
          <a:p>
            <a:r>
              <a:rPr lang="en-US" altLang="zh-CN" sz="2400" b="1" dirty="0"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</a:rPr>
              <a:t>5.</a:t>
            </a:r>
            <a:r>
              <a:rPr lang="zh-CN" altLang="en-US" sz="2400" b="1" dirty="0"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</a:rPr>
              <a:t>语序不当的，可用“调”的办法。</a:t>
            </a:r>
          </a:p>
          <a:p>
            <a:r>
              <a:rPr lang="en-US" altLang="zh-CN" sz="2400" b="1" dirty="0"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</a:rPr>
              <a:t>6.</a:t>
            </a:r>
            <a:r>
              <a:rPr lang="zh-CN" altLang="en-US" sz="2400" b="1" dirty="0"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</a:rPr>
              <a:t>对，对修改后的句子进行复查，看看是否通顺，是否把说话人的意愿表达清楚了，如果发现问题，还得重改。</a:t>
            </a:r>
          </a:p>
        </p:txBody>
      </p:sp>
    </p:spTree>
    <p:extLst>
      <p:ext uri="{BB962C8B-B14F-4D97-AF65-F5344CB8AC3E}">
        <p14:creationId xmlns:p14="http://schemas.microsoft.com/office/powerpoint/2010/main" val="2965588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0" y="23517"/>
            <a:ext cx="2242922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zh-CN" altLang="en-US" sz="40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课堂演练</a:t>
            </a:r>
            <a:endParaRPr lang="zh-CN" altLang="en-US" sz="4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351457" y="980728"/>
            <a:ext cx="7776864" cy="5016758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altLang="zh-CN" sz="2000" dirty="0"/>
              <a:t>1</a:t>
            </a:r>
            <a:r>
              <a:rPr lang="zh-CN" altLang="en-US" sz="2000" dirty="0" smtClean="0"/>
              <a:t>、八年级六班</a:t>
            </a:r>
            <a:r>
              <a:rPr lang="zh-CN" altLang="en-US" sz="2000" dirty="0"/>
              <a:t>的语文成绩是全校最好的一个班级</a:t>
            </a:r>
            <a:r>
              <a:rPr lang="en-US" altLang="zh-CN" sz="2000" dirty="0" smtClean="0"/>
              <a:t>.</a:t>
            </a:r>
            <a:endParaRPr lang="zh-CN" altLang="en-US" sz="2000" dirty="0"/>
          </a:p>
          <a:p>
            <a:r>
              <a:rPr lang="en-US" altLang="zh-CN" sz="2000" dirty="0" smtClean="0"/>
              <a:t>2</a:t>
            </a:r>
            <a:r>
              <a:rPr lang="zh-CN" altLang="en-US" sz="2000" dirty="0" smtClean="0"/>
              <a:t>、</a:t>
            </a:r>
            <a:r>
              <a:rPr lang="zh-CN" altLang="en-US" sz="2000" dirty="0"/>
              <a:t>由于运用了科学的复习方法</a:t>
            </a:r>
            <a:r>
              <a:rPr lang="en-US" altLang="zh-CN" sz="2000" dirty="0"/>
              <a:t>,</a:t>
            </a:r>
            <a:r>
              <a:rPr lang="zh-CN" altLang="en-US" sz="2000" dirty="0"/>
              <a:t>他的学习效率有了很大改进</a:t>
            </a:r>
            <a:r>
              <a:rPr lang="en-US" altLang="zh-CN" sz="2000" dirty="0" smtClean="0"/>
              <a:t>.</a:t>
            </a:r>
            <a:endParaRPr lang="en-US" altLang="zh-CN" sz="2000" dirty="0"/>
          </a:p>
          <a:p>
            <a:r>
              <a:rPr lang="en-US" altLang="zh-CN" sz="2000" dirty="0" smtClean="0"/>
              <a:t>3</a:t>
            </a:r>
            <a:r>
              <a:rPr lang="zh-CN" altLang="en-US" sz="2000" dirty="0" smtClean="0"/>
              <a:t>、</a:t>
            </a:r>
            <a:r>
              <a:rPr lang="zh-CN" altLang="en-US" sz="2000" dirty="0"/>
              <a:t>今年将是新中国第十四次也是新世纪以来第一次阅兵</a:t>
            </a:r>
            <a:r>
              <a:rPr lang="en-US" altLang="zh-CN" sz="2000" dirty="0" smtClean="0"/>
              <a:t>.</a:t>
            </a:r>
            <a:r>
              <a:rPr lang="zh-CN" altLang="en-US" sz="2000" dirty="0"/>
              <a:t>　　</a:t>
            </a:r>
            <a:endParaRPr lang="en-US" altLang="zh-CN" sz="2000" dirty="0" smtClean="0"/>
          </a:p>
          <a:p>
            <a:r>
              <a:rPr lang="en-US" altLang="zh-CN" sz="2000" dirty="0" smtClean="0"/>
              <a:t>4</a:t>
            </a:r>
            <a:r>
              <a:rPr lang="zh-CN" altLang="en-US" sz="2000" dirty="0" smtClean="0"/>
              <a:t>、</a:t>
            </a:r>
            <a:r>
              <a:rPr lang="zh-CN" altLang="en-US" sz="2000" dirty="0"/>
              <a:t>支气管炎、过敏性鼻炎吃龙虾</a:t>
            </a:r>
            <a:r>
              <a:rPr lang="en-US" altLang="zh-CN" sz="2000" dirty="0"/>
              <a:t>,</a:t>
            </a:r>
            <a:r>
              <a:rPr lang="zh-CN" altLang="en-US" sz="2000" dirty="0"/>
              <a:t>会导致病情加重</a:t>
            </a:r>
            <a:r>
              <a:rPr lang="en-US" altLang="zh-CN" sz="2000" dirty="0" smtClean="0"/>
              <a:t>.</a:t>
            </a:r>
            <a:endParaRPr lang="zh-CN" altLang="en-US" sz="2000" dirty="0"/>
          </a:p>
          <a:p>
            <a:r>
              <a:rPr lang="en-US" altLang="zh-CN" sz="2000" dirty="0" smtClean="0"/>
              <a:t>5</a:t>
            </a:r>
            <a:r>
              <a:rPr lang="zh-CN" altLang="en-US" sz="2000" dirty="0" smtClean="0"/>
              <a:t>、</a:t>
            </a:r>
            <a:r>
              <a:rPr lang="zh-CN" altLang="en-US" sz="2000" dirty="0"/>
              <a:t>随着秦兵马俑在沉寂</a:t>
            </a:r>
            <a:r>
              <a:rPr lang="en-US" altLang="zh-CN" sz="2000" dirty="0"/>
              <a:t>24</a:t>
            </a:r>
            <a:r>
              <a:rPr lang="zh-CN" altLang="en-US" sz="2000" dirty="0"/>
              <a:t>年后的再次发掘</a:t>
            </a:r>
            <a:r>
              <a:rPr lang="en-US" altLang="zh-CN" sz="2000" dirty="0"/>
              <a:t>,</a:t>
            </a:r>
            <a:r>
              <a:rPr lang="zh-CN" altLang="en-US" sz="2000" dirty="0"/>
              <a:t>引起国内外媒体的关注</a:t>
            </a:r>
            <a:r>
              <a:rPr lang="en-US" altLang="zh-CN" sz="2000" dirty="0" smtClean="0"/>
              <a:t>.</a:t>
            </a:r>
            <a:endParaRPr lang="zh-CN" altLang="en-US" sz="2000" dirty="0"/>
          </a:p>
          <a:p>
            <a:r>
              <a:rPr lang="en-US" altLang="zh-CN" sz="2000" dirty="0" smtClean="0"/>
              <a:t>6</a:t>
            </a:r>
            <a:r>
              <a:rPr lang="zh-CN" altLang="en-US" sz="2000" dirty="0" smtClean="0"/>
              <a:t>、</a:t>
            </a:r>
            <a:r>
              <a:rPr lang="zh-CN" altLang="en-US" sz="2000" dirty="0"/>
              <a:t>在本届世乒赛上</a:t>
            </a:r>
            <a:r>
              <a:rPr lang="en-US" altLang="zh-CN" sz="2000" dirty="0"/>
              <a:t>,</a:t>
            </a:r>
            <a:r>
              <a:rPr lang="zh-CN" altLang="en-US" sz="2000" dirty="0"/>
              <a:t>经过运动健儿们的奋力拼搏</a:t>
            </a:r>
            <a:r>
              <a:rPr lang="en-US" altLang="zh-CN" sz="2000" dirty="0"/>
              <a:t>,</a:t>
            </a:r>
            <a:r>
              <a:rPr lang="zh-CN" altLang="en-US" sz="2000" dirty="0"/>
              <a:t>再次赢得了男子团休冠军</a:t>
            </a:r>
            <a:r>
              <a:rPr lang="en-US" altLang="zh-CN" sz="2000" dirty="0" smtClean="0"/>
              <a:t>.</a:t>
            </a:r>
            <a:endParaRPr lang="en-US" altLang="zh-CN" sz="2000" dirty="0"/>
          </a:p>
          <a:p>
            <a:r>
              <a:rPr lang="en-US" altLang="zh-CN" sz="2000" dirty="0" smtClean="0"/>
              <a:t>7</a:t>
            </a:r>
            <a:r>
              <a:rPr lang="zh-CN" altLang="en-US" sz="2000" dirty="0" smtClean="0"/>
              <a:t>、</a:t>
            </a:r>
            <a:r>
              <a:rPr lang="zh-CN" altLang="en-US" sz="2000" dirty="0"/>
              <a:t>这所九年制寄宿学校的</a:t>
            </a:r>
            <a:r>
              <a:rPr lang="en-US" altLang="zh-CN" sz="2000" dirty="0"/>
              <a:t>150</a:t>
            </a:r>
            <a:r>
              <a:rPr lang="zh-CN" altLang="en-US" sz="2000" dirty="0"/>
              <a:t>多名学生是地震中伤亡最少、震后复课最早的学校</a:t>
            </a:r>
            <a:r>
              <a:rPr lang="en-US" altLang="zh-CN" sz="2000" dirty="0" smtClean="0"/>
              <a:t>.</a:t>
            </a:r>
            <a:r>
              <a:rPr lang="zh-CN" altLang="en-US" sz="2000" dirty="0"/>
              <a:t>　　</a:t>
            </a:r>
            <a:endParaRPr lang="en-US" altLang="zh-CN" sz="2000" dirty="0" smtClean="0"/>
          </a:p>
          <a:p>
            <a:r>
              <a:rPr lang="en-US" altLang="zh-CN" sz="2000" dirty="0" smtClean="0"/>
              <a:t>8</a:t>
            </a:r>
            <a:r>
              <a:rPr lang="zh-CN" altLang="en-US" sz="2000" dirty="0" smtClean="0"/>
              <a:t>、</a:t>
            </a:r>
            <a:r>
              <a:rPr lang="zh-CN" altLang="en-US" sz="2000" dirty="0"/>
              <a:t>这些深受学生喜爱的活动</a:t>
            </a:r>
            <a:r>
              <a:rPr lang="en-US" altLang="zh-CN" sz="2000" dirty="0"/>
              <a:t>,</a:t>
            </a:r>
            <a:r>
              <a:rPr lang="zh-CN" altLang="en-US" sz="2000" dirty="0"/>
              <a:t>使学生的主人翁意识得到了增强和培养</a:t>
            </a:r>
            <a:r>
              <a:rPr lang="en-US" altLang="zh-CN" sz="2000" dirty="0" smtClean="0"/>
              <a:t>.</a:t>
            </a:r>
            <a:r>
              <a:rPr lang="zh-CN" altLang="en-US" sz="2000" dirty="0" smtClean="0"/>
              <a:t> </a:t>
            </a:r>
            <a:r>
              <a:rPr lang="zh-CN" altLang="en-US" sz="2000" dirty="0"/>
              <a:t>　　</a:t>
            </a:r>
            <a:endParaRPr lang="en-US" altLang="zh-CN" sz="2000" dirty="0" smtClean="0"/>
          </a:p>
          <a:p>
            <a:r>
              <a:rPr lang="en-US" altLang="zh-CN" sz="2000" dirty="0" smtClean="0"/>
              <a:t>9</a:t>
            </a:r>
            <a:r>
              <a:rPr lang="zh-CN" altLang="en-US" sz="2000" dirty="0" smtClean="0"/>
              <a:t>、</a:t>
            </a:r>
            <a:r>
              <a:rPr lang="zh-CN" altLang="en-US" sz="2000" dirty="0"/>
              <a:t>学习成绩的提高</a:t>
            </a:r>
            <a:r>
              <a:rPr lang="en-US" altLang="zh-CN" sz="2000" dirty="0"/>
              <a:t>,</a:t>
            </a:r>
            <a:r>
              <a:rPr lang="zh-CN" altLang="en-US" sz="2000" dirty="0"/>
              <a:t>主要取决于学生自身是否努力</a:t>
            </a:r>
            <a:r>
              <a:rPr lang="en-US" altLang="zh-CN" sz="2000" dirty="0" smtClean="0"/>
              <a:t>.</a:t>
            </a:r>
            <a:endParaRPr lang="zh-CN" altLang="en-US" sz="2000" dirty="0"/>
          </a:p>
          <a:p>
            <a:r>
              <a:rPr lang="en-US" altLang="zh-CN" sz="2000" dirty="0" smtClean="0"/>
              <a:t>10</a:t>
            </a:r>
            <a:r>
              <a:rPr lang="zh-CN" altLang="en-US" sz="2000" dirty="0" smtClean="0"/>
              <a:t>、</a:t>
            </a:r>
            <a:r>
              <a:rPr lang="zh-CN" altLang="en-US" sz="2000" dirty="0"/>
              <a:t>我们在心里由衷地感谢老师多年来的默默付出</a:t>
            </a:r>
            <a:r>
              <a:rPr lang="en-US" altLang="zh-CN" sz="2000" dirty="0" smtClean="0"/>
              <a:t>.</a:t>
            </a:r>
            <a:endParaRPr lang="en-US" altLang="zh-CN" sz="2000" dirty="0"/>
          </a:p>
          <a:p>
            <a:r>
              <a:rPr lang="en-US" altLang="zh-CN" sz="2000" dirty="0" smtClean="0"/>
              <a:t>11</a:t>
            </a:r>
            <a:r>
              <a:rPr lang="zh-CN" altLang="en-US" sz="2000" smtClean="0"/>
              <a:t>、期末复习</a:t>
            </a:r>
            <a:r>
              <a:rPr lang="zh-CN" altLang="en-US" sz="2000" dirty="0"/>
              <a:t>中</a:t>
            </a:r>
            <a:r>
              <a:rPr lang="en-US" altLang="zh-CN" sz="2000" dirty="0"/>
              <a:t>,</a:t>
            </a:r>
            <a:r>
              <a:rPr lang="zh-CN" altLang="en-US" sz="2000" dirty="0"/>
              <a:t>不少学生存在着复习重点不突出</a:t>
            </a:r>
            <a:r>
              <a:rPr lang="en-US" altLang="zh-CN" sz="2000" dirty="0"/>
              <a:t>,</a:t>
            </a:r>
            <a:r>
              <a:rPr lang="zh-CN" altLang="en-US" sz="2000" dirty="0"/>
              <a:t>时间安排不合理</a:t>
            </a:r>
            <a:r>
              <a:rPr lang="en-US" altLang="zh-CN" sz="2000" dirty="0"/>
              <a:t>,</a:t>
            </a:r>
            <a:r>
              <a:rPr lang="zh-CN" altLang="en-US" sz="2000" dirty="0"/>
              <a:t>有的甚至记住了前面的知识</a:t>
            </a:r>
            <a:r>
              <a:rPr lang="en-US" altLang="zh-CN" sz="2000" dirty="0"/>
              <a:t>,</a:t>
            </a:r>
            <a:r>
              <a:rPr lang="zh-CN" altLang="en-US" sz="2000" dirty="0"/>
              <a:t>又忘记了后面的知识</a:t>
            </a:r>
            <a:r>
              <a:rPr lang="en-US" altLang="zh-CN" sz="2000" dirty="0" smtClean="0"/>
              <a:t>.</a:t>
            </a:r>
            <a:endParaRPr lang="zh-CN" altLang="en-US" sz="2000" dirty="0"/>
          </a:p>
          <a:p>
            <a:r>
              <a:rPr lang="en-US" altLang="zh-CN" sz="2000" dirty="0" smtClean="0"/>
              <a:t>12</a:t>
            </a:r>
            <a:r>
              <a:rPr lang="zh-CN" altLang="en-US" sz="2000" dirty="0" smtClean="0"/>
              <a:t>、</a:t>
            </a:r>
            <a:r>
              <a:rPr lang="zh-CN" altLang="en-US" sz="2000" dirty="0"/>
              <a:t>三月的昆明是一年中最美好的季节</a:t>
            </a:r>
            <a:r>
              <a:rPr lang="en-US" altLang="zh-CN" sz="2000" dirty="0"/>
              <a:t>,</a:t>
            </a:r>
            <a:r>
              <a:rPr lang="zh-CN" altLang="en-US" sz="2000" dirty="0"/>
              <a:t>每到这个时节就会有大批的中外游客慕名前来</a:t>
            </a:r>
            <a:r>
              <a:rPr lang="en-US" altLang="zh-CN" sz="2000" dirty="0" smtClean="0"/>
              <a:t>.</a:t>
            </a:r>
            <a:endParaRPr lang="zh-CN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965588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115616" y="1556792"/>
            <a:ext cx="641714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r>
              <a:rPr lang="zh-CN" altLang="zh-CN" sz="5400" dirty="0">
                <a:solidFill>
                  <a:srgbClr val="FF0000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及时</a:t>
            </a:r>
            <a:r>
              <a:rPr lang="zh-CN" altLang="zh-CN" sz="5400" dirty="0" smtClean="0">
                <a:solidFill>
                  <a:srgbClr val="FF0000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补缺</a:t>
            </a:r>
            <a:r>
              <a:rPr lang="zh-CN" altLang="en-US" sz="5400" dirty="0" smtClean="0">
                <a:solidFill>
                  <a:srgbClr val="FF0000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见备用课件</a:t>
            </a:r>
            <a:endParaRPr lang="zh-CN" altLang="zh-CN" sz="5400" dirty="0">
              <a:solidFill>
                <a:srgbClr val="FF0000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088261" y="2967335"/>
            <a:ext cx="296748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zh-CN" altLang="en-US" sz="5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第二课时</a:t>
            </a:r>
            <a:endParaRPr lang="zh-CN" altLang="en-US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965588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0"/>
            <a:ext cx="2967479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zh-CN" altLang="zh-CN" sz="5400" b="1" cap="all" dirty="0">
                <a:ln/>
                <a:solidFill>
                  <a:srgbClr val="FF0000"/>
                </a:solidFill>
                <a:effectLst>
                  <a:outerShdw blurRad="19685" dist="12700" dir="5400000" algn="tl" rotWithShape="0">
                    <a:srgbClr val="4F81BD">
                      <a:satMod val="130000"/>
                      <a:alpha val="60000"/>
                    </a:srgbClr>
                  </a:outerShdw>
                  <a:reflection blurRad="10000" stA="55000" endPos="48000" dist="500" dir="5400000" sy="-100000" algn="bl" rotWithShape="0"/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典例剖析</a:t>
            </a:r>
            <a:endParaRPr lang="zh-CN" altLang="en-US" sz="5400" b="1" cap="all" dirty="0">
              <a:ln/>
              <a:solidFill>
                <a:srgbClr val="FF0000"/>
              </a:solidFill>
              <a:effectLst>
                <a:outerShdw blurRad="19685" dist="12700" dir="5400000" algn="tl" rotWithShape="0">
                  <a:srgbClr val="4F81BD">
                    <a:satMod val="130000"/>
                    <a:alpha val="60000"/>
                  </a:srgbClr>
                </a:outerShdw>
                <a:reflection blurRad="10000" stA="55000" endPos="48000" dist="500" dir="5400000" sy="-100000" algn="bl" rotWithShape="0"/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79512" y="1124744"/>
            <a:ext cx="8712968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800" b="1" dirty="0" smtClean="0">
                <a:solidFill>
                  <a:srgbClr val="FF0000"/>
                </a:solidFill>
              </a:rPr>
              <a:t>1</a:t>
            </a:r>
            <a:r>
              <a:rPr lang="en-US" altLang="zh-CN" sz="2800" b="1" dirty="0">
                <a:solidFill>
                  <a:srgbClr val="FF0000"/>
                </a:solidFill>
              </a:rPr>
              <a:t>.</a:t>
            </a:r>
            <a:r>
              <a:rPr lang="zh-CN" altLang="zh-CN" sz="2800" b="1" dirty="0">
                <a:solidFill>
                  <a:srgbClr val="FF0000"/>
                </a:solidFill>
              </a:rPr>
              <a:t>主 语和宾语</a:t>
            </a:r>
          </a:p>
          <a:p>
            <a:pPr lvl="0"/>
            <a:r>
              <a:rPr lang="zh-CN" altLang="zh-CN" sz="2800" b="1" dirty="0">
                <a:solidFill>
                  <a:schemeClr val="tx2">
                    <a:lumMod val="75000"/>
                  </a:schemeClr>
                </a:solidFill>
              </a:rPr>
              <a:t>他尽管前几年遇到了许多挫折，但是他一点也不灰心。</a:t>
            </a:r>
          </a:p>
          <a:p>
            <a:pPr lvl="0"/>
            <a:r>
              <a:rPr lang="zh-CN" altLang="zh-CN" sz="2800" b="1" dirty="0">
                <a:solidFill>
                  <a:srgbClr val="002060"/>
                </a:solidFill>
              </a:rPr>
              <a:t>庆祝国际劳动节的到来。</a:t>
            </a:r>
          </a:p>
          <a:p>
            <a:r>
              <a:rPr lang="en-US" altLang="zh-CN" sz="2800" b="1" dirty="0">
                <a:solidFill>
                  <a:srgbClr val="FF0000"/>
                </a:solidFill>
              </a:rPr>
              <a:t>2.</a:t>
            </a:r>
            <a:r>
              <a:rPr lang="zh-CN" altLang="zh-CN" sz="2800" b="1" dirty="0">
                <a:solidFill>
                  <a:srgbClr val="FF0000"/>
                </a:solidFill>
              </a:rPr>
              <a:t>谓 语</a:t>
            </a:r>
          </a:p>
          <a:p>
            <a:r>
              <a:rPr lang="zh-CN" altLang="zh-CN" sz="2800" b="1" dirty="0">
                <a:solidFill>
                  <a:schemeClr val="tx2">
                    <a:lumMod val="75000"/>
                  </a:schemeClr>
                </a:solidFill>
              </a:rPr>
              <a:t>节日期间，百货大楼里人山人海，人头攒动，摩肩接踵</a:t>
            </a:r>
          </a:p>
          <a:p>
            <a:r>
              <a:rPr lang="en-US" altLang="zh-CN" sz="2800" b="1" dirty="0">
                <a:solidFill>
                  <a:srgbClr val="FF0000"/>
                </a:solidFill>
              </a:rPr>
              <a:t>3.</a:t>
            </a:r>
            <a:r>
              <a:rPr lang="zh-CN" altLang="zh-CN" sz="2800" b="1" dirty="0">
                <a:solidFill>
                  <a:srgbClr val="FF0000"/>
                </a:solidFill>
              </a:rPr>
              <a:t>定 语</a:t>
            </a:r>
          </a:p>
          <a:p>
            <a:pPr lvl="0"/>
            <a:r>
              <a:rPr lang="zh-CN" altLang="zh-CN" sz="2800" b="1" dirty="0">
                <a:solidFill>
                  <a:schemeClr val="tx2">
                    <a:lumMod val="75000"/>
                  </a:schemeClr>
                </a:solidFill>
              </a:rPr>
              <a:t>这是我县从来没有过的第一次的规模最大的运动会。</a:t>
            </a:r>
          </a:p>
          <a:p>
            <a:pPr lvl="0"/>
            <a:r>
              <a:rPr lang="zh-CN" altLang="zh-CN" sz="2800" b="1" dirty="0">
                <a:solidFill>
                  <a:srgbClr val="002060"/>
                </a:solidFill>
              </a:rPr>
              <a:t>睡了觉还点灯，真是不必要的浪费。</a:t>
            </a:r>
          </a:p>
          <a:p>
            <a:r>
              <a:rPr lang="en-US" altLang="zh-CN" sz="2800" b="1" dirty="0">
                <a:solidFill>
                  <a:srgbClr val="FF0000"/>
                </a:solidFill>
              </a:rPr>
              <a:t>4.</a:t>
            </a:r>
            <a:r>
              <a:rPr lang="zh-CN" altLang="zh-CN" sz="2800" b="1" dirty="0">
                <a:solidFill>
                  <a:srgbClr val="FF0000"/>
                </a:solidFill>
              </a:rPr>
              <a:t>状语和补语</a:t>
            </a:r>
          </a:p>
          <a:p>
            <a:pPr lvl="0"/>
            <a:r>
              <a:rPr lang="zh-CN" altLang="zh-CN" sz="2800" b="1" dirty="0">
                <a:solidFill>
                  <a:schemeClr val="tx2">
                    <a:lumMod val="75000"/>
                  </a:schemeClr>
                </a:solidFill>
              </a:rPr>
              <a:t>听了王立的话，我真是从心里由衷地</a:t>
            </a:r>
            <a:r>
              <a:rPr lang="zh-CN" altLang="zh-CN" sz="2800" b="1" dirty="0" smtClean="0">
                <a:solidFill>
                  <a:schemeClr val="tx2">
                    <a:lumMod val="75000"/>
                  </a:schemeClr>
                </a:solidFill>
              </a:rPr>
              <a:t>感谢老师</a:t>
            </a:r>
            <a:r>
              <a:rPr lang="zh-CN" altLang="zh-CN" sz="2800" b="1" dirty="0">
                <a:solidFill>
                  <a:schemeClr val="tx2">
                    <a:lumMod val="75000"/>
                  </a:schemeClr>
                </a:solidFill>
              </a:rPr>
              <a:t>。</a:t>
            </a:r>
          </a:p>
          <a:p>
            <a:pPr lvl="0"/>
            <a:r>
              <a:rPr lang="zh-CN" altLang="zh-CN" sz="2800" b="1" dirty="0">
                <a:solidFill>
                  <a:srgbClr val="002060"/>
                </a:solidFill>
              </a:rPr>
              <a:t>为了精简字数，不得不略加修改一些。</a:t>
            </a:r>
          </a:p>
        </p:txBody>
      </p:sp>
      <p:sp>
        <p:nvSpPr>
          <p:cNvPr id="6" name="矩形 5"/>
          <p:cNvSpPr/>
          <p:nvPr/>
        </p:nvSpPr>
        <p:spPr>
          <a:xfrm>
            <a:off x="3491880" y="243513"/>
            <a:ext cx="4132862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zh-CN" altLang="zh-CN" sz="4000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（五）成 分 赘 余</a:t>
            </a:r>
            <a:endParaRPr lang="zh-CN" altLang="en-US" sz="4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7" name="矩形 6"/>
          <p:cNvSpPr/>
          <p:nvPr/>
        </p:nvSpPr>
        <p:spPr>
          <a:xfrm>
            <a:off x="179512" y="1124744"/>
            <a:ext cx="8712968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800" b="1" dirty="0" smtClean="0"/>
              <a:t>1</a:t>
            </a:r>
            <a:r>
              <a:rPr lang="en-US" altLang="zh-CN" sz="2800" b="1" dirty="0"/>
              <a:t>.</a:t>
            </a:r>
            <a:r>
              <a:rPr lang="zh-CN" altLang="zh-CN" sz="2800" b="1" dirty="0"/>
              <a:t>主 语和宾语</a:t>
            </a:r>
          </a:p>
          <a:p>
            <a:pPr lvl="0"/>
            <a:r>
              <a:rPr lang="zh-CN" altLang="zh-CN" sz="2800" b="1" dirty="0">
                <a:solidFill>
                  <a:srgbClr val="FF0000"/>
                </a:solidFill>
              </a:rPr>
              <a:t>他</a:t>
            </a:r>
            <a:r>
              <a:rPr lang="zh-CN" altLang="zh-CN" sz="2800" b="1" dirty="0">
                <a:solidFill>
                  <a:schemeClr val="tx2">
                    <a:lumMod val="75000"/>
                  </a:schemeClr>
                </a:solidFill>
              </a:rPr>
              <a:t>尽管前几年遇到了许多挫折，但是</a:t>
            </a:r>
            <a:r>
              <a:rPr lang="zh-CN" altLang="zh-CN" sz="2800" b="1" dirty="0">
                <a:solidFill>
                  <a:srgbClr val="FF0000"/>
                </a:solidFill>
              </a:rPr>
              <a:t>他</a:t>
            </a:r>
            <a:r>
              <a:rPr lang="zh-CN" altLang="zh-CN" sz="2800" b="1" dirty="0">
                <a:solidFill>
                  <a:schemeClr val="tx2">
                    <a:lumMod val="75000"/>
                  </a:schemeClr>
                </a:solidFill>
              </a:rPr>
              <a:t>一点也不灰心。</a:t>
            </a:r>
          </a:p>
          <a:p>
            <a:pPr lvl="0"/>
            <a:r>
              <a:rPr lang="zh-CN" altLang="zh-CN" sz="2800" b="1" dirty="0" smtClean="0">
                <a:solidFill>
                  <a:srgbClr val="FF0000"/>
                </a:solidFill>
              </a:rPr>
              <a:t>庆祝</a:t>
            </a:r>
            <a:r>
              <a:rPr lang="zh-CN" altLang="zh-CN" sz="2800" b="1" dirty="0" smtClean="0">
                <a:solidFill>
                  <a:srgbClr val="002060"/>
                </a:solidFill>
              </a:rPr>
              <a:t>国际劳动节的</a:t>
            </a:r>
            <a:r>
              <a:rPr lang="zh-CN" altLang="zh-CN" sz="2800" b="1" dirty="0" smtClean="0">
                <a:solidFill>
                  <a:srgbClr val="FF0000"/>
                </a:solidFill>
              </a:rPr>
              <a:t>到来</a:t>
            </a:r>
            <a:r>
              <a:rPr lang="zh-CN" altLang="zh-CN" sz="2800" b="1" dirty="0" smtClean="0">
                <a:solidFill>
                  <a:srgbClr val="002060"/>
                </a:solidFill>
              </a:rPr>
              <a:t>。</a:t>
            </a:r>
          </a:p>
          <a:p>
            <a:r>
              <a:rPr lang="en-US" altLang="zh-CN" sz="2800" b="1" dirty="0" smtClean="0"/>
              <a:t>2</a:t>
            </a:r>
            <a:r>
              <a:rPr lang="en-US" altLang="zh-CN" sz="2800" b="1" dirty="0"/>
              <a:t>.</a:t>
            </a:r>
            <a:r>
              <a:rPr lang="zh-CN" altLang="zh-CN" sz="2800" b="1" dirty="0"/>
              <a:t>谓 语</a:t>
            </a:r>
          </a:p>
          <a:p>
            <a:r>
              <a:rPr lang="zh-CN" altLang="zh-CN" sz="2800" b="1" dirty="0">
                <a:solidFill>
                  <a:schemeClr val="tx2">
                    <a:lumMod val="75000"/>
                  </a:schemeClr>
                </a:solidFill>
              </a:rPr>
              <a:t>节日期间，百货大楼里</a:t>
            </a:r>
            <a:r>
              <a:rPr lang="zh-CN" altLang="zh-CN" sz="2800" b="1" dirty="0">
                <a:solidFill>
                  <a:srgbClr val="FF0000"/>
                </a:solidFill>
              </a:rPr>
              <a:t>人山人海，人头攒动，摩肩接踵</a:t>
            </a:r>
          </a:p>
          <a:p>
            <a:r>
              <a:rPr lang="en-US" altLang="zh-CN" sz="2800" b="1" dirty="0"/>
              <a:t>3.</a:t>
            </a:r>
            <a:r>
              <a:rPr lang="zh-CN" altLang="zh-CN" sz="2800" b="1" dirty="0"/>
              <a:t>定 语</a:t>
            </a:r>
          </a:p>
          <a:p>
            <a:pPr lvl="0"/>
            <a:r>
              <a:rPr lang="zh-CN" altLang="zh-CN" sz="2800" b="1" dirty="0">
                <a:solidFill>
                  <a:schemeClr val="tx2">
                    <a:lumMod val="75000"/>
                  </a:schemeClr>
                </a:solidFill>
              </a:rPr>
              <a:t>这是我县</a:t>
            </a:r>
            <a:r>
              <a:rPr lang="zh-CN" altLang="zh-CN" sz="2800" b="1" dirty="0">
                <a:solidFill>
                  <a:srgbClr val="FF0000"/>
                </a:solidFill>
              </a:rPr>
              <a:t>从来没有过</a:t>
            </a:r>
            <a:r>
              <a:rPr lang="zh-CN" altLang="zh-CN" sz="2800" b="1" dirty="0">
                <a:solidFill>
                  <a:schemeClr val="tx2">
                    <a:lumMod val="75000"/>
                  </a:schemeClr>
                </a:solidFill>
              </a:rPr>
              <a:t>的</a:t>
            </a:r>
            <a:r>
              <a:rPr lang="zh-CN" altLang="zh-CN" sz="2800" b="1" dirty="0">
                <a:solidFill>
                  <a:srgbClr val="FF0000"/>
                </a:solidFill>
              </a:rPr>
              <a:t>第一次</a:t>
            </a:r>
            <a:r>
              <a:rPr lang="zh-CN" altLang="zh-CN" sz="2800" b="1" dirty="0">
                <a:solidFill>
                  <a:schemeClr val="tx2">
                    <a:lumMod val="75000"/>
                  </a:schemeClr>
                </a:solidFill>
              </a:rPr>
              <a:t>的规模最大的运动会。</a:t>
            </a:r>
          </a:p>
          <a:p>
            <a:pPr lvl="0"/>
            <a:r>
              <a:rPr lang="zh-CN" altLang="zh-CN" sz="2800" b="1" dirty="0">
                <a:solidFill>
                  <a:srgbClr val="002060"/>
                </a:solidFill>
              </a:rPr>
              <a:t>睡了觉还点灯，真是</a:t>
            </a:r>
            <a:r>
              <a:rPr lang="zh-CN" altLang="zh-CN" sz="2800" b="1" dirty="0">
                <a:solidFill>
                  <a:srgbClr val="FF0000"/>
                </a:solidFill>
              </a:rPr>
              <a:t>不必要</a:t>
            </a:r>
            <a:r>
              <a:rPr lang="zh-CN" altLang="zh-CN" sz="2800" b="1" dirty="0">
                <a:solidFill>
                  <a:srgbClr val="002060"/>
                </a:solidFill>
              </a:rPr>
              <a:t>的</a:t>
            </a:r>
            <a:r>
              <a:rPr lang="zh-CN" altLang="zh-CN" sz="2800" b="1" dirty="0">
                <a:solidFill>
                  <a:srgbClr val="FF0000"/>
                </a:solidFill>
              </a:rPr>
              <a:t>浪费</a:t>
            </a:r>
            <a:r>
              <a:rPr lang="zh-CN" altLang="zh-CN" sz="2800" b="1" dirty="0">
                <a:solidFill>
                  <a:srgbClr val="002060"/>
                </a:solidFill>
              </a:rPr>
              <a:t>。</a:t>
            </a:r>
          </a:p>
          <a:p>
            <a:r>
              <a:rPr lang="en-US" altLang="zh-CN" sz="2800" b="1" dirty="0"/>
              <a:t>4.</a:t>
            </a:r>
            <a:r>
              <a:rPr lang="zh-CN" altLang="zh-CN" sz="2800" b="1" dirty="0"/>
              <a:t>状语和补语</a:t>
            </a:r>
          </a:p>
          <a:p>
            <a:pPr lvl="0"/>
            <a:r>
              <a:rPr lang="zh-CN" altLang="zh-CN" sz="2800" b="1" dirty="0">
                <a:solidFill>
                  <a:schemeClr val="tx2">
                    <a:lumMod val="75000"/>
                  </a:schemeClr>
                </a:solidFill>
              </a:rPr>
              <a:t>听了王立的话，我真是</a:t>
            </a:r>
            <a:r>
              <a:rPr lang="zh-CN" altLang="zh-CN" sz="2800" b="1" dirty="0">
                <a:solidFill>
                  <a:srgbClr val="FF0000"/>
                </a:solidFill>
              </a:rPr>
              <a:t>从心里</a:t>
            </a:r>
            <a:r>
              <a:rPr lang="zh-CN" altLang="zh-CN" sz="2800" b="1" dirty="0">
                <a:solidFill>
                  <a:srgbClr val="7030A0"/>
                </a:solidFill>
              </a:rPr>
              <a:t>由衷</a:t>
            </a:r>
            <a:r>
              <a:rPr lang="zh-CN" altLang="zh-CN" sz="2800" b="1" dirty="0">
                <a:solidFill>
                  <a:schemeClr val="tx2">
                    <a:lumMod val="75000"/>
                  </a:schemeClr>
                </a:solidFill>
              </a:rPr>
              <a:t>地</a:t>
            </a:r>
            <a:r>
              <a:rPr lang="zh-CN" altLang="zh-CN" sz="2800" b="1" dirty="0" smtClean="0">
                <a:solidFill>
                  <a:schemeClr val="tx2">
                    <a:lumMod val="75000"/>
                  </a:schemeClr>
                </a:solidFill>
              </a:rPr>
              <a:t>感谢老师</a:t>
            </a:r>
            <a:r>
              <a:rPr lang="zh-CN" altLang="zh-CN" sz="2800" b="1" dirty="0">
                <a:solidFill>
                  <a:schemeClr val="tx2">
                    <a:lumMod val="75000"/>
                  </a:schemeClr>
                </a:solidFill>
              </a:rPr>
              <a:t>。</a:t>
            </a:r>
          </a:p>
          <a:p>
            <a:pPr lvl="0"/>
            <a:r>
              <a:rPr lang="zh-CN" altLang="zh-CN" sz="2800" b="1" dirty="0">
                <a:solidFill>
                  <a:srgbClr val="002060"/>
                </a:solidFill>
              </a:rPr>
              <a:t>为了精简字数，不得不</a:t>
            </a:r>
            <a:r>
              <a:rPr lang="zh-CN" altLang="zh-CN" sz="2800" b="1" dirty="0">
                <a:solidFill>
                  <a:srgbClr val="FF0000"/>
                </a:solidFill>
              </a:rPr>
              <a:t>略加</a:t>
            </a:r>
            <a:r>
              <a:rPr lang="zh-CN" altLang="zh-CN" sz="2800" b="1" dirty="0">
                <a:solidFill>
                  <a:srgbClr val="002060"/>
                </a:solidFill>
              </a:rPr>
              <a:t>修改</a:t>
            </a:r>
            <a:r>
              <a:rPr lang="zh-CN" altLang="zh-CN" sz="2800" b="1" dirty="0">
                <a:solidFill>
                  <a:srgbClr val="FF0000"/>
                </a:solidFill>
              </a:rPr>
              <a:t>一些</a:t>
            </a:r>
            <a:r>
              <a:rPr lang="zh-CN" altLang="zh-CN" sz="2800" b="1" dirty="0">
                <a:solidFill>
                  <a:srgbClr val="002060"/>
                </a:solidFill>
              </a:rPr>
              <a:t>。</a:t>
            </a:r>
          </a:p>
        </p:txBody>
      </p:sp>
    </p:spTree>
    <p:extLst>
      <p:ext uri="{BB962C8B-B14F-4D97-AF65-F5344CB8AC3E}">
        <p14:creationId xmlns:p14="http://schemas.microsoft.com/office/powerpoint/2010/main" val="25887425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9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2967479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zh-CN" altLang="zh-CN" sz="5400" b="1" cap="all" dirty="0">
                <a:ln/>
                <a:solidFill>
                  <a:srgbClr val="FF0000"/>
                </a:solidFill>
                <a:effectLst>
                  <a:outerShdw blurRad="19685" dist="12700" dir="5400000" algn="tl" rotWithShape="0">
                    <a:srgbClr val="4F81BD">
                      <a:satMod val="130000"/>
                      <a:alpha val="60000"/>
                    </a:srgbClr>
                  </a:outerShdw>
                  <a:reflection blurRad="10000" stA="55000" endPos="48000" dist="500" dir="5400000" sy="-100000" algn="bl" rotWithShape="0"/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典例剖析</a:t>
            </a:r>
            <a:endParaRPr lang="zh-CN" altLang="en-US" sz="5400" b="1" cap="all" dirty="0">
              <a:ln/>
              <a:solidFill>
                <a:srgbClr val="FF0000"/>
              </a:solidFill>
              <a:effectLst>
                <a:outerShdw blurRad="19685" dist="12700" dir="5400000" algn="tl" rotWithShape="0">
                  <a:srgbClr val="4F81BD">
                    <a:satMod val="130000"/>
                    <a:alpha val="60000"/>
                  </a:srgbClr>
                </a:outerShdw>
                <a:reflection blurRad="10000" stA="55000" endPos="48000" dist="500" dir="5400000" sy="-100000" algn="bl" rotWithShape="0"/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79512" y="1484784"/>
            <a:ext cx="8820472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en-US" altLang="zh-CN" sz="2400" dirty="0">
                <a:latin typeface="楷体" panose="02010609060101010101" pitchFamily="49" charset="-122"/>
                <a:ea typeface="楷体" panose="02010609060101010101" pitchFamily="49" charset="-122"/>
              </a:rPr>
              <a:t>.</a:t>
            </a:r>
            <a:r>
              <a:rPr lang="zh-CN" altLang="zh-CN" sz="2400" dirty="0">
                <a:latin typeface="楷体" panose="02010609060101010101" pitchFamily="49" charset="-122"/>
                <a:ea typeface="楷体" panose="02010609060101010101" pitchFamily="49" charset="-122"/>
              </a:rPr>
              <a:t>两个句子套叠</a:t>
            </a:r>
          </a:p>
          <a:p>
            <a:pPr lvl="0"/>
            <a:r>
              <a:rPr lang="zh-CN" altLang="zh-CN" sz="2400" dirty="0">
                <a:latin typeface="楷体" panose="02010609060101010101" pitchFamily="49" charset="-122"/>
                <a:ea typeface="楷体" panose="02010609060101010101" pitchFamily="49" charset="-122"/>
              </a:rPr>
              <a:t>我生长在珠江边是一片富饶的土地。</a:t>
            </a:r>
          </a:p>
          <a:p>
            <a:endParaRPr lang="en-US" altLang="zh-CN" sz="2400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en-US" altLang="zh-CN" sz="24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en-US" altLang="zh-CN" sz="2400" dirty="0">
                <a:latin typeface="楷体" panose="02010609060101010101" pitchFamily="49" charset="-122"/>
                <a:ea typeface="楷体" panose="02010609060101010101" pitchFamily="49" charset="-122"/>
              </a:rPr>
              <a:t>.</a:t>
            </a:r>
            <a:r>
              <a:rPr lang="zh-CN" altLang="zh-CN" sz="2400" dirty="0">
                <a:latin typeface="楷体" panose="02010609060101010101" pitchFamily="49" charset="-122"/>
                <a:ea typeface="楷体" panose="02010609060101010101" pitchFamily="49" charset="-122"/>
              </a:rPr>
              <a:t>主动被动混合</a:t>
            </a:r>
          </a:p>
          <a:p>
            <a:pPr lvl="0"/>
            <a:r>
              <a:rPr lang="zh-CN" altLang="zh-CN" sz="2400" dirty="0">
                <a:latin typeface="楷体" panose="02010609060101010101" pitchFamily="49" charset="-122"/>
                <a:ea typeface="楷体" panose="02010609060101010101" pitchFamily="49" charset="-122"/>
              </a:rPr>
              <a:t>对于滥用方言的现象是应该受到批评的。</a:t>
            </a:r>
          </a:p>
          <a:p>
            <a:pPr lvl="0"/>
            <a:endParaRPr lang="en-US" altLang="zh-CN" sz="2400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lvl="0"/>
            <a:r>
              <a:rPr lang="zh-CN" altLang="zh-CN" sz="24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他们</a:t>
            </a:r>
            <a:r>
              <a:rPr lang="zh-CN" altLang="zh-CN" sz="2400" dirty="0">
                <a:latin typeface="楷体" panose="02010609060101010101" pitchFamily="49" charset="-122"/>
                <a:ea typeface="楷体" panose="02010609060101010101" pitchFamily="49" charset="-122"/>
              </a:rPr>
              <a:t>把我们带到家里，受到热情款待。</a:t>
            </a:r>
          </a:p>
          <a:p>
            <a:endParaRPr lang="en-US" altLang="zh-CN" sz="2400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en-US" altLang="zh-CN" sz="24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3</a:t>
            </a:r>
            <a:r>
              <a:rPr lang="en-US" altLang="zh-CN" sz="2400" dirty="0">
                <a:latin typeface="楷体" panose="02010609060101010101" pitchFamily="49" charset="-122"/>
                <a:ea typeface="楷体" panose="02010609060101010101" pitchFamily="49" charset="-122"/>
              </a:rPr>
              <a:t>.</a:t>
            </a:r>
            <a:r>
              <a:rPr lang="zh-CN" altLang="zh-CN" sz="2400" dirty="0">
                <a:latin typeface="楷体" panose="02010609060101010101" pitchFamily="49" charset="-122"/>
                <a:ea typeface="楷体" panose="02010609060101010101" pitchFamily="49" charset="-122"/>
              </a:rPr>
              <a:t>结构不清</a:t>
            </a:r>
          </a:p>
          <a:p>
            <a:pPr lvl="0"/>
            <a:r>
              <a:rPr lang="zh-CN" altLang="zh-CN" sz="2400" dirty="0">
                <a:latin typeface="楷体" panose="02010609060101010101" pitchFamily="49" charset="-122"/>
                <a:ea typeface="楷体" panose="02010609060101010101" pitchFamily="49" charset="-122"/>
              </a:rPr>
              <a:t>五四运动，中国工人阶级以崭新的面貌登上了历史舞台。</a:t>
            </a:r>
          </a:p>
        </p:txBody>
      </p:sp>
      <p:sp>
        <p:nvSpPr>
          <p:cNvPr id="4" name="矩形 3"/>
          <p:cNvSpPr/>
          <p:nvPr/>
        </p:nvSpPr>
        <p:spPr>
          <a:xfrm>
            <a:off x="3275855" y="332656"/>
            <a:ext cx="3775393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zh-CN" altLang="zh-CN" sz="4000" dirty="0">
                <a:latin typeface="华文新魏" panose="02010800040101010101" pitchFamily="2" charset="-122"/>
                <a:ea typeface="华文新魏" panose="02010800040101010101" pitchFamily="2" charset="-122"/>
              </a:rPr>
              <a:t>（六）结构混乱</a:t>
            </a:r>
          </a:p>
        </p:txBody>
      </p:sp>
      <p:sp>
        <p:nvSpPr>
          <p:cNvPr id="5" name="矩形 4"/>
          <p:cNvSpPr/>
          <p:nvPr/>
        </p:nvSpPr>
        <p:spPr>
          <a:xfrm>
            <a:off x="239008" y="3284984"/>
            <a:ext cx="5456942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zh-CN" altLang="en-US" sz="2000" dirty="0">
                <a:solidFill>
                  <a:srgbClr val="FF0000"/>
                </a:solidFill>
              </a:rPr>
              <a:t>改为</a:t>
            </a:r>
            <a:r>
              <a:rPr lang="en-US" altLang="zh-CN" sz="2000" dirty="0">
                <a:solidFill>
                  <a:srgbClr val="FF0000"/>
                </a:solidFill>
              </a:rPr>
              <a:t>:1)</a:t>
            </a:r>
            <a:r>
              <a:rPr lang="zh-CN" altLang="en-US" sz="2000" dirty="0">
                <a:solidFill>
                  <a:srgbClr val="FF0000"/>
                </a:solidFill>
              </a:rPr>
              <a:t>对于滥用方言的现象</a:t>
            </a:r>
            <a:r>
              <a:rPr lang="en-US" altLang="zh-CN" sz="2000" dirty="0">
                <a:solidFill>
                  <a:srgbClr val="FF0000"/>
                </a:solidFill>
              </a:rPr>
              <a:t>, </a:t>
            </a:r>
            <a:r>
              <a:rPr lang="zh-CN" altLang="en-US" sz="2000" dirty="0">
                <a:solidFill>
                  <a:srgbClr val="FF0000"/>
                </a:solidFill>
              </a:rPr>
              <a:t>我们是应该批评</a:t>
            </a:r>
            <a:r>
              <a:rPr lang="zh-CN" altLang="en-US" sz="2000" dirty="0" smtClean="0">
                <a:solidFill>
                  <a:srgbClr val="FF0000"/>
                </a:solidFill>
              </a:rPr>
              <a:t>的</a:t>
            </a:r>
            <a:endParaRPr lang="zh-CN" altLang="en-US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6" name="矩形 5"/>
          <p:cNvSpPr/>
          <p:nvPr/>
        </p:nvSpPr>
        <p:spPr>
          <a:xfrm>
            <a:off x="323528" y="5373216"/>
            <a:ext cx="5604418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zh-CN" altLang="en-US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“五四运动”应改为“在五四运动中”，作状语</a:t>
            </a:r>
            <a:endParaRPr lang="zh-CN" altLang="en-US" sz="2000" b="1" cap="none" spc="0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199882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2967479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zh-CN" altLang="zh-CN" sz="5400" b="1" cap="all" dirty="0">
                <a:ln/>
                <a:solidFill>
                  <a:srgbClr val="FF0000"/>
                </a:solidFill>
                <a:effectLst>
                  <a:outerShdw blurRad="19685" dist="12700" dir="5400000" algn="tl" rotWithShape="0">
                    <a:srgbClr val="4F81BD">
                      <a:satMod val="130000"/>
                      <a:alpha val="60000"/>
                    </a:srgbClr>
                  </a:outerShdw>
                  <a:reflection blurRad="10000" stA="55000" endPos="48000" dist="500" dir="5400000" sy="-100000" algn="bl" rotWithShape="0"/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典例剖析</a:t>
            </a:r>
            <a:endParaRPr lang="zh-CN" altLang="en-US" sz="5400" b="1" cap="all" dirty="0">
              <a:ln/>
              <a:solidFill>
                <a:srgbClr val="FF0000"/>
              </a:solidFill>
              <a:effectLst>
                <a:outerShdw blurRad="19685" dist="12700" dir="5400000" algn="tl" rotWithShape="0">
                  <a:srgbClr val="4F81BD">
                    <a:satMod val="130000"/>
                    <a:alpha val="60000"/>
                  </a:srgbClr>
                </a:outerShdw>
                <a:reflection blurRad="10000" stA="55000" endPos="48000" dist="500" dir="5400000" sy="-100000" algn="bl" rotWithShape="0"/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251520" y="1484784"/>
            <a:ext cx="8640960" cy="4031873"/>
          </a:xfrm>
          <a:prstGeom prst="rect">
            <a:avLst/>
          </a:prstGeom>
          <a:ln>
            <a:solidFill>
              <a:schemeClr val="tx2">
                <a:lumMod val="75000"/>
              </a:schemeClr>
            </a:solidFill>
          </a:ln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en-US" altLang="zh-CN" sz="3200" b="1" dirty="0" smtClean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1</a:t>
            </a:r>
            <a:r>
              <a:rPr lang="en-US" altLang="zh-CN" sz="3200" b="1" dirty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.</a:t>
            </a:r>
            <a:r>
              <a:rPr lang="zh-CN" altLang="zh-CN" sz="3200" b="1" dirty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指代不明</a:t>
            </a:r>
          </a:p>
          <a:p>
            <a:pPr lvl="0"/>
            <a:r>
              <a:rPr lang="zh-CN" altLang="zh-CN" sz="3200" b="1" dirty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一中和二中在一次篮球赛中，最后一分钟终于把他们打败了。</a:t>
            </a:r>
          </a:p>
          <a:p>
            <a:pPr lvl="0"/>
            <a:r>
              <a:rPr lang="zh-CN" altLang="zh-CN" sz="3200" b="1" dirty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小王和小李在路上走着，小丁迅速走到他跟前问长问短。</a:t>
            </a:r>
          </a:p>
          <a:p>
            <a:r>
              <a:rPr lang="en-US" altLang="zh-CN" sz="3200" b="1" dirty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2.</a:t>
            </a:r>
            <a:r>
              <a:rPr lang="zh-CN" altLang="zh-CN" sz="3200" b="1" dirty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语意未尽</a:t>
            </a:r>
          </a:p>
          <a:p>
            <a:pPr lvl="0"/>
            <a:r>
              <a:rPr lang="zh-CN" altLang="zh-CN" sz="3200" b="1" dirty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我父亲工作的袜厂，他的待遇比过去提高了</a:t>
            </a:r>
            <a:r>
              <a:rPr lang="zh-CN" altLang="zh-CN" sz="3200" b="1" dirty="0" smtClean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。</a:t>
            </a:r>
            <a:endParaRPr lang="en-US" altLang="zh-CN" sz="3200" b="1" dirty="0" smtClean="0">
              <a:ln w="11430"/>
              <a:solidFill>
                <a:srgbClr val="00206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lvl="0"/>
            <a:r>
              <a:rPr lang="zh-CN" altLang="en-US" sz="3200" dirty="0" smtClean="0">
                <a:solidFill>
                  <a:srgbClr val="FF0000"/>
                </a:solidFill>
              </a:rPr>
              <a:t>             在</a:t>
            </a:r>
            <a:r>
              <a:rPr lang="zh-CN" altLang="en-US" sz="3200" dirty="0">
                <a:solidFill>
                  <a:srgbClr val="FF0000"/>
                </a:solidFill>
              </a:rPr>
              <a:t>袜厂工作</a:t>
            </a:r>
            <a:endParaRPr lang="zh-CN" altLang="zh-CN" sz="3200" b="1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4" name="矩形 3"/>
          <p:cNvSpPr/>
          <p:nvPr/>
        </p:nvSpPr>
        <p:spPr>
          <a:xfrm>
            <a:off x="3203848" y="260648"/>
            <a:ext cx="3416320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zh-CN" altLang="zh-CN" sz="3600" dirty="0">
                <a:latin typeface="华文新魏" panose="02010800040101010101" pitchFamily="2" charset="-122"/>
                <a:ea typeface="华文新魏" panose="02010800040101010101" pitchFamily="2" charset="-122"/>
              </a:rPr>
              <a:t>（七）表意不明</a:t>
            </a:r>
          </a:p>
        </p:txBody>
      </p:sp>
    </p:spTree>
    <p:extLst>
      <p:ext uri="{BB962C8B-B14F-4D97-AF65-F5344CB8AC3E}">
        <p14:creationId xmlns:p14="http://schemas.microsoft.com/office/powerpoint/2010/main" val="1009992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467544" y="404664"/>
            <a:ext cx="295465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zh-CN" altLang="zh-CN" sz="5400" dirty="0" smtClean="0">
                <a:solidFill>
                  <a:srgbClr val="FF0000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目标</a:t>
            </a:r>
            <a:r>
              <a:rPr lang="zh-CN" altLang="zh-CN" sz="5400" dirty="0">
                <a:solidFill>
                  <a:srgbClr val="FF0000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展示</a:t>
            </a:r>
            <a:endParaRPr lang="zh-CN" altLang="en-US" sz="5400" b="1" cap="none" spc="0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251521" y="1327994"/>
            <a:ext cx="8280920" cy="452431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zh-CN" altLang="zh-CN" sz="3200" b="1" dirty="0">
                <a:solidFill>
                  <a:srgbClr val="0070C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一</a:t>
            </a:r>
            <a:r>
              <a:rPr lang="en-US" altLang="zh-CN" sz="3200" b="1" dirty="0">
                <a:solidFill>
                  <a:srgbClr val="0070C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.</a:t>
            </a:r>
            <a:r>
              <a:rPr lang="zh-CN" altLang="zh-CN" sz="3200" b="1" dirty="0">
                <a:solidFill>
                  <a:srgbClr val="0070C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知识与技能</a:t>
            </a:r>
          </a:p>
          <a:p>
            <a:r>
              <a:rPr lang="en-US" altLang="zh-CN" sz="3200" b="1" dirty="0">
                <a:solidFill>
                  <a:srgbClr val="0070C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1</a:t>
            </a:r>
            <a:r>
              <a:rPr lang="zh-CN" altLang="zh-CN" sz="3200" b="1" dirty="0" smtClean="0">
                <a:solidFill>
                  <a:srgbClr val="0070C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、认识</a:t>
            </a:r>
            <a:r>
              <a:rPr lang="zh-CN" altLang="zh-CN" sz="3200" b="1" dirty="0">
                <a:solidFill>
                  <a:srgbClr val="0070C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常见的病句类型。</a:t>
            </a:r>
          </a:p>
          <a:p>
            <a:r>
              <a:rPr lang="en-US" altLang="zh-CN" sz="3200" b="1" dirty="0">
                <a:solidFill>
                  <a:srgbClr val="0070C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2</a:t>
            </a:r>
            <a:r>
              <a:rPr lang="zh-CN" altLang="zh-CN" sz="3200" b="1" dirty="0" smtClean="0">
                <a:solidFill>
                  <a:srgbClr val="0070C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、掌握</a:t>
            </a:r>
            <a:r>
              <a:rPr lang="zh-CN" altLang="zh-CN" sz="3200" b="1" dirty="0">
                <a:solidFill>
                  <a:srgbClr val="0070C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修改常见病句的方法。</a:t>
            </a:r>
          </a:p>
          <a:p>
            <a:r>
              <a:rPr lang="zh-CN" altLang="zh-CN" sz="3200" b="1" dirty="0">
                <a:solidFill>
                  <a:srgbClr val="0070C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二</a:t>
            </a:r>
            <a:r>
              <a:rPr lang="en-US" altLang="zh-CN" sz="3200" b="1" dirty="0">
                <a:solidFill>
                  <a:srgbClr val="0070C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.</a:t>
            </a:r>
            <a:r>
              <a:rPr lang="zh-CN" altLang="zh-CN" sz="3200" b="1" dirty="0">
                <a:solidFill>
                  <a:srgbClr val="0070C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过程与方法</a:t>
            </a:r>
            <a:r>
              <a:rPr lang="en-US" altLang="zh-CN" sz="3200" b="1" dirty="0">
                <a:solidFill>
                  <a:srgbClr val="0070C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:</a:t>
            </a:r>
            <a:r>
              <a:rPr lang="zh-CN" altLang="zh-CN" sz="3200" b="1" dirty="0">
                <a:solidFill>
                  <a:srgbClr val="0070C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通过点拨探究法</a:t>
            </a:r>
            <a:r>
              <a:rPr lang="zh-CN" altLang="zh-CN" sz="3200" b="1" dirty="0" smtClean="0">
                <a:solidFill>
                  <a:srgbClr val="0070C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指导掌握</a:t>
            </a:r>
            <a:r>
              <a:rPr lang="zh-CN" altLang="zh-CN" sz="3200" b="1" dirty="0">
                <a:solidFill>
                  <a:srgbClr val="0070C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修改病句的方法，以合作议论法</a:t>
            </a:r>
            <a:r>
              <a:rPr lang="zh-CN" altLang="zh-CN" sz="3200" b="1" dirty="0" smtClean="0">
                <a:solidFill>
                  <a:srgbClr val="0070C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引导分析</a:t>
            </a:r>
            <a:r>
              <a:rPr lang="zh-CN" altLang="zh-CN" sz="3200" b="1" dirty="0">
                <a:solidFill>
                  <a:srgbClr val="0070C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病句的病因</a:t>
            </a:r>
          </a:p>
          <a:p>
            <a:r>
              <a:rPr lang="zh-CN" altLang="zh-CN" sz="3200" b="1" dirty="0">
                <a:solidFill>
                  <a:srgbClr val="0070C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三</a:t>
            </a:r>
            <a:r>
              <a:rPr lang="en-US" altLang="zh-CN" sz="3200" b="1" dirty="0">
                <a:solidFill>
                  <a:srgbClr val="0070C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.</a:t>
            </a:r>
            <a:r>
              <a:rPr lang="zh-CN" altLang="zh-CN" sz="3200" b="1" dirty="0">
                <a:solidFill>
                  <a:srgbClr val="0070C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情感态度与价值观</a:t>
            </a:r>
            <a:r>
              <a:rPr lang="en-US" altLang="zh-CN" sz="3200" b="1" dirty="0">
                <a:solidFill>
                  <a:srgbClr val="0070C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:</a:t>
            </a:r>
            <a:endParaRPr lang="zh-CN" altLang="zh-CN" sz="3200" b="1" dirty="0">
              <a:solidFill>
                <a:srgbClr val="0070C0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r>
              <a:rPr lang="zh-CN" altLang="zh-CN" sz="3200" b="1" dirty="0">
                <a:solidFill>
                  <a:srgbClr val="0070C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通过对病句的修改</a:t>
            </a:r>
            <a:r>
              <a:rPr lang="en-US" altLang="zh-CN" sz="3200" b="1" dirty="0">
                <a:solidFill>
                  <a:srgbClr val="0070C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,</a:t>
            </a:r>
            <a:r>
              <a:rPr lang="zh-CN" altLang="zh-CN" sz="3200" b="1" dirty="0" smtClean="0">
                <a:solidFill>
                  <a:srgbClr val="0070C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培养学习</a:t>
            </a:r>
            <a:r>
              <a:rPr lang="zh-CN" altLang="zh-CN" sz="3200" b="1" dirty="0">
                <a:solidFill>
                  <a:srgbClr val="0070C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语文的兴趣</a:t>
            </a:r>
            <a:r>
              <a:rPr lang="en-US" altLang="zh-CN" sz="3200" b="1" dirty="0">
                <a:solidFill>
                  <a:srgbClr val="0070C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,</a:t>
            </a:r>
            <a:r>
              <a:rPr lang="zh-CN" altLang="zh-CN" sz="3200" b="1" dirty="0" smtClean="0">
                <a:solidFill>
                  <a:srgbClr val="0070C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增强学好</a:t>
            </a:r>
            <a:r>
              <a:rPr lang="zh-CN" altLang="zh-CN" sz="3200" b="1" dirty="0">
                <a:solidFill>
                  <a:srgbClr val="0070C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语文的自信心。</a:t>
            </a:r>
          </a:p>
        </p:txBody>
      </p:sp>
    </p:spTree>
    <p:extLst>
      <p:ext uri="{BB962C8B-B14F-4D97-AF65-F5344CB8AC3E}">
        <p14:creationId xmlns:p14="http://schemas.microsoft.com/office/powerpoint/2010/main" val="13677474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2967479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zh-CN" altLang="zh-CN" sz="5400" b="1" cap="all" dirty="0">
                <a:ln/>
                <a:solidFill>
                  <a:srgbClr val="FF0000"/>
                </a:solidFill>
                <a:effectLst>
                  <a:outerShdw blurRad="19685" dist="12700" dir="5400000" algn="tl" rotWithShape="0">
                    <a:srgbClr val="4F81BD">
                      <a:satMod val="130000"/>
                      <a:alpha val="60000"/>
                    </a:srgbClr>
                  </a:outerShdw>
                  <a:reflection blurRad="10000" stA="55000" endPos="48000" dist="500" dir="5400000" sy="-100000" algn="bl" rotWithShape="0"/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典例剖析</a:t>
            </a:r>
            <a:endParaRPr lang="zh-CN" altLang="en-US" sz="5400" b="1" cap="all" dirty="0">
              <a:ln/>
              <a:solidFill>
                <a:srgbClr val="FF0000"/>
              </a:solidFill>
              <a:effectLst>
                <a:outerShdw blurRad="19685" dist="12700" dir="5400000" algn="tl" rotWithShape="0">
                  <a:srgbClr val="4F81BD">
                    <a:satMod val="130000"/>
                    <a:alpha val="60000"/>
                  </a:srgbClr>
                </a:outerShdw>
                <a:reflection blurRad="10000" stA="55000" endPos="48000" dist="500" dir="5400000" sy="-100000" algn="bl" rotWithShape="0"/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5496" y="1340768"/>
            <a:ext cx="9001000" cy="5324535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zh-CN" altLang="zh-CN" sz="2000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0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zh-CN" sz="20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）词语多义 、词语多音</a:t>
            </a:r>
          </a:p>
          <a:p>
            <a:pPr lvl="0"/>
            <a:r>
              <a:rPr lang="zh-CN" altLang="zh-CN" sz="20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躺在床上没多久，他想起来了。</a:t>
            </a:r>
          </a:p>
          <a:p>
            <a:pPr lvl="0"/>
            <a:r>
              <a:rPr lang="zh-CN" altLang="zh-CN" sz="20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这个人好说话。</a:t>
            </a:r>
          </a:p>
          <a:p>
            <a:r>
              <a:rPr lang="zh-CN" altLang="zh-CN" sz="20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0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zh-CN" altLang="zh-CN" sz="20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）层次结构划分不同造成歧义</a:t>
            </a:r>
          </a:p>
          <a:p>
            <a:pPr lvl="0"/>
            <a:r>
              <a:rPr lang="zh-CN" altLang="zh-CN" sz="20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翻译小说</a:t>
            </a:r>
          </a:p>
          <a:p>
            <a:r>
              <a:rPr lang="zh-CN" altLang="zh-CN" sz="20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你说不过他也得说。</a:t>
            </a:r>
          </a:p>
          <a:p>
            <a:r>
              <a:rPr lang="zh-CN" altLang="zh-CN" sz="20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0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</a:t>
            </a:r>
            <a:r>
              <a:rPr lang="zh-CN" altLang="zh-CN" sz="20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）词语管辖范围不确定造成歧义</a:t>
            </a:r>
          </a:p>
          <a:p>
            <a:pPr lvl="0"/>
            <a:r>
              <a:rPr lang="zh-CN" altLang="zh-CN" sz="20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巴勒斯坦游击队对以色列的进攻早有准备。</a:t>
            </a:r>
          </a:p>
          <a:p>
            <a:pPr lvl="0"/>
            <a:r>
              <a:rPr lang="zh-CN" altLang="zh-CN" sz="20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两个职业中学的老师来到这里。</a:t>
            </a:r>
          </a:p>
          <a:p>
            <a:r>
              <a:rPr lang="zh-CN" altLang="zh-CN" sz="20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0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4</a:t>
            </a:r>
            <a:r>
              <a:rPr lang="zh-CN" altLang="zh-CN" sz="20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）连接界限不清</a:t>
            </a:r>
          </a:p>
          <a:p>
            <a:pPr lvl="0"/>
            <a:r>
              <a:rPr lang="zh-CN" altLang="zh-CN" sz="20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老师和学生中的一部分坐汽车去。</a:t>
            </a:r>
          </a:p>
          <a:p>
            <a:r>
              <a:rPr lang="zh-CN" altLang="zh-CN" sz="20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0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5</a:t>
            </a:r>
            <a:r>
              <a:rPr lang="zh-CN" altLang="zh-CN" sz="20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）省略造成歧义</a:t>
            </a:r>
          </a:p>
          <a:p>
            <a:pPr lvl="0"/>
            <a:r>
              <a:rPr lang="zh-CN" altLang="zh-CN" sz="20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我看见张远扶着一位老人走下车来，手里提着一个黑色皮包。</a:t>
            </a:r>
          </a:p>
          <a:p>
            <a:pPr lvl="0"/>
            <a:r>
              <a:rPr lang="zh-CN" altLang="zh-CN" sz="20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买车、船、飞机、饭票在服务台。</a:t>
            </a:r>
          </a:p>
          <a:p>
            <a:r>
              <a:rPr lang="zh-CN" altLang="zh-CN" sz="20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0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6</a:t>
            </a:r>
            <a:r>
              <a:rPr lang="zh-CN" altLang="zh-CN" sz="20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）语意不明造成歧义</a:t>
            </a:r>
          </a:p>
          <a:p>
            <a:pPr lvl="0"/>
            <a:r>
              <a:rPr lang="zh-CN" altLang="zh-CN" sz="20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制订工作计划前，厂里召开了党员、团员、群众会讨论。</a:t>
            </a:r>
          </a:p>
          <a:p>
            <a:pPr lvl="0"/>
            <a:r>
              <a:rPr lang="zh-CN" altLang="zh-CN" sz="20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对这种做法，有人提出批评，我认为是对的。</a:t>
            </a:r>
          </a:p>
        </p:txBody>
      </p:sp>
      <p:sp>
        <p:nvSpPr>
          <p:cNvPr id="4" name="矩形 3"/>
          <p:cNvSpPr/>
          <p:nvPr/>
        </p:nvSpPr>
        <p:spPr>
          <a:xfrm>
            <a:off x="3995936" y="278511"/>
            <a:ext cx="240963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en-US" altLang="zh-CN" sz="54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3.</a:t>
            </a:r>
            <a:r>
              <a:rPr lang="zh-CN" altLang="zh-CN" sz="54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歧</a:t>
            </a:r>
            <a:r>
              <a:rPr lang="en-US" altLang="zh-CN" sz="54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 </a:t>
            </a:r>
            <a:r>
              <a:rPr lang="zh-CN" altLang="zh-CN" sz="54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义</a:t>
            </a:r>
          </a:p>
        </p:txBody>
      </p:sp>
      <p:sp>
        <p:nvSpPr>
          <p:cNvPr id="5" name="椭圆形标注 4"/>
          <p:cNvSpPr/>
          <p:nvPr/>
        </p:nvSpPr>
        <p:spPr>
          <a:xfrm>
            <a:off x="3635896" y="740176"/>
            <a:ext cx="2448272" cy="1104648"/>
          </a:xfrm>
          <a:prstGeom prst="wedgeEllipseCallout">
            <a:avLst>
              <a:gd name="adj1" fmla="val -58403"/>
              <a:gd name="adj2" fmla="val 47377"/>
            </a:avLst>
          </a:prstGeom>
          <a:noFill/>
          <a:ln>
            <a:solidFill>
              <a:srgbClr val="00B0F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solidFill>
                  <a:srgbClr val="FF0000"/>
                </a:solidFill>
              </a:rPr>
              <a:t>1.</a:t>
            </a:r>
            <a:r>
              <a:rPr lang="zh-CN" altLang="en-US" dirty="0" smtClean="0">
                <a:solidFill>
                  <a:srgbClr val="FF0000"/>
                </a:solidFill>
              </a:rPr>
              <a:t>他想起床了</a:t>
            </a:r>
            <a:endParaRPr lang="en-US" altLang="zh-CN" dirty="0">
              <a:solidFill>
                <a:srgbClr val="FF0000"/>
              </a:solidFill>
            </a:endParaRPr>
          </a:p>
          <a:p>
            <a:pPr algn="ctr"/>
            <a:r>
              <a:rPr lang="en-US" altLang="zh-CN" dirty="0" smtClean="0">
                <a:solidFill>
                  <a:srgbClr val="FF0000"/>
                </a:solidFill>
              </a:rPr>
              <a:t>2.</a:t>
            </a:r>
            <a:r>
              <a:rPr lang="zh-CN" altLang="en-US" dirty="0" smtClean="0">
                <a:solidFill>
                  <a:srgbClr val="FF0000"/>
                </a:solidFill>
              </a:rPr>
              <a:t>他记起来了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6" name="圆角矩形标注 5"/>
          <p:cNvSpPr/>
          <p:nvPr/>
        </p:nvSpPr>
        <p:spPr>
          <a:xfrm>
            <a:off x="1973143" y="1153423"/>
            <a:ext cx="2736304" cy="931015"/>
          </a:xfrm>
          <a:prstGeom prst="wedgeRoundRectCallout">
            <a:avLst>
              <a:gd name="adj1" fmla="val -56178"/>
              <a:gd name="adj2" fmla="val 61556"/>
              <a:gd name="adj3" fmla="val 16667"/>
            </a:avLst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altLang="zh-CN" dirty="0" smtClean="0"/>
              <a:t>1.</a:t>
            </a:r>
            <a:r>
              <a:rPr lang="zh-CN" altLang="en-US" dirty="0" smtClean="0"/>
              <a:t>好</a:t>
            </a:r>
            <a:r>
              <a:rPr lang="en-US" altLang="zh-CN" dirty="0" smtClean="0"/>
              <a:t>h </a:t>
            </a:r>
            <a:r>
              <a:rPr lang="en-US" altLang="zh-CN" dirty="0" err="1" smtClean="0">
                <a:latin typeface="MS Reference Sans Serif"/>
              </a:rPr>
              <a:t>ào</a:t>
            </a:r>
            <a:r>
              <a:rPr lang="en-US" altLang="zh-CN" dirty="0" smtClean="0">
                <a:latin typeface="MS Reference Sans Serif"/>
              </a:rPr>
              <a:t> </a:t>
            </a:r>
            <a:r>
              <a:rPr lang="zh-CN" altLang="en-US" dirty="0" smtClean="0">
                <a:latin typeface="MS Reference Sans Serif"/>
              </a:rPr>
              <a:t>喜欢讲话</a:t>
            </a:r>
            <a:endParaRPr lang="en-US" altLang="zh-CN" dirty="0" smtClean="0">
              <a:latin typeface="MS Reference Sans Serif"/>
            </a:endParaRPr>
          </a:p>
          <a:p>
            <a:r>
              <a:rPr lang="en-US" altLang="zh-CN" dirty="0" smtClean="0">
                <a:latin typeface="MS Reference Sans Serif"/>
              </a:rPr>
              <a:t>2.</a:t>
            </a:r>
            <a:r>
              <a:rPr lang="zh-CN" altLang="en-US" dirty="0" smtClean="0">
                <a:latin typeface="MS Reference Sans Serif"/>
              </a:rPr>
              <a:t>好</a:t>
            </a:r>
            <a:r>
              <a:rPr lang="en-US" altLang="zh-CN" dirty="0" smtClean="0">
                <a:latin typeface="MS Reference Sans Serif"/>
              </a:rPr>
              <a:t>h</a:t>
            </a:r>
            <a:r>
              <a:rPr lang="vi-VN" altLang="zh-CN" dirty="0" smtClean="0">
                <a:latin typeface="MS Reference Sans Serif"/>
              </a:rPr>
              <a:t>ă</a:t>
            </a:r>
            <a:r>
              <a:rPr lang="en-US" altLang="zh-CN" dirty="0" smtClean="0">
                <a:latin typeface="MS Reference Sans Serif"/>
              </a:rPr>
              <a:t>o </a:t>
            </a:r>
            <a:r>
              <a:rPr lang="zh-CN" altLang="en-US" dirty="0" smtClean="0">
                <a:latin typeface="MS Reference Sans Serif"/>
              </a:rPr>
              <a:t>性格随和</a:t>
            </a:r>
            <a:endParaRPr lang="zh-CN" altLang="en-US" dirty="0"/>
          </a:p>
        </p:txBody>
      </p:sp>
      <p:sp>
        <p:nvSpPr>
          <p:cNvPr id="7" name="云形标注 6"/>
          <p:cNvSpPr/>
          <p:nvPr/>
        </p:nvSpPr>
        <p:spPr>
          <a:xfrm>
            <a:off x="1331640" y="2084438"/>
            <a:ext cx="4536504" cy="624482"/>
          </a:xfrm>
          <a:prstGeom prst="cloudCallout">
            <a:avLst>
              <a:gd name="adj1" fmla="val -54363"/>
              <a:gd name="adj2" fmla="val 62500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1.</a:t>
            </a:r>
            <a:r>
              <a:rPr lang="zh-CN" altLang="en-US" dirty="0" smtClean="0"/>
              <a:t>翻译的小说</a:t>
            </a:r>
            <a:r>
              <a:rPr lang="zh-CN" altLang="en-US" dirty="0"/>
              <a:t>（偏正</a:t>
            </a:r>
            <a:r>
              <a:rPr lang="zh-CN" altLang="en-US" dirty="0" smtClean="0"/>
              <a:t>短语）</a:t>
            </a:r>
            <a:r>
              <a:rPr lang="en-US" altLang="zh-CN" dirty="0" smtClean="0"/>
              <a:t>2.</a:t>
            </a:r>
            <a:r>
              <a:rPr lang="zh-CN" altLang="en-US" dirty="0" smtClean="0"/>
              <a:t>翻译小说（动宾短语）</a:t>
            </a:r>
            <a:endParaRPr lang="zh-CN" altLang="en-US" dirty="0"/>
          </a:p>
        </p:txBody>
      </p:sp>
      <p:sp>
        <p:nvSpPr>
          <p:cNvPr id="9" name="波形 8"/>
          <p:cNvSpPr/>
          <p:nvPr/>
        </p:nvSpPr>
        <p:spPr>
          <a:xfrm>
            <a:off x="2323718" y="2741195"/>
            <a:ext cx="5405055" cy="432048"/>
          </a:xfrm>
          <a:prstGeom prst="wave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altLang="zh-CN" dirty="0" smtClean="0"/>
              <a:t>1.</a:t>
            </a:r>
            <a:r>
              <a:rPr lang="zh-CN" altLang="zh-CN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你</a:t>
            </a:r>
            <a:r>
              <a:rPr lang="zh-CN" altLang="zh-CN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说</a:t>
            </a:r>
            <a:r>
              <a:rPr lang="en-US" altLang="zh-CN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zh-CN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不过</a:t>
            </a:r>
            <a:r>
              <a:rPr lang="zh-CN" altLang="zh-CN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他也得</a:t>
            </a:r>
            <a:r>
              <a:rPr lang="zh-CN" altLang="zh-CN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说</a:t>
            </a:r>
            <a:r>
              <a:rPr lang="en-US" altLang="zh-CN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. 2.</a:t>
            </a:r>
            <a:r>
              <a:rPr lang="zh-CN" altLang="zh-CN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你说不过</a:t>
            </a:r>
            <a:r>
              <a:rPr lang="zh-CN" altLang="zh-CN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他</a:t>
            </a:r>
            <a:r>
              <a:rPr lang="en-US" altLang="zh-CN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zh-CN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也</a:t>
            </a:r>
            <a:r>
              <a:rPr lang="zh-CN" altLang="zh-CN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得</a:t>
            </a:r>
            <a:r>
              <a:rPr lang="zh-CN" altLang="zh-CN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说</a:t>
            </a:r>
            <a:r>
              <a:rPr lang="en-US" altLang="zh-CN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.</a:t>
            </a:r>
            <a:endParaRPr lang="zh-CN" altLang="en-US" dirty="0"/>
          </a:p>
        </p:txBody>
      </p:sp>
      <p:sp>
        <p:nvSpPr>
          <p:cNvPr id="10" name="矩形标注 9"/>
          <p:cNvSpPr/>
          <p:nvPr/>
        </p:nvSpPr>
        <p:spPr>
          <a:xfrm>
            <a:off x="5364088" y="2276872"/>
            <a:ext cx="3528392" cy="1008112"/>
          </a:xfrm>
          <a:prstGeom prst="wedgeRectCallout">
            <a:avLst>
              <a:gd name="adj1" fmla="val -73162"/>
              <a:gd name="adj2" fmla="val 73696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altLang="zh-CN" sz="1400" b="1" dirty="0" smtClean="0">
                <a:solidFill>
                  <a:srgbClr val="FF0000"/>
                </a:solidFill>
              </a:rPr>
              <a:t>1.</a:t>
            </a:r>
            <a:r>
              <a:rPr lang="zh-CN" altLang="en-US" sz="1400" b="1" dirty="0" smtClean="0">
                <a:solidFill>
                  <a:schemeClr val="tx1"/>
                </a:solidFill>
              </a:rPr>
              <a:t>巴勒斯坦游击队</a:t>
            </a:r>
            <a:r>
              <a:rPr lang="zh-CN" altLang="en-US" sz="1400" b="1" dirty="0">
                <a:solidFill>
                  <a:srgbClr val="7030A0"/>
                </a:solidFill>
              </a:rPr>
              <a:t>应</a:t>
            </a:r>
            <a:r>
              <a:rPr lang="zh-CN" altLang="en-US" sz="1400" b="1" dirty="0" smtClean="0">
                <a:solidFill>
                  <a:srgbClr val="7030A0"/>
                </a:solidFill>
              </a:rPr>
              <a:t>对</a:t>
            </a:r>
            <a:r>
              <a:rPr lang="zh-CN" altLang="en-US" sz="1400" b="1" dirty="0">
                <a:solidFill>
                  <a:srgbClr val="FF0000"/>
                </a:solidFill>
              </a:rPr>
              <a:t>以色列的进攻早</a:t>
            </a:r>
            <a:r>
              <a:rPr lang="zh-CN" altLang="en-US" sz="1400" b="1" dirty="0">
                <a:solidFill>
                  <a:srgbClr val="7030A0"/>
                </a:solidFill>
              </a:rPr>
              <a:t>有准备</a:t>
            </a:r>
            <a:r>
              <a:rPr lang="zh-CN" altLang="en-US" sz="1400" b="1" dirty="0" smtClean="0">
                <a:solidFill>
                  <a:srgbClr val="7030A0"/>
                </a:solidFill>
              </a:rPr>
              <a:t>。</a:t>
            </a:r>
            <a:endParaRPr lang="en-US" altLang="zh-CN" sz="1400" b="1" dirty="0" smtClean="0">
              <a:solidFill>
                <a:srgbClr val="7030A0"/>
              </a:solidFill>
            </a:endParaRPr>
          </a:p>
          <a:p>
            <a:pPr lvl="0"/>
            <a:r>
              <a:rPr lang="en-US" altLang="zh-CN" sz="1400" b="1" dirty="0" smtClean="0">
                <a:solidFill>
                  <a:srgbClr val="FF0000"/>
                </a:solidFill>
              </a:rPr>
              <a:t>2.</a:t>
            </a:r>
            <a:r>
              <a:rPr lang="zh-CN" altLang="zh-CN" sz="14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巴勒斯坦</a:t>
            </a:r>
            <a:r>
              <a:rPr lang="zh-CN" altLang="zh-CN" sz="1400" b="1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游击队早</a:t>
            </a:r>
            <a:r>
              <a:rPr lang="zh-CN" altLang="zh-CN" sz="1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有</a:t>
            </a:r>
            <a:r>
              <a:rPr lang="zh-CN" altLang="zh-CN" sz="14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准备</a:t>
            </a:r>
            <a:r>
              <a:rPr lang="zh-CN" altLang="en-US" sz="1400" b="1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针</a:t>
            </a:r>
            <a:r>
              <a:rPr lang="zh-CN" altLang="zh-CN" sz="1400" b="1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对</a:t>
            </a:r>
            <a:r>
              <a:rPr lang="zh-CN" altLang="zh-CN" sz="14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以色列</a:t>
            </a:r>
            <a:r>
              <a:rPr lang="zh-CN" altLang="zh-CN" sz="1400" b="1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的</a:t>
            </a:r>
            <a:r>
              <a:rPr lang="zh-CN" altLang="en-US" sz="14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进行</a:t>
            </a:r>
            <a:r>
              <a:rPr lang="zh-CN" altLang="zh-CN" sz="14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进攻。</a:t>
            </a:r>
            <a:endParaRPr lang="zh-CN" altLang="zh-CN" sz="1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" name="椭圆形标注 10"/>
          <p:cNvSpPr/>
          <p:nvPr/>
        </p:nvSpPr>
        <p:spPr>
          <a:xfrm>
            <a:off x="3635896" y="3173243"/>
            <a:ext cx="3600400" cy="829792"/>
          </a:xfrm>
          <a:prstGeom prst="wedgeEllipseCallout">
            <a:avLst>
              <a:gd name="adj1" fmla="val -54533"/>
              <a:gd name="adj2" fmla="val 51904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altLang="zh-CN" sz="1400" b="1" dirty="0" smtClean="0"/>
              <a:t>1.</a:t>
            </a:r>
            <a:r>
              <a:rPr lang="zh-CN" altLang="en-US" sz="1400" b="1" dirty="0" smtClean="0"/>
              <a:t>“两个”是“中学</a:t>
            </a:r>
            <a:r>
              <a:rPr lang="zh-CN" altLang="en-US" sz="1400" b="1" dirty="0"/>
              <a:t>”</a:t>
            </a:r>
            <a:r>
              <a:rPr lang="zh-CN" altLang="en-US" sz="1400" b="1" dirty="0" smtClean="0"/>
              <a:t>的定语</a:t>
            </a:r>
            <a:endParaRPr lang="en-US" altLang="zh-CN" sz="1400" b="1" dirty="0" smtClean="0"/>
          </a:p>
          <a:p>
            <a:r>
              <a:rPr lang="en-US" altLang="zh-CN" sz="1400" b="1" dirty="0" smtClean="0"/>
              <a:t>2.</a:t>
            </a:r>
            <a:r>
              <a:rPr lang="zh-CN" altLang="en-US" sz="1400" b="1" dirty="0"/>
              <a:t> </a:t>
            </a:r>
            <a:r>
              <a:rPr lang="zh-CN" altLang="en-US" sz="1400" b="1" dirty="0" smtClean="0"/>
              <a:t>“两个</a:t>
            </a:r>
            <a:r>
              <a:rPr lang="zh-CN" altLang="en-US" sz="1400" b="1" dirty="0"/>
              <a:t>”</a:t>
            </a:r>
            <a:r>
              <a:rPr lang="zh-CN" altLang="en-US" sz="1400" b="1" dirty="0" smtClean="0"/>
              <a:t>是“老师</a:t>
            </a:r>
            <a:r>
              <a:rPr lang="zh-CN" altLang="en-US" sz="1400" b="1" dirty="0"/>
              <a:t>”</a:t>
            </a:r>
            <a:r>
              <a:rPr lang="zh-CN" altLang="en-US" sz="1400" b="1" dirty="0" smtClean="0"/>
              <a:t>的定语</a:t>
            </a:r>
            <a:endParaRPr lang="zh-CN" altLang="en-US" sz="1400" b="1" dirty="0"/>
          </a:p>
        </p:txBody>
      </p:sp>
      <p:sp>
        <p:nvSpPr>
          <p:cNvPr id="12" name="线形标注 1 11"/>
          <p:cNvSpPr/>
          <p:nvPr/>
        </p:nvSpPr>
        <p:spPr>
          <a:xfrm>
            <a:off x="4097633" y="4133056"/>
            <a:ext cx="3130089" cy="608112"/>
          </a:xfrm>
          <a:prstGeom prst="borderCallout1">
            <a:avLst>
              <a:gd name="adj1" fmla="val 18750"/>
              <a:gd name="adj2" fmla="val -8333"/>
              <a:gd name="adj3" fmla="val 64948"/>
              <a:gd name="adj4" fmla="val -46439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altLang="zh-CN" sz="1400" b="1" dirty="0" smtClean="0">
                <a:solidFill>
                  <a:srgbClr val="FF0000"/>
                </a:solidFill>
              </a:rPr>
              <a:t>1.</a:t>
            </a:r>
            <a:r>
              <a:rPr lang="zh-CN" altLang="en-US" sz="1400" b="1" dirty="0">
                <a:solidFill>
                  <a:srgbClr val="FF0000"/>
                </a:solidFill>
              </a:rPr>
              <a:t> </a:t>
            </a:r>
            <a:r>
              <a:rPr lang="zh-CN" altLang="en-US" sz="1400" b="1" dirty="0" smtClean="0">
                <a:solidFill>
                  <a:srgbClr val="FF0000"/>
                </a:solidFill>
              </a:rPr>
              <a:t>“一部分</a:t>
            </a:r>
            <a:r>
              <a:rPr lang="zh-CN" altLang="en-US" sz="1400" b="1" dirty="0">
                <a:solidFill>
                  <a:srgbClr val="FF0000"/>
                </a:solidFill>
              </a:rPr>
              <a:t>”</a:t>
            </a:r>
            <a:r>
              <a:rPr lang="zh-CN" altLang="en-US" sz="1400" b="1" dirty="0" smtClean="0">
                <a:solidFill>
                  <a:srgbClr val="FF0000"/>
                </a:solidFill>
              </a:rPr>
              <a:t>定语是“老师和学生</a:t>
            </a:r>
            <a:r>
              <a:rPr lang="zh-CN" altLang="en-US" sz="1400" b="1" dirty="0">
                <a:solidFill>
                  <a:srgbClr val="FF0000"/>
                </a:solidFill>
              </a:rPr>
              <a:t>”</a:t>
            </a:r>
            <a:endParaRPr lang="en-US" altLang="zh-CN" sz="1400" b="1" dirty="0">
              <a:solidFill>
                <a:srgbClr val="FF0000"/>
              </a:solidFill>
            </a:endParaRPr>
          </a:p>
          <a:p>
            <a:r>
              <a:rPr lang="en-US" altLang="zh-CN" sz="1400" b="1" dirty="0" smtClean="0">
                <a:solidFill>
                  <a:srgbClr val="FF0000"/>
                </a:solidFill>
              </a:rPr>
              <a:t>2.</a:t>
            </a:r>
            <a:r>
              <a:rPr lang="zh-CN" altLang="en-US" sz="1400" b="1" dirty="0">
                <a:solidFill>
                  <a:srgbClr val="FF0000"/>
                </a:solidFill>
              </a:rPr>
              <a:t> </a:t>
            </a:r>
            <a:r>
              <a:rPr lang="zh-CN" altLang="en-US" sz="1400" b="1" dirty="0" smtClean="0">
                <a:solidFill>
                  <a:srgbClr val="FF0000"/>
                </a:solidFill>
              </a:rPr>
              <a:t>“一部分</a:t>
            </a:r>
            <a:r>
              <a:rPr lang="zh-CN" altLang="en-US" sz="1400" b="1" dirty="0">
                <a:solidFill>
                  <a:srgbClr val="FF0000"/>
                </a:solidFill>
              </a:rPr>
              <a:t>”</a:t>
            </a:r>
            <a:r>
              <a:rPr lang="zh-CN" altLang="en-US" sz="1400" b="1" dirty="0" smtClean="0">
                <a:solidFill>
                  <a:srgbClr val="FF0000"/>
                </a:solidFill>
              </a:rPr>
              <a:t>定语只有“学生中</a:t>
            </a:r>
            <a:r>
              <a:rPr lang="zh-CN" altLang="en-US" sz="1400" b="1" dirty="0">
                <a:solidFill>
                  <a:srgbClr val="FF0000"/>
                </a:solidFill>
              </a:rPr>
              <a:t>”</a:t>
            </a:r>
          </a:p>
        </p:txBody>
      </p:sp>
      <p:sp>
        <p:nvSpPr>
          <p:cNvPr id="13" name="椭圆形标注 12"/>
          <p:cNvSpPr/>
          <p:nvPr/>
        </p:nvSpPr>
        <p:spPr>
          <a:xfrm>
            <a:off x="3923928" y="4181363"/>
            <a:ext cx="3024336" cy="1328192"/>
          </a:xfrm>
          <a:prstGeom prst="wedgeEllipseCallout">
            <a:avLst>
              <a:gd name="adj1" fmla="val -57027"/>
              <a:gd name="adj2" fmla="val 48440"/>
            </a:avLst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altLang="zh-CN" dirty="0" smtClean="0">
                <a:solidFill>
                  <a:srgbClr val="FF0000"/>
                </a:solidFill>
              </a:rPr>
              <a:t>1.</a:t>
            </a:r>
            <a:r>
              <a:rPr lang="zh-CN" altLang="zh-CN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买车票、船票、飞机票、饭票</a:t>
            </a:r>
            <a:r>
              <a:rPr lang="zh-CN" altLang="en-US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这三种</a:t>
            </a:r>
            <a:r>
              <a:rPr lang="zh-CN" altLang="zh-CN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票在服务台</a:t>
            </a:r>
            <a:r>
              <a:rPr lang="en-US" altLang="zh-CN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2.</a:t>
            </a:r>
            <a:r>
              <a:rPr lang="zh-CN" altLang="zh-CN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买车</a:t>
            </a:r>
            <a:r>
              <a:rPr lang="zh-CN" altLang="zh-CN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、</a:t>
            </a:r>
            <a:r>
              <a:rPr lang="zh-CN" altLang="zh-CN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买</a:t>
            </a:r>
            <a:r>
              <a:rPr lang="zh-CN" altLang="zh-CN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船、</a:t>
            </a:r>
            <a:r>
              <a:rPr lang="zh-CN" altLang="zh-CN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买</a:t>
            </a:r>
            <a:r>
              <a:rPr lang="zh-CN" altLang="zh-CN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飞机、</a:t>
            </a:r>
            <a:r>
              <a:rPr lang="zh-CN" altLang="zh-CN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买</a:t>
            </a:r>
            <a:r>
              <a:rPr lang="zh-CN" altLang="zh-CN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饭票</a:t>
            </a:r>
            <a:r>
              <a:rPr lang="zh-CN" altLang="zh-CN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在服务台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14" name="圆角矩形标注 13"/>
          <p:cNvSpPr/>
          <p:nvPr/>
        </p:nvSpPr>
        <p:spPr>
          <a:xfrm>
            <a:off x="6080049" y="4581128"/>
            <a:ext cx="2664296" cy="1440160"/>
          </a:xfrm>
          <a:prstGeom prst="wedgeRoundRectCallout">
            <a:avLst>
              <a:gd name="adj1" fmla="val -93434"/>
              <a:gd name="adj2" fmla="val 46937"/>
              <a:gd name="adj3" fmla="val 16667"/>
            </a:avLst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altLang="zh-CN" sz="1600" b="1" dirty="0" smtClean="0"/>
              <a:t>1.</a:t>
            </a:r>
            <a:r>
              <a:rPr lang="zh-CN" altLang="en-US" sz="1600" b="1" dirty="0" smtClean="0">
                <a:solidFill>
                  <a:srgbClr val="FF0000"/>
                </a:solidFill>
              </a:rPr>
              <a:t>分别</a:t>
            </a:r>
            <a:r>
              <a:rPr lang="zh-CN" altLang="en-US" sz="1600" b="1" dirty="0" smtClean="0"/>
              <a:t>召开了</a:t>
            </a:r>
            <a:r>
              <a:rPr lang="zh-CN" altLang="en-US" sz="1600" b="1" dirty="0" smtClean="0">
                <a:solidFill>
                  <a:srgbClr val="FF0000"/>
                </a:solidFill>
              </a:rPr>
              <a:t>三次</a:t>
            </a:r>
            <a:r>
              <a:rPr lang="zh-CN" altLang="en-US" sz="1600" b="1" dirty="0"/>
              <a:t>党员会、团员会、群众会</a:t>
            </a:r>
            <a:r>
              <a:rPr lang="zh-CN" altLang="en-US" sz="1600" b="1" dirty="0" smtClean="0">
                <a:solidFill>
                  <a:srgbClr val="FF0000"/>
                </a:solidFill>
              </a:rPr>
              <a:t>这</a:t>
            </a:r>
            <a:r>
              <a:rPr lang="zh-CN" altLang="en-US" sz="1600" b="1" dirty="0" smtClean="0">
                <a:solidFill>
                  <a:srgbClr val="FF0000"/>
                </a:solidFill>
              </a:rPr>
              <a:t>三种形式</a:t>
            </a:r>
            <a:r>
              <a:rPr lang="zh-CN" altLang="en-US" sz="1600" b="1" dirty="0" smtClean="0"/>
              <a:t>会  </a:t>
            </a:r>
            <a:r>
              <a:rPr lang="en-US" altLang="zh-CN" sz="1600" b="1" dirty="0" smtClean="0"/>
              <a:t>2</a:t>
            </a:r>
            <a:r>
              <a:rPr lang="en-US" altLang="zh-CN" sz="1600" b="1" dirty="0" smtClean="0"/>
              <a:t>.</a:t>
            </a:r>
            <a:r>
              <a:rPr lang="zh-CN" altLang="en-US" sz="1600" b="1" dirty="0" smtClean="0"/>
              <a:t>召开</a:t>
            </a:r>
            <a:r>
              <a:rPr lang="zh-CN" altLang="en-US" sz="1600" b="1" dirty="0" smtClean="0">
                <a:solidFill>
                  <a:srgbClr val="FF0000"/>
                </a:solidFill>
              </a:rPr>
              <a:t>一次</a:t>
            </a:r>
            <a:r>
              <a:rPr lang="zh-CN" altLang="en-US" sz="1600" b="1" dirty="0" smtClean="0"/>
              <a:t>有</a:t>
            </a:r>
            <a:r>
              <a:rPr lang="zh-CN" altLang="zh-CN" sz="16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党员、团员、</a:t>
            </a:r>
            <a:r>
              <a:rPr lang="zh-CN" altLang="zh-CN" sz="1600" b="1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群众</a:t>
            </a:r>
            <a:r>
              <a:rPr lang="zh-CN" altLang="en-US" sz="1600" b="1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参与的会</a:t>
            </a:r>
            <a:endParaRPr lang="zh-CN" altLang="en-US" sz="1600" b="1" dirty="0"/>
          </a:p>
        </p:txBody>
      </p:sp>
      <p:sp>
        <p:nvSpPr>
          <p:cNvPr id="15" name="圆角矩形标注 14"/>
          <p:cNvSpPr/>
          <p:nvPr/>
        </p:nvSpPr>
        <p:spPr>
          <a:xfrm>
            <a:off x="6338147" y="4382915"/>
            <a:ext cx="2520280" cy="1728192"/>
          </a:xfrm>
          <a:prstGeom prst="wedgeRoundRectCallout">
            <a:avLst>
              <a:gd name="adj1" fmla="val -100025"/>
              <a:gd name="adj2" fmla="val 69114"/>
              <a:gd name="adj3" fmla="val 16667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altLang="zh-CN" dirty="0" smtClean="0"/>
              <a:t>1.</a:t>
            </a:r>
            <a:r>
              <a:rPr lang="zh-CN" altLang="en-US" dirty="0" smtClean="0"/>
              <a:t>认为对的是肯定敢于反对不正之风这种行为</a:t>
            </a:r>
            <a:endParaRPr lang="en-US" altLang="zh-CN" dirty="0" smtClean="0"/>
          </a:p>
          <a:p>
            <a:r>
              <a:rPr lang="en-US" altLang="zh-CN" dirty="0" smtClean="0"/>
              <a:t>2.</a:t>
            </a:r>
            <a:r>
              <a:rPr lang="zh-CN" altLang="en-US" dirty="0" smtClean="0"/>
              <a:t>认为对的是“这种做法”表示自己不苟同别人的批评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0099927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3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1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4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22" dur="1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18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18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18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19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19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44624"/>
            <a:ext cx="2967479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zh-CN" altLang="zh-CN" sz="5400" b="1" cap="all" dirty="0">
                <a:ln/>
                <a:solidFill>
                  <a:srgbClr val="FF0000"/>
                </a:solidFill>
                <a:effectLst>
                  <a:outerShdw blurRad="19685" dist="12700" dir="5400000" algn="tl" rotWithShape="0">
                    <a:srgbClr val="4F81BD">
                      <a:satMod val="130000"/>
                      <a:alpha val="60000"/>
                    </a:srgbClr>
                  </a:outerShdw>
                  <a:reflection blurRad="10000" stA="55000" endPos="48000" dist="500" dir="5400000" sy="-100000" algn="bl" rotWithShape="0"/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典例剖析</a:t>
            </a:r>
            <a:endParaRPr lang="zh-CN" altLang="en-US" sz="5400" b="1" cap="all" dirty="0">
              <a:ln/>
              <a:solidFill>
                <a:srgbClr val="FF0000"/>
              </a:solidFill>
              <a:effectLst>
                <a:outerShdw blurRad="19685" dist="12700" dir="5400000" algn="tl" rotWithShape="0">
                  <a:srgbClr val="4F81BD">
                    <a:satMod val="130000"/>
                    <a:alpha val="60000"/>
                  </a:srgbClr>
                </a:outerShdw>
                <a:reflection blurRad="10000" stA="55000" endPos="48000" dist="500" dir="5400000" sy="-100000" algn="bl" rotWithShape="0"/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95536" y="1268760"/>
            <a:ext cx="8496944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en-US" alt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. </a:t>
            </a:r>
            <a:r>
              <a:rPr lang="zh-CN" alt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前后矛盾</a:t>
            </a:r>
          </a:p>
          <a:p>
            <a:r>
              <a:rPr lang="zh-CN" alt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进考场</a:t>
            </a:r>
            <a:r>
              <a:rPr lang="zh-CN" altLang="zh-CN" sz="2000" u="sng" dirty="0">
                <a:latin typeface="楷体" panose="02010609060101010101" pitchFamily="49" charset="-122"/>
                <a:ea typeface="楷体" panose="02010609060101010101" pitchFamily="49" charset="-122"/>
              </a:rPr>
              <a:t>什么也</a:t>
            </a:r>
            <a:r>
              <a:rPr lang="zh-CN" altLang="zh-CN" sz="2000" i="1" u="sng" dirty="0">
                <a:latin typeface="楷体" panose="02010609060101010101" pitchFamily="49" charset="-122"/>
                <a:ea typeface="楷体" panose="02010609060101010101" pitchFamily="49" charset="-122"/>
              </a:rPr>
              <a:t>不准带</a:t>
            </a:r>
            <a:r>
              <a:rPr lang="zh-CN" alt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，</a:t>
            </a:r>
            <a:r>
              <a:rPr lang="zh-CN" altLang="zh-CN" sz="2000" i="1" u="sng" dirty="0">
                <a:latin typeface="楷体" panose="02010609060101010101" pitchFamily="49" charset="-122"/>
                <a:ea typeface="楷体" panose="02010609060101010101" pitchFamily="49" charset="-122"/>
              </a:rPr>
              <a:t>只能带</a:t>
            </a:r>
            <a:r>
              <a:rPr lang="zh-CN" alt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钢笔、铅笔、直尺和圆规。</a:t>
            </a:r>
          </a:p>
          <a:p>
            <a:r>
              <a:rPr lang="zh-CN" alt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我校编写的语文复习资料</a:t>
            </a:r>
            <a:r>
              <a:rPr lang="zh-CN" altLang="zh-CN" sz="2000" i="1" u="sng" dirty="0">
                <a:latin typeface="楷体" panose="02010609060101010101" pitchFamily="49" charset="-122"/>
                <a:ea typeface="楷体" panose="02010609060101010101" pitchFamily="49" charset="-122"/>
              </a:rPr>
              <a:t>已经在</a:t>
            </a:r>
            <a:r>
              <a:rPr lang="zh-CN" alt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付印</a:t>
            </a:r>
            <a:r>
              <a:rPr lang="zh-CN" altLang="zh-CN" sz="2000" i="1" u="sng" dirty="0">
                <a:latin typeface="楷体" panose="02010609060101010101" pitchFamily="49" charset="-122"/>
                <a:ea typeface="楷体" panose="02010609060101010101" pitchFamily="49" charset="-122"/>
              </a:rPr>
              <a:t>中</a:t>
            </a:r>
            <a:r>
              <a:rPr lang="zh-CN" alt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</a:p>
          <a:p>
            <a:pPr lvl="0"/>
            <a:r>
              <a:rPr lang="zh-CN" alt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夜，</a:t>
            </a:r>
            <a:r>
              <a:rPr lang="zh-CN" altLang="zh-CN" sz="2000" i="1" u="sng" dirty="0">
                <a:latin typeface="楷体" panose="02010609060101010101" pitchFamily="49" charset="-122"/>
                <a:ea typeface="楷体" panose="02010609060101010101" pitchFamily="49" charset="-122"/>
              </a:rPr>
              <a:t>寂静无声</a:t>
            </a:r>
            <a:r>
              <a:rPr lang="zh-CN" alt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，只有雨滴在滴滴答答地</a:t>
            </a:r>
            <a:r>
              <a:rPr lang="zh-CN" altLang="zh-CN" sz="2000" i="1" u="sng" dirty="0">
                <a:latin typeface="楷体" panose="02010609060101010101" pitchFamily="49" charset="-122"/>
                <a:ea typeface="楷体" panose="02010609060101010101" pitchFamily="49" charset="-122"/>
              </a:rPr>
              <a:t>响着</a:t>
            </a:r>
            <a:r>
              <a:rPr lang="zh-CN" alt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</a:p>
          <a:p>
            <a:r>
              <a:rPr lang="en-US" alt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2.</a:t>
            </a:r>
            <a:r>
              <a:rPr lang="zh-CN" alt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不合事理</a:t>
            </a:r>
          </a:p>
          <a:p>
            <a:r>
              <a:rPr lang="zh-CN" alt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只要是生病，就一定会发烧。</a:t>
            </a:r>
          </a:p>
          <a:p>
            <a:pPr lvl="0"/>
            <a:r>
              <a:rPr lang="zh-CN" alt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他是南方人，很会游泳，可见，南方人都很会游泳。</a:t>
            </a:r>
          </a:p>
          <a:p>
            <a:r>
              <a:rPr lang="en-US" alt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3.</a:t>
            </a:r>
            <a:r>
              <a:rPr lang="zh-CN" alt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判断不当</a:t>
            </a:r>
          </a:p>
          <a:p>
            <a:pPr lvl="0"/>
            <a:r>
              <a:rPr lang="zh-CN" alt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青年人正是世界观形成的时期。</a:t>
            </a:r>
          </a:p>
          <a:p>
            <a:pPr lvl="0"/>
            <a:r>
              <a:rPr lang="zh-CN" alt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中国人民的胜利，实际上是一部伟大的革命斗争历史。</a:t>
            </a:r>
          </a:p>
          <a:p>
            <a:r>
              <a:rPr lang="en-US" alt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4.</a:t>
            </a:r>
            <a:r>
              <a:rPr lang="zh-CN" alt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概念并列不当</a:t>
            </a:r>
          </a:p>
          <a:p>
            <a:pPr lvl="0"/>
            <a:r>
              <a:rPr lang="zh-CN" alt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学雷锋小组常常为孤寡老人做饭、挑水、搞卫生、干活等。</a:t>
            </a:r>
          </a:p>
          <a:p>
            <a:r>
              <a:rPr lang="zh-CN" alt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植树节那天，不少青年人、老年人和妇女儿童都参加了植树活动。</a:t>
            </a:r>
          </a:p>
          <a:p>
            <a:pPr lvl="0"/>
            <a:r>
              <a:rPr lang="zh-CN" alt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我们要实事求是，不要自私自利；要艰苦奋斗，不要自由散漫</a:t>
            </a:r>
            <a:r>
              <a:rPr lang="zh-CN" altLang="zh-CN" sz="20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zh-CN" altLang="zh-CN" sz="20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4304939" y="383179"/>
            <a:ext cx="3057247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zh-CN" altLang="zh-CN" sz="3200" dirty="0">
                <a:latin typeface="华文新魏" panose="02010800040101010101" pitchFamily="2" charset="-122"/>
                <a:ea typeface="华文新魏" panose="02010800040101010101" pitchFamily="2" charset="-122"/>
              </a:rPr>
              <a:t>（八）不合逻辑</a:t>
            </a:r>
          </a:p>
        </p:txBody>
      </p:sp>
      <p:sp>
        <p:nvSpPr>
          <p:cNvPr id="5" name="矩形 4"/>
          <p:cNvSpPr/>
          <p:nvPr/>
        </p:nvSpPr>
        <p:spPr>
          <a:xfrm>
            <a:off x="395536" y="1268760"/>
            <a:ext cx="8496944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en-US" alt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. </a:t>
            </a:r>
            <a:r>
              <a:rPr lang="zh-CN" alt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前后矛盾</a:t>
            </a:r>
          </a:p>
          <a:p>
            <a:r>
              <a:rPr lang="zh-CN" alt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进考场</a:t>
            </a:r>
            <a:r>
              <a:rPr lang="zh-CN" altLang="zh-CN" sz="2000" u="sng" dirty="0">
                <a:latin typeface="楷体" panose="02010609060101010101" pitchFamily="49" charset="-122"/>
                <a:ea typeface="楷体" panose="02010609060101010101" pitchFamily="49" charset="-122"/>
              </a:rPr>
              <a:t>什么也</a:t>
            </a:r>
            <a:r>
              <a:rPr lang="zh-CN" altLang="zh-CN" sz="2000" i="1" u="sng" dirty="0">
                <a:latin typeface="楷体" panose="02010609060101010101" pitchFamily="49" charset="-122"/>
                <a:ea typeface="楷体" panose="02010609060101010101" pitchFamily="49" charset="-122"/>
              </a:rPr>
              <a:t>不准带</a:t>
            </a:r>
            <a:r>
              <a:rPr lang="zh-CN" alt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，</a:t>
            </a:r>
            <a:r>
              <a:rPr lang="zh-CN" altLang="zh-CN" sz="2000" i="1" u="sng" dirty="0">
                <a:latin typeface="楷体" panose="02010609060101010101" pitchFamily="49" charset="-122"/>
                <a:ea typeface="楷体" panose="02010609060101010101" pitchFamily="49" charset="-122"/>
              </a:rPr>
              <a:t>只能带</a:t>
            </a:r>
            <a:r>
              <a:rPr lang="zh-CN" alt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钢笔、铅笔、直尺和圆规。</a:t>
            </a:r>
          </a:p>
          <a:p>
            <a:r>
              <a:rPr lang="zh-CN" alt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我校编写的语文复习资料</a:t>
            </a:r>
            <a:r>
              <a:rPr lang="zh-CN" altLang="zh-CN" sz="2000" i="1" u="sng" dirty="0">
                <a:latin typeface="楷体" panose="02010609060101010101" pitchFamily="49" charset="-122"/>
                <a:ea typeface="楷体" panose="02010609060101010101" pitchFamily="49" charset="-122"/>
              </a:rPr>
              <a:t>已经在</a:t>
            </a:r>
            <a:r>
              <a:rPr lang="zh-CN" alt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付印</a:t>
            </a:r>
            <a:r>
              <a:rPr lang="zh-CN" altLang="zh-CN" sz="2000" i="1" u="sng" dirty="0">
                <a:latin typeface="楷体" panose="02010609060101010101" pitchFamily="49" charset="-122"/>
                <a:ea typeface="楷体" panose="02010609060101010101" pitchFamily="49" charset="-122"/>
              </a:rPr>
              <a:t>中</a:t>
            </a:r>
            <a:r>
              <a:rPr lang="zh-CN" alt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</a:p>
          <a:p>
            <a:pPr lvl="0"/>
            <a:r>
              <a:rPr lang="zh-CN" alt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夜，</a:t>
            </a:r>
            <a:r>
              <a:rPr lang="zh-CN" altLang="zh-CN" sz="2000" i="1" u="sng" dirty="0">
                <a:latin typeface="楷体" panose="02010609060101010101" pitchFamily="49" charset="-122"/>
                <a:ea typeface="楷体" panose="02010609060101010101" pitchFamily="49" charset="-122"/>
              </a:rPr>
              <a:t>寂静无声</a:t>
            </a:r>
            <a:r>
              <a:rPr lang="zh-CN" alt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，只有雨滴在滴滴答答地</a:t>
            </a:r>
            <a:r>
              <a:rPr lang="zh-CN" altLang="zh-CN" sz="2000" i="1" u="sng" dirty="0">
                <a:latin typeface="楷体" panose="02010609060101010101" pitchFamily="49" charset="-122"/>
                <a:ea typeface="楷体" panose="02010609060101010101" pitchFamily="49" charset="-122"/>
              </a:rPr>
              <a:t>响着</a:t>
            </a:r>
            <a:r>
              <a:rPr lang="zh-CN" alt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</a:p>
          <a:p>
            <a:r>
              <a:rPr lang="en-US" alt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2.</a:t>
            </a:r>
            <a:r>
              <a:rPr lang="zh-CN" alt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不合事理</a:t>
            </a:r>
          </a:p>
          <a:p>
            <a:r>
              <a:rPr lang="zh-CN" alt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只要是生病，就一定会发烧。</a:t>
            </a:r>
          </a:p>
          <a:p>
            <a:pPr lvl="0"/>
            <a:r>
              <a:rPr lang="zh-CN" alt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他是南方人，很会游泳，可见，南方人都很会游泳。</a:t>
            </a:r>
          </a:p>
          <a:p>
            <a:r>
              <a:rPr lang="en-US" alt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3.</a:t>
            </a:r>
            <a:r>
              <a:rPr lang="zh-CN" alt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判断不当</a:t>
            </a:r>
          </a:p>
          <a:p>
            <a:pPr lvl="0"/>
            <a:r>
              <a:rPr lang="zh-CN" altLang="zh-CN" sz="20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青年人</a:t>
            </a:r>
            <a:r>
              <a:rPr lang="zh-CN" alt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正</a:t>
            </a:r>
            <a:r>
              <a:rPr lang="zh-CN" altLang="zh-CN" sz="20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是</a:t>
            </a:r>
            <a:r>
              <a:rPr lang="zh-CN" alt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世界观形成的</a:t>
            </a:r>
            <a:r>
              <a:rPr lang="zh-CN" altLang="zh-CN" sz="20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时期</a:t>
            </a:r>
            <a:r>
              <a:rPr lang="zh-CN" alt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</a:p>
          <a:p>
            <a:pPr lvl="0"/>
            <a:r>
              <a:rPr lang="zh-CN" alt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中国人民的</a:t>
            </a:r>
            <a:r>
              <a:rPr lang="zh-CN" altLang="zh-CN" sz="20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胜利</a:t>
            </a:r>
            <a:r>
              <a:rPr lang="zh-CN" alt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，实际上</a:t>
            </a:r>
            <a:r>
              <a:rPr lang="zh-CN" altLang="zh-CN" sz="20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是</a:t>
            </a:r>
            <a:r>
              <a:rPr lang="zh-CN" alt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一部伟大的革命斗争</a:t>
            </a:r>
            <a:r>
              <a:rPr lang="zh-CN" altLang="zh-CN" sz="20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历史</a:t>
            </a:r>
            <a:r>
              <a:rPr lang="zh-CN" alt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</a:p>
          <a:p>
            <a:r>
              <a:rPr lang="en-US" alt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4.</a:t>
            </a:r>
            <a:r>
              <a:rPr lang="zh-CN" alt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概念并列不当</a:t>
            </a:r>
          </a:p>
          <a:p>
            <a:pPr lvl="0"/>
            <a:r>
              <a:rPr lang="zh-CN" alt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学雷锋小组常常为孤寡老人做饭、挑水、搞卫生、</a:t>
            </a:r>
            <a:r>
              <a:rPr lang="zh-CN" altLang="zh-CN" sz="20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干活</a:t>
            </a:r>
            <a:r>
              <a:rPr lang="zh-CN" alt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等。</a:t>
            </a:r>
          </a:p>
          <a:p>
            <a:r>
              <a:rPr lang="zh-CN" alt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植树节那天，不少</a:t>
            </a:r>
            <a:r>
              <a:rPr lang="zh-CN" altLang="zh-CN" sz="20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青年人</a:t>
            </a:r>
            <a:r>
              <a:rPr lang="zh-CN" alt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、</a:t>
            </a:r>
            <a:r>
              <a:rPr lang="zh-CN" altLang="zh-CN" sz="20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老年</a:t>
            </a:r>
            <a:r>
              <a:rPr lang="zh-CN" alt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人和</a:t>
            </a:r>
            <a:r>
              <a:rPr lang="zh-CN" altLang="zh-CN" sz="20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妇女</a:t>
            </a:r>
            <a:r>
              <a:rPr lang="zh-CN" alt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儿童都参加了植树活动。</a:t>
            </a:r>
          </a:p>
          <a:p>
            <a:pPr lvl="0"/>
            <a:r>
              <a:rPr lang="zh-CN" alt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我们要实事求是，不要</a:t>
            </a:r>
            <a:r>
              <a:rPr lang="zh-CN" altLang="zh-CN" sz="20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自私自利</a:t>
            </a:r>
            <a:r>
              <a:rPr lang="zh-CN" alt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；要艰苦奋斗，不要</a:t>
            </a:r>
            <a:r>
              <a:rPr lang="zh-CN" altLang="zh-CN" sz="20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自由散漫</a:t>
            </a:r>
            <a:r>
              <a:rPr lang="zh-CN" altLang="zh-CN" sz="20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</a:p>
          <a:p>
            <a:pPr lvl="0"/>
            <a:r>
              <a:rPr lang="zh-CN" altLang="en-US" sz="2000" dirty="0">
                <a:solidFill>
                  <a:srgbClr val="00206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相对</a:t>
            </a:r>
            <a:r>
              <a:rPr lang="zh-CN" altLang="en-US" sz="2000" dirty="0" smtClean="0">
                <a:solidFill>
                  <a:srgbClr val="00206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的</a:t>
            </a:r>
            <a:r>
              <a:rPr lang="zh-CN" altLang="en-US" sz="20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          弄虚作假                   贪图享受</a:t>
            </a:r>
            <a:endParaRPr lang="zh-CN" altLang="zh-CN" sz="20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065912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2967479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zh-CN" altLang="zh-CN" sz="5400" b="1" cap="all" dirty="0">
                <a:ln/>
                <a:solidFill>
                  <a:srgbClr val="FF0000"/>
                </a:solidFill>
                <a:effectLst>
                  <a:outerShdw blurRad="19685" dist="12700" dir="5400000" algn="tl" rotWithShape="0">
                    <a:srgbClr val="4F81BD">
                      <a:satMod val="130000"/>
                      <a:alpha val="60000"/>
                    </a:srgbClr>
                  </a:outerShdw>
                  <a:reflection blurRad="10000" stA="55000" endPos="48000" dist="500" dir="5400000" sy="-100000" algn="bl" rotWithShape="0"/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典例剖析</a:t>
            </a:r>
            <a:endParaRPr lang="zh-CN" altLang="en-US" sz="5400" b="1" cap="all" dirty="0">
              <a:ln/>
              <a:solidFill>
                <a:srgbClr val="FF0000"/>
              </a:solidFill>
              <a:effectLst>
                <a:outerShdw blurRad="19685" dist="12700" dir="5400000" algn="tl" rotWithShape="0">
                  <a:srgbClr val="4F81BD">
                    <a:satMod val="130000"/>
                    <a:alpha val="60000"/>
                  </a:srgbClr>
                </a:outerShdw>
                <a:reflection blurRad="10000" stA="55000" endPos="48000" dist="500" dir="5400000" sy="-100000" algn="bl" rotWithShape="0"/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5496" y="1443841"/>
            <a:ext cx="8712968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dirty="0">
                <a:latin typeface="楷体" panose="02010609060101010101" pitchFamily="49" charset="-122"/>
                <a:ea typeface="楷体" panose="02010609060101010101" pitchFamily="49" charset="-122"/>
              </a:rPr>
              <a:t>5.</a:t>
            </a: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  <a:t>否定不当</a:t>
            </a:r>
          </a:p>
          <a:p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400" dirty="0"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  <a:t>）科学发展到今天，谁也不会否认地球不是绕着太阳转的。</a:t>
            </a:r>
          </a:p>
          <a:p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400" dirty="0"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  <a:t>）会议达成了重要协议，难道还能否认这次讨论会没有取得很大的成功吗？</a:t>
            </a:r>
          </a:p>
          <a:p>
            <a:r>
              <a:rPr lang="en-US" altLang="zh-CN" sz="2400" dirty="0">
                <a:latin typeface="楷体" panose="02010609060101010101" pitchFamily="49" charset="-122"/>
                <a:ea typeface="楷体" panose="02010609060101010101" pitchFamily="49" charset="-122"/>
              </a:rPr>
              <a:t>6.</a:t>
            </a: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  <a:t>照应不当</a:t>
            </a:r>
          </a:p>
          <a:p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  <a:t>我们能不能培养出‘四有’新人，是关系到我们党和国家前途的大事，也是教育战线的根本任务。</a:t>
            </a:r>
          </a:p>
          <a:p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  <a:t>学习成绩的好坏，不是天生的，而是勤奋学习的结果。</a:t>
            </a:r>
          </a:p>
          <a:p>
            <a:r>
              <a:rPr lang="en-US" altLang="zh-CN" sz="2400" dirty="0">
                <a:latin typeface="楷体" panose="02010609060101010101" pitchFamily="49" charset="-122"/>
                <a:ea typeface="楷体" panose="02010609060101010101" pitchFamily="49" charset="-122"/>
              </a:rPr>
              <a:t>7</a:t>
            </a: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  <a:t>．分类不当</a:t>
            </a:r>
          </a:p>
          <a:p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  <a:t>校图书馆有许多小说，有长篇的，古典的，中国的，短篇的，现代的，外国的。</a:t>
            </a:r>
          </a:p>
        </p:txBody>
      </p:sp>
      <p:sp>
        <p:nvSpPr>
          <p:cNvPr id="4" name="矩形 3"/>
          <p:cNvSpPr/>
          <p:nvPr/>
        </p:nvSpPr>
        <p:spPr>
          <a:xfrm>
            <a:off x="4304939" y="383179"/>
            <a:ext cx="3057247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zh-CN" altLang="zh-CN" sz="3200" dirty="0">
                <a:latin typeface="华文新魏" panose="02010800040101010101" pitchFamily="2" charset="-122"/>
                <a:ea typeface="华文新魏" panose="02010800040101010101" pitchFamily="2" charset="-122"/>
              </a:rPr>
              <a:t>（八）不合逻辑</a:t>
            </a:r>
          </a:p>
        </p:txBody>
      </p:sp>
      <p:sp>
        <p:nvSpPr>
          <p:cNvPr id="5" name="矩形 4"/>
          <p:cNvSpPr/>
          <p:nvPr/>
        </p:nvSpPr>
        <p:spPr>
          <a:xfrm>
            <a:off x="35496" y="1434256"/>
            <a:ext cx="8712968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dirty="0">
                <a:latin typeface="楷体" panose="02010609060101010101" pitchFamily="49" charset="-122"/>
                <a:ea typeface="楷体" panose="02010609060101010101" pitchFamily="49" charset="-122"/>
              </a:rPr>
              <a:t>5.</a:t>
            </a: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  <a:t>否定不当</a:t>
            </a:r>
          </a:p>
          <a:p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400" dirty="0"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  <a:t>）科学发展到今天，谁也</a:t>
            </a:r>
            <a:r>
              <a:rPr lang="zh-CN" altLang="en-US" sz="24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不会否认</a:t>
            </a: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  <a:t>地球</a:t>
            </a:r>
            <a:r>
              <a:rPr lang="zh-CN" altLang="en-US" sz="24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不是</a:t>
            </a: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  <a:t>绕着太阳转的。</a:t>
            </a:r>
          </a:p>
          <a:p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400" dirty="0"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  <a:t>）会议达成了重要协议，</a:t>
            </a:r>
            <a:r>
              <a:rPr lang="zh-CN" altLang="en-US" sz="24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难道</a:t>
            </a: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  <a:t>还能</a:t>
            </a:r>
            <a:r>
              <a:rPr lang="zh-CN" altLang="en-US" sz="24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否认</a:t>
            </a: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  <a:t>这次讨论会</a:t>
            </a:r>
            <a:r>
              <a:rPr lang="zh-CN" altLang="en-US" sz="24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没有</a:t>
            </a: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  <a:t>取得很大的成功吗？</a:t>
            </a:r>
          </a:p>
          <a:p>
            <a:r>
              <a:rPr lang="en-US" altLang="zh-CN" sz="2400" dirty="0">
                <a:latin typeface="楷体" panose="02010609060101010101" pitchFamily="49" charset="-122"/>
                <a:ea typeface="楷体" panose="02010609060101010101" pitchFamily="49" charset="-122"/>
              </a:rPr>
              <a:t>6.</a:t>
            </a: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  <a:t>照应不当</a:t>
            </a:r>
          </a:p>
          <a:p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  <a:t>我们</a:t>
            </a:r>
            <a:r>
              <a:rPr lang="zh-CN" altLang="en-US" sz="2400" dirty="0">
                <a:solidFill>
                  <a:srgbClr val="00206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能不能</a:t>
            </a: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  <a:t>培养出‘四有’新人，</a:t>
            </a:r>
            <a:r>
              <a:rPr lang="zh-CN" altLang="en-US" sz="24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是</a:t>
            </a: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  <a:t>关系到我们党和国家前途的</a:t>
            </a:r>
            <a:r>
              <a:rPr lang="zh-CN" altLang="en-US" sz="24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大事</a:t>
            </a: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  <a:t>，</a:t>
            </a:r>
            <a:r>
              <a:rPr lang="zh-CN" altLang="en-US" sz="24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也是</a:t>
            </a: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  <a:t>教育战线的</a:t>
            </a:r>
            <a:r>
              <a:rPr lang="zh-CN" altLang="en-US" sz="24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根本任务</a:t>
            </a: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</a:p>
          <a:p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  <a:t>学习成绩的</a:t>
            </a:r>
            <a:r>
              <a:rPr lang="zh-CN" altLang="en-US" sz="2400" dirty="0">
                <a:solidFill>
                  <a:srgbClr val="00206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好坏</a:t>
            </a: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  <a:t>，不是天生的，</a:t>
            </a:r>
            <a:r>
              <a:rPr lang="zh-CN" altLang="en-US" sz="24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而是勤奋学习的结果</a:t>
            </a: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</a:p>
          <a:p>
            <a:r>
              <a:rPr lang="en-US" altLang="zh-CN" sz="2400" dirty="0">
                <a:latin typeface="楷体" panose="02010609060101010101" pitchFamily="49" charset="-122"/>
                <a:ea typeface="楷体" panose="02010609060101010101" pitchFamily="49" charset="-122"/>
              </a:rPr>
              <a:t>7</a:t>
            </a: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  <a:t>．分类不当</a:t>
            </a:r>
          </a:p>
          <a:p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  <a:t>校图书馆有许多小说，</a:t>
            </a:r>
            <a:r>
              <a:rPr lang="zh-CN" altLang="en-US" sz="24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有长篇的</a:t>
            </a: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  <a:t>，</a:t>
            </a:r>
            <a:r>
              <a:rPr lang="zh-CN" altLang="en-US" sz="2400" dirty="0">
                <a:solidFill>
                  <a:schemeClr val="tx2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古典的</a:t>
            </a: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  <a:t>，</a:t>
            </a:r>
            <a:r>
              <a:rPr lang="zh-CN" altLang="en-US" sz="2400" dirty="0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中国的</a:t>
            </a: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  <a:t>，短篇的，现代的，</a:t>
            </a:r>
            <a:r>
              <a:rPr lang="zh-CN" altLang="en-US" sz="2400" dirty="0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外国的</a:t>
            </a: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</a:p>
        </p:txBody>
      </p:sp>
    </p:spTree>
    <p:extLst>
      <p:ext uri="{BB962C8B-B14F-4D97-AF65-F5344CB8AC3E}">
        <p14:creationId xmlns:p14="http://schemas.microsoft.com/office/powerpoint/2010/main" val="4065912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19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451511" y="1700808"/>
            <a:ext cx="7920880" cy="304698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en-US" altLang="zh-CN" sz="48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   </a:t>
            </a:r>
            <a:r>
              <a:rPr lang="zh-CN" altLang="zh-CN" sz="48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同学们</a:t>
            </a:r>
            <a:r>
              <a:rPr lang="en-US" altLang="zh-CN" sz="4800" dirty="0">
                <a:latin typeface="华文新魏" panose="02010800040101010101" pitchFamily="2" charset="-122"/>
                <a:ea typeface="华文新魏" panose="02010800040101010101" pitchFamily="2" charset="-122"/>
              </a:rPr>
              <a:t>,</a:t>
            </a:r>
            <a:r>
              <a:rPr lang="zh-CN" altLang="zh-CN" sz="4800" dirty="0">
                <a:latin typeface="华文新魏" panose="02010800040101010101" pitchFamily="2" charset="-122"/>
                <a:ea typeface="华文新魏" panose="02010800040101010101" pitchFamily="2" charset="-122"/>
              </a:rPr>
              <a:t>我们在平时的学习中经常会遇到各种各样的病句</a:t>
            </a:r>
            <a:r>
              <a:rPr lang="en-US" altLang="zh-CN" sz="4800" dirty="0">
                <a:latin typeface="华文新魏" panose="02010800040101010101" pitchFamily="2" charset="-122"/>
                <a:ea typeface="华文新魏" panose="02010800040101010101" pitchFamily="2" charset="-122"/>
              </a:rPr>
              <a:t>,</a:t>
            </a:r>
            <a:r>
              <a:rPr lang="zh-CN" altLang="zh-CN" sz="4800" dirty="0">
                <a:latin typeface="华文新魏" panose="02010800040101010101" pitchFamily="2" charset="-122"/>
                <a:ea typeface="华文新魏" panose="02010800040101010101" pitchFamily="2" charset="-122"/>
              </a:rPr>
              <a:t>今天我们来系统学习一下病句的修改。</a:t>
            </a:r>
          </a:p>
        </p:txBody>
      </p:sp>
      <p:sp>
        <p:nvSpPr>
          <p:cNvPr id="3" name="矩形 2"/>
          <p:cNvSpPr/>
          <p:nvPr/>
        </p:nvSpPr>
        <p:spPr>
          <a:xfrm>
            <a:off x="360276" y="116632"/>
            <a:ext cx="406393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r>
              <a:rPr lang="zh-CN" altLang="zh-CN" sz="5400" dirty="0"/>
              <a:t>一</a:t>
            </a:r>
            <a:r>
              <a:rPr lang="en-US" altLang="zh-CN" sz="5400" dirty="0"/>
              <a:t>.	</a:t>
            </a:r>
            <a:r>
              <a:rPr lang="zh-CN" altLang="zh-CN" sz="5400" dirty="0"/>
              <a:t>导入新课</a:t>
            </a:r>
            <a:r>
              <a:rPr lang="en-US" altLang="zh-CN" sz="5400" dirty="0"/>
              <a:t>:</a:t>
            </a:r>
            <a:endParaRPr lang="zh-CN" altLang="zh-CN" sz="5400" dirty="0"/>
          </a:p>
        </p:txBody>
      </p:sp>
    </p:spTree>
    <p:extLst>
      <p:ext uri="{BB962C8B-B14F-4D97-AF65-F5344CB8AC3E}">
        <p14:creationId xmlns:p14="http://schemas.microsoft.com/office/powerpoint/2010/main" val="2965588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28631" y="116632"/>
            <a:ext cx="2954656" cy="92333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zh-CN" sz="5400" dirty="0">
                <a:solidFill>
                  <a:srgbClr val="FFC000"/>
                </a:solidFill>
              </a:rPr>
              <a:t>梳理知识</a:t>
            </a:r>
            <a:endParaRPr lang="zh-CN" altLang="en-US" sz="5400" b="1" cap="none" spc="0" dirty="0">
              <a:ln w="1905"/>
              <a:solidFill>
                <a:srgbClr val="FFC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矩形 2"/>
          <p:cNvSpPr/>
          <p:nvPr/>
        </p:nvSpPr>
        <p:spPr>
          <a:xfrm>
            <a:off x="4211960" y="285909"/>
            <a:ext cx="2852063" cy="584775"/>
          </a:xfrm>
          <a:prstGeom prst="rect">
            <a:avLst/>
          </a:prstGeom>
          <a:solidFill>
            <a:srgbClr val="FF0000"/>
          </a:solidFill>
        </p:spPr>
        <p:txBody>
          <a:bodyPr wrap="none" lIns="91440" tIns="45720" rIns="91440" bIns="45720">
            <a:spAutoFit/>
          </a:bodyPr>
          <a:lstStyle/>
          <a:p>
            <a:r>
              <a:rPr lang="zh-CN" altLang="zh-CN" sz="3200" dirty="0">
                <a:solidFill>
                  <a:srgbClr val="FFC000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了解病句类型</a:t>
            </a:r>
            <a:r>
              <a:rPr lang="en-US" altLang="zh-CN" sz="3200" dirty="0">
                <a:solidFill>
                  <a:srgbClr val="FFC000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:</a:t>
            </a:r>
            <a:endParaRPr lang="zh-CN" altLang="zh-CN" sz="3200" dirty="0">
              <a:solidFill>
                <a:srgbClr val="FFC000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254043" y="1412776"/>
            <a:ext cx="447269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en-US" altLang="zh-CN" sz="5400" dirty="0">
                <a:latin typeface="华文行楷" panose="02010800040101010101" pitchFamily="2" charset="-122"/>
                <a:ea typeface="华文行楷" panose="02010800040101010101" pitchFamily="2" charset="-122"/>
              </a:rPr>
              <a:t>1.</a:t>
            </a:r>
            <a:r>
              <a:rPr lang="zh-CN" altLang="zh-CN" sz="5400" dirty="0">
                <a:latin typeface="华文行楷" panose="02010800040101010101" pitchFamily="2" charset="-122"/>
                <a:ea typeface="华文行楷" panose="02010800040101010101" pitchFamily="2" charset="-122"/>
              </a:rPr>
              <a:t>用词</a:t>
            </a:r>
            <a:r>
              <a:rPr lang="zh-CN" altLang="zh-CN" sz="5400" dirty="0" smtClean="0">
                <a:latin typeface="华文行楷" panose="02010800040101010101" pitchFamily="2" charset="-122"/>
                <a:ea typeface="华文行楷" panose="02010800040101010101" pitchFamily="2" charset="-122"/>
              </a:rPr>
              <a:t>不当</a:t>
            </a:r>
            <a:r>
              <a:rPr lang="en-US" altLang="zh-CN" sz="5400" dirty="0" smtClean="0"/>
              <a:t>       </a:t>
            </a:r>
            <a:endParaRPr lang="zh-CN" altLang="zh-CN" sz="5400" dirty="0"/>
          </a:p>
        </p:txBody>
      </p:sp>
      <p:sp>
        <p:nvSpPr>
          <p:cNvPr id="5" name="矩形 4"/>
          <p:cNvSpPr/>
          <p:nvPr/>
        </p:nvSpPr>
        <p:spPr>
          <a:xfrm>
            <a:off x="254043" y="2505670"/>
            <a:ext cx="348044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en-US" altLang="zh-CN" sz="5400" dirty="0" smtClean="0">
                <a:latin typeface="华文行楷" panose="02010800040101010101" pitchFamily="2" charset="-122"/>
                <a:ea typeface="华文行楷" panose="02010800040101010101" pitchFamily="2" charset="-122"/>
              </a:rPr>
              <a:t>2</a:t>
            </a:r>
            <a:r>
              <a:rPr lang="en-US" altLang="zh-CN" sz="5400" dirty="0">
                <a:latin typeface="华文行楷" panose="02010800040101010101" pitchFamily="2" charset="-122"/>
                <a:ea typeface="华文行楷" panose="02010800040101010101" pitchFamily="2" charset="-122"/>
              </a:rPr>
              <a:t>.</a:t>
            </a:r>
            <a:r>
              <a:rPr lang="zh-CN" altLang="zh-CN" sz="5400" dirty="0">
                <a:latin typeface="华文行楷" panose="02010800040101010101" pitchFamily="2" charset="-122"/>
                <a:ea typeface="华文行楷" panose="02010800040101010101" pitchFamily="2" charset="-122"/>
              </a:rPr>
              <a:t>搭配</a:t>
            </a:r>
            <a:r>
              <a:rPr lang="zh-CN" altLang="zh-CN" sz="5400" dirty="0" smtClean="0">
                <a:latin typeface="华文行楷" panose="02010800040101010101" pitchFamily="2" charset="-122"/>
                <a:ea typeface="华文行楷" panose="02010800040101010101" pitchFamily="2" charset="-122"/>
              </a:rPr>
              <a:t>不当</a:t>
            </a:r>
            <a:endParaRPr lang="zh-CN" altLang="zh-CN" sz="5400" dirty="0">
              <a:latin typeface="华文行楷" panose="02010800040101010101" pitchFamily="2" charset="-122"/>
              <a:ea typeface="华文行楷" panose="02010800040101010101" pitchFamily="2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254043" y="3573016"/>
            <a:ext cx="353975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en-US" altLang="zh-CN" sz="5400" b="1" dirty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3.</a:t>
            </a:r>
            <a:r>
              <a:rPr lang="zh-CN" altLang="zh-CN" sz="5400" b="1" dirty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语序</a:t>
            </a:r>
            <a:r>
              <a:rPr lang="zh-CN" altLang="zh-CN" sz="5400" b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不当</a:t>
            </a:r>
            <a:endParaRPr lang="zh-CN" altLang="zh-CN" sz="5400" b="1" dirty="0">
              <a:ln w="11430"/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9" name="矩形 8"/>
          <p:cNvSpPr/>
          <p:nvPr/>
        </p:nvSpPr>
        <p:spPr>
          <a:xfrm>
            <a:off x="323528" y="4841456"/>
            <a:ext cx="348044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altLang="zh-CN" sz="5400" dirty="0" smtClean="0">
                <a:latin typeface="华文行楷" panose="02010800040101010101" pitchFamily="2" charset="-122"/>
                <a:ea typeface="华文行楷" panose="02010800040101010101" pitchFamily="2" charset="-122"/>
              </a:rPr>
              <a:t>4</a:t>
            </a:r>
            <a:r>
              <a:rPr lang="en-US" altLang="zh-CN" sz="5400" dirty="0">
                <a:latin typeface="华文行楷" panose="02010800040101010101" pitchFamily="2" charset="-122"/>
                <a:ea typeface="华文行楷" panose="02010800040101010101" pitchFamily="2" charset="-122"/>
              </a:rPr>
              <a:t>.</a:t>
            </a:r>
            <a:r>
              <a:rPr lang="zh-CN" altLang="zh-CN" sz="5400" dirty="0" smtClean="0">
                <a:latin typeface="华文行楷" panose="02010800040101010101" pitchFamily="2" charset="-122"/>
                <a:ea typeface="华文行楷" panose="02010800040101010101" pitchFamily="2" charset="-122"/>
              </a:rPr>
              <a:t>成分</a:t>
            </a:r>
            <a:r>
              <a:rPr lang="zh-CN" altLang="zh-CN" sz="5400" dirty="0">
                <a:latin typeface="华文行楷" panose="02010800040101010101" pitchFamily="2" charset="-122"/>
                <a:ea typeface="华文行楷" panose="02010800040101010101" pitchFamily="2" charset="-122"/>
              </a:rPr>
              <a:t>残缺</a:t>
            </a:r>
            <a:endParaRPr lang="zh-CN" altLang="en-US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华文行楷" panose="02010800040101010101" pitchFamily="2" charset="-122"/>
              <a:ea typeface="华文行楷" panose="02010800040101010101" pitchFamily="2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4370117" y="1412776"/>
            <a:ext cx="370486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altLang="zh-CN" sz="54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5.</a:t>
            </a:r>
            <a:r>
              <a:rPr lang="zh-CN" altLang="zh-CN" sz="54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成分赘余</a:t>
            </a:r>
            <a:r>
              <a:rPr lang="en-US" altLang="zh-CN" sz="54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 </a:t>
            </a:r>
            <a:endParaRPr lang="zh-CN" altLang="en-US" sz="5400" b="1" spc="50" dirty="0">
              <a:ln w="11430"/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华文行楷" panose="02010800040101010101" pitchFamily="2" charset="-122"/>
              <a:ea typeface="华文行楷" panose="02010800040101010101" pitchFamily="2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4393746" y="2641617"/>
            <a:ext cx="348044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en-US" altLang="zh-CN" sz="5400" dirty="0">
                <a:latin typeface="华文行楷" panose="02010800040101010101" pitchFamily="2" charset="-122"/>
                <a:ea typeface="华文行楷" panose="02010800040101010101" pitchFamily="2" charset="-122"/>
              </a:rPr>
              <a:t>6.</a:t>
            </a:r>
            <a:r>
              <a:rPr lang="zh-CN" altLang="zh-CN" sz="5400" dirty="0">
                <a:latin typeface="华文行楷" panose="02010800040101010101" pitchFamily="2" charset="-122"/>
                <a:ea typeface="华文行楷" panose="02010800040101010101" pitchFamily="2" charset="-122"/>
              </a:rPr>
              <a:t>结构混乱</a:t>
            </a:r>
          </a:p>
        </p:txBody>
      </p:sp>
      <p:sp>
        <p:nvSpPr>
          <p:cNvPr id="12" name="矩形 11"/>
          <p:cNvSpPr/>
          <p:nvPr/>
        </p:nvSpPr>
        <p:spPr>
          <a:xfrm>
            <a:off x="4370117" y="3717032"/>
            <a:ext cx="348044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altLang="zh-CN" sz="5400" dirty="0">
                <a:latin typeface="华文行楷" panose="02010800040101010101" pitchFamily="2" charset="-122"/>
                <a:ea typeface="华文行楷" panose="02010800040101010101" pitchFamily="2" charset="-122"/>
              </a:rPr>
              <a:t>7.</a:t>
            </a:r>
            <a:r>
              <a:rPr lang="zh-CN" altLang="zh-CN" sz="5400" dirty="0">
                <a:latin typeface="华文行楷" panose="02010800040101010101" pitchFamily="2" charset="-122"/>
                <a:ea typeface="华文行楷" panose="02010800040101010101" pitchFamily="2" charset="-122"/>
              </a:rPr>
              <a:t>表意不清</a:t>
            </a:r>
            <a:endParaRPr lang="zh-CN" altLang="en-US" sz="5400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华文行楷" panose="02010800040101010101" pitchFamily="2" charset="-122"/>
              <a:ea typeface="华文行楷" panose="02010800040101010101" pitchFamily="2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4427984" y="4909928"/>
            <a:ext cx="348044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altLang="zh-CN" sz="5400" dirty="0">
                <a:latin typeface="华文行楷" panose="02010800040101010101" pitchFamily="2" charset="-122"/>
                <a:ea typeface="华文行楷" panose="02010800040101010101" pitchFamily="2" charset="-122"/>
              </a:rPr>
              <a:t>8.</a:t>
            </a:r>
            <a:r>
              <a:rPr lang="zh-CN" altLang="zh-CN" sz="5400" dirty="0">
                <a:latin typeface="华文行楷" panose="02010800040101010101" pitchFamily="2" charset="-122"/>
                <a:ea typeface="华文行楷" panose="02010800040101010101" pitchFamily="2" charset="-122"/>
              </a:rPr>
              <a:t>不合逻辑</a:t>
            </a:r>
            <a:endParaRPr lang="zh-CN" altLang="en-US" sz="5400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华文行楷" panose="02010800040101010101" pitchFamily="2" charset="-122"/>
              <a:ea typeface="华文行楷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655883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8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8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8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7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7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7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7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7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7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8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8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8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7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7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7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6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6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9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9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9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7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7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7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/>
      <p:bldP spid="5" grpId="0"/>
      <p:bldP spid="7" grpId="0"/>
      <p:bldP spid="9" grpId="0"/>
      <p:bldP spid="10" grpId="0"/>
      <p:bldP spid="11" grpId="0"/>
      <p:bldP spid="12" grpId="0"/>
      <p:bldP spid="1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40016" y="188640"/>
            <a:ext cx="295465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zh-CN" altLang="zh-CN" sz="5400" b="1" dirty="0">
                <a:solidFill>
                  <a:srgbClr val="FF0000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定位考点</a:t>
            </a:r>
            <a:endParaRPr lang="zh-CN" altLang="en-US" sz="5400" b="1" cap="none" spc="0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620240" y="1772816"/>
            <a:ext cx="7264127" cy="424731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r>
              <a:rPr lang="zh-CN" altLang="en-US" sz="5400" dirty="0" smtClean="0"/>
              <a:t>    </a:t>
            </a:r>
            <a:r>
              <a:rPr lang="zh-CN" altLang="en-US" sz="5400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修改</a:t>
            </a:r>
            <a:r>
              <a:rPr lang="zh-CN" altLang="en-US" sz="5400" dirty="0">
                <a:latin typeface="华文楷体" panose="02010600040101010101" pitchFamily="2" charset="-122"/>
                <a:ea typeface="华文楷体" panose="02010600040101010101" pitchFamily="2" charset="-122"/>
              </a:rPr>
              <a:t>病句是语文中必考的题目，一般以选择题的形式出现，分值</a:t>
            </a:r>
            <a:r>
              <a:rPr lang="en-US" altLang="zh-CN" sz="5400" dirty="0">
                <a:latin typeface="华文楷体" panose="02010600040101010101" pitchFamily="2" charset="-122"/>
                <a:ea typeface="华文楷体" panose="02010600040101010101" pitchFamily="2" charset="-122"/>
              </a:rPr>
              <a:t>2</a:t>
            </a:r>
            <a:r>
              <a:rPr lang="zh-CN" altLang="en-US" sz="5400" dirty="0">
                <a:latin typeface="华文楷体" panose="02010600040101010101" pitchFamily="2" charset="-122"/>
                <a:ea typeface="华文楷体" panose="02010600040101010101" pitchFamily="2" charset="-122"/>
              </a:rPr>
              <a:t>分。怎么样才能稳稳拿下这</a:t>
            </a:r>
            <a:r>
              <a:rPr lang="en-US" altLang="zh-CN" sz="5400" dirty="0">
                <a:latin typeface="华文楷体" panose="02010600040101010101" pitchFamily="2" charset="-122"/>
                <a:ea typeface="华文楷体" panose="02010600040101010101" pitchFamily="2" charset="-122"/>
              </a:rPr>
              <a:t>2</a:t>
            </a:r>
            <a:r>
              <a:rPr lang="zh-CN" altLang="en-US" sz="5400" dirty="0">
                <a:latin typeface="华文楷体" panose="02010600040101010101" pitchFamily="2" charset="-122"/>
                <a:ea typeface="华文楷体" panose="02010600040101010101" pitchFamily="2" charset="-122"/>
              </a:rPr>
              <a:t>分？</a:t>
            </a:r>
          </a:p>
        </p:txBody>
      </p:sp>
    </p:spTree>
    <p:extLst>
      <p:ext uri="{BB962C8B-B14F-4D97-AF65-F5344CB8AC3E}">
        <p14:creationId xmlns:p14="http://schemas.microsoft.com/office/powerpoint/2010/main" val="29655883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05861" y="0"/>
            <a:ext cx="295465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zh-CN" altLang="zh-CN" sz="5400" b="1" cap="all" dirty="0">
                <a:ln/>
                <a:solidFill>
                  <a:srgbClr val="FF00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典例剖析</a:t>
            </a:r>
            <a:endParaRPr lang="zh-CN" altLang="en-US" sz="5400" b="1" cap="all" dirty="0">
              <a:ln/>
              <a:solidFill>
                <a:srgbClr val="FF0000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496384" y="260648"/>
            <a:ext cx="429476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en-US" altLang="zh-CN" sz="5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(</a:t>
            </a:r>
            <a:r>
              <a:rPr lang="zh-CN" altLang="zh-CN" sz="5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一</a:t>
            </a:r>
            <a:r>
              <a:rPr lang="en-US" altLang="zh-CN" sz="5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)</a:t>
            </a:r>
            <a:r>
              <a:rPr lang="zh-CN" altLang="zh-CN" sz="5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用词不当</a:t>
            </a:r>
            <a:r>
              <a:rPr lang="en-US" altLang="zh-CN" sz="5400" dirty="0"/>
              <a:t>:</a:t>
            </a:r>
            <a:endParaRPr lang="zh-CN" altLang="zh-CN" sz="5400" dirty="0"/>
          </a:p>
        </p:txBody>
      </p:sp>
      <p:sp>
        <p:nvSpPr>
          <p:cNvPr id="6" name="矩形 5"/>
          <p:cNvSpPr/>
          <p:nvPr/>
        </p:nvSpPr>
        <p:spPr>
          <a:xfrm>
            <a:off x="105861" y="1375092"/>
            <a:ext cx="8202887" cy="403187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r>
              <a:rPr lang="zh-CN" altLang="zh-CN" sz="3200" dirty="0"/>
              <a:t>（</a:t>
            </a:r>
            <a:r>
              <a:rPr lang="en-US" altLang="zh-CN" sz="3200" dirty="0"/>
              <a:t>1</a:t>
            </a:r>
            <a:r>
              <a:rPr lang="zh-CN" altLang="zh-CN" sz="3200" dirty="0"/>
              <a:t>）昨天晚上我看了二场电影。</a:t>
            </a:r>
          </a:p>
          <a:p>
            <a:endParaRPr lang="en-US" altLang="zh-CN" sz="3200" dirty="0" smtClean="0"/>
          </a:p>
          <a:p>
            <a:endParaRPr lang="en-US" altLang="zh-CN" sz="3200" dirty="0"/>
          </a:p>
          <a:p>
            <a:r>
              <a:rPr lang="zh-CN" altLang="zh-CN" sz="3200" dirty="0" smtClean="0"/>
              <a:t>（</a:t>
            </a:r>
            <a:r>
              <a:rPr lang="en-US" altLang="zh-CN" sz="3200" dirty="0"/>
              <a:t>2</a:t>
            </a:r>
            <a:r>
              <a:rPr lang="zh-CN" altLang="zh-CN" sz="3200" dirty="0"/>
              <a:t>）这种收音机原来售价</a:t>
            </a:r>
            <a:r>
              <a:rPr lang="en-US" altLang="zh-CN" sz="3200" dirty="0"/>
              <a:t>60</a:t>
            </a:r>
            <a:r>
              <a:rPr lang="zh-CN" altLang="zh-CN" sz="3200" dirty="0"/>
              <a:t>元，现为</a:t>
            </a:r>
            <a:r>
              <a:rPr lang="en-US" altLang="zh-CN" sz="3200" dirty="0"/>
              <a:t>20</a:t>
            </a:r>
            <a:r>
              <a:rPr lang="zh-CN" altLang="zh-CN" sz="3200" dirty="0"/>
              <a:t>元</a:t>
            </a:r>
            <a:r>
              <a:rPr lang="zh-CN" altLang="zh-CN" sz="3200" dirty="0" smtClean="0"/>
              <a:t>，</a:t>
            </a:r>
            <a:endParaRPr lang="en-US" altLang="zh-CN" sz="3200" dirty="0" smtClean="0"/>
          </a:p>
          <a:p>
            <a:r>
              <a:rPr lang="en-US" altLang="zh-CN" sz="3200" dirty="0"/>
              <a:t> </a:t>
            </a:r>
            <a:r>
              <a:rPr lang="en-US" altLang="zh-CN" sz="3200" dirty="0" smtClean="0"/>
              <a:t>           </a:t>
            </a:r>
            <a:r>
              <a:rPr lang="zh-CN" altLang="zh-CN" sz="3200" dirty="0" smtClean="0"/>
              <a:t>售价</a:t>
            </a:r>
            <a:r>
              <a:rPr lang="zh-CN" altLang="zh-CN" sz="3200" dirty="0"/>
              <a:t>降低了三倍。</a:t>
            </a:r>
          </a:p>
          <a:p>
            <a:endParaRPr lang="en-US" altLang="zh-CN" sz="3200" dirty="0" smtClean="0"/>
          </a:p>
          <a:p>
            <a:endParaRPr lang="en-US" altLang="zh-CN" sz="3200" dirty="0" smtClean="0"/>
          </a:p>
          <a:p>
            <a:r>
              <a:rPr lang="zh-CN" altLang="zh-CN" sz="3200" dirty="0" smtClean="0"/>
              <a:t>（</a:t>
            </a:r>
            <a:r>
              <a:rPr lang="en-US" altLang="zh-CN" sz="3200" dirty="0"/>
              <a:t>3</a:t>
            </a:r>
            <a:r>
              <a:rPr lang="zh-CN" altLang="zh-CN" sz="3200" dirty="0" smtClean="0"/>
              <a:t>）同学们</a:t>
            </a:r>
            <a:r>
              <a:rPr lang="zh-CN" altLang="zh-CN" sz="3200" dirty="0"/>
              <a:t>希望他来，他居然来了</a:t>
            </a:r>
          </a:p>
        </p:txBody>
      </p:sp>
      <p:sp>
        <p:nvSpPr>
          <p:cNvPr id="7" name="矩形 6"/>
          <p:cNvSpPr/>
          <p:nvPr/>
        </p:nvSpPr>
        <p:spPr>
          <a:xfrm>
            <a:off x="395535" y="2019803"/>
            <a:ext cx="7298793" cy="397031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zh-CN" altLang="zh-CN" sz="2800" b="1" dirty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（计件量词前一般用</a:t>
            </a:r>
            <a:r>
              <a:rPr lang="en-US" altLang="zh-CN" sz="2800" b="1" dirty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“</a:t>
            </a:r>
            <a:r>
              <a:rPr lang="zh-CN" altLang="zh-CN" sz="2800" b="1" dirty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两</a:t>
            </a:r>
            <a:r>
              <a:rPr lang="en-US" altLang="zh-CN" sz="2800" b="1" dirty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”</a:t>
            </a:r>
            <a:r>
              <a:rPr lang="zh-CN" altLang="zh-CN" sz="2800" b="1" dirty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，不用</a:t>
            </a:r>
            <a:r>
              <a:rPr lang="en-US" altLang="zh-CN" sz="2800" b="1" dirty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“</a:t>
            </a:r>
            <a:r>
              <a:rPr lang="zh-CN" altLang="zh-CN" sz="2800" b="1" dirty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二</a:t>
            </a:r>
            <a:r>
              <a:rPr lang="en-US" altLang="zh-CN" sz="2800" b="1" dirty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”</a:t>
            </a:r>
            <a:r>
              <a:rPr lang="zh-CN" altLang="zh-CN" sz="2800" b="1" dirty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。）</a:t>
            </a:r>
          </a:p>
          <a:p>
            <a:endParaRPr lang="en-US" altLang="zh-CN" sz="2800" b="1" dirty="0" smtClean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endParaRPr lang="en-US" altLang="zh-CN" sz="2800" b="1" dirty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endParaRPr lang="en-US" altLang="zh-CN" sz="2800" b="1" dirty="0" smtClean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r>
              <a:rPr lang="zh-CN" altLang="zh-CN" sz="2800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（</a:t>
            </a:r>
            <a:r>
              <a:rPr lang="en-US" altLang="zh-CN" sz="2800" b="1" dirty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“</a:t>
            </a:r>
            <a:r>
              <a:rPr lang="zh-CN" altLang="zh-CN" sz="2800" b="1" dirty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下降</a:t>
            </a:r>
            <a:r>
              <a:rPr lang="en-US" altLang="zh-CN" sz="2800" b="1" dirty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”</a:t>
            </a:r>
            <a:r>
              <a:rPr lang="zh-CN" altLang="zh-CN" sz="2800" b="1" dirty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和</a:t>
            </a:r>
            <a:r>
              <a:rPr lang="en-US" altLang="zh-CN" sz="2800" b="1" dirty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“</a:t>
            </a:r>
            <a:r>
              <a:rPr lang="zh-CN" altLang="zh-CN" sz="2800" b="1" dirty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减少</a:t>
            </a:r>
            <a:r>
              <a:rPr lang="en-US" altLang="zh-CN" sz="2800" b="1" dirty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”</a:t>
            </a:r>
            <a:r>
              <a:rPr lang="zh-CN" altLang="zh-CN" sz="2800" b="1" dirty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不能用倍数，只能用分数</a:t>
            </a:r>
            <a:r>
              <a:rPr lang="zh-CN" altLang="zh-CN" sz="2800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。</a:t>
            </a:r>
            <a:endParaRPr lang="en-US" altLang="zh-CN" sz="2800" b="1" dirty="0" smtClean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r>
              <a:rPr lang="en-US" altLang="zh-CN" sz="2800" b="1" dirty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en-US" altLang="zh-CN" sz="2800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   </a:t>
            </a:r>
            <a:r>
              <a:rPr lang="zh-CN" altLang="zh-CN" sz="2800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可</a:t>
            </a:r>
            <a:r>
              <a:rPr lang="zh-CN" altLang="zh-CN" sz="2800" b="1" dirty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改为</a:t>
            </a:r>
            <a:r>
              <a:rPr lang="en-US" altLang="zh-CN" sz="2800" b="1" dirty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“</a:t>
            </a:r>
            <a:r>
              <a:rPr lang="zh-CN" altLang="zh-CN" sz="2800" b="1" dirty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降低了三分之二</a:t>
            </a:r>
            <a:r>
              <a:rPr lang="en-US" altLang="zh-CN" sz="2800" b="1" dirty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”</a:t>
            </a:r>
            <a:r>
              <a:rPr lang="zh-CN" altLang="zh-CN" sz="2800" b="1" dirty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。）</a:t>
            </a:r>
          </a:p>
          <a:p>
            <a:endParaRPr lang="en-US" altLang="zh-CN" sz="2800" b="1" dirty="0" smtClean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endParaRPr lang="en-US" altLang="zh-CN" sz="2800" b="1" dirty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r>
              <a:rPr lang="zh-CN" altLang="zh-CN" sz="2800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（</a:t>
            </a:r>
            <a:r>
              <a:rPr lang="zh-CN" altLang="zh-CN" sz="2800" b="1" dirty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结果与预期一样，应为</a:t>
            </a:r>
            <a:r>
              <a:rPr lang="en-US" altLang="zh-CN" sz="2800" b="1" dirty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“</a:t>
            </a:r>
            <a:r>
              <a:rPr lang="zh-CN" altLang="zh-CN" sz="2800" b="1" dirty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果然</a:t>
            </a:r>
            <a:r>
              <a:rPr lang="en-US" altLang="zh-CN" sz="2800" b="1" dirty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”</a:t>
            </a:r>
            <a:r>
              <a:rPr lang="zh-CN" altLang="zh-CN" sz="2800" b="1" dirty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。）</a:t>
            </a:r>
          </a:p>
        </p:txBody>
      </p:sp>
    </p:spTree>
    <p:extLst>
      <p:ext uri="{BB962C8B-B14F-4D97-AF65-F5344CB8AC3E}">
        <p14:creationId xmlns:p14="http://schemas.microsoft.com/office/powerpoint/2010/main" val="29655883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05861" y="0"/>
            <a:ext cx="295465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zh-CN" altLang="zh-CN" sz="5400" b="1" cap="all" dirty="0">
                <a:ln/>
                <a:solidFill>
                  <a:srgbClr val="FF00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典例剖析</a:t>
            </a:r>
            <a:endParaRPr lang="zh-CN" altLang="en-US" sz="5400" b="1" cap="all" dirty="0">
              <a:ln/>
              <a:solidFill>
                <a:srgbClr val="FF0000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416749" y="260648"/>
            <a:ext cx="468589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zh-CN" altLang="zh-CN" sz="5400" dirty="0">
                <a:latin typeface="黑体" panose="02010609060101010101" pitchFamily="49" charset="-122"/>
                <a:ea typeface="黑体" panose="02010609060101010101" pitchFamily="49" charset="-122"/>
              </a:rPr>
              <a:t> </a:t>
            </a:r>
            <a:r>
              <a:rPr lang="en-US" altLang="zh-CN" sz="5400" dirty="0">
                <a:latin typeface="黑体" panose="02010609060101010101" pitchFamily="49" charset="-122"/>
                <a:ea typeface="黑体" panose="02010609060101010101" pitchFamily="49" charset="-122"/>
              </a:rPr>
              <a:t>(</a:t>
            </a:r>
            <a:r>
              <a:rPr lang="zh-CN" altLang="zh-CN" sz="5400" dirty="0">
                <a:latin typeface="黑体" panose="02010609060101010101" pitchFamily="49" charset="-122"/>
                <a:ea typeface="黑体" panose="02010609060101010101" pitchFamily="49" charset="-122"/>
              </a:rPr>
              <a:t>二</a:t>
            </a:r>
            <a:r>
              <a:rPr lang="en-US" altLang="zh-CN" sz="5400" dirty="0">
                <a:latin typeface="黑体" panose="02010609060101010101" pitchFamily="49" charset="-122"/>
                <a:ea typeface="黑体" panose="02010609060101010101" pitchFamily="49" charset="-122"/>
              </a:rPr>
              <a:t>)</a:t>
            </a:r>
            <a:r>
              <a:rPr lang="zh-CN" altLang="zh-CN" sz="5400" dirty="0">
                <a:latin typeface="黑体" panose="02010609060101010101" pitchFamily="49" charset="-122"/>
                <a:ea typeface="黑体" panose="02010609060101010101" pitchFamily="49" charset="-122"/>
              </a:rPr>
              <a:t>语序不当</a:t>
            </a:r>
          </a:p>
        </p:txBody>
      </p:sp>
      <p:sp>
        <p:nvSpPr>
          <p:cNvPr id="4" name="矩形 3"/>
          <p:cNvSpPr/>
          <p:nvPr/>
        </p:nvSpPr>
        <p:spPr>
          <a:xfrm>
            <a:off x="524921" y="1183978"/>
            <a:ext cx="5035353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zh-CN" altLang="zh-CN" sz="3600" dirty="0">
                <a:latin typeface="隶书" panose="02010509060101010101" pitchFamily="49" charset="-122"/>
                <a:ea typeface="隶书" panose="02010509060101010101" pitchFamily="49" charset="-122"/>
              </a:rPr>
              <a:t>（</a:t>
            </a:r>
            <a:r>
              <a:rPr lang="en-US" altLang="zh-CN" sz="3600" dirty="0">
                <a:latin typeface="隶书" panose="02010509060101010101" pitchFamily="49" charset="-122"/>
                <a:ea typeface="隶书" panose="02010509060101010101" pitchFamily="49" charset="-122"/>
              </a:rPr>
              <a:t>1</a:t>
            </a:r>
            <a:r>
              <a:rPr lang="zh-CN" altLang="zh-CN" sz="3600" dirty="0">
                <a:latin typeface="隶书" panose="02010509060101010101" pitchFamily="49" charset="-122"/>
                <a:ea typeface="隶书" panose="02010509060101010101" pitchFamily="49" charset="-122"/>
              </a:rPr>
              <a:t>）多项定语排列不当</a:t>
            </a:r>
          </a:p>
        </p:txBody>
      </p:sp>
      <p:sp>
        <p:nvSpPr>
          <p:cNvPr id="5" name="矩形 4"/>
          <p:cNvSpPr/>
          <p:nvPr/>
        </p:nvSpPr>
        <p:spPr>
          <a:xfrm>
            <a:off x="15669" y="1830307"/>
            <a:ext cx="8930634" cy="2554545"/>
          </a:xfrm>
          <a:prstGeom prst="rect">
            <a:avLst/>
          </a:prstGeom>
          <a:solidFill>
            <a:schemeClr val="bg1"/>
          </a:solidFill>
          <a:ln>
            <a:solidFill>
              <a:srgbClr val="00B050"/>
            </a:solidFill>
          </a:ln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zh-CN" altLang="zh-CN" sz="4000" b="1" dirty="0">
                <a:ln w="11430"/>
                <a:solidFill>
                  <a:schemeClr val="tx2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把下列</a:t>
            </a:r>
            <a:r>
              <a:rPr lang="en-US" altLang="zh-CN" sz="4000" b="1" dirty="0" smtClean="0">
                <a:ln w="11430"/>
                <a:solidFill>
                  <a:schemeClr val="tx2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a-f  </a:t>
            </a:r>
            <a:r>
              <a:rPr lang="zh-CN" altLang="en-US" sz="4000" b="1" dirty="0" smtClean="0">
                <a:ln w="11430"/>
                <a:solidFill>
                  <a:schemeClr val="tx2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六</a:t>
            </a:r>
            <a:r>
              <a:rPr lang="zh-CN" altLang="zh-CN" sz="4000" b="1" dirty="0" smtClean="0">
                <a:ln w="11430"/>
                <a:solidFill>
                  <a:schemeClr val="tx2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个</a:t>
            </a:r>
            <a:r>
              <a:rPr lang="zh-CN" altLang="zh-CN" sz="4000" b="1" dirty="0">
                <a:ln w="11430"/>
                <a:solidFill>
                  <a:schemeClr val="tx2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定语填入横线上</a:t>
            </a:r>
          </a:p>
          <a:p>
            <a:r>
              <a:rPr lang="zh-CN" altLang="zh-CN" sz="4000" b="1" dirty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她是</a:t>
            </a:r>
            <a:r>
              <a:rPr lang="zh-CN" altLang="zh-CN" sz="4000" b="1" u="sng" dirty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　　　　　　　　　　　</a:t>
            </a:r>
            <a:r>
              <a:rPr lang="zh-CN" altLang="zh-CN" sz="4000" b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教练。</a:t>
            </a:r>
            <a:endParaRPr lang="en-US" altLang="zh-CN" sz="4000" b="1" dirty="0" smtClean="0">
              <a:ln w="11430"/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r>
              <a:rPr lang="en-US" altLang="zh-CN" sz="4000" b="1" dirty="0" smtClean="0">
                <a:ln w="11430"/>
                <a:solidFill>
                  <a:srgbClr val="0070C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华文楷体" panose="02010600040101010101" pitchFamily="2" charset="-122"/>
                <a:ea typeface="华文楷体" panose="02010600040101010101" pitchFamily="2" charset="-122"/>
              </a:rPr>
              <a:t>a</a:t>
            </a:r>
            <a:r>
              <a:rPr lang="zh-CN" altLang="zh-CN" sz="4000" b="1" dirty="0">
                <a:ln w="11430"/>
                <a:solidFill>
                  <a:srgbClr val="0070C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华文楷体" panose="02010600040101010101" pitchFamily="2" charset="-122"/>
                <a:ea typeface="华文楷体" panose="02010600040101010101" pitchFamily="2" charset="-122"/>
              </a:rPr>
              <a:t>优秀</a:t>
            </a:r>
            <a:r>
              <a:rPr lang="zh-CN" altLang="zh-CN" sz="4000" b="1" dirty="0" smtClean="0">
                <a:ln w="11430"/>
                <a:solidFill>
                  <a:srgbClr val="0070C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华文楷体" panose="02010600040101010101" pitchFamily="2" charset="-122"/>
                <a:ea typeface="华文楷体" panose="02010600040101010101" pitchFamily="2" charset="-122"/>
              </a:rPr>
              <a:t>的</a:t>
            </a:r>
            <a:r>
              <a:rPr lang="en-US" altLang="zh-CN" sz="4000" b="1" dirty="0">
                <a:ln w="11430"/>
                <a:solidFill>
                  <a:srgbClr val="0070C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华文楷体" panose="02010600040101010101" pitchFamily="2" charset="-122"/>
                <a:ea typeface="华文楷体" panose="02010600040101010101" pitchFamily="2" charset="-122"/>
              </a:rPr>
              <a:t> </a:t>
            </a:r>
            <a:r>
              <a:rPr lang="en-US" altLang="zh-CN" sz="4000" b="1" dirty="0" smtClean="0">
                <a:ln w="11430"/>
                <a:solidFill>
                  <a:srgbClr val="0070C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华文楷体" panose="02010600040101010101" pitchFamily="2" charset="-122"/>
                <a:ea typeface="华文楷体" panose="02010600040101010101" pitchFamily="2" charset="-122"/>
              </a:rPr>
              <a:t>    b</a:t>
            </a:r>
            <a:r>
              <a:rPr lang="zh-CN" altLang="zh-CN" sz="4000" b="1" dirty="0">
                <a:ln w="11430"/>
                <a:solidFill>
                  <a:srgbClr val="0070C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华文楷体" panose="02010600040101010101" pitchFamily="2" charset="-122"/>
                <a:ea typeface="华文楷体" panose="02010600040101010101" pitchFamily="2" charset="-122"/>
              </a:rPr>
              <a:t>国家队</a:t>
            </a:r>
            <a:r>
              <a:rPr lang="zh-CN" altLang="zh-CN" sz="4000" b="1" dirty="0" smtClean="0">
                <a:ln w="11430"/>
                <a:solidFill>
                  <a:srgbClr val="0070C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华文楷体" panose="02010600040101010101" pitchFamily="2" charset="-122"/>
                <a:ea typeface="华文楷体" panose="02010600040101010101" pitchFamily="2" charset="-122"/>
              </a:rPr>
              <a:t>的</a:t>
            </a:r>
            <a:r>
              <a:rPr lang="en-US" altLang="zh-CN" sz="4000" b="1" dirty="0" smtClean="0">
                <a:ln w="11430"/>
                <a:solidFill>
                  <a:srgbClr val="0070C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华文楷体" panose="02010600040101010101" pitchFamily="2" charset="-122"/>
                <a:ea typeface="华文楷体" panose="02010600040101010101" pitchFamily="2" charset="-122"/>
              </a:rPr>
              <a:t>       c</a:t>
            </a:r>
            <a:r>
              <a:rPr lang="zh-CN" altLang="zh-CN" sz="4000" b="1" dirty="0">
                <a:ln w="11430"/>
                <a:solidFill>
                  <a:srgbClr val="0070C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华文楷体" panose="02010600040101010101" pitchFamily="2" charset="-122"/>
                <a:ea typeface="华文楷体" panose="02010600040101010101" pitchFamily="2" charset="-122"/>
              </a:rPr>
              <a:t>一</a:t>
            </a:r>
            <a:r>
              <a:rPr lang="zh-CN" altLang="zh-CN" sz="4000" b="1" dirty="0" smtClean="0">
                <a:ln w="11430"/>
                <a:solidFill>
                  <a:srgbClr val="0070C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华文楷体" panose="02010600040101010101" pitchFamily="2" charset="-122"/>
                <a:ea typeface="华文楷体" panose="02010600040101010101" pitchFamily="2" charset="-122"/>
              </a:rPr>
              <a:t>位</a:t>
            </a:r>
            <a:endParaRPr lang="en-US" altLang="zh-CN" sz="4000" b="1" dirty="0" smtClean="0">
              <a:ln w="11430"/>
              <a:solidFill>
                <a:srgbClr val="0070C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r>
              <a:rPr lang="en-US" altLang="zh-CN" sz="4000" b="1" dirty="0" smtClean="0">
                <a:ln w="11430"/>
                <a:solidFill>
                  <a:srgbClr val="0070C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华文楷体" panose="02010600040101010101" pitchFamily="2" charset="-122"/>
                <a:ea typeface="华文楷体" panose="02010600040101010101" pitchFamily="2" charset="-122"/>
              </a:rPr>
              <a:t>d</a:t>
            </a:r>
            <a:r>
              <a:rPr lang="zh-CN" altLang="zh-CN" sz="4000" b="1" dirty="0">
                <a:ln w="11430"/>
                <a:solidFill>
                  <a:srgbClr val="0070C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华文楷体" panose="02010600040101010101" pitchFamily="2" charset="-122"/>
                <a:ea typeface="华文楷体" panose="02010600040101010101" pitchFamily="2" charset="-122"/>
              </a:rPr>
              <a:t>有二十多年教学经验</a:t>
            </a:r>
            <a:r>
              <a:rPr lang="zh-CN" altLang="zh-CN" sz="4000" b="1" dirty="0" smtClean="0">
                <a:ln w="11430"/>
                <a:solidFill>
                  <a:srgbClr val="0070C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华文楷体" panose="02010600040101010101" pitchFamily="2" charset="-122"/>
                <a:ea typeface="华文楷体" panose="02010600040101010101" pitchFamily="2" charset="-122"/>
              </a:rPr>
              <a:t>的</a:t>
            </a:r>
            <a:r>
              <a:rPr lang="en-US" altLang="zh-CN" sz="4000" b="1" dirty="0" smtClean="0">
                <a:ln w="11430"/>
                <a:solidFill>
                  <a:srgbClr val="0070C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华文楷体" panose="02010600040101010101" pitchFamily="2" charset="-122"/>
                <a:ea typeface="华文楷体" panose="02010600040101010101" pitchFamily="2" charset="-122"/>
              </a:rPr>
              <a:t>   e</a:t>
            </a:r>
            <a:r>
              <a:rPr lang="zh-CN" altLang="zh-CN" sz="4000" b="1" dirty="0" smtClean="0">
                <a:ln w="11430"/>
                <a:solidFill>
                  <a:srgbClr val="0070C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华文楷体" panose="02010600040101010101" pitchFamily="2" charset="-122"/>
                <a:ea typeface="华文楷体" panose="02010600040101010101" pitchFamily="2" charset="-122"/>
              </a:rPr>
              <a:t>篮球</a:t>
            </a:r>
            <a:r>
              <a:rPr lang="en-US" altLang="zh-CN" sz="4000" b="1" dirty="0" smtClean="0">
                <a:ln w="11430"/>
                <a:solidFill>
                  <a:srgbClr val="0070C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华文楷体" panose="02010600040101010101" pitchFamily="2" charset="-122"/>
                <a:ea typeface="华文楷体" panose="02010600040101010101" pitchFamily="2" charset="-122"/>
              </a:rPr>
              <a:t>   f</a:t>
            </a:r>
            <a:r>
              <a:rPr lang="zh-CN" altLang="zh-CN" sz="4000" b="1" dirty="0">
                <a:ln w="11430"/>
                <a:solidFill>
                  <a:srgbClr val="0070C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华文楷体" panose="02010600040101010101" pitchFamily="2" charset="-122"/>
                <a:ea typeface="华文楷体" panose="02010600040101010101" pitchFamily="2" charset="-122"/>
              </a:rPr>
              <a:t>女</a:t>
            </a:r>
          </a:p>
        </p:txBody>
      </p:sp>
      <p:sp>
        <p:nvSpPr>
          <p:cNvPr id="6" name="矩形 5"/>
          <p:cNvSpPr/>
          <p:nvPr/>
        </p:nvSpPr>
        <p:spPr>
          <a:xfrm>
            <a:off x="0" y="4412194"/>
            <a:ext cx="8946303" cy="181588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en-US" altLang="zh-CN" sz="2800" dirty="0" smtClean="0"/>
              <a:t>1</a:t>
            </a:r>
            <a:r>
              <a:rPr lang="zh-CN" altLang="zh-CN" sz="2800" dirty="0" smtClean="0"/>
              <a:t>表</a:t>
            </a:r>
            <a:r>
              <a:rPr lang="zh-CN" altLang="zh-CN" sz="2800" dirty="0"/>
              <a:t>领属性的或时间、处所</a:t>
            </a:r>
            <a:r>
              <a:rPr lang="zh-CN" altLang="zh-CN" sz="2800" dirty="0" smtClean="0"/>
              <a:t>的</a:t>
            </a:r>
            <a:r>
              <a:rPr lang="en-US" altLang="zh-CN" sz="2800" dirty="0" smtClean="0"/>
              <a:t>                 2</a:t>
            </a:r>
            <a:r>
              <a:rPr lang="zh-CN" altLang="zh-CN" sz="2800" dirty="0" smtClean="0"/>
              <a:t>、指</a:t>
            </a:r>
            <a:r>
              <a:rPr lang="en-US" altLang="zh-CN" sz="2800" dirty="0" smtClean="0"/>
              <a:t> </a:t>
            </a:r>
            <a:r>
              <a:rPr lang="zh-CN" altLang="zh-CN" sz="2800" dirty="0" smtClean="0"/>
              <a:t>称</a:t>
            </a:r>
            <a:r>
              <a:rPr lang="zh-CN" altLang="zh-CN" sz="2800" dirty="0"/>
              <a:t>或数量的</a:t>
            </a:r>
            <a:r>
              <a:rPr lang="zh-CN" altLang="zh-CN" sz="2800" dirty="0" smtClean="0"/>
              <a:t>短语</a:t>
            </a:r>
            <a:r>
              <a:rPr lang="en-US" altLang="zh-CN" sz="2800" dirty="0" smtClean="0"/>
              <a:t>                 3</a:t>
            </a:r>
            <a:r>
              <a:rPr lang="zh-CN" altLang="zh-CN" sz="2800" dirty="0" smtClean="0"/>
              <a:t>、</a:t>
            </a:r>
            <a:r>
              <a:rPr lang="zh-CN" altLang="zh-CN" sz="2800" dirty="0"/>
              <a:t>动词</a:t>
            </a:r>
            <a:r>
              <a:rPr lang="zh-CN" altLang="zh-CN" sz="2800" dirty="0" smtClean="0"/>
              <a:t>或动词短词</a:t>
            </a:r>
            <a:r>
              <a:rPr lang="en-US" altLang="zh-CN" sz="2800" dirty="0" smtClean="0"/>
              <a:t>             4</a:t>
            </a:r>
            <a:r>
              <a:rPr lang="zh-CN" altLang="zh-CN" sz="2800" dirty="0" smtClean="0"/>
              <a:t>、形容词或形容短语</a:t>
            </a:r>
            <a:r>
              <a:rPr lang="en-US" altLang="zh-CN" sz="2800" dirty="0" smtClean="0"/>
              <a:t>                     5</a:t>
            </a:r>
            <a:r>
              <a:rPr lang="zh-CN" altLang="zh-CN" sz="2800" dirty="0" smtClean="0"/>
              <a:t>、</a:t>
            </a:r>
            <a:r>
              <a:rPr lang="zh-CN" altLang="zh-CN" sz="2800" dirty="0"/>
              <a:t>名词或名词短语。</a:t>
            </a:r>
          </a:p>
          <a:p>
            <a:r>
              <a:rPr lang="zh-CN" altLang="zh-CN" sz="2800" dirty="0"/>
              <a:t>另外，带</a:t>
            </a:r>
            <a:r>
              <a:rPr lang="en-US" altLang="zh-CN" sz="2800" dirty="0"/>
              <a:t>“</a:t>
            </a:r>
            <a:r>
              <a:rPr lang="zh-CN" altLang="zh-CN" sz="2800" dirty="0"/>
              <a:t>的</a:t>
            </a:r>
            <a:r>
              <a:rPr lang="en-US" altLang="zh-CN" sz="2800" dirty="0"/>
              <a:t>”</a:t>
            </a:r>
            <a:r>
              <a:rPr lang="zh-CN" altLang="zh-CN" sz="2800" dirty="0"/>
              <a:t>定语放</a:t>
            </a:r>
            <a:r>
              <a:rPr lang="zh-CN" altLang="zh-CN" sz="2800" dirty="0" smtClean="0"/>
              <a:t>在不</a:t>
            </a:r>
            <a:r>
              <a:rPr lang="zh-CN" altLang="zh-CN" sz="2800" dirty="0"/>
              <a:t>带</a:t>
            </a:r>
            <a:r>
              <a:rPr lang="en-US" altLang="zh-CN" sz="2800" dirty="0"/>
              <a:t>“</a:t>
            </a:r>
            <a:r>
              <a:rPr lang="zh-CN" altLang="zh-CN" sz="2800" dirty="0"/>
              <a:t>的</a:t>
            </a:r>
            <a:r>
              <a:rPr lang="en-US" altLang="zh-CN" sz="2800" dirty="0"/>
              <a:t>”</a:t>
            </a:r>
            <a:r>
              <a:rPr lang="zh-CN" altLang="zh-CN" sz="2800" dirty="0"/>
              <a:t>的定语之前 </a:t>
            </a:r>
          </a:p>
        </p:txBody>
      </p:sp>
      <p:sp>
        <p:nvSpPr>
          <p:cNvPr id="9" name="右箭头 8"/>
          <p:cNvSpPr/>
          <p:nvPr/>
        </p:nvSpPr>
        <p:spPr>
          <a:xfrm>
            <a:off x="4853151" y="4444901"/>
            <a:ext cx="761460" cy="442872"/>
          </a:xfrm>
          <a:prstGeom prst="right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 </a:t>
            </a:r>
            <a:endParaRPr lang="zh-CN" altLang="en-US" dirty="0"/>
          </a:p>
        </p:txBody>
      </p:sp>
      <p:sp>
        <p:nvSpPr>
          <p:cNvPr id="13" name="右箭头 12"/>
          <p:cNvSpPr/>
          <p:nvPr/>
        </p:nvSpPr>
        <p:spPr>
          <a:xfrm>
            <a:off x="1259632" y="4949174"/>
            <a:ext cx="761460" cy="442872"/>
          </a:xfrm>
          <a:prstGeom prst="right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 </a:t>
            </a:r>
            <a:endParaRPr lang="zh-CN" altLang="en-US" dirty="0"/>
          </a:p>
        </p:txBody>
      </p:sp>
      <p:sp>
        <p:nvSpPr>
          <p:cNvPr id="15" name="右箭头 14"/>
          <p:cNvSpPr/>
          <p:nvPr/>
        </p:nvSpPr>
        <p:spPr>
          <a:xfrm>
            <a:off x="5277959" y="4872712"/>
            <a:ext cx="761460" cy="442872"/>
          </a:xfrm>
          <a:prstGeom prst="right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 </a:t>
            </a:r>
            <a:endParaRPr lang="zh-CN" altLang="en-US" dirty="0"/>
          </a:p>
        </p:txBody>
      </p:sp>
      <p:sp>
        <p:nvSpPr>
          <p:cNvPr id="16" name="右箭头 15"/>
          <p:cNvSpPr/>
          <p:nvPr/>
        </p:nvSpPr>
        <p:spPr>
          <a:xfrm>
            <a:off x="1835696" y="5392046"/>
            <a:ext cx="761460" cy="442872"/>
          </a:xfrm>
          <a:prstGeom prst="right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 </a:t>
            </a:r>
            <a:endParaRPr lang="zh-CN" altLang="en-US" dirty="0"/>
          </a:p>
        </p:txBody>
      </p:sp>
      <p:sp>
        <p:nvSpPr>
          <p:cNvPr id="17" name="矩形 16"/>
          <p:cNvSpPr/>
          <p:nvPr/>
        </p:nvSpPr>
        <p:spPr>
          <a:xfrm>
            <a:off x="0" y="6208604"/>
            <a:ext cx="8946303" cy="954107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zh-CN" altLang="zh-CN" sz="2400" dirty="0">
                <a:ln>
                  <a:solidFill>
                    <a:srgbClr val="C00000"/>
                  </a:solidFill>
                </a:ln>
                <a:solidFill>
                  <a:srgbClr val="C00000"/>
                </a:solidFill>
              </a:rPr>
              <a:t>（她是国家队的一位有二十多年教学经验的优秀的篮球女教练</a:t>
            </a:r>
            <a:r>
              <a:rPr lang="zh-CN" altLang="zh-CN" sz="2800" dirty="0">
                <a:ln>
                  <a:solidFill>
                    <a:srgbClr val="C00000"/>
                  </a:solidFill>
                </a:ln>
                <a:solidFill>
                  <a:srgbClr val="C00000"/>
                </a:solidFill>
              </a:rPr>
              <a:t>。）</a:t>
            </a:r>
          </a:p>
          <a:p>
            <a:r>
              <a:rPr lang="en-US" altLang="zh-CN" sz="2800" dirty="0">
                <a:ln>
                  <a:solidFill>
                    <a:srgbClr val="C00000"/>
                  </a:solidFill>
                </a:ln>
                <a:solidFill>
                  <a:srgbClr val="C00000"/>
                </a:solidFill>
              </a:rPr>
              <a:t> </a:t>
            </a:r>
            <a:endParaRPr lang="zh-CN" altLang="zh-CN" sz="2800" dirty="0">
              <a:ln>
                <a:solidFill>
                  <a:srgbClr val="C00000"/>
                </a:solidFill>
              </a:ln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55883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19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animBg="1"/>
      <p:bldP spid="6" grpId="0" animBg="1"/>
      <p:bldP spid="9" grpId="0" animBg="1"/>
      <p:bldP spid="13" grpId="0" animBg="1"/>
      <p:bldP spid="15" grpId="0" animBg="1"/>
      <p:bldP spid="16" grpId="0" animBg="1"/>
      <p:bldP spid="1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51897" y="2418957"/>
            <a:ext cx="8784976" cy="4401205"/>
          </a:xfrm>
          <a:prstGeom prst="rect">
            <a:avLst/>
          </a:prstGeom>
          <a:ln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en-US" altLang="zh-CN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1.</a:t>
            </a:r>
            <a:r>
              <a:rPr lang="zh-CN" altLang="zh-CN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在</a:t>
            </a:r>
            <a:r>
              <a:rPr lang="en-US" altLang="zh-CN" sz="2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“</a:t>
            </a:r>
            <a:r>
              <a:rPr lang="zh-CN" altLang="zh-CN" sz="2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那位失主</a:t>
            </a:r>
            <a:r>
              <a:rPr lang="en-US" altLang="zh-CN" sz="2400" b="1" u="sng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             </a:t>
            </a:r>
            <a:r>
              <a:rPr lang="zh-CN" altLang="zh-CN" sz="2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点了一首歌</a:t>
            </a:r>
            <a:r>
              <a:rPr lang="en-US" altLang="zh-CN" sz="2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”</a:t>
            </a:r>
            <a:r>
              <a:rPr lang="zh-CN" altLang="zh-CN" sz="2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句中加入以下几个修饰成分：</a:t>
            </a:r>
          </a:p>
          <a:p>
            <a:r>
              <a:rPr lang="en-US" altLang="zh-CN" sz="2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zh-CN" altLang="zh-CN" sz="2400" b="1" dirty="0">
                <a:ln w="11430"/>
                <a:solidFill>
                  <a:srgbClr val="0070C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①又</a:t>
            </a:r>
            <a:r>
              <a:rPr lang="en-US" altLang="zh-CN" sz="2400" b="1" dirty="0">
                <a:ln w="11430"/>
                <a:solidFill>
                  <a:srgbClr val="0070C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 </a:t>
            </a:r>
            <a:r>
              <a:rPr lang="zh-CN" altLang="zh-CN" sz="2400" b="1" dirty="0">
                <a:ln w="11430"/>
                <a:solidFill>
                  <a:srgbClr val="0070C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②昨天</a:t>
            </a:r>
            <a:r>
              <a:rPr lang="en-US" altLang="zh-CN" sz="2400" b="1" dirty="0">
                <a:ln w="11430"/>
                <a:solidFill>
                  <a:srgbClr val="0070C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 </a:t>
            </a:r>
            <a:r>
              <a:rPr lang="zh-CN" altLang="zh-CN" sz="2400" b="1" dirty="0">
                <a:ln w="11430"/>
                <a:solidFill>
                  <a:srgbClr val="0070C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③为表谢意</a:t>
            </a:r>
            <a:r>
              <a:rPr lang="en-US" altLang="zh-CN" sz="2400" b="1" dirty="0">
                <a:ln w="11430"/>
                <a:solidFill>
                  <a:srgbClr val="0070C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 </a:t>
            </a:r>
            <a:r>
              <a:rPr lang="zh-CN" altLang="zh-CN" sz="2400" b="1" dirty="0">
                <a:ln w="11430"/>
                <a:solidFill>
                  <a:srgbClr val="0070C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④为他</a:t>
            </a:r>
            <a:r>
              <a:rPr lang="en-US" altLang="zh-CN" sz="2400" b="1" dirty="0">
                <a:ln w="11430"/>
                <a:solidFill>
                  <a:srgbClr val="0070C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   </a:t>
            </a:r>
            <a:r>
              <a:rPr lang="zh-CN" altLang="zh-CN" sz="2400" b="1" dirty="0">
                <a:ln w="11430"/>
                <a:solidFill>
                  <a:srgbClr val="0070C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⑤诚挚地</a:t>
            </a:r>
            <a:r>
              <a:rPr lang="en-US" altLang="zh-CN" sz="2400" b="1" dirty="0">
                <a:ln w="11430"/>
                <a:solidFill>
                  <a:srgbClr val="0070C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 </a:t>
            </a:r>
            <a:r>
              <a:rPr lang="zh-CN" altLang="zh-CN" sz="2400" b="1" dirty="0">
                <a:ln w="11430"/>
                <a:solidFill>
                  <a:srgbClr val="0070C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⑥在电视台</a:t>
            </a:r>
          </a:p>
          <a:p>
            <a:endParaRPr lang="en-US" altLang="zh-CN" sz="24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endParaRPr lang="en-US" altLang="zh-CN" sz="2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endParaRPr lang="en-US" altLang="zh-CN" sz="24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endParaRPr lang="en-US" altLang="zh-CN" sz="2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r>
              <a:rPr lang="en-US" altLang="zh-CN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2.</a:t>
            </a:r>
            <a:r>
              <a:rPr lang="zh-CN" altLang="zh-CN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把</a:t>
            </a:r>
            <a:r>
              <a:rPr lang="zh-CN" altLang="zh-CN" sz="2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下列</a:t>
            </a:r>
            <a:r>
              <a:rPr lang="en-US" altLang="zh-CN" sz="2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a-e5</a:t>
            </a:r>
            <a:r>
              <a:rPr lang="zh-CN" altLang="zh-CN" sz="2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个状语填入横线上</a:t>
            </a:r>
          </a:p>
          <a:p>
            <a:r>
              <a:rPr lang="en-US" altLang="zh-CN" sz="2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      </a:t>
            </a:r>
            <a:r>
              <a:rPr lang="zh-CN" altLang="zh-CN" sz="2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许多老师</a:t>
            </a:r>
            <a:r>
              <a:rPr lang="zh-CN" altLang="zh-CN" sz="2400" b="1" u="sng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　　　　　　</a:t>
            </a:r>
            <a:r>
              <a:rPr lang="zh-CN" altLang="zh-CN" sz="2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交谈。</a:t>
            </a:r>
          </a:p>
          <a:p>
            <a:r>
              <a:rPr lang="en-US" altLang="zh-CN" sz="2400" b="1" dirty="0">
                <a:ln w="11430"/>
                <a:solidFill>
                  <a:srgbClr val="0070C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a</a:t>
            </a:r>
            <a:r>
              <a:rPr lang="zh-CN" altLang="zh-CN" sz="2400" b="1" dirty="0">
                <a:ln w="11430"/>
                <a:solidFill>
                  <a:srgbClr val="0070C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在休息室</a:t>
            </a:r>
            <a:r>
              <a:rPr lang="zh-CN" altLang="zh-CN" sz="2400" b="1" dirty="0" smtClean="0">
                <a:ln w="11430"/>
                <a:solidFill>
                  <a:srgbClr val="0070C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里</a:t>
            </a:r>
            <a:r>
              <a:rPr lang="en-US" altLang="zh-CN" sz="2400" b="1" dirty="0" smtClean="0">
                <a:ln w="11430"/>
                <a:solidFill>
                  <a:srgbClr val="0070C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 b</a:t>
            </a:r>
            <a:r>
              <a:rPr lang="zh-CN" altLang="zh-CN" sz="2400" b="1" dirty="0" smtClean="0">
                <a:ln w="11430"/>
                <a:solidFill>
                  <a:srgbClr val="0070C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昨天</a:t>
            </a:r>
            <a:r>
              <a:rPr lang="en-US" altLang="zh-CN" sz="2400" b="1" dirty="0" smtClean="0">
                <a:ln w="11430"/>
                <a:solidFill>
                  <a:srgbClr val="0070C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 c</a:t>
            </a:r>
            <a:r>
              <a:rPr lang="zh-CN" altLang="zh-CN" sz="2400" b="1" dirty="0">
                <a:ln w="11430"/>
                <a:solidFill>
                  <a:srgbClr val="0070C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热情</a:t>
            </a:r>
            <a:r>
              <a:rPr lang="zh-CN" altLang="zh-CN" sz="2400" b="1" dirty="0" smtClean="0">
                <a:ln w="11430"/>
                <a:solidFill>
                  <a:srgbClr val="0070C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地</a:t>
            </a:r>
            <a:r>
              <a:rPr lang="en-US" altLang="zh-CN" sz="2400" b="1" dirty="0" smtClean="0">
                <a:ln w="11430"/>
                <a:solidFill>
                  <a:srgbClr val="0070C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  d</a:t>
            </a:r>
            <a:r>
              <a:rPr lang="zh-CN" altLang="zh-CN" sz="2400" b="1" dirty="0" smtClean="0">
                <a:ln w="11430"/>
                <a:solidFill>
                  <a:srgbClr val="0070C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都</a:t>
            </a:r>
            <a:r>
              <a:rPr lang="en-US" altLang="zh-CN" sz="2400" b="1" dirty="0" smtClean="0">
                <a:ln w="11430"/>
                <a:solidFill>
                  <a:srgbClr val="0070C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    e</a:t>
            </a:r>
            <a:r>
              <a:rPr lang="zh-CN" altLang="zh-CN" sz="2400" b="1" dirty="0">
                <a:ln w="11430"/>
                <a:solidFill>
                  <a:srgbClr val="0070C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同</a:t>
            </a:r>
            <a:r>
              <a:rPr lang="zh-CN" altLang="zh-CN" sz="2400" b="1" dirty="0" smtClean="0">
                <a:ln w="11430"/>
                <a:solidFill>
                  <a:srgbClr val="0070C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他</a:t>
            </a:r>
            <a:endParaRPr lang="en-US" altLang="zh-CN" sz="2400" b="1" dirty="0" smtClean="0">
              <a:ln w="11430"/>
              <a:solidFill>
                <a:srgbClr val="0070C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endParaRPr lang="en-US" altLang="zh-CN" sz="2400" b="1" dirty="0">
              <a:ln w="11430"/>
              <a:solidFill>
                <a:srgbClr val="0070C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endParaRPr lang="zh-CN" altLang="zh-CN" sz="2000" b="1" dirty="0">
              <a:ln w="11430"/>
              <a:solidFill>
                <a:srgbClr val="0070C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r>
              <a:rPr lang="en-US" altLang="zh-CN" sz="20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 </a:t>
            </a:r>
            <a:endParaRPr lang="zh-CN" altLang="zh-CN" sz="2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2" name="矩形 1"/>
          <p:cNvSpPr/>
          <p:nvPr/>
        </p:nvSpPr>
        <p:spPr>
          <a:xfrm>
            <a:off x="105861" y="0"/>
            <a:ext cx="295465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zh-CN" altLang="zh-CN" sz="5400" b="1" cap="all" dirty="0">
                <a:ln/>
                <a:solidFill>
                  <a:srgbClr val="FF00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典例剖析</a:t>
            </a:r>
            <a:endParaRPr lang="zh-CN" altLang="en-US" sz="5400" b="1" cap="all" dirty="0">
              <a:ln/>
              <a:solidFill>
                <a:srgbClr val="FF0000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491880" y="200055"/>
            <a:ext cx="3943708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zh-CN" altLang="zh-CN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（</a:t>
            </a:r>
            <a:r>
              <a:rPr lang="en-US" altLang="zh-CN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2</a:t>
            </a:r>
            <a:r>
              <a:rPr lang="zh-CN" altLang="zh-CN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）多项状语排列不当</a:t>
            </a:r>
          </a:p>
        </p:txBody>
      </p:sp>
      <p:sp>
        <p:nvSpPr>
          <p:cNvPr id="5" name="矩形 4"/>
          <p:cNvSpPr/>
          <p:nvPr/>
        </p:nvSpPr>
        <p:spPr>
          <a:xfrm>
            <a:off x="199315" y="1188785"/>
            <a:ext cx="8714953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zh-CN" altLang="zh-CN" sz="2400" dirty="0"/>
              <a:t>ａ、表目的或原因的介宾</a:t>
            </a:r>
            <a:r>
              <a:rPr lang="zh-CN" altLang="zh-CN" sz="2400" dirty="0" smtClean="0"/>
              <a:t>短语</a:t>
            </a:r>
            <a:r>
              <a:rPr lang="en-US" altLang="zh-CN" sz="2400" dirty="0" smtClean="0"/>
              <a:t>                      </a:t>
            </a:r>
            <a:r>
              <a:rPr lang="zh-CN" altLang="zh-CN" sz="2400" dirty="0" smtClean="0"/>
              <a:t>ｂ</a:t>
            </a:r>
            <a:r>
              <a:rPr lang="zh-CN" altLang="zh-CN" sz="2400" dirty="0"/>
              <a:t>、表时间或处所的</a:t>
            </a:r>
          </a:p>
          <a:p>
            <a:r>
              <a:rPr lang="zh-CN" altLang="zh-CN" sz="2400" dirty="0"/>
              <a:t>ｃ、表语气（副词</a:t>
            </a:r>
            <a:r>
              <a:rPr lang="zh-CN" altLang="zh-CN" sz="2400" dirty="0" smtClean="0"/>
              <a:t>）或</a:t>
            </a:r>
            <a:r>
              <a:rPr lang="zh-CN" altLang="zh-CN" sz="2400" dirty="0"/>
              <a:t>对象的（介宾短语</a:t>
            </a:r>
            <a:r>
              <a:rPr lang="zh-CN" altLang="zh-CN" sz="2400" dirty="0" smtClean="0"/>
              <a:t>）</a:t>
            </a:r>
            <a:r>
              <a:rPr lang="en-US" altLang="zh-CN" sz="2400" dirty="0" smtClean="0"/>
              <a:t>      d</a:t>
            </a:r>
            <a:r>
              <a:rPr lang="en-US" altLang="zh-CN" sz="2400" dirty="0"/>
              <a:t>.</a:t>
            </a:r>
            <a:r>
              <a:rPr lang="zh-CN" altLang="zh-CN" sz="2400" dirty="0"/>
              <a:t>表情态或程序的</a:t>
            </a:r>
            <a:r>
              <a:rPr lang="zh-CN" altLang="zh-CN" sz="2400" dirty="0" smtClean="0"/>
              <a:t>。</a:t>
            </a:r>
            <a:r>
              <a:rPr lang="en-US" altLang="zh-CN" sz="2400" dirty="0" smtClean="0"/>
              <a:t>            </a:t>
            </a:r>
            <a:r>
              <a:rPr lang="zh-CN" altLang="zh-CN" sz="2400" dirty="0" smtClean="0"/>
              <a:t>另外</a:t>
            </a:r>
            <a:r>
              <a:rPr lang="zh-CN" altLang="zh-CN" sz="2400" dirty="0"/>
              <a:t>， 表示对象的介宾</a:t>
            </a:r>
            <a:r>
              <a:rPr lang="zh-CN" altLang="zh-CN" sz="2400" dirty="0" smtClean="0"/>
              <a:t>短语</a:t>
            </a:r>
            <a:r>
              <a:rPr lang="en-US" altLang="zh-CN" sz="2400" dirty="0" smtClean="0"/>
              <a:t> </a:t>
            </a:r>
            <a:r>
              <a:rPr lang="zh-CN" altLang="zh-CN" sz="2400" dirty="0" smtClean="0"/>
              <a:t>一般</a:t>
            </a:r>
            <a:r>
              <a:rPr lang="zh-CN" altLang="zh-CN" sz="2400" dirty="0"/>
              <a:t>紧挨在中心语前 </a:t>
            </a:r>
          </a:p>
        </p:txBody>
      </p:sp>
      <p:sp>
        <p:nvSpPr>
          <p:cNvPr id="6" name="矩形 5"/>
          <p:cNvSpPr/>
          <p:nvPr/>
        </p:nvSpPr>
        <p:spPr>
          <a:xfrm>
            <a:off x="386626" y="3597279"/>
            <a:ext cx="6853158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zh-CN" altLang="en-US" sz="2000" dirty="0">
                <a:solidFill>
                  <a:srgbClr val="002060"/>
                </a:solidFill>
              </a:rPr>
              <a:t>那位失主为表谢意昨天在电视台又诚挚地为小赵点了一首歌</a:t>
            </a:r>
            <a:endParaRPr lang="zh-CN" altLang="en-US" sz="2000" b="1" cap="none" spc="0" dirty="0">
              <a:ln w="11430"/>
              <a:solidFill>
                <a:srgbClr val="00206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7" name="矩形 6"/>
          <p:cNvSpPr/>
          <p:nvPr/>
        </p:nvSpPr>
        <p:spPr>
          <a:xfrm>
            <a:off x="251520" y="6093296"/>
            <a:ext cx="5057795" cy="400110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zh-CN" altLang="en-US" sz="2000" dirty="0">
                <a:solidFill>
                  <a:srgbClr val="002060"/>
                </a:solidFill>
              </a:rPr>
              <a:t>许多老师昨天在休息室里都热情地同他交谈</a:t>
            </a:r>
            <a:endParaRPr lang="zh-CN" altLang="en-US" sz="2000" b="1" cap="none" spc="0" dirty="0">
              <a:ln w="11430"/>
              <a:solidFill>
                <a:srgbClr val="00206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9655883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3" grpId="0"/>
      <p:bldP spid="5" grpId="0"/>
      <p:bldP spid="6" grpId="0"/>
      <p:bldP spid="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05861" y="0"/>
            <a:ext cx="295465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zh-CN" altLang="zh-CN" sz="5400" b="1" cap="all" dirty="0">
                <a:ln/>
                <a:solidFill>
                  <a:srgbClr val="FF00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典例剖析</a:t>
            </a:r>
            <a:endParaRPr lang="zh-CN" altLang="en-US" sz="5400" b="1" cap="all" dirty="0">
              <a:ln/>
              <a:solidFill>
                <a:srgbClr val="FF0000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09527" y="1052248"/>
            <a:ext cx="9161482" cy="569386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lvl="0"/>
            <a:endParaRPr lang="en-US" altLang="zh-CN" sz="2800" dirty="0" smtClean="0"/>
          </a:p>
          <a:p>
            <a:pPr lvl="0"/>
            <a:r>
              <a:rPr lang="zh-CN" altLang="zh-CN" sz="2800" dirty="0" smtClean="0"/>
              <a:t>全厂</a:t>
            </a:r>
            <a:r>
              <a:rPr lang="zh-CN" altLang="zh-CN" sz="2800" dirty="0"/>
              <a:t>职工</a:t>
            </a:r>
            <a:r>
              <a:rPr lang="zh-CN" altLang="zh-CN" sz="2800" i="1" u="sng" dirty="0"/>
              <a:t>讨论和听取</a:t>
            </a:r>
            <a:r>
              <a:rPr lang="zh-CN" altLang="zh-CN" sz="2800" dirty="0"/>
              <a:t>了厂长关于改善经营管理的报告。</a:t>
            </a:r>
          </a:p>
          <a:p>
            <a:pPr lvl="0"/>
            <a:endParaRPr lang="en-US" altLang="zh-CN" sz="2800" dirty="0" smtClean="0"/>
          </a:p>
          <a:p>
            <a:pPr lvl="0"/>
            <a:r>
              <a:rPr lang="zh-CN" altLang="zh-CN" sz="2800" dirty="0" smtClean="0"/>
              <a:t>同志们</a:t>
            </a:r>
            <a:r>
              <a:rPr lang="zh-CN" altLang="zh-CN" sz="2800" i="1" u="sng" dirty="0"/>
              <a:t>认真克服并随时发现</a:t>
            </a:r>
            <a:r>
              <a:rPr lang="zh-CN" altLang="zh-CN" sz="2800" dirty="0"/>
              <a:t>工作中的缺点。</a:t>
            </a:r>
          </a:p>
          <a:p>
            <a:pPr lvl="0"/>
            <a:endParaRPr lang="en-US" altLang="zh-CN" sz="2800" dirty="0" smtClean="0"/>
          </a:p>
          <a:p>
            <a:pPr lvl="0"/>
            <a:endParaRPr lang="en-US" altLang="zh-CN" sz="2800" dirty="0" smtClean="0"/>
          </a:p>
          <a:p>
            <a:pPr lvl="0"/>
            <a:r>
              <a:rPr lang="zh-CN" altLang="zh-CN" sz="2800" dirty="0" smtClean="0"/>
              <a:t>由于</a:t>
            </a:r>
            <a:r>
              <a:rPr lang="zh-CN" altLang="zh-CN" sz="2800" dirty="0"/>
              <a:t>小李苦干加巧干，所以半年完成了全年的生产任务。</a:t>
            </a:r>
          </a:p>
          <a:p>
            <a:pPr lvl="0"/>
            <a:endParaRPr lang="en-US" altLang="zh-CN" sz="2800" dirty="0" smtClean="0"/>
          </a:p>
          <a:p>
            <a:pPr lvl="0"/>
            <a:r>
              <a:rPr lang="zh-CN" altLang="zh-CN" sz="2800" dirty="0" smtClean="0"/>
              <a:t>英语</a:t>
            </a:r>
            <a:r>
              <a:rPr lang="zh-CN" altLang="zh-CN" sz="2800" dirty="0"/>
              <a:t>虽然难学，但我还是取得了好成绩。</a:t>
            </a:r>
          </a:p>
          <a:p>
            <a:endParaRPr lang="en-US" altLang="zh-CN" sz="2800" dirty="0" smtClean="0"/>
          </a:p>
          <a:p>
            <a:endParaRPr lang="en-US" altLang="zh-CN" sz="2800" i="1" u="sng" dirty="0" smtClean="0"/>
          </a:p>
          <a:p>
            <a:endParaRPr lang="en-US" altLang="zh-CN" sz="2800" i="1" u="sng" dirty="0" smtClean="0"/>
          </a:p>
          <a:p>
            <a:r>
              <a:rPr lang="zh-CN" altLang="zh-CN" sz="2800" i="1" u="sng" dirty="0" smtClean="0"/>
              <a:t>白求恩</a:t>
            </a:r>
            <a:r>
              <a:rPr lang="zh-CN" altLang="zh-CN" sz="2800" i="1" u="sng" dirty="0"/>
              <a:t>这个名字</a:t>
            </a:r>
            <a:r>
              <a:rPr lang="zh-CN" altLang="zh-CN" sz="2800" dirty="0"/>
              <a:t>对于</a:t>
            </a:r>
            <a:r>
              <a:rPr lang="zh-CN" altLang="zh-CN" sz="2800" i="1" u="sng" dirty="0"/>
              <a:t>中国人民</a:t>
            </a:r>
            <a:r>
              <a:rPr lang="zh-CN" altLang="zh-CN" sz="2800" dirty="0"/>
              <a:t>是很熟悉的</a:t>
            </a:r>
          </a:p>
        </p:txBody>
      </p:sp>
      <p:sp>
        <p:nvSpPr>
          <p:cNvPr id="4" name="矩形 3"/>
          <p:cNvSpPr/>
          <p:nvPr/>
        </p:nvSpPr>
        <p:spPr>
          <a:xfrm>
            <a:off x="-221065" y="923330"/>
            <a:ext cx="4560864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r>
              <a:rPr lang="zh-CN" altLang="en-US" sz="40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（</a:t>
            </a:r>
            <a:r>
              <a:rPr lang="en-US" altLang="zh-CN" sz="40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3</a:t>
            </a:r>
            <a:r>
              <a:rPr lang="zh-CN" altLang="en-US" sz="4000" b="1" cap="all" dirty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）</a:t>
            </a:r>
            <a:r>
              <a:rPr lang="zh-CN" altLang="zh-CN" sz="40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谓语</a:t>
            </a:r>
            <a:r>
              <a:rPr lang="zh-CN" altLang="zh-CN" sz="4000" b="1" cap="all" dirty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次序不当</a:t>
            </a:r>
          </a:p>
        </p:txBody>
      </p:sp>
      <p:sp>
        <p:nvSpPr>
          <p:cNvPr id="5" name="矩形 4"/>
          <p:cNvSpPr/>
          <p:nvPr/>
        </p:nvSpPr>
        <p:spPr>
          <a:xfrm>
            <a:off x="45849" y="2852936"/>
            <a:ext cx="4859022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r>
              <a:rPr lang="en-US" altLang="zh-CN" sz="4000" b="1" cap="all" dirty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(4)</a:t>
            </a:r>
            <a:r>
              <a:rPr lang="zh-CN" altLang="zh-CN" sz="4000" b="1" cap="all" dirty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关联词语次序不当</a:t>
            </a:r>
          </a:p>
        </p:txBody>
      </p:sp>
      <p:sp>
        <p:nvSpPr>
          <p:cNvPr id="8" name="矩形 7"/>
          <p:cNvSpPr/>
          <p:nvPr/>
        </p:nvSpPr>
        <p:spPr>
          <a:xfrm>
            <a:off x="3677610" y="116632"/>
            <a:ext cx="4227439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altLang="zh-CN" sz="5400" b="1" dirty="0">
                <a:solidFill>
                  <a:schemeClr val="tx2"/>
                </a:solidFill>
                <a:latin typeface="Adobe 楷体 Std R" pitchFamily="18" charset="-122"/>
                <a:ea typeface="Adobe 楷体 Std R" pitchFamily="18" charset="-122"/>
              </a:rPr>
              <a:t>(</a:t>
            </a:r>
            <a:r>
              <a:rPr lang="zh-CN" altLang="zh-CN" sz="5400" b="1" dirty="0">
                <a:solidFill>
                  <a:schemeClr val="tx2"/>
                </a:solidFill>
                <a:latin typeface="Adobe 楷体 Std R" pitchFamily="18" charset="-122"/>
                <a:ea typeface="Adobe 楷体 Std R" pitchFamily="18" charset="-122"/>
              </a:rPr>
              <a:t>二</a:t>
            </a:r>
            <a:r>
              <a:rPr lang="en-US" altLang="zh-CN" sz="5400" b="1" dirty="0">
                <a:solidFill>
                  <a:schemeClr val="tx2"/>
                </a:solidFill>
                <a:latin typeface="Adobe 楷体 Std R" pitchFamily="18" charset="-122"/>
                <a:ea typeface="Adobe 楷体 Std R" pitchFamily="18" charset="-122"/>
              </a:rPr>
              <a:t>)</a:t>
            </a:r>
            <a:r>
              <a:rPr lang="zh-CN" altLang="zh-CN" sz="5400" b="1" dirty="0">
                <a:solidFill>
                  <a:schemeClr val="tx2"/>
                </a:solidFill>
                <a:latin typeface="Adobe 楷体 Std R" pitchFamily="18" charset="-122"/>
                <a:ea typeface="Adobe 楷体 Std R" pitchFamily="18" charset="-122"/>
              </a:rPr>
              <a:t>语序不当</a:t>
            </a:r>
          </a:p>
        </p:txBody>
      </p:sp>
      <p:sp>
        <p:nvSpPr>
          <p:cNvPr id="7" name="矩形 6"/>
          <p:cNvSpPr/>
          <p:nvPr/>
        </p:nvSpPr>
        <p:spPr>
          <a:xfrm>
            <a:off x="-8216" y="4047455"/>
            <a:ext cx="9110187" cy="461665"/>
          </a:xfrm>
          <a:prstGeom prst="rect">
            <a:avLst/>
          </a:prstGeom>
          <a:ln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zh-CN" altLang="en-US" sz="2400" b="1" dirty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两</a:t>
            </a:r>
            <a:r>
              <a:rPr lang="zh-CN" altLang="en-US" sz="2400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句主语都是“小李”，为保持一致，“小李”调到“由于”之前</a:t>
            </a:r>
            <a:endParaRPr lang="zh-CN" altLang="en-US" sz="2400" b="1" cap="none" spc="0" dirty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华文行楷" panose="02010800040101010101" pitchFamily="2" charset="-122"/>
              <a:ea typeface="华文行楷" panose="02010800040101010101" pitchFamily="2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45849" y="4902259"/>
            <a:ext cx="9056122" cy="830997"/>
          </a:xfrm>
          <a:prstGeom prst="rect">
            <a:avLst/>
          </a:prstGeom>
          <a:ln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zh-CN" altLang="en-US" sz="2400" b="1" cap="none" spc="0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后句主语是‘我’，前句主语‘英语’，两句独立。‘虽然’调到‘</a:t>
            </a:r>
            <a:r>
              <a:rPr lang="zh-CN" altLang="en-US" sz="2400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英语’前。</a:t>
            </a:r>
            <a:endParaRPr lang="zh-CN" altLang="en-US" sz="2400" b="1" cap="none" spc="0" dirty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华文行楷" panose="02010800040101010101" pitchFamily="2" charset="-122"/>
              <a:ea typeface="华文行楷" panose="02010800040101010101" pitchFamily="2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-204662" y="5661248"/>
            <a:ext cx="5061001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r>
              <a:rPr lang="zh-CN" altLang="zh-CN" sz="4000" b="1" cap="all" dirty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（</a:t>
            </a:r>
            <a:r>
              <a:rPr lang="en-US" altLang="zh-CN" sz="4000" b="1" cap="all" dirty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5</a:t>
            </a:r>
            <a:r>
              <a:rPr lang="zh-CN" altLang="zh-CN" sz="4000" b="1" cap="all" dirty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）主客体次序不当</a:t>
            </a:r>
            <a:endParaRPr lang="en-US" altLang="zh-CN" sz="40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9655883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11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11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7" grpId="0" animBg="1"/>
      <p:bldP spid="9" grpId="0" animBg="1"/>
      <p:bldP spid="6" grpId="0"/>
    </p:bldLst>
  </p:timing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395</TotalTime>
  <Words>2782</Words>
  <Application>Microsoft Office PowerPoint</Application>
  <PresentationFormat>全屏显示(4:3)</PresentationFormat>
  <Paragraphs>321</Paragraphs>
  <Slides>22</Slides>
  <Notes>1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22</vt:i4>
      </vt:variant>
    </vt:vector>
  </HeadingPairs>
  <TitlesOfParts>
    <vt:vector size="23" baseType="lpstr">
      <vt:lpstr>Office 主题​​</vt:lpstr>
      <vt:lpstr>语文复习之《病句修改》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ZHQ</dc:creator>
  <cp:lastModifiedBy>ZHQ</cp:lastModifiedBy>
  <cp:revision>62</cp:revision>
  <dcterms:created xsi:type="dcterms:W3CDTF">2019-01-06T12:45:07Z</dcterms:created>
  <dcterms:modified xsi:type="dcterms:W3CDTF">2019-01-08T23:47:44Z</dcterms:modified>
</cp:coreProperties>
</file>