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88" r:id="rId4"/>
    <p:sldId id="259" r:id="rId5"/>
    <p:sldId id="260" r:id="rId6"/>
    <p:sldId id="261" r:id="rId7"/>
    <p:sldId id="270" r:id="rId8"/>
    <p:sldId id="271" r:id="rId9"/>
    <p:sldId id="272" r:id="rId10"/>
    <p:sldId id="263" r:id="rId11"/>
    <p:sldId id="273" r:id="rId12"/>
    <p:sldId id="275" r:id="rId13"/>
    <p:sldId id="276" r:id="rId14"/>
    <p:sldId id="277" r:id="rId16"/>
    <p:sldId id="278" r:id="rId17"/>
    <p:sldId id="279" r:id="rId18"/>
    <p:sldId id="265" r:id="rId19"/>
    <p:sldId id="266" r:id="rId20"/>
    <p:sldId id="268" r:id="rId21"/>
    <p:sldId id="269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0" y="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64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34141-6E0C-4D22-863B-B6B8B22B87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D7C3F-2636-455A-8D34-DFE91EC1CC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6BFD7C3F-2636-455A-8D34-DFE91EC1CC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480AF-136D-4353-B08C-95228EE01D0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81682-0307-46FB-B51C-85F39BB4CC2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tags" Target="../tags/tag63.xml"/><Relationship Id="rId4" Type="http://schemas.openxmlformats.org/officeDocument/2006/relationships/image" Target="../media/image14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4.xml"/><Relationship Id="rId5" Type="http://schemas.openxmlformats.org/officeDocument/2006/relationships/image" Target="../media/image6.png"/><Relationship Id="rId4" Type="http://schemas.openxmlformats.org/officeDocument/2006/relationships/tags" Target="../tags/tag13.xml"/><Relationship Id="rId3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tags" Target="../tags/tag18.xml"/><Relationship Id="rId4" Type="http://schemas.openxmlformats.org/officeDocument/2006/relationships/image" Target="../media/image7.png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tags" Target="../tags/tag22.xml"/><Relationship Id="rId4" Type="http://schemas.openxmlformats.org/officeDocument/2006/relationships/image" Target="../media/image9.pn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14766" t="12180" b="19877"/>
          <a:stretch>
            <a:fillRect/>
          </a:stretch>
        </p:blipFill>
        <p:spPr>
          <a:xfrm>
            <a:off x="48259" y="-51516"/>
            <a:ext cx="12241369" cy="6894871"/>
          </a:xfrm>
          <a:prstGeom prst="rect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</p:spPr>
      </p:pic>
      <p:sp useBgFill="1">
        <p:nvSpPr>
          <p:cNvPr id="2" name="文本框 1"/>
          <p:cNvSpPr txBox="1"/>
          <p:nvPr/>
        </p:nvSpPr>
        <p:spPr>
          <a:xfrm>
            <a:off x="0" y="108585"/>
            <a:ext cx="8164830" cy="768350"/>
          </a:xfrm>
          <a:prstGeom prst="rect">
            <a:avLst/>
          </a:prstGeom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县委书记的榜样</a:t>
            </a:r>
            <a:r>
              <a:rPr lang="en-US" altLang="zh-CN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焦裕禄</a:t>
            </a:r>
            <a:endParaRPr lang="zh-CN" altLang="en-US" sz="4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初读文本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80975" y="1666240"/>
            <a:ext cx="11888470" cy="39693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导语：焦裕禄来到兰考的背景，初到兰考的作为。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第一节：焦裕禄身先士卒，带领县委班子深入一线进行细致的调查研究。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第二节：兰考县遭遇洪灾，焦裕禄同志带领兰考人民全力救灾。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第三节：焦裕禄身患肝癌，但心中只有人民，不顾自身。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第四节：焦裕禄因肝癌住院，即使在病中依旧没有忘记关心兰考县的人民。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第五节：焦裕禄的精神永远流传，带给人民无穷的精神力量。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80060" y="373380"/>
            <a:ext cx="11231880" cy="7372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第一节：焦裕禄身先士卒，带领县委班子深入一线进行细致地调查研究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480060" y="1215390"/>
            <a:ext cx="8434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如何理解“吃别人嚼过的馍没味道”。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480060" y="2099925"/>
            <a:ext cx="6492240" cy="1863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比喻凡事跟在别人后边学样，不如自己去开拓创新。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290830" y="3602805"/>
            <a:ext cx="6492240" cy="2306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焦裕禄一到兰考县就决定要把兰考县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1800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平方公里土地上的自然情况摸透，亲自去掂一掂兰考的“三害”究竟有多大分量。在实地调研时，焦裕禄不顾环境的险恶，亲自去查风口、探流沙，掌握了大量一手的资料。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174230" y="2550121"/>
            <a:ext cx="483870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27660" y="320040"/>
            <a:ext cx="11231880" cy="645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第二节：兰考县遭遇洪灾，焦裕禄同志带领兰考人民全力救灾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782320" y="1820545"/>
            <a:ext cx="9352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为什么要插入焦裕禄看望老人这样一个故事？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630814" y="3489937"/>
            <a:ext cx="10626466" cy="23069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反映焦裕禄深入群众，关心群众的宝贵品质。同时也表明人民群众对新中国的拥护和爱戴。通过这个故事，深化了文章的情感，突出党员干部与人民群众之间密切的联系。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26720" y="457200"/>
            <a:ext cx="11231880" cy="645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第三节：焦裕禄身患肝癌，但心中只有人民，不顾自身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21970" y="1640840"/>
            <a:ext cx="11041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在描写焦裕禄同志和肝癌斗争时，文章都运用了哪些表现手法？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377190" y="3159145"/>
            <a:ext cx="11437620" cy="1691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动作描写。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语言描写</a:t>
            </a: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Aft>
                <a:spcPts val="1200"/>
              </a:spcAft>
            </a:pP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神态描写。细节描写。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Aft>
                <a:spcPts val="1200"/>
              </a:spcAft>
            </a:pPr>
            <a:r>
              <a:rPr lang="zh-CN" altLang="en-US" sz="28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心理描写。侧面描写。</a:t>
            </a:r>
            <a:endParaRPr lang="zh-CN" altLang="en-US" sz="28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165100" y="243840"/>
            <a:ext cx="12026900" cy="7372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第四节：焦裕禄因肝癌住院，即使在病中依旧没有忘记关心兰考县的人民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29920" y="1389380"/>
            <a:ext cx="10931525" cy="1198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如何理解细节：他死后，人们在他病榻的枕下，发现了一本《毛泽东选集》,一本《论共产党员的修养》。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581025" y="3052445"/>
            <a:ext cx="11195050" cy="36347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表面上是写焦裕禄的“遗产”，实际上是通过两本书反映焦裕禄可贵的品质。正是在</a:t>
            </a:r>
            <a:r>
              <a:rPr lang="en-US" alt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毛泽东选集</a:t>
            </a:r>
            <a:r>
              <a:rPr lang="en-US" alt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论共产党员的修养</a:t>
            </a:r>
            <a:r>
              <a:rPr lang="en-US" alt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两本书的指引下，焦裕禄不顾自身，无私奉献。这正是毛泽东思想的具体化表现，也是一个优秀共产党员的修养。焦裕禄同志的所作所为，很好的诠释了毛泽东思想，很好的诠释了一个共产党员应该具备的修养。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80060" y="297180"/>
            <a:ext cx="11231880" cy="645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第五节：焦裕禄的精神永远流传，带给人民无穷的精神力量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403860" y="1585734"/>
            <a:ext cx="87477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“他还活着”有几层含义？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403860" y="2521585"/>
            <a:ext cx="6764020" cy="3346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焦裕禄虽然去世了，但他在兰考土地上播下的自力更生的革命种子，正在发芽成长，他带给兰考人民的毛泽东思想的红灯，愈来愈发出耀眼的光芒。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焦裕禄同志一心为公、无私奉献的精神永远活在人民心中，人们以焦裕禄同志为榜样，不断开创新的奇迹。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473950" y="3279140"/>
            <a:ext cx="4718050" cy="29413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" y="22034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深入探究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96620" y="1295401"/>
            <a:ext cx="8709660" cy="840740"/>
          </a:xfrm>
        </p:spPr>
        <p:txBody>
          <a:bodyPr>
            <a:normAutofit fontScale="8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文中有很多小标题，这些小标题之间是否存在联系？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89610" y="2135912"/>
            <a:ext cx="10812780" cy="2306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“吃别人嚼过的馍没味道”（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亲临一线，身先士卒的精神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当群众最困难的时候，共产党员要出现在群众面前”（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心系群众，忘我工作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他心里装着全体人民，唯独没有他自己”（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热爱群众，无私奉献）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活着我没有治好沙丘，死了也要看着你们把沙丘治好”（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鞠躬尽瘁，死而后已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他没有死，他还活着”（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肉体虽死，精神永存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689610" y="4836795"/>
            <a:ext cx="10812780" cy="1420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这几个小标题是按照焦裕禄同志的事迹和品质，以时间为线索进行安排，每一节中都有一个核心的主题，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每个标题都是焦裕禄品质的一个侧面，而加起来则形成了一个立体的焦裕禄。</a:t>
            </a:r>
            <a:endParaRPr lang="zh-CN" altLang="en-US" sz="2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" y="220345"/>
            <a:ext cx="2834640" cy="840741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深入探究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5800" y="1249363"/>
            <a:ext cx="8709660" cy="84074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4800" b="1">
                <a:latin typeface="微软雅黑" panose="020B0503020204020204" pitchFamily="34" charset="-122"/>
                <a:ea typeface="微软雅黑" panose="020B0503020204020204" pitchFamily="34" charset="-122"/>
              </a:rPr>
              <a:t>这篇文章有哪些特色？</a:t>
            </a:r>
            <a:endParaRPr lang="zh-CN" altLang="en-US" sz="4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0" y="2753678"/>
            <a:ext cx="11536680" cy="26149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（一）小标题的结构，体现布局谋篇的精细、巧妙。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（二）表达方式上，记叙为主，夹以描写、议论、抒情。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（三）运用大量生动具体的例子，生动表明焦裕禄的可贵品质。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" y="81280"/>
            <a:ext cx="2371090" cy="75946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95300" y="955040"/>
            <a:ext cx="10715625" cy="121983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3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通过这篇通讯，尝试归纳焦裕禄精神，你有什么启发？</a:t>
            </a:r>
            <a:endParaRPr lang="zh-CN" altLang="en-US" sz="3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82880" y="1976120"/>
            <a:ext cx="8882380" cy="47428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“焦裕禄精神”是一种向焦裕禄同志学习的精神，被习近平概括为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“亲民爱民、艰苦奋斗、科学求实、迎难而上、无私奉献”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。对焦裕禄同志，总书记一直十分崇敬，视为人生榜样。 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en-US" altLang="zh-CN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习近平这样评价焦裕禄同志的精神：“无论过去、现在还是将来，都永远是亿万人们心中一座永不磨灭的丰碑，永远是鼓舞我们艰苦奋斗、执政为民的强大思想动力，永远是激励我们求真务实、开拓进取的宝贵精神财富，永远不会过时。”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174480" y="2591435"/>
            <a:ext cx="2867025" cy="3707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2880" y="132080"/>
            <a:ext cx="25222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作业练习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83515" y="1446530"/>
            <a:ext cx="11610975" cy="175514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在我们走过的人生旅途中，很多平凡人的事迹令我们感动，选择自己熟悉的一位人物为报道对象来进行人物通讯的写作练习。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404745" y="2896235"/>
            <a:ext cx="6757670" cy="371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New picture" hidden="1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001500" y="11353800"/>
            <a:ext cx="317500" cy="3175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学习任务</a:t>
            </a:r>
            <a:endParaRPr lang="zh-CN" altLang="en-US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一、了解人物通讯。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二、把握文章内容，掌握描写人物的方法。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三、学习焦裕禄精神。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6"/>
            <a:ext cx="3965620" cy="92276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人物通讯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11455" y="1416685"/>
            <a:ext cx="6760845" cy="507619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用来报道特定人物的一种新闻体裁。以写人物的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思想和事迹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为主的通讯。一般有一个或几个中心人物。人物通讯的关键是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抓住人物的特点，揭示出具有鲜明个性特征的人物的情怀和思想境界。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要求写作中既见事，又见人，通过典型事例表现人物的精神风貌。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常见的写法有：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矛盾冲突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表现人物的思想境界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;(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通过人物的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行动、对话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等表现人物活生生的性格特征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;(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通过</a:t>
            </a:r>
            <a:r>
              <a:rPr lang="zh-CN" altLang="en-US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细节描写、心理刻画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等展示人物的内心世界。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056120" y="1952624"/>
            <a:ext cx="4915004" cy="39604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6"/>
            <a:ext cx="3131820" cy="81329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走进人物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32410" y="1902461"/>
            <a:ext cx="7475220" cy="430784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焦裕禄，男，汉族，山东淄博博山县北崮山村人，原兰考县委书记，干部楷模，中国共产党革命烈士。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1922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日，焦裕禄出生在一个贫苦家庭，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1946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年加入了中国共产党，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1950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年，被任命为尉氏县大营区委副书记兼区长，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1954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月相继在哈尔滨工业大学、大连起重机厂机械加工车间进修，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1962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年被调到河南省兰考县担任县委书记，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1964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月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日因肝癌病逝于郑州，终年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42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岁。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908607" y="1237661"/>
            <a:ext cx="3993833" cy="5270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走进人物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166360" y="1651000"/>
            <a:ext cx="6918960" cy="484949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1962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冬，焦裕禄来到兰考，兰考遭遇严重的灾荒，全县的粮食产量下降到历史的最低水平。在除“三害”的斗争中，为了取得经验，焦裕禄同志亲自率领干部、群众进行了小面积翻淤压沙、翻淤压碱、封闭沙丘试验。然后以点带面，全面铺开，总结出了整治三害的具体策略，探索出了大规模栽种泡桐的办法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32410" y="2130742"/>
            <a:ext cx="4762500" cy="3114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走进人物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684848" y="1646872"/>
            <a:ext cx="4924762" cy="38014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179820" y="1646872"/>
            <a:ext cx="5549528" cy="3801427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4116176" y="5701347"/>
            <a:ext cx="3629053" cy="792088"/>
          </a:xfrm>
          <a:prstGeom prst="rect">
            <a:avLst/>
          </a:prstGeom>
          <a:solidFill>
            <a:srgbClr val="E5B440">
              <a:lumMod val="60000"/>
              <a:lumOff val="40000"/>
            </a:srgbClr>
          </a:solidFill>
          <a:ln w="25400" cap="flat" cmpd="sng" algn="ctr">
            <a:solidFill>
              <a:srgbClr val="918415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rPr>
              <a:t>治理前的兰考县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走进人物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4116176" y="5701347"/>
            <a:ext cx="4433464" cy="792088"/>
          </a:xfrm>
          <a:prstGeom prst="rect">
            <a:avLst/>
          </a:prstGeom>
          <a:solidFill>
            <a:srgbClr val="E5B440">
              <a:lumMod val="60000"/>
              <a:lumOff val="40000"/>
            </a:srgbClr>
          </a:solidFill>
          <a:ln w="25400" cap="flat" cmpd="sng" algn="ctr">
            <a:solidFill>
              <a:srgbClr val="918415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rPr>
              <a:t>带领兰考人民治理土地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12520" y="1545907"/>
            <a:ext cx="3167357" cy="37661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772407" y="1545906"/>
            <a:ext cx="7026463" cy="37661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36512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走进人物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3407516" y="5524918"/>
            <a:ext cx="5584084" cy="792088"/>
          </a:xfrm>
          <a:prstGeom prst="rect">
            <a:avLst/>
          </a:prstGeom>
          <a:solidFill>
            <a:srgbClr val="E5B440">
              <a:lumMod val="60000"/>
              <a:lumOff val="40000"/>
            </a:srgbClr>
          </a:solidFill>
          <a:ln w="25400" cap="flat" cmpd="sng" algn="ctr">
            <a:solidFill>
              <a:srgbClr val="918415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anose="020B0503020102020204"/>
                <a:ea typeface="黑体" panose="02010609060101010101" pitchFamily="49" charset="-122"/>
                <a:cs typeface="+mn-cs"/>
              </a:rPr>
              <a:t>人民群众自发悼念焦裕禄同志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Franklin Gothic Book" panose="020B05030201020202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90936" y="1889760"/>
            <a:ext cx="6039010" cy="3185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703694" y="1868588"/>
            <a:ext cx="4810125" cy="3206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33375" y="137795"/>
            <a:ext cx="3131820" cy="107505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初读文本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33375" y="5685791"/>
            <a:ext cx="10835640" cy="84074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尝试归纳文中所写焦裕禄的具体事迹。</a:t>
            </a:r>
            <a:endParaRPr lang="zh-CN" altLang="en-US" sz="4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33375" y="1536700"/>
            <a:ext cx="11231880" cy="3784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篇人物通讯记录了焦裕禄“亲民爱民、艰苦奋斗、科学求实、迎难而上、无私奉献”的事迹，通过记叙焦裕禄到兰考县担任县委书记，呕心沥血带领兰考县人民摆脱“盐、碱、涝”等难题，直至牺牲在工作岗位上的感人事迹，激励着全国人民学习焦裕禄精神，共同建设社会主义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2"/>
</p:tagLst>
</file>

<file path=ppt/tags/tag10.xml><?xml version="1.0" encoding="utf-8"?>
<p:tagLst xmlns:p="http://schemas.openxmlformats.org/presentationml/2006/main">
  <p:tag name="AS_UNIQUEID" val="23"/>
</p:tagLst>
</file>

<file path=ppt/tags/tag11.xml><?xml version="1.0" encoding="utf-8"?>
<p:tagLst xmlns:p="http://schemas.openxmlformats.org/presentationml/2006/main">
  <p:tag name="AS_UNIQUEID" val="25"/>
</p:tagLst>
</file>

<file path=ppt/tags/tag12.xml><?xml version="1.0" encoding="utf-8"?>
<p:tagLst xmlns:p="http://schemas.openxmlformats.org/presentationml/2006/main">
  <p:tag name="AS_UNIQUEID" val="26"/>
</p:tagLst>
</file>

<file path=ppt/tags/tag13.xml><?xml version="1.0" encoding="utf-8"?>
<p:tagLst xmlns:p="http://schemas.openxmlformats.org/presentationml/2006/main">
  <p:tag name="AS_UNIQUEID" val="27"/>
</p:tagLst>
</file>

<file path=ppt/tags/tag14.xml><?xml version="1.0" encoding="utf-8"?>
<p:tagLst xmlns:p="http://schemas.openxmlformats.org/presentationml/2006/main">
  <p:tag name="AS_UNIQUEID" val="28"/>
</p:tagLst>
</file>

<file path=ppt/tags/tag15.xml><?xml version="1.0" encoding="utf-8"?>
<p:tagLst xmlns:p="http://schemas.openxmlformats.org/presentationml/2006/main">
  <p:tag name="AS_UNIQUEID" val="30"/>
</p:tagLst>
</file>

<file path=ppt/tags/tag16.xml><?xml version="1.0" encoding="utf-8"?>
<p:tagLst xmlns:p="http://schemas.openxmlformats.org/presentationml/2006/main">
  <p:tag name="AS_UNIQUEID" val="31"/>
</p:tagLst>
</file>

<file path=ppt/tags/tag17.xml><?xml version="1.0" encoding="utf-8"?>
<p:tagLst xmlns:p="http://schemas.openxmlformats.org/presentationml/2006/main">
  <p:tag name="AS_UNIQUEID" val="32"/>
</p:tagLst>
</file>

<file path=ppt/tags/tag18.xml><?xml version="1.0" encoding="utf-8"?>
<p:tagLst xmlns:p="http://schemas.openxmlformats.org/presentationml/2006/main">
  <p:tag name="AS_UNIQUEID" val="33"/>
</p:tagLst>
</file>

<file path=ppt/tags/tag19.xml><?xml version="1.0" encoding="utf-8"?>
<p:tagLst xmlns:p="http://schemas.openxmlformats.org/presentationml/2006/main">
  <p:tag name="AS_UNIQUEID" val="35"/>
</p:tagLst>
</file>

<file path=ppt/tags/tag2.xml><?xml version="1.0" encoding="utf-8"?>
<p:tagLst xmlns:p="http://schemas.openxmlformats.org/presentationml/2006/main">
  <p:tag name="AS_UNIQUEID" val="13"/>
</p:tagLst>
</file>

<file path=ppt/tags/tag20.xml><?xml version="1.0" encoding="utf-8"?>
<p:tagLst xmlns:p="http://schemas.openxmlformats.org/presentationml/2006/main">
  <p:tag name="AS_UNIQUEID" val="36"/>
</p:tagLst>
</file>

<file path=ppt/tags/tag21.xml><?xml version="1.0" encoding="utf-8"?>
<p:tagLst xmlns:p="http://schemas.openxmlformats.org/presentationml/2006/main">
  <p:tag name="AS_UNIQUEID" val="37"/>
</p:tagLst>
</file>

<file path=ppt/tags/tag22.xml><?xml version="1.0" encoding="utf-8"?>
<p:tagLst xmlns:p="http://schemas.openxmlformats.org/presentationml/2006/main">
  <p:tag name="AS_UNIQUEID" val="38"/>
</p:tagLst>
</file>

<file path=ppt/tags/tag23.xml><?xml version="1.0" encoding="utf-8"?>
<p:tagLst xmlns:p="http://schemas.openxmlformats.org/presentationml/2006/main">
  <p:tag name="AS_UNIQUEID" val="45"/>
</p:tagLst>
</file>

<file path=ppt/tags/tag24.xml><?xml version="1.0" encoding="utf-8"?>
<p:tagLst xmlns:p="http://schemas.openxmlformats.org/presentationml/2006/main">
  <p:tag name="AS_UNIQUEID" val="46"/>
</p:tagLst>
</file>

<file path=ppt/tags/tag25.xml><?xml version="1.0" encoding="utf-8"?>
<p:tagLst xmlns:p="http://schemas.openxmlformats.org/presentationml/2006/main">
  <p:tag name="AS_UNIQUEID" val="47"/>
</p:tagLst>
</file>

<file path=ppt/tags/tag26.xml><?xml version="1.0" encoding="utf-8"?>
<p:tagLst xmlns:p="http://schemas.openxmlformats.org/presentationml/2006/main">
  <p:tag name="AS_UNIQUEID" val="49"/>
</p:tagLst>
</file>

<file path=ppt/tags/tag27.xml><?xml version="1.0" encoding="utf-8"?>
<p:tagLst xmlns:p="http://schemas.openxmlformats.org/presentationml/2006/main">
  <p:tag name="AS_UNIQUEID" val="51"/>
</p:tagLst>
</file>

<file path=ppt/tags/tag28.xml><?xml version="1.0" encoding="utf-8"?>
<p:tagLst xmlns:p="http://schemas.openxmlformats.org/presentationml/2006/main">
  <p:tag name="AS_UNIQUEID" val="57"/>
</p:tagLst>
</file>

<file path=ppt/tags/tag29.xml><?xml version="1.0" encoding="utf-8"?>
<p:tagLst xmlns:p="http://schemas.openxmlformats.org/presentationml/2006/main">
  <p:tag name="AS_UNIQUEID" val="58"/>
</p:tagLst>
</file>

<file path=ppt/tags/tag3.xml><?xml version="1.0" encoding="utf-8"?>
<p:tagLst xmlns:p="http://schemas.openxmlformats.org/presentationml/2006/main">
  <p:tag name="AS_UNIQUEID" val="14"/>
</p:tagLst>
</file>

<file path=ppt/tags/tag30.xml><?xml version="1.0" encoding="utf-8"?>
<p:tagLst xmlns:p="http://schemas.openxmlformats.org/presentationml/2006/main">
  <p:tag name="AS_UNIQUEID" val="59"/>
</p:tagLst>
</file>

<file path=ppt/tags/tag31.xml><?xml version="1.0" encoding="utf-8"?>
<p:tagLst xmlns:p="http://schemas.openxmlformats.org/presentationml/2006/main">
  <p:tag name="AS_UNIQUEID" val="60"/>
</p:tagLst>
</file>

<file path=ppt/tags/tag32.xml><?xml version="1.0" encoding="utf-8"?>
<p:tagLst xmlns:p="http://schemas.openxmlformats.org/presentationml/2006/main">
  <p:tag name="AS_UNIQUEID" val="61"/>
</p:tagLst>
</file>

<file path=ppt/tags/tag33.xml><?xml version="1.0" encoding="utf-8"?>
<p:tagLst xmlns:p="http://schemas.openxmlformats.org/presentationml/2006/main">
  <p:tag name="AS_UNIQUEID" val="67"/>
</p:tagLst>
</file>

<file path=ppt/tags/tag34.xml><?xml version="1.0" encoding="utf-8"?>
<p:tagLst xmlns:p="http://schemas.openxmlformats.org/presentationml/2006/main">
  <p:tag name="AS_UNIQUEID" val="70"/>
</p:tagLst>
</file>

<file path=ppt/tags/tag35.xml><?xml version="1.0" encoding="utf-8"?>
<p:tagLst xmlns:p="http://schemas.openxmlformats.org/presentationml/2006/main">
  <p:tag name="AS_UNIQUEID" val="71"/>
</p:tagLst>
</file>

<file path=ppt/tags/tag36.xml><?xml version="1.0" encoding="utf-8"?>
<p:tagLst xmlns:p="http://schemas.openxmlformats.org/presentationml/2006/main">
  <p:tag name="AS_UNIQUEID" val="63"/>
</p:tagLst>
</file>

<file path=ppt/tags/tag37.xml><?xml version="1.0" encoding="utf-8"?>
<p:tagLst xmlns:p="http://schemas.openxmlformats.org/presentationml/2006/main">
  <p:tag name="AS_UNIQUEID" val="64"/>
</p:tagLst>
</file>

<file path=ppt/tags/tag38.xml><?xml version="1.0" encoding="utf-8"?>
<p:tagLst xmlns:p="http://schemas.openxmlformats.org/presentationml/2006/main">
  <p:tag name="AS_UNIQUEID" val="65"/>
</p:tagLst>
</file>

<file path=ppt/tags/tag39.xml><?xml version="1.0" encoding="utf-8"?>
<p:tagLst xmlns:p="http://schemas.openxmlformats.org/presentationml/2006/main">
  <p:tag name="AS_UNIQUEID" val="73"/>
</p:tagLst>
</file>

<file path=ppt/tags/tag4.xml><?xml version="1.0" encoding="utf-8"?>
<p:tagLst xmlns:p="http://schemas.openxmlformats.org/presentationml/2006/main">
  <p:tag name="AS_UNIQUEID" val="15"/>
</p:tagLst>
</file>

<file path=ppt/tags/tag40.xml><?xml version="1.0" encoding="utf-8"?>
<p:tagLst xmlns:p="http://schemas.openxmlformats.org/presentationml/2006/main">
  <p:tag name="AS_UNIQUEID" val="75"/>
</p:tagLst>
</file>

<file path=ppt/tags/tag41.xml><?xml version="1.0" encoding="utf-8"?>
<p:tagLst xmlns:p="http://schemas.openxmlformats.org/presentationml/2006/main">
  <p:tag name="AS_UNIQUEID" val="76"/>
</p:tagLst>
</file>

<file path=ppt/tags/tag42.xml><?xml version="1.0" encoding="utf-8"?>
<p:tagLst xmlns:p="http://schemas.openxmlformats.org/presentationml/2006/main">
  <p:tag name="AS_UNIQUEID" val="78"/>
</p:tagLst>
</file>

<file path=ppt/tags/tag43.xml><?xml version="1.0" encoding="utf-8"?>
<p:tagLst xmlns:p="http://schemas.openxmlformats.org/presentationml/2006/main">
  <p:tag name="AS_UNIQUEID" val="80"/>
</p:tagLst>
</file>

<file path=ppt/tags/tag44.xml><?xml version="1.0" encoding="utf-8"?>
<p:tagLst xmlns:p="http://schemas.openxmlformats.org/presentationml/2006/main">
  <p:tag name="AS_UNIQUEID" val="81"/>
</p:tagLst>
</file>

<file path=ppt/tags/tag45.xml><?xml version="1.0" encoding="utf-8"?>
<p:tagLst xmlns:p="http://schemas.openxmlformats.org/presentationml/2006/main">
  <p:tag name="AS_UNIQUEID" val="83"/>
</p:tagLst>
</file>

<file path=ppt/tags/tag46.xml><?xml version="1.0" encoding="utf-8"?>
<p:tagLst xmlns:p="http://schemas.openxmlformats.org/presentationml/2006/main">
  <p:tag name="AS_UNIQUEID" val="85"/>
</p:tagLst>
</file>

<file path=ppt/tags/tag47.xml><?xml version="1.0" encoding="utf-8"?>
<p:tagLst xmlns:p="http://schemas.openxmlformats.org/presentationml/2006/main">
  <p:tag name="AS_UNIQUEID" val="86"/>
</p:tagLst>
</file>

<file path=ppt/tags/tag48.xml><?xml version="1.0" encoding="utf-8"?>
<p:tagLst xmlns:p="http://schemas.openxmlformats.org/presentationml/2006/main">
  <p:tag name="AS_UNIQUEID" val="87"/>
</p:tagLst>
</file>

<file path=ppt/tags/tag49.xml><?xml version="1.0" encoding="utf-8"?>
<p:tagLst xmlns:p="http://schemas.openxmlformats.org/presentationml/2006/main">
  <p:tag name="AS_UNIQUEID" val="99"/>
</p:tagLst>
</file>

<file path=ppt/tags/tag5.xml><?xml version="1.0" encoding="utf-8"?>
<p:tagLst xmlns:p="http://schemas.openxmlformats.org/presentationml/2006/main">
  <p:tag name="AS_UNIQUEID" val="17"/>
</p:tagLst>
</file>

<file path=ppt/tags/tag50.xml><?xml version="1.0" encoding="utf-8"?>
<p:tagLst xmlns:p="http://schemas.openxmlformats.org/presentationml/2006/main">
  <p:tag name="AS_UNIQUEID" val="100"/>
</p:tagLst>
</file>

<file path=ppt/tags/tag51.xml><?xml version="1.0" encoding="utf-8"?>
<p:tagLst xmlns:p="http://schemas.openxmlformats.org/presentationml/2006/main">
  <p:tag name="AS_UNIQUEID" val="101"/>
</p:tagLst>
</file>

<file path=ppt/tags/tag52.xml><?xml version="1.0" encoding="utf-8"?>
<p:tagLst xmlns:p="http://schemas.openxmlformats.org/presentationml/2006/main">
  <p:tag name="AS_UNIQUEID" val="102"/>
</p:tagLst>
</file>

<file path=ppt/tags/tag53.xml><?xml version="1.0" encoding="utf-8"?>
<p:tagLst xmlns:p="http://schemas.openxmlformats.org/presentationml/2006/main">
  <p:tag name="AS_UNIQUEID" val="104"/>
</p:tagLst>
</file>

<file path=ppt/tags/tag54.xml><?xml version="1.0" encoding="utf-8"?>
<p:tagLst xmlns:p="http://schemas.openxmlformats.org/presentationml/2006/main">
  <p:tag name="AS_UNIQUEID" val="105"/>
</p:tagLst>
</file>

<file path=ppt/tags/tag55.xml><?xml version="1.0" encoding="utf-8"?>
<p:tagLst xmlns:p="http://schemas.openxmlformats.org/presentationml/2006/main">
  <p:tag name="AS_UNIQUEID" val="106"/>
</p:tagLst>
</file>

<file path=ppt/tags/tag56.xml><?xml version="1.0" encoding="utf-8"?>
<p:tagLst xmlns:p="http://schemas.openxmlformats.org/presentationml/2006/main">
  <p:tag name="AS_UNIQUEID" val="113"/>
</p:tagLst>
</file>

<file path=ppt/tags/tag57.xml><?xml version="1.0" encoding="utf-8"?>
<p:tagLst xmlns:p="http://schemas.openxmlformats.org/presentationml/2006/main">
  <p:tag name="AS_UNIQUEID" val="114"/>
</p:tagLst>
</file>

<file path=ppt/tags/tag58.xml><?xml version="1.0" encoding="utf-8"?>
<p:tagLst xmlns:p="http://schemas.openxmlformats.org/presentationml/2006/main">
  <p:tag name="AS_UNIQUEID" val="115"/>
</p:tagLst>
</file>

<file path=ppt/tags/tag59.xml><?xml version="1.0" encoding="utf-8"?>
<p:tagLst xmlns:p="http://schemas.openxmlformats.org/presentationml/2006/main">
  <p:tag name="AS_UNIQUEID" val="116"/>
</p:tagLst>
</file>

<file path=ppt/tags/tag6.xml><?xml version="1.0" encoding="utf-8"?>
<p:tagLst xmlns:p="http://schemas.openxmlformats.org/presentationml/2006/main">
  <p:tag name="AS_UNIQUEID" val="18"/>
</p:tagLst>
</file>

<file path=ppt/tags/tag60.xml><?xml version="1.0" encoding="utf-8"?>
<p:tagLst xmlns:p="http://schemas.openxmlformats.org/presentationml/2006/main">
  <p:tag name="AS_UNIQUEID" val="118"/>
</p:tagLst>
</file>

<file path=ppt/tags/tag61.xml><?xml version="1.0" encoding="utf-8"?>
<p:tagLst xmlns:p="http://schemas.openxmlformats.org/presentationml/2006/main">
  <p:tag name="AS_UNIQUEID" val="119"/>
</p:tagLst>
</file>

<file path=ppt/tags/tag62.xml><?xml version="1.0" encoding="utf-8"?>
<p:tagLst xmlns:p="http://schemas.openxmlformats.org/presentationml/2006/main">
  <p:tag name="AS_UNIQUEID" val="120"/>
</p:tagLst>
</file>

<file path=ppt/tags/tag63.xml><?xml version="1.0" encoding="utf-8"?>
<p:tagLst xmlns:p="http://schemas.openxmlformats.org/presentationml/2006/main">
  <p:tag name="AS_UNIQUEID" val="121"/>
</p:tagLst>
</file>

<file path=ppt/tags/tag64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</p:tagLst>
</file>

<file path=ppt/tags/tag7.xml><?xml version="1.0" encoding="utf-8"?>
<p:tagLst xmlns:p="http://schemas.openxmlformats.org/presentationml/2006/main">
  <p:tag name="AS_UNIQUEID" val="19"/>
</p:tagLst>
</file>

<file path=ppt/tags/tag8.xml><?xml version="1.0" encoding="utf-8"?>
<p:tagLst xmlns:p="http://schemas.openxmlformats.org/presentationml/2006/main">
  <p:tag name="AS_UNIQUEID" val="21"/>
</p:tagLst>
</file>

<file path=ppt/tags/tag9.xml><?xml version="1.0" encoding="utf-8"?>
<p:tagLst xmlns:p="http://schemas.openxmlformats.org/presentationml/2006/main">
  <p:tag name="AS_UNIQUEID" val="2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2322</Words>
  <Application>WPS 演示</Application>
  <PresentationFormat>宽屏</PresentationFormat>
  <Paragraphs>113</Paragraphs>
  <Slides>19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黑体</vt:lpstr>
      <vt:lpstr>Franklin Gothic Book</vt:lpstr>
      <vt:lpstr>Arial Unicode MS</vt:lpstr>
      <vt:lpstr>等线 Light</vt:lpstr>
      <vt:lpstr>等线</vt:lpstr>
      <vt:lpstr>Calibri</vt:lpstr>
      <vt:lpstr>Office 主题​​</vt:lpstr>
      <vt:lpstr>PowerPoint 演示文稿</vt:lpstr>
      <vt:lpstr>学习任务</vt:lpstr>
      <vt:lpstr>人物通讯</vt:lpstr>
      <vt:lpstr>走进人物</vt:lpstr>
      <vt:lpstr>走进人物</vt:lpstr>
      <vt:lpstr>走进人物</vt:lpstr>
      <vt:lpstr>走进人物</vt:lpstr>
      <vt:lpstr>走进人物</vt:lpstr>
      <vt:lpstr>初读文本</vt:lpstr>
      <vt:lpstr>初读文本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深入探究</vt:lpstr>
      <vt:lpstr>深入探究</vt:lpstr>
      <vt:lpstr>拓展延伸</vt:lpstr>
      <vt:lpstr>作业练习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谢 忠凯</dc:creator>
  <cp:lastModifiedBy>Administrator</cp:lastModifiedBy>
  <cp:revision>47</cp:revision>
  <dcterms:created xsi:type="dcterms:W3CDTF">2020-08-06T15:15:00Z</dcterms:created>
  <dcterms:modified xsi:type="dcterms:W3CDTF">2020-09-14T08:57:23Z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