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4" r:id="rId3"/>
    <p:sldId id="365" r:id="rId4"/>
    <p:sldId id="312" r:id="rId5"/>
    <p:sldId id="281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  <p:sldId id="324" r:id="rId16"/>
    <p:sldId id="323" r:id="rId17"/>
    <p:sldId id="322" r:id="rId18"/>
    <p:sldId id="321" r:id="rId19"/>
    <p:sldId id="320" r:id="rId20"/>
    <p:sldId id="367" r:id="rId21"/>
    <p:sldId id="368" r:id="rId22"/>
    <p:sldId id="319" r:id="rId23"/>
    <p:sldId id="318" r:id="rId24"/>
    <p:sldId id="369" r:id="rId25"/>
    <p:sldId id="372" r:id="rId26"/>
    <p:sldId id="338" r:id="rId27"/>
    <p:sldId id="371" r:id="rId28"/>
    <p:sldId id="373" r:id="rId29"/>
    <p:sldId id="370" r:id="rId30"/>
    <p:sldId id="358" r:id="rId31"/>
    <p:sldId id="337" r:id="rId32"/>
    <p:sldId id="366" r:id="rId33"/>
    <p:sldId id="359" r:id="rId34"/>
    <p:sldId id="360" r:id="rId35"/>
    <p:sldId id="361" r:id="rId36"/>
    <p:sldId id="336" r:id="rId37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66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121" d="100"/>
          <a:sy n="121" d="100"/>
        </p:scale>
        <p:origin x="-102" y="-2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3092A0C6-91A2-40D6-B0E6-80F7D8E74A5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FFC713BE-B28E-4170-A2A9-3907AAD1991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403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34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模板：</a:t>
            </a:r>
            <a:r>
              <a:rPr lang="en-US" altLang="zh-CN" dirty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dirty="0">
                <a:solidFill>
                  <a:srgbClr val="4A452A"/>
                </a:solidFill>
              </a:rPr>
              <a:t>                  PPT</a:t>
            </a:r>
            <a:r>
              <a:rPr lang="zh-CN" altLang="en-US" dirty="0">
                <a:solidFill>
                  <a:srgbClr val="4A452A"/>
                </a:solidFill>
              </a:rPr>
              <a:t>素材：</a:t>
            </a:r>
            <a:r>
              <a:rPr lang="en-US" altLang="zh-CN" dirty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背景：</a:t>
            </a:r>
            <a:r>
              <a:rPr lang="en-US" altLang="zh-CN" dirty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dirty="0">
                <a:solidFill>
                  <a:srgbClr val="4A452A"/>
                </a:solidFill>
              </a:rPr>
              <a:t>                   PPT</a:t>
            </a:r>
            <a:r>
              <a:rPr lang="zh-CN" altLang="en-US" dirty="0">
                <a:solidFill>
                  <a:srgbClr val="4A452A"/>
                </a:solidFill>
              </a:rPr>
              <a:t>图表：</a:t>
            </a:r>
            <a:r>
              <a:rPr lang="en-US" altLang="zh-CN" dirty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下载：</a:t>
            </a:r>
            <a:r>
              <a:rPr lang="en-US" altLang="zh-CN" dirty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dirty="0">
                <a:solidFill>
                  <a:srgbClr val="4A452A"/>
                </a:solidFill>
              </a:rPr>
              <a:t>                     PPT</a:t>
            </a:r>
            <a:r>
              <a:rPr lang="zh-CN" altLang="en-US" dirty="0">
                <a:solidFill>
                  <a:srgbClr val="4A452A"/>
                </a:solidFill>
              </a:rPr>
              <a:t>教程： </a:t>
            </a:r>
            <a:r>
              <a:rPr lang="en-US" altLang="zh-CN" dirty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en-US" altLang="zh-CN" dirty="0">
                <a:solidFill>
                  <a:srgbClr val="4A452A"/>
                </a:solidFill>
              </a:rPr>
              <a:t>Word</a:t>
            </a:r>
            <a:r>
              <a:rPr lang="zh-CN" altLang="en-US" dirty="0">
                <a:solidFill>
                  <a:srgbClr val="4A452A"/>
                </a:solidFill>
              </a:rPr>
              <a:t>模板：</a:t>
            </a:r>
            <a:r>
              <a:rPr lang="en-US" altLang="zh-CN" dirty="0">
                <a:solidFill>
                  <a:srgbClr val="4A452A"/>
                </a:solidFill>
                <a:hlinkClick r:id="rId9"/>
              </a:rPr>
              <a:t>www.1ppt.com/word/</a:t>
            </a:r>
            <a:r>
              <a:rPr lang="en-US" altLang="zh-CN" dirty="0">
                <a:solidFill>
                  <a:srgbClr val="4A452A"/>
                </a:solidFill>
              </a:rPr>
              <a:t>                    Excel</a:t>
            </a:r>
            <a:r>
              <a:rPr lang="zh-CN" altLang="en-US" dirty="0">
                <a:solidFill>
                  <a:srgbClr val="4A452A"/>
                </a:solidFill>
              </a:rPr>
              <a:t>模板：</a:t>
            </a:r>
            <a:r>
              <a:rPr lang="en-US" altLang="zh-CN" dirty="0">
                <a:solidFill>
                  <a:srgbClr val="4A452A"/>
                </a:solidFill>
                <a:hlinkClick r:id="rId10"/>
              </a:rPr>
              <a:t>www.1ppt.com/excel/</a:t>
            </a:r>
            <a:r>
              <a:rPr lang="en-US" altLang="zh-CN" dirty="0">
                <a:solidFill>
                  <a:srgbClr val="4A452A"/>
                </a:solidFill>
              </a:rPr>
              <a:t> 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试卷下载：</a:t>
            </a:r>
            <a:r>
              <a:rPr lang="en-US" altLang="zh-CN" dirty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dirty="0">
                <a:solidFill>
                  <a:srgbClr val="4A452A"/>
                </a:solidFill>
              </a:rPr>
              <a:t>                    </a:t>
            </a:r>
            <a:r>
              <a:rPr lang="zh-CN" altLang="en-US" dirty="0">
                <a:solidFill>
                  <a:srgbClr val="4A452A"/>
                </a:solidFill>
              </a:rPr>
              <a:t>教案下载：</a:t>
            </a:r>
            <a:r>
              <a:rPr lang="en-US" altLang="zh-CN" dirty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dirty="0">
                <a:solidFill>
                  <a:srgbClr val="4A452A"/>
                </a:solidFill>
              </a:rPr>
              <a:t>  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个人简历：</a:t>
            </a:r>
            <a:r>
              <a:rPr lang="en-US" altLang="zh-CN" dirty="0">
                <a:solidFill>
                  <a:srgbClr val="4A452A"/>
                </a:solidFill>
                <a:hlinkClick r:id="rId13"/>
              </a:rPr>
              <a:t>www.1ppt.com/jianli/</a:t>
            </a:r>
            <a:r>
              <a:rPr lang="en-US" altLang="zh-CN" dirty="0">
                <a:solidFill>
                  <a:srgbClr val="4A452A"/>
                </a:solidFill>
              </a:rPr>
              <a:t>                    PPT</a:t>
            </a:r>
            <a:r>
              <a:rPr lang="zh-CN" altLang="en-US" dirty="0">
                <a:solidFill>
                  <a:srgbClr val="4A452A"/>
                </a:solidFill>
              </a:rPr>
              <a:t>课件：</a:t>
            </a:r>
            <a:r>
              <a:rPr lang="en-US" altLang="zh-CN" dirty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语文课件：</a:t>
            </a:r>
            <a:r>
              <a:rPr lang="en-US" altLang="zh-CN" dirty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数学课件：</a:t>
            </a:r>
            <a:r>
              <a:rPr lang="en-US" altLang="zh-CN" dirty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英语课件：</a:t>
            </a:r>
            <a:r>
              <a:rPr lang="en-US" altLang="zh-CN" dirty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美术课件：</a:t>
            </a:r>
            <a:r>
              <a:rPr lang="en-US" altLang="zh-CN" dirty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科学课件：</a:t>
            </a:r>
            <a:r>
              <a:rPr lang="en-US" altLang="zh-CN" dirty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dirty="0">
                <a:solidFill>
                  <a:srgbClr val="4A452A"/>
                </a:solidFill>
              </a:rPr>
              <a:t>     </a:t>
            </a:r>
            <a:r>
              <a:rPr lang="zh-CN" altLang="en-US" dirty="0">
                <a:solidFill>
                  <a:srgbClr val="4A452A"/>
                </a:solidFill>
              </a:rPr>
              <a:t>物理课件：</a:t>
            </a:r>
            <a:r>
              <a:rPr lang="en-US" altLang="zh-CN" dirty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化学课件：</a:t>
            </a:r>
            <a:r>
              <a:rPr lang="en-US" altLang="zh-CN" dirty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dirty="0">
                <a:solidFill>
                  <a:srgbClr val="4A452A"/>
                </a:solidFill>
              </a:rPr>
              <a:t>  </a:t>
            </a:r>
            <a:r>
              <a:rPr lang="zh-CN" altLang="en-US" dirty="0">
                <a:solidFill>
                  <a:srgbClr val="4A452A"/>
                </a:solidFill>
              </a:rPr>
              <a:t>生物课件：</a:t>
            </a:r>
            <a:r>
              <a:rPr lang="en-US" altLang="zh-CN" dirty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r>
              <a:rPr lang="zh-CN" altLang="en-US" dirty="0">
                <a:solidFill>
                  <a:srgbClr val="4A452A"/>
                </a:solidFill>
              </a:rPr>
              <a:t>地理课件：</a:t>
            </a:r>
            <a:r>
              <a:rPr lang="en-US" altLang="zh-CN" dirty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dirty="0">
                <a:solidFill>
                  <a:srgbClr val="4A452A"/>
                </a:solidFill>
              </a:rPr>
              <a:t>          </a:t>
            </a:r>
            <a:r>
              <a:rPr lang="zh-CN" altLang="en-US" dirty="0">
                <a:solidFill>
                  <a:srgbClr val="4A452A"/>
                </a:solidFill>
              </a:rPr>
              <a:t>历史课件：</a:t>
            </a:r>
            <a:r>
              <a:rPr lang="en-US" altLang="zh-CN" dirty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dirty="0">
                <a:solidFill>
                  <a:srgbClr val="4A452A"/>
                </a:solidFill>
              </a:rPr>
              <a:t>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50838" y="1916113"/>
            <a:ext cx="735013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altLang="zh-CN" sz="100" strike="noStrike" noProof="1" dirty="0">
                <a:solidFill>
                  <a:schemeClr val="bg1"/>
                </a:solidFill>
              </a:rPr>
              <a:t>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模板：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素材：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www.1ppt.com/sucai/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en-US" altLang="zh-CN" sz="100" strike="noStrike" noProof="1" dirty="0">
                <a:solidFill>
                  <a:schemeClr val="bg1"/>
                </a:solidFill>
              </a:rPr>
              <a:t>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背景：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图表：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www.1ppt.com/tubiao/     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en-US" altLang="zh-CN" sz="100" strike="noStrike" noProof="1" dirty="0">
                <a:solidFill>
                  <a:schemeClr val="bg1"/>
                </a:solidFill>
              </a:rPr>
              <a:t>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下载：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教程： 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www.1ppt.com/powerpoint/     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资料下载：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个人简历：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试卷下载：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教案下载：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手抄报：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语文课件：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数学课件：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www.1ppt.com/kejian/shuxue/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英语课件：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美术课件：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www.1ppt.com/kejian/meishu/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科学课件：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物理课件：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www.1ppt.com/kejian/wuli/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化学课件：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生物课件：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www.1ppt.com/kejian/shengwu/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  <a:p>
            <a:pPr fontAlgn="base"/>
            <a:r>
              <a:rPr lang="zh-CN" altLang="en-US" sz="100" strike="noStrike" noProof="1" dirty="0">
                <a:solidFill>
                  <a:schemeClr val="bg1"/>
                </a:solidFill>
              </a:rPr>
              <a:t>地理课件：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strike="noStrike" noProof="1" dirty="0">
                <a:solidFill>
                  <a:schemeClr val="bg1"/>
                </a:solidFill>
              </a:rPr>
              <a:t>历史课件：</a:t>
            </a:r>
            <a:r>
              <a:rPr lang="en-US" altLang="zh-CN" sz="100" strike="noStrike" noProof="1" dirty="0">
                <a:solidFill>
                  <a:schemeClr val="bg1"/>
                </a:solidFill>
              </a:rPr>
              <a:t>www.1ppt.com/kejian/lishi/ </a:t>
            </a:r>
            <a:endParaRPr lang="en-US" altLang="zh-CN" sz="100" strike="noStrike" noProof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>
              <a:defRPr/>
            </a:lvl1pPr>
          </a:lstStyle>
          <a:p>
            <a:pPr fontAlgn="base"/>
            <a:fld id="{BD8EC443-785B-4562-AE12-6FBB5EDFE82C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0" y="1282309"/>
            <a:ext cx="7886700" cy="2139553"/>
          </a:xfr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0" y="3442102"/>
            <a:ext cx="7886700" cy="1125140"/>
          </a:xfr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7"/>
            <a:ext cx="7886700" cy="994172"/>
          </a:xfrm>
        </p:spPr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5" y="1260872"/>
            <a:ext cx="3868341" cy="617934"/>
          </a:xfr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5" y="1878806"/>
            <a:ext cx="3868341" cy="2763441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 lIns="68580" tIns="34290" rIns="68580" bIns="34290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1"/>
            <a:ext cx="2949178" cy="2858691"/>
          </a:xfr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vert="horz" wrap="square" lIns="68580" tIns="34290" rIns="68580" bIns="3429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单击图标添加图片</a:t>
            </a:r>
            <a:endParaRPr lang="en-US" strike="noStrike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1"/>
            <a:ext cx="2949178" cy="2858691"/>
          </a:xfr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0" hangingPunct="0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0" hangingPunct="0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fontAlgn="base"/>
            <a:fld id="{13F0FAA5-6045-40BD-8C88-EEE26493C626}" type="slidenum">
              <a:rPr lang="en-US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0180" indent="-17018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0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9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8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7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9129713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"/>
          <p:cNvSpPr txBox="1"/>
          <p:nvPr/>
        </p:nvSpPr>
        <p:spPr>
          <a:xfrm>
            <a:off x="355600" y="1035050"/>
            <a:ext cx="5543550" cy="3444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、读准节奏、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读出感情、抽生朗读、全班齐读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吟读，感知音韵美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88" y="1546225"/>
            <a:ext cx="3903662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4"/>
          <p:cNvSpPr/>
          <p:nvPr/>
        </p:nvSpPr>
        <p:spPr>
          <a:xfrm>
            <a:off x="358775" y="1546225"/>
            <a:ext cx="4267200" cy="3240088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50" y="1631950"/>
            <a:ext cx="4159250" cy="306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298450" y="1295400"/>
            <a:ext cx="4906963" cy="297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三年谪宦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栖迟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，万古惟留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楚客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悲。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三年谪宦：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贾谊被贬至长沙三年。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栖迟：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居留。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楚客：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这里指客居楚地的贾谊。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贾谊被贬在此地居留三年， 万古只留下他客居楚地的悲哀。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译读，感知意境美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 descr="document_news_content_5997aa3b15d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75" y="2041525"/>
            <a:ext cx="3446463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96850" y="1870075"/>
            <a:ext cx="4914900" cy="232251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7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7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9457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57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7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5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9457">
                                            <p:txEl>
                                              <p:charRg st="57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4400550" y="1733550"/>
            <a:ext cx="4348163" cy="2008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秋草独寻人去后，寒林空见日斜时。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我在秋草中独自寻觅他的足迹， 寒林里只见夕阳缓缓倾斜。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译读，感知意境美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9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1775"/>
            <a:ext cx="3708400" cy="2471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4356100" y="2571750"/>
            <a:ext cx="4321175" cy="113506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481">
                                            <p:txEl>
                                              <p:charRg st="17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552450" y="1096963"/>
            <a:ext cx="5043488" cy="3462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有道恩犹薄，湘水无情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吊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岂知？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汉文：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指汉文帝刘恒（前202—前157），公元前180—前157年在位。    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吊：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凭吊。贾谊在长沙曾写《吊屈原赋》凭吊屈原。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汉文帝重才却对他如此情薄，湘江水无意凭吊有谁知他的痴心？ 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译读，感知意境美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7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513" y="773113"/>
            <a:ext cx="2687637" cy="4021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466725" y="1168400"/>
            <a:ext cx="5186363" cy="2374900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1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1505">
                                            <p:txEl>
                                              <p:charRg st="1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1505">
                                            <p:txEl>
                                              <p:charRg st="58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82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1505">
                                            <p:txEl>
                                              <p:charRg st="82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3932238" y="1647825"/>
            <a:ext cx="4829175" cy="2008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2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寂寂江山摇落处，怜君何事到天涯！</a:t>
            </a:r>
            <a:endParaRPr lang="zh-CN" altLang="en-US" sz="2100" b="1" dirty="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寂寞凄冷的深山里落叶纷纷， 可怜你不知因何天涯飘零！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译读，感知意境美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5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8" y="1193800"/>
            <a:ext cx="3273425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924300" y="2463800"/>
            <a:ext cx="4852988" cy="113506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1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529">
                                            <p:txEl>
                                              <p:charRg st="1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"/>
          <p:cNvSpPr txBox="1"/>
          <p:nvPr/>
        </p:nvSpPr>
        <p:spPr>
          <a:xfrm>
            <a:off x="681038" y="1017588"/>
            <a:ext cx="3487737" cy="3808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【韵译】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贾谊被贬长沙，居此虽只三年；千秋万代，长给楚客留下伤悲。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古人去后，我独向秋草中觅迹；旧宅萧条，只见寒林披着余晖。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汉文帝虽是明主，却皇恩太薄，湘水无情，凭吊屈原岂有人知？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沉寂的江山，草木摇落的地方，可怜你，为何来到这海角天涯？  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译读，感知意境美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863" y="1470025"/>
            <a:ext cx="3440112" cy="3354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4"/>
          <p:cNvSpPr/>
          <p:nvPr/>
        </p:nvSpPr>
        <p:spPr>
          <a:xfrm>
            <a:off x="628650" y="1492250"/>
            <a:ext cx="3403600" cy="3294063"/>
          </a:xfrm>
          <a:prstGeom prst="roundRect">
            <a:avLst>
              <a:gd name="adj" fmla="val 4690"/>
            </a:avLst>
          </a:prstGeom>
          <a:noFill/>
          <a:ln w="571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3553">
                                            <p:txEl>
                                              <p:charRg st="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34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3553">
                                            <p:txEl>
                                              <p:charRg st="34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6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3553">
                                            <p:txEl>
                                              <p:charRg st="63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9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3553">
                                            <p:txEl>
                                              <p:charRg st="92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3754438" y="1141413"/>
            <a:ext cx="5106987" cy="33924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首联：三年谪宦此栖迟，万古惟留楚客悲。   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问题：“谪宦”、“栖迟”、“楚客”、“三年”与“万古”各是什么意思？表达作者怎样的情感？此联哪个词奠定全诗的基调？   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明确：谪宦：贾谊的身世。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栖迟：象鸟儿那样敛翅歇息，暗喻贾谊失意。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楚客：贾谊的客居身分。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三年：暗含贾谊被贬时间之久；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1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3" y="1141413"/>
            <a:ext cx="3144837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652838" y="2841625"/>
            <a:ext cx="4806950" cy="167481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7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7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4577">
                                            <p:txEl>
                                              <p:charRg st="88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01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77">
                                            <p:txEl>
                                              <p:charRg st="101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77">
                                            <p:txEl>
                                              <p:charRg st="101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22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charRg st="134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4577">
                                            <p:txEl>
                                              <p:charRg st="134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227013" y="931863"/>
            <a:ext cx="5262562" cy="3808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万古：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暗含贾谊被贬对历代文人士大夫精神上的深远影响。 “三年谪宦”，只落得“万古”留悲，上下句意钩连相生，呼应紧凑，给人以抑郁沉重的悲凉之感。三年与万古相对，更加突出作者对贾谊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凉身世的感慨之情。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悲：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有“悲凉、悲伤、悲怆、悲悯”之意，奠定了全诗的低沉感伤的基调。  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作者借贾谊政治失意，抑郁而死，留下千古悲怆忧愤，表现自己迁谪的悲苦命运。   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9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275" y="1366838"/>
            <a:ext cx="2505075" cy="332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88900" y="950913"/>
            <a:ext cx="5392738" cy="2917825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5601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9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5601">
                                            <p:txEl>
                                              <p:charRg st="99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139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5601">
                                            <p:txEl>
                                              <p:charRg st="139" end="1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0"/>
            <a:ext cx="80391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0"/>
            <a:ext cx="80295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4637"/>
            <a:ext cx="9148763" cy="5418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4044950" y="1339850"/>
            <a:ext cx="4581525" cy="297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颔联：秋草独寻人去后，寒林空见日斜时。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问题：这两句如何在情景交融中表现作者的情感？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明确: 颔联是围绕题中的“过”字展开描写的，渲染出故宅一片萧条冷落的景色。而在这样的氛围中，诗人还要去“独寻”，一种景仰向慕、寂寞兴叹的心情，油然而生。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915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13" y="1395413"/>
            <a:ext cx="3375025" cy="257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978275" y="2679700"/>
            <a:ext cx="4537075" cy="1619250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charRg st="43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6625">
                                            <p:txEl>
                                              <p:charRg st="43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447675" y="1600200"/>
            <a:ext cx="4381500" cy="1730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寒林日斜，不仅是眼前所见，也是贾谊当时的实际处境，也正是李唐王朝危殆形势的写照。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两句连读，作者与贾谊有惺惺相惜之感。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3" y="1428750"/>
            <a:ext cx="3606800" cy="211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58775" y="1330325"/>
            <a:ext cx="4537075" cy="2320925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0"/>
            <a:ext cx="80295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0"/>
            <a:ext cx="80200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3527425" y="1146175"/>
            <a:ext cx="5353050" cy="3302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尾联：寂寂江山摇落处，怜君何事到天涯？   </a:t>
            </a:r>
            <a:endParaRPr lang="zh-CN" altLang="en-US" sz="20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问题：本联通过哪些景象抒发了作者什么情感？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暮色沉沉，江山寂寥，秋风吹过，黄叶飘零，既写自然景色的萧瑟凄凉，同时更象征着李唐王朝的衰败局势，末句作者用与贾谊对话的方式，既有对贾谊悲惨身世的感慨，同时也衬托出自己抑郁悲凉，痛苦无奈的心境</a:t>
            </a:r>
            <a:endParaRPr lang="zh-CN" altLang="en-US" sz="20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08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492250"/>
            <a:ext cx="2913062" cy="267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438525" y="2139950"/>
            <a:ext cx="5508625" cy="237331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charRg st="45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8673">
                                            <p:txEl>
                                              <p:charRg st="45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3" y="0"/>
            <a:ext cx="79914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0"/>
            <a:ext cx="80200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0"/>
            <a:ext cx="80295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517525" y="1946275"/>
            <a:ext cx="4211638" cy="2008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本诗借古伤今，借贾谊被逐长沙之事，表现自己无罪被贬的悲愤和痛苦，对不合理的社会现实进行了强烈的控诉。    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2" name="文本框 2"/>
          <p:cNvSpPr txBox="1"/>
          <p:nvPr/>
        </p:nvSpPr>
        <p:spPr>
          <a:xfrm>
            <a:off x="1028700" y="1250950"/>
            <a:ext cx="1725613" cy="392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主旨点拨：   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悟读，感悟情感美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04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75" y="544513"/>
            <a:ext cx="2487613" cy="423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466725" y="1762125"/>
            <a:ext cx="4313238" cy="2374900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5124450" y="1693863"/>
            <a:ext cx="3587750" cy="2492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构思：</a:t>
            </a:r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 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  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章法：首联：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颔联：   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颈联：</a:t>
            </a:r>
            <a:endParaRPr lang="zh-CN" altLang="en-US" sz="21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尾联：     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品读，品析艺术美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251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33500"/>
            <a:ext cx="4119563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5057775" y="1708150"/>
            <a:ext cx="3240088" cy="2484438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5867400" y="1762125"/>
            <a:ext cx="1755775" cy="392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以悲景衬悲情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2588" y="2284413"/>
            <a:ext cx="677862" cy="392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暗喻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8613" y="2754313"/>
            <a:ext cx="1216025" cy="392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渲染环境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8613" y="3219450"/>
            <a:ext cx="1485900" cy="392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反语、双关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8613" y="3706813"/>
            <a:ext cx="677862" cy="3921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象征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占位符 5"/>
          <p:cNvSpPr txBox="1"/>
          <p:nvPr/>
        </p:nvSpPr>
        <p:spPr>
          <a:xfrm>
            <a:off x="5943600" y="2376488"/>
            <a:ext cx="1146175" cy="450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p>
            <a:pPr algn="ctr"/>
            <a:r>
              <a:rPr lang="zh-CN" altLang="en-US" sz="24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刘长卿</a:t>
            </a:r>
            <a:endParaRPr lang="zh-CN" altLang="en-US" sz="2400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6" name="文本占位符 5"/>
          <p:cNvSpPr txBox="1"/>
          <p:nvPr/>
        </p:nvSpPr>
        <p:spPr>
          <a:xfrm>
            <a:off x="4370388" y="1222375"/>
            <a:ext cx="4321175" cy="6953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p>
            <a:pPr algn="ctr"/>
            <a:r>
              <a:rPr lang="zh-CN" altLang="en-US" sz="50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长沙过贾谊宅</a:t>
            </a:r>
            <a:endParaRPr lang="zh-CN" altLang="en-US" sz="5000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文本占位符 5"/>
          <p:cNvSpPr txBox="1"/>
          <p:nvPr/>
        </p:nvSpPr>
        <p:spPr>
          <a:xfrm>
            <a:off x="5381625" y="3273425"/>
            <a:ext cx="2278063" cy="317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p>
            <a:pPr algn="ctr"/>
            <a:r>
              <a:rPr lang="zh-CN" altLang="en-US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语文部编版九年级上</a:t>
            </a:r>
            <a:endParaRPr lang="zh-CN" altLang="en-US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300038"/>
            <a:ext cx="3457575" cy="460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360363" y="1187450"/>
            <a:ext cx="4845050" cy="33924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写作手法：</a:t>
            </a:r>
            <a:endParaRPr lang="zh-CN" altLang="en-US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1．咏史诗的共同特色   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明确：借助诗歌抒发历史兴亡之感、托古讽今、借古喻今、评说历史事件和人物。   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2．由咏史诗的特色你认为鉴赏咏史诗要抓哪些关键内容？       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明确：弄清史实、体会意图、领悟情感、分析写法。 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  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品读，品析艺术美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32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313" y="2209800"/>
            <a:ext cx="3184525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96850" y="1654175"/>
            <a:ext cx="5022850" cy="2862263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1493838" y="1274763"/>
            <a:ext cx="106045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借古讽今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charRg st="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1745">
                                            <p:txEl>
                                              <p:charRg st="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charRg st="2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1745">
                                            <p:txEl>
                                              <p:charRg st="2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charRg st="68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1745">
                                            <p:txEl>
                                              <p:charRg st="68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charRg st="102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5">
                                            <p:txEl>
                                              <p:charRg st="102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45">
                                            <p:txEl>
                                              <p:charRg st="102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1745">
                                            <p:txEl>
                                              <p:charRg st="102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4052888" y="1608138"/>
            <a:ext cx="4687887" cy="2862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   </a:t>
            </a:r>
            <a:r>
              <a:rPr lang="zh-CN" altLang="en-US" sz="20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金圣叹《金圣叹选批唐诗》：“一是久谪似贾谊，二是伤心感贾谊，三是乘秋寻贾谊，四是空林无贾谊。”可见本诗写诗人经过长沙贾谊宅时的悲凉心情，表面是写对贾谊命运的感慨，实际上的抒发自己怀才不遇的愤懑情怀。</a:t>
            </a:r>
            <a:endParaRPr lang="zh-CN" altLang="en-US" sz="20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0" name="文本框 2"/>
          <p:cNvSpPr txBox="1"/>
          <p:nvPr/>
        </p:nvSpPr>
        <p:spPr>
          <a:xfrm>
            <a:off x="4437063" y="1123950"/>
            <a:ext cx="946150" cy="392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小结：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品读，品析艺术美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372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654175"/>
            <a:ext cx="3430588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3978275" y="1654175"/>
            <a:ext cx="4914900" cy="2916238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1"/>
          <p:cNvSpPr txBox="1"/>
          <p:nvPr/>
        </p:nvSpPr>
        <p:spPr>
          <a:xfrm>
            <a:off x="284163" y="1203325"/>
            <a:ext cx="4829175" cy="13160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   1.《长沙过贾谊宅》中于无疑处有意设问，自怜之意，溢于言表的诗句是</a:t>
            </a:r>
            <a:r>
              <a:rPr lang="zh-CN" altLang="en-US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b="1" u="sng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b="1" u="sng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u="sng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en-US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84163" y="2584450"/>
            <a:ext cx="5006975" cy="2147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2. 本诗颔联景物描写有何作用？试作简析。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答：颔联通过对“人去后”“日斜时”的“秋草”“寒林”等景物的描写，渲染了长沙贾谊故宅的萧条、冷落、寂寥的氛围，烘托了作者孤独、寂寞的心境，为下文抒发感慨做铺垫。  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中考链接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420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Picture 5" descr="http://s3.sinaimg.cn/mw690/b0095d86gd854ccbfc4b2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1327150"/>
            <a:ext cx="2555875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196850" y="3057525"/>
            <a:ext cx="5132388" cy="1620838"/>
          </a:xfrm>
          <a:prstGeom prst="roundRect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3384550" y="1654175"/>
            <a:ext cx="1522413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寂寂江山摇落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600" y="2032000"/>
            <a:ext cx="1754188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怜君何事到天涯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charRg st="28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Picture 8" descr="http://preview.quanjing.com/sps009/4251r-89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112838"/>
            <a:ext cx="7939088" cy="356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7" name="文本框 1"/>
          <p:cNvSpPr txBox="1"/>
          <p:nvPr/>
        </p:nvSpPr>
        <p:spPr>
          <a:xfrm>
            <a:off x="701675" y="1431925"/>
            <a:ext cx="7145338" cy="297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3、这首怀古诗表面上咏的是古人古事，实际上着眼于今人今事，字里行间处处有诗人的自我存在，请结合具体诗句简要分析。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答：作者借古言今在这首诗中无处不在。首联，表写贾谊的一生，实则暗寓自己迁谪的悲苦命运。颔联看似写是眼前所见，实也正是李唐王朝危殆形势的写照。颈联表写文帝与贾谊， 实写自己一贬再贬，沉沦坎坷，更是必然。尾联更是由古及今表明自己和贾谊、甚至屈原都是无罪而遭受不公的处罚！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中考链接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46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0" name="Picture 7" descr="63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42213" y="3113088"/>
            <a:ext cx="1222375" cy="1878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57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7">
                                            <p:txEl>
                                              <p:charRg st="57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806450" y="2317750"/>
            <a:ext cx="3992563" cy="22844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贾生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李商隐 (唐)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宣室求贤访逐臣，贾生才调更无伦。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可怜夜半虚前席，不问苍生问鬼神。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2" name="文本框 3"/>
          <p:cNvSpPr txBox="1"/>
          <p:nvPr/>
        </p:nvSpPr>
        <p:spPr>
          <a:xfrm>
            <a:off x="628650" y="1060450"/>
            <a:ext cx="4240213" cy="13144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背诵李商隐的《贾生》和毛泽东的《七绝 贾谊》，引导学生回忆贾谊的生平和才华。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激趣导入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http://s3.sinaimg.cn/mw690/b0095d86gd854ccbfc4b2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638" y="1152525"/>
            <a:ext cx="2728912" cy="3449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4"/>
          <p:cNvSpPr/>
          <p:nvPr/>
        </p:nvSpPr>
        <p:spPr>
          <a:xfrm>
            <a:off x="804863" y="2549525"/>
            <a:ext cx="3887787" cy="2052638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4356100" y="1165225"/>
            <a:ext cx="4429125" cy="2654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七绝•贾谊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毛泽东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贾生才调世无伦，哭泣情怀吊屈文。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1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梁王坠马寻常事，何用哀伤付一生。</a:t>
            </a:r>
            <a:endParaRPr lang="zh-CN" altLang="en-US" sz="21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激趣导入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http://s3.sinaimg.cn/mw690/b0095d86gd854ccbfc4b2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463" y="1223963"/>
            <a:ext cx="2308225" cy="330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4"/>
          <p:cNvSpPr/>
          <p:nvPr/>
        </p:nvSpPr>
        <p:spPr>
          <a:xfrm>
            <a:off x="4356100" y="1436688"/>
            <a:ext cx="4429125" cy="2486025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234950" y="1622425"/>
            <a:ext cx="5360988" cy="2654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刘长卿，字</a:t>
            </a:r>
            <a:r>
              <a:rPr lang="zh-CN" altLang="en-US" sz="1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文房</a:t>
            </a: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，河间（今属河北）人，</a:t>
            </a:r>
            <a:r>
              <a:rPr lang="zh-CN" altLang="en-US" sz="1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</a:t>
            </a: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代诗人。德宗建中年间，任随州刺史，世称“</a:t>
            </a:r>
            <a:r>
              <a:rPr lang="zh-CN" altLang="en-US" sz="1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刘随州</a:t>
            </a: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唐诗坛第一人的刘长卿，博学多才却屡试不第，登进士第后又命途多舛，屡遭贬谪，约在唐代宗大历十年（775）深秋，他在由岳鄂转运留后贬为睦州（今浙江建德）司马的途中路经长沙，在薄暮时分趋拜贾谊故居，写下了千古名篇</a:t>
            </a:r>
            <a:r>
              <a:rPr lang="zh-CN" altLang="en-US" sz="16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《长沙过贾谊宅》</a:t>
            </a:r>
            <a:r>
              <a:rPr lang="zh-CN" altLang="en-US" sz="1600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文本框 3"/>
          <p:cNvSpPr txBox="1"/>
          <p:nvPr/>
        </p:nvSpPr>
        <p:spPr>
          <a:xfrm>
            <a:off x="261938" y="1036638"/>
            <a:ext cx="14351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1、作者简介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文学常识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2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http://s3.sinaimg.cn/mw690/b0095d86gd854ccbfc4b2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038" y="1381125"/>
            <a:ext cx="2376487" cy="332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4"/>
          <p:cNvSpPr/>
          <p:nvPr/>
        </p:nvSpPr>
        <p:spPr>
          <a:xfrm>
            <a:off x="196850" y="1492250"/>
            <a:ext cx="5400675" cy="2916238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3740150" y="1001713"/>
            <a:ext cx="5043488" cy="3808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贾谊，是</a:t>
            </a:r>
            <a:r>
              <a:rPr lang="zh-CN" altLang="en-US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西汉初期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杰出的</a:t>
            </a:r>
            <a:r>
              <a:rPr lang="zh-CN" altLang="en-US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政治家、思想家和文学家</a:t>
            </a: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但他命运坎坷，33岁即英年早逝，犹如一支名贵非凡的玉笛，才吹奏了几支乐曲就突然崩裂，又如一本传世的经典，才写了序言和最初的几章，就永远没有了下文。两千多年来，屈贾并称，长沙的贾谊故居虽屡经兴废，却是历代官员春秋祭扫之地；才高命薄，长沙的贾谊故居虽历尽沧桑，但却是千载文人墨客尤其是迁客骚人留连凭吊高歌低咏之场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文学常识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5" descr="http://s3.sinaimg.cn/mw690/b0095d86gd854ccbfc4b2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8" y="1162050"/>
            <a:ext cx="2382837" cy="3487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4"/>
          <p:cNvSpPr/>
          <p:nvPr/>
        </p:nvSpPr>
        <p:spPr>
          <a:xfrm>
            <a:off x="3652838" y="1006475"/>
            <a:ext cx="5132387" cy="3779838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" y="1168400"/>
            <a:ext cx="8696325" cy="367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7" name="文本框 1"/>
          <p:cNvSpPr txBox="1"/>
          <p:nvPr/>
        </p:nvSpPr>
        <p:spPr>
          <a:xfrm>
            <a:off x="684213" y="1635125"/>
            <a:ext cx="7831137" cy="2562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此诗的内容，与作者的迁谪生涯有关。刘长卿“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刚而犯上，两遭迁谪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第一次迁谪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在公元758年春天，由苏州长洲县尉被贬为潘州南巴县尉；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第二次迁谪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在公元 773 年至 777 年间的一个深秋，因被诬陷，由淮西鄂岳转运留后被贬为睦州司马。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从这首诗所描写的深秋景象来看，此诗当作于诗人第二次迁谪来到长沙的时候，那时正是秋冬之交，与诗中节令恰好符合。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3457575" y="909638"/>
            <a:ext cx="14351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2、写作背景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692" y="416195"/>
            <a:ext cx="1310877" cy="431397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文学常识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9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025" y="371475"/>
            <a:ext cx="650875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4699000" y="1279525"/>
            <a:ext cx="3962400" cy="33924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长沙过贾谊宅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刘长卿 (唐)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三年谪宦此栖迟，万古惟留楚客悲。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秋草独寻人去后，寒林空见日斜时。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汉文有道恩犹薄，湘水无情吊岂知。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b="1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寂寂江山摇落处，怜君何事到天涯。</a:t>
            </a:r>
            <a:endParaRPr lang="zh-CN" altLang="en-US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3"/>
          <p:cNvSpPr txBox="1"/>
          <p:nvPr/>
        </p:nvSpPr>
        <p:spPr>
          <a:xfrm>
            <a:off x="4699000" y="746125"/>
            <a:ext cx="14351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1、读准字音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0"/>
          <p:cNvSpPr txBox="1"/>
          <p:nvPr/>
        </p:nvSpPr>
        <p:spPr>
          <a:xfrm>
            <a:off x="6351588" y="1776413"/>
            <a:ext cx="663575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qīng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4" name="文本框 11"/>
          <p:cNvSpPr txBox="1"/>
          <p:nvPr/>
        </p:nvSpPr>
        <p:spPr>
          <a:xfrm>
            <a:off x="4799013" y="2301875"/>
            <a:ext cx="541337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zhé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5" name="文本框 12"/>
          <p:cNvSpPr txBox="1"/>
          <p:nvPr/>
        </p:nvSpPr>
        <p:spPr>
          <a:xfrm>
            <a:off x="5334000" y="2301875"/>
            <a:ext cx="719138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huàn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6" name="文本框 14"/>
          <p:cNvSpPr txBox="1"/>
          <p:nvPr/>
        </p:nvSpPr>
        <p:spPr>
          <a:xfrm>
            <a:off x="7739063" y="2898775"/>
            <a:ext cx="47625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xié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7" name="文本框 15"/>
          <p:cNvSpPr txBox="1"/>
          <p:nvPr/>
        </p:nvSpPr>
        <p:spPr>
          <a:xfrm>
            <a:off x="6545263" y="3970338"/>
            <a:ext cx="558800" cy="3460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lián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8" name="文本框 16"/>
          <p:cNvSpPr txBox="1"/>
          <p:nvPr/>
        </p:nvSpPr>
        <p:spPr>
          <a:xfrm>
            <a:off x="6048375" y="3448050"/>
            <a:ext cx="612775" cy="346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báo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文本框 17"/>
          <p:cNvSpPr txBox="1"/>
          <p:nvPr/>
        </p:nvSpPr>
        <p:spPr>
          <a:xfrm>
            <a:off x="6048375" y="2301875"/>
            <a:ext cx="371475" cy="346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qī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3"/>
          <p:cNvSpPr>
            <a:spLocks noChangeArrowheads="1"/>
          </p:cNvSpPr>
          <p:nvPr/>
        </p:nvSpPr>
        <p:spPr bwMode="auto">
          <a:xfrm>
            <a:off x="628734" y="416243"/>
            <a:ext cx="2446815" cy="43148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0" fontAlgn="base" hangingPunct="0">
              <a:defRPr/>
            </a:pPr>
            <a:r>
              <a:rPr lang="zh-CN" altLang="en-US" sz="2100" b="1" strike="noStrike" spc="38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吟读，感知音韵美</a:t>
            </a:r>
            <a:endParaRPr lang="zh-CN" altLang="en-US" sz="2100" b="1" strike="noStrike" spc="38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4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8" y="382588"/>
            <a:ext cx="4476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8" y="1330325"/>
            <a:ext cx="3781425" cy="3348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5" name="AutoShape 4"/>
          <p:cNvSpPr/>
          <p:nvPr/>
        </p:nvSpPr>
        <p:spPr>
          <a:xfrm>
            <a:off x="4625975" y="1330325"/>
            <a:ext cx="3943350" cy="3348038"/>
          </a:xfrm>
          <a:prstGeom prst="roundRect">
            <a:avLst>
              <a:gd name="adj" fmla="val 4690"/>
            </a:avLst>
          </a:prstGeom>
          <a:noFill/>
          <a:ln w="31750" cap="flat" cmpd="sng">
            <a:solidFill>
              <a:srgbClr val="E49514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p>
            <a:pPr eaLnBrk="0" hangingPunct="0"/>
            <a:endParaRPr lang="zh-CN" altLang="zh-CN" b="1" i="1" dirty="0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32588" y="4516438"/>
            <a:ext cx="80963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6" name="椭圆 15"/>
          <p:cNvSpPr/>
          <p:nvPr/>
        </p:nvSpPr>
        <p:spPr>
          <a:xfrm>
            <a:off x="5381625" y="2895600"/>
            <a:ext cx="80963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7" name="椭圆 16"/>
          <p:cNvSpPr/>
          <p:nvPr/>
        </p:nvSpPr>
        <p:spPr>
          <a:xfrm>
            <a:off x="5597525" y="2895600"/>
            <a:ext cx="82550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8" name="椭圆 17"/>
          <p:cNvSpPr/>
          <p:nvPr/>
        </p:nvSpPr>
        <p:spPr>
          <a:xfrm>
            <a:off x="6084888" y="2895600"/>
            <a:ext cx="80963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9" name="椭圆 18"/>
          <p:cNvSpPr/>
          <p:nvPr/>
        </p:nvSpPr>
        <p:spPr>
          <a:xfrm>
            <a:off x="7866063" y="3436938"/>
            <a:ext cx="82550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20" name="椭圆 19"/>
          <p:cNvSpPr/>
          <p:nvPr/>
        </p:nvSpPr>
        <p:spPr>
          <a:xfrm>
            <a:off x="6300788" y="3975100"/>
            <a:ext cx="82550" cy="90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4" grpId="0"/>
      <p:bldP spid="15365" grpId="0"/>
      <p:bldP spid="15366" grpId="0"/>
      <p:bldP spid="15367" grpId="0"/>
      <p:bldP spid="15368" grpId="0"/>
      <p:bldP spid="15369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2800</Words>
  <Application>WPS 演示</Application>
  <PresentationFormat>自定义</PresentationFormat>
  <Paragraphs>193</Paragraphs>
  <Slides>34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44</cp:revision>
  <dcterms:created xsi:type="dcterms:W3CDTF">2018-10-31T07:22:00Z</dcterms:created>
  <dcterms:modified xsi:type="dcterms:W3CDTF">2020-09-05T00:26:43Z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